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  <p:sldMasterId id="2147483732" r:id="rId2"/>
    <p:sldMasterId id="2147483768" r:id="rId3"/>
    <p:sldMasterId id="2147483792" r:id="rId4"/>
    <p:sldMasterId id="2147483816" r:id="rId5"/>
  </p:sld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65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2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8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57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D291B17-9318-49DB-B28B-6E5994AE9581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721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617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487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550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744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683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119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02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797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3785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22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702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D291B17-9318-49DB-B28B-6E5994AE9581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86275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022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497495-0637-405E-AE64-5CC7506D51F5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0934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3662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9698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3824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8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058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2884F1-FFEA-405F-9602-3DCA865EDA4E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79999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8DB4A-8810-4A10-AD5C-D5E2C667F5B3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16787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470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989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37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999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497495-0637-405E-AE64-5CC7506D51F5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8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640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6390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9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002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886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4605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340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4292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291B17-9318-49DB-B28B-6E5994AE9581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496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ED291B17-9318-49DB-B28B-6E5994AE9581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0945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9604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2497495-0637-405E-AE64-5CC7506D51F5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222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BFFD690-9426-415D-8B65-26881E07B2D4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76276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4C4989A-474C-40DE-95B9-011C28B71673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9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1269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305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EDE50D6-574B-40AF-946F-D52A04ADE379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079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54207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E18DB4A-8810-4A10-AD5C-D5E2C667F5B3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3342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6998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D291B17-9318-49DB-B28B-6E5994AE9581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5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90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33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54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39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926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2" r:id="rId6"/>
    <p:sldLayoutId id="2147483708" r:id="rId7"/>
    <p:sldLayoutId id="2147483709" r:id="rId8"/>
    <p:sldLayoutId id="2147483710" r:id="rId9"/>
    <p:sldLayoutId id="2147483711" r:id="rId10"/>
    <p:sldLayoutId id="2147483713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ED291B17-9318-49DB-B28B-6E5994AE9581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06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D291B17-9318-49DB-B28B-6E5994AE9581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495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D291B17-9318-49DB-B28B-6E5994AE9581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5713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2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kaggle.com/gauravss" TargetMode="External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1776-F96D-4CA6-8EB6-8AB0F948A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Predicted house prices</a:t>
            </a:r>
          </a:p>
        </p:txBody>
      </p:sp>
      <p:pic>
        <p:nvPicPr>
          <p:cNvPr id="1026" name="Picture 2" descr="India ranks 47th out of 56 countries in housing price appreciation ...">
            <a:extLst>
              <a:ext uri="{FF2B5EF4-FFF2-40B4-BE49-F238E27FC236}">
                <a16:creationId xmlns:a16="http://schemas.microsoft.com/office/drawing/2014/main" id="{49F0F8AB-27B3-482B-8EBE-D1CA2E4DB1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43" y="2189163"/>
            <a:ext cx="6067258" cy="423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7E7346-692D-4073-9CFE-BCC56DCEBEB9}"/>
              </a:ext>
            </a:extLst>
          </p:cNvPr>
          <p:cNvSpPr txBox="1"/>
          <p:nvPr/>
        </p:nvSpPr>
        <p:spPr>
          <a:xfrm>
            <a:off x="7505700" y="2609850"/>
            <a:ext cx="42386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B0F0"/>
                </a:solidFill>
                <a:latin typeface="Bahnschrift Light" panose="020B0502040204020203" pitchFamily="34" charset="0"/>
              </a:rPr>
              <a:t>Participated in KAGGLE competition.</a:t>
            </a:r>
          </a:p>
          <a:p>
            <a:r>
              <a:rPr lang="en-IN" sz="3200" dirty="0">
                <a:solidFill>
                  <a:srgbClr val="00B0F0"/>
                </a:solidFill>
                <a:latin typeface="Bahnschrift Light" panose="020B0502040204020203" pitchFamily="34" charset="0"/>
              </a:rPr>
              <a:t>Predicted prices of houses with numerous factors using supervised learning.</a:t>
            </a:r>
          </a:p>
        </p:txBody>
      </p:sp>
    </p:spTree>
    <p:extLst>
      <p:ext uri="{BB962C8B-B14F-4D97-AF65-F5344CB8AC3E}">
        <p14:creationId xmlns:p14="http://schemas.microsoft.com/office/powerpoint/2010/main" val="1744873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617C9-F8EA-4D48-839A-63592473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REMOVING THE NA VALUES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A6AF9-A076-4281-8AFD-86EAFA945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USING THE OMIT FUCTION IN R.</a:t>
            </a:r>
          </a:p>
          <a:p>
            <a:r>
              <a:rPr lang="en-IN" sz="2800" dirty="0"/>
              <a:t>TO PLOT THE CORRELATION MATRIX OF NUMERIC COLUMNS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3610965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19F41-4517-46D5-BE9D-FB37365A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9CDE9-448C-4FA5-AEDC-2D93F7BB3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557CA9-94E1-48C1-AD84-107930D02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" y="95250"/>
            <a:ext cx="12215146" cy="669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74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59B7-7973-41D1-A253-600E2F2A5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469" y="284176"/>
            <a:ext cx="9784080" cy="593374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Removing COLUMNS DOES NOT SHOW ANY MAJOR SIGNIFICANCE TO THE SALES PRICE OF THE HOUSES.  </a:t>
            </a:r>
          </a:p>
        </p:txBody>
      </p:sp>
    </p:spTree>
    <p:extLst>
      <p:ext uri="{BB962C8B-B14F-4D97-AF65-F5344CB8AC3E}">
        <p14:creationId xmlns:p14="http://schemas.microsoft.com/office/powerpoint/2010/main" val="94373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F1A7C50-9AAF-4071-8457-2F6EF439846E}"/>
              </a:ext>
            </a:extLst>
          </p:cNvPr>
          <p:cNvSpPr/>
          <p:nvPr/>
        </p:nvSpPr>
        <p:spPr>
          <a:xfrm>
            <a:off x="1876425" y="4457700"/>
            <a:ext cx="7962900" cy="10287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473B07-EDEB-437A-8B9A-DE6B75E4D1ED}"/>
              </a:ext>
            </a:extLst>
          </p:cNvPr>
          <p:cNvSpPr/>
          <p:nvPr/>
        </p:nvSpPr>
        <p:spPr>
          <a:xfrm>
            <a:off x="6705601" y="1943100"/>
            <a:ext cx="3962400" cy="17907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88437D-A41A-40E4-B64D-85233D0A9EB1}"/>
              </a:ext>
            </a:extLst>
          </p:cNvPr>
          <p:cNvSpPr/>
          <p:nvPr/>
        </p:nvSpPr>
        <p:spPr>
          <a:xfrm>
            <a:off x="1095375" y="1943100"/>
            <a:ext cx="3705225" cy="17907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DA8342-6248-4DB4-8081-9F90A61BB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NOW APPLYING ALOGRITHMS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F687C-3402-4938-BF6E-FB90B395A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4645431" cy="172212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LINEAR REGRESSION</a:t>
            </a:r>
          </a:p>
          <a:p>
            <a:pPr marL="0" indent="0">
              <a:buNone/>
            </a:pPr>
            <a:r>
              <a:rPr lang="en-IN" dirty="0"/>
              <a:t>I GOT A SCORE OF  0.24670</a:t>
            </a:r>
          </a:p>
          <a:p>
            <a:pPr marL="0" indent="0">
              <a:buNone/>
            </a:pPr>
            <a:r>
              <a:rPr lang="en-IN" dirty="0"/>
              <a:t>USING LINEAR RERESSION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571E1-D12C-4F75-BC81-9626EC253C3A}"/>
              </a:ext>
            </a:extLst>
          </p:cNvPr>
          <p:cNvSpPr txBox="1"/>
          <p:nvPr/>
        </p:nvSpPr>
        <p:spPr>
          <a:xfrm>
            <a:off x="6896100" y="2011680"/>
            <a:ext cx="4895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DECISION TREES</a:t>
            </a:r>
          </a:p>
          <a:p>
            <a:r>
              <a:rPr lang="en-IN" sz="2400" dirty="0"/>
              <a:t>I GOT A SCORE OF 0.24403</a:t>
            </a:r>
          </a:p>
          <a:p>
            <a:r>
              <a:rPr lang="en-IN" sz="2400" dirty="0"/>
              <a:t>USING DECISION TRESS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5A46CF-D30A-46FD-BF6E-29F5608E4801}"/>
              </a:ext>
            </a:extLst>
          </p:cNvPr>
          <p:cNvSpPr txBox="1"/>
          <p:nvPr/>
        </p:nvSpPr>
        <p:spPr>
          <a:xfrm>
            <a:off x="2000250" y="4638675"/>
            <a:ext cx="7839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NOTE: THESE SCORES ARE PUBLIC  SCORE WHICH ARE BASED ON SOME PART OF THE PREDICTION</a:t>
            </a:r>
          </a:p>
        </p:txBody>
      </p:sp>
    </p:spTree>
    <p:extLst>
      <p:ext uri="{BB962C8B-B14F-4D97-AF65-F5344CB8AC3E}">
        <p14:creationId xmlns:p14="http://schemas.microsoft.com/office/powerpoint/2010/main" val="165700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D9C0-BF0D-4BFD-A69B-60DC89B68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https://www.kaggle.com/gauravss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29F048-4CF9-41CF-A1EE-0CC07EF9C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39866" y="666750"/>
            <a:ext cx="7552134" cy="5524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51C44C-B2C1-427E-A505-C558D9A5F9E4}"/>
              </a:ext>
            </a:extLst>
          </p:cNvPr>
          <p:cNvSpPr txBox="1"/>
          <p:nvPr/>
        </p:nvSpPr>
        <p:spPr>
          <a:xfrm>
            <a:off x="1276350" y="1809750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PROFILE LINK(KAGGLE)</a:t>
            </a:r>
          </a:p>
        </p:txBody>
      </p:sp>
    </p:spTree>
    <p:extLst>
      <p:ext uri="{BB962C8B-B14F-4D97-AF65-F5344CB8AC3E}">
        <p14:creationId xmlns:p14="http://schemas.microsoft.com/office/powerpoint/2010/main" val="4020250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9B40-1693-4E61-87EE-C179C15C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Brief of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45D80-0BED-4CE9-98D3-A01D5833F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~Training set containing 80 columns and 1461      </a:t>
            </a:r>
          </a:p>
          <a:p>
            <a:r>
              <a:rPr lang="en-IN" sz="4000" dirty="0"/>
              <a:t>   rows.</a:t>
            </a:r>
          </a:p>
          <a:p>
            <a:r>
              <a:rPr lang="en-IN" sz="4000" dirty="0"/>
              <a:t>~Containing 6965 NA values in the dataset.</a:t>
            </a:r>
          </a:p>
          <a:p>
            <a:r>
              <a:rPr lang="en-IN" sz="4000" dirty="0"/>
              <a:t>~Changing columns according to the </a:t>
            </a:r>
          </a:p>
          <a:p>
            <a:r>
              <a:rPr lang="en-IN" sz="4000" dirty="0"/>
              <a:t>   description file given.</a:t>
            </a: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80749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EBAC-1DBB-4836-A84A-243CF3E3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28685-26FD-4D16-8980-8A2454CFD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Changing NA values to the relevant values in the factor columns.</a:t>
            </a:r>
          </a:p>
          <a:p>
            <a:r>
              <a:rPr lang="en-IN" sz="2400" dirty="0"/>
              <a:t>Plotting graphs of relevant columns to get useful insights.</a:t>
            </a:r>
          </a:p>
          <a:p>
            <a:r>
              <a:rPr lang="en-IN" sz="2400" dirty="0"/>
              <a:t>Removing irrelevant columns using the correlation matrix.</a:t>
            </a:r>
          </a:p>
          <a:p>
            <a:r>
              <a:rPr lang="en-IN" sz="2400" dirty="0"/>
              <a:t>Removing the NA values.</a:t>
            </a:r>
          </a:p>
          <a:p>
            <a:r>
              <a:rPr lang="en-IN" sz="2400" dirty="0"/>
              <a:t>Applying the algorithms of supervised learning.</a:t>
            </a:r>
          </a:p>
          <a:p>
            <a:pPr marL="0" indent="0">
              <a:buNone/>
            </a:pPr>
            <a:r>
              <a:rPr lang="en-I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130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FF84-462A-474C-8A59-2CA6699B7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CHANGING NA values in factor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58921-311A-45AD-BAA6-537B799E6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4407306" cy="4206240"/>
          </a:xfrm>
        </p:spPr>
        <p:txBody>
          <a:bodyPr>
            <a:normAutofit/>
          </a:bodyPr>
          <a:lstStyle/>
          <a:p>
            <a:r>
              <a:rPr lang="en-US" sz="2400" dirty="0"/>
              <a:t>Alley-"No Access"</a:t>
            </a:r>
          </a:p>
          <a:p>
            <a:r>
              <a:rPr lang="en-US" sz="2400" dirty="0" err="1"/>
              <a:t>FireplaceQu</a:t>
            </a:r>
            <a:r>
              <a:rPr lang="en-US" sz="2400" dirty="0"/>
              <a:t>-"No Fireplace"</a:t>
            </a:r>
          </a:p>
          <a:p>
            <a:r>
              <a:rPr lang="en-US" sz="2400" dirty="0" err="1"/>
              <a:t>BsmtQual</a:t>
            </a:r>
            <a:r>
              <a:rPr lang="en-US" sz="2400" dirty="0"/>
              <a:t>-"</a:t>
            </a:r>
            <a:r>
              <a:rPr lang="en-US" sz="2400" dirty="0" err="1"/>
              <a:t>No~Basement</a:t>
            </a:r>
            <a:r>
              <a:rPr lang="en-US" sz="2400" dirty="0"/>
              <a:t>"</a:t>
            </a:r>
          </a:p>
          <a:p>
            <a:r>
              <a:rPr lang="en-US" sz="2400" dirty="0" err="1"/>
              <a:t>BsmtCond</a:t>
            </a:r>
            <a:r>
              <a:rPr lang="en-US" sz="2400" dirty="0"/>
              <a:t>-"</a:t>
            </a:r>
            <a:r>
              <a:rPr lang="en-US" sz="2400" dirty="0" err="1"/>
              <a:t>NoBasement</a:t>
            </a:r>
            <a:r>
              <a:rPr lang="en-US" sz="2400" dirty="0"/>
              <a:t>"</a:t>
            </a:r>
          </a:p>
          <a:p>
            <a:r>
              <a:rPr lang="en-US" sz="2400" dirty="0" err="1"/>
              <a:t>BsmtExposure</a:t>
            </a:r>
            <a:r>
              <a:rPr lang="en-US" sz="2400" dirty="0"/>
              <a:t>-"</a:t>
            </a:r>
            <a:r>
              <a:rPr lang="en-US" sz="2400" dirty="0" err="1"/>
              <a:t>NoBasement</a:t>
            </a:r>
            <a:r>
              <a:rPr lang="en-US" sz="2400" dirty="0"/>
              <a:t>"</a:t>
            </a:r>
          </a:p>
          <a:p>
            <a:r>
              <a:rPr lang="en-US" sz="2400" dirty="0"/>
              <a:t>BsmtFinType1-"No-Basement"</a:t>
            </a:r>
          </a:p>
          <a:p>
            <a:r>
              <a:rPr lang="en-US" sz="2400" dirty="0"/>
              <a:t>BsmtFinType2-"No_Basement"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230362-17FD-4106-9A74-52456388547E}"/>
              </a:ext>
            </a:extLst>
          </p:cNvPr>
          <p:cNvSpPr txBox="1"/>
          <p:nvPr/>
        </p:nvSpPr>
        <p:spPr>
          <a:xfrm>
            <a:off x="6800850" y="2011680"/>
            <a:ext cx="48006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GarageType</a:t>
            </a:r>
            <a:r>
              <a:rPr lang="en-US" sz="2800" dirty="0"/>
              <a:t>-"</a:t>
            </a:r>
            <a:r>
              <a:rPr lang="en-US" sz="2800" dirty="0" err="1"/>
              <a:t>NoGarage</a:t>
            </a:r>
            <a:r>
              <a:rPr lang="en-US" sz="2800" dirty="0"/>
              <a:t>"</a:t>
            </a:r>
          </a:p>
          <a:p>
            <a:r>
              <a:rPr lang="en-US" sz="2800" dirty="0" err="1"/>
              <a:t>GarageFinish</a:t>
            </a:r>
            <a:r>
              <a:rPr lang="en-US" sz="2800" dirty="0"/>
              <a:t>-"No-Garage"</a:t>
            </a:r>
          </a:p>
          <a:p>
            <a:r>
              <a:rPr lang="en-US" sz="2800" dirty="0" err="1"/>
              <a:t>GarageQual</a:t>
            </a:r>
            <a:r>
              <a:rPr lang="en-US" sz="2800" dirty="0"/>
              <a:t>-"</a:t>
            </a:r>
            <a:r>
              <a:rPr lang="en-US" sz="2800" dirty="0" err="1"/>
              <a:t>No_Garage</a:t>
            </a:r>
            <a:r>
              <a:rPr lang="en-US" sz="2800" dirty="0"/>
              <a:t>"</a:t>
            </a:r>
          </a:p>
          <a:p>
            <a:r>
              <a:rPr lang="en-US" sz="2800" dirty="0" err="1"/>
              <a:t>GarageCond</a:t>
            </a:r>
            <a:r>
              <a:rPr lang="en-US" sz="2800" dirty="0"/>
              <a:t>-"</a:t>
            </a:r>
            <a:r>
              <a:rPr lang="en-US" sz="2800" dirty="0" err="1"/>
              <a:t>No~Garage</a:t>
            </a:r>
            <a:r>
              <a:rPr lang="en-US" sz="2800" dirty="0"/>
              <a:t>"</a:t>
            </a:r>
          </a:p>
          <a:p>
            <a:r>
              <a:rPr lang="en-US" sz="2800" dirty="0" err="1"/>
              <a:t>PoolQC</a:t>
            </a:r>
            <a:r>
              <a:rPr lang="en-US" sz="2800" dirty="0"/>
              <a:t>-"No Pool"</a:t>
            </a:r>
          </a:p>
          <a:p>
            <a:r>
              <a:rPr lang="en-US" sz="2800" dirty="0"/>
              <a:t>Fence-"No Fence"</a:t>
            </a:r>
          </a:p>
          <a:p>
            <a:r>
              <a:rPr lang="en-US" sz="2800" dirty="0" err="1"/>
              <a:t>MiscFeature</a:t>
            </a:r>
            <a:r>
              <a:rPr lang="en-US" sz="2800" dirty="0"/>
              <a:t>-"None"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684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AE17-DB53-4FCC-8AFF-E4A9DFB4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PLOTTING SALE PRICE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21076A-7B9E-40BA-95DA-71C7AEE50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0350" y="2049463"/>
            <a:ext cx="5779552" cy="4206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9D4434-3C42-4FD6-B224-A555BA330D27}"/>
              </a:ext>
            </a:extLst>
          </p:cNvPr>
          <p:cNvSpPr txBox="1"/>
          <p:nvPr/>
        </p:nvSpPr>
        <p:spPr>
          <a:xfrm>
            <a:off x="4962525" y="6389158"/>
            <a:ext cx="473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Sale Price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ABA28-6F72-44C5-A43A-8F7BB97FC012}"/>
              </a:ext>
            </a:extLst>
          </p:cNvPr>
          <p:cNvSpPr txBox="1"/>
          <p:nvPr/>
        </p:nvSpPr>
        <p:spPr>
          <a:xfrm rot="16200000">
            <a:off x="1514476" y="3244334"/>
            <a:ext cx="197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Count</a:t>
            </a:r>
          </a:p>
        </p:txBody>
      </p:sp>
    </p:spTree>
    <p:extLst>
      <p:ext uri="{BB962C8B-B14F-4D97-AF65-F5344CB8AC3E}">
        <p14:creationId xmlns:p14="http://schemas.microsoft.com/office/powerpoint/2010/main" val="2358552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32953-A463-4B25-AA62-CA9EBB55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Plotting overall qual and sales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F2CF7E-6451-4ECE-ACD9-E77FAB588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050" y="2167833"/>
            <a:ext cx="5399971" cy="41409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6B3C11-7C1A-4FCA-82D6-FCDCF4E47E0B}"/>
              </a:ext>
            </a:extLst>
          </p:cNvPr>
          <p:cNvSpPr txBox="1"/>
          <p:nvPr/>
        </p:nvSpPr>
        <p:spPr>
          <a:xfrm>
            <a:off x="7143750" y="2533650"/>
            <a:ext cx="4533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shows quality above 8 houses were sold at very high prices.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37384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04B14-5731-4A8C-85F7-B2330B8F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CHECKING THE QUALITY OF HOUSES THAT ARE SOLD AT HIGHEST PRICES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9F5A64-72D7-40B1-82EF-EAD1812B3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275" y="2011680"/>
            <a:ext cx="4564066" cy="4562144"/>
          </a:xfrm>
        </p:spPr>
        <p:txBody>
          <a:bodyPr/>
          <a:lstStyle/>
          <a:p>
            <a:r>
              <a:rPr lang="en-IN" dirty="0"/>
              <a:t>THIS SHOWS HOUSES HAVING 9 OR ABOVE WERE SOLD AT HIGHEST PRICES.</a:t>
            </a:r>
          </a:p>
          <a:p>
            <a:r>
              <a:rPr lang="en-IN" dirty="0"/>
              <a:t>IN PREVIOUS VIZUALTISATION, THE COCLUSION WAS HOUSES ABOVE 8 WERE HAVING HIGH PRICES.</a:t>
            </a:r>
          </a:p>
          <a:p>
            <a:r>
              <a:rPr lang="en-IN" dirty="0"/>
              <a:t>BUT THIS IS NOT THE ACTUAL CASE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CB45B2-0EB7-4711-AAB8-C2DE4AF13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59" y="1887855"/>
            <a:ext cx="6231030" cy="479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34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F35C-BDF4-46C5-A1A6-A25A00249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PLOTTING OVERALL COND (CONDITION)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24FC6-53E0-4498-933A-27D219896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25" y="2011680"/>
            <a:ext cx="4271874" cy="4206240"/>
          </a:xfrm>
        </p:spPr>
        <p:txBody>
          <a:bodyPr/>
          <a:lstStyle/>
          <a:p>
            <a:r>
              <a:rPr lang="en-IN" dirty="0"/>
              <a:t>In the data set no of houses having overall condition  5 were abundant.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A7BFE-FFDF-4B87-BDCA-FD90EC2A6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1" y="2501398"/>
            <a:ext cx="5051504" cy="3464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AFEF95-EEF2-477B-82A9-CCD97C6A098D}"/>
              </a:ext>
            </a:extLst>
          </p:cNvPr>
          <p:cNvSpPr txBox="1"/>
          <p:nvPr/>
        </p:nvSpPr>
        <p:spPr>
          <a:xfrm rot="16200000">
            <a:off x="-333540" y="3514725"/>
            <a:ext cx="2990850" cy="3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OVERALL COND</a:t>
            </a:r>
          </a:p>
        </p:txBody>
      </p:sp>
    </p:spTree>
    <p:extLst>
      <p:ext uri="{BB962C8B-B14F-4D97-AF65-F5344CB8AC3E}">
        <p14:creationId xmlns:p14="http://schemas.microsoft.com/office/powerpoint/2010/main" val="294044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DEC9-49BC-4203-ABE2-536931B0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PLOTTING SALES TYPE OF HOUSES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843F6-DF60-4449-85C1-626B1623A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6774" y="2011680"/>
            <a:ext cx="3524459" cy="4206240"/>
          </a:xfrm>
        </p:spPr>
        <p:txBody>
          <a:bodyPr>
            <a:normAutofit/>
          </a:bodyPr>
          <a:lstStyle/>
          <a:p>
            <a:r>
              <a:rPr lang="en-US" sz="2800" dirty="0"/>
              <a:t>WD sale type contributes highest significance in price determination.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22FE06-FF01-42CF-A7A6-2CBC7187C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66" y="2590721"/>
            <a:ext cx="8134768" cy="304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7641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243441"/>
      </a:dk2>
      <a:lt2>
        <a:srgbClr val="E8E2E7"/>
      </a:lt2>
      <a:accent1>
        <a:srgbClr val="82AC88"/>
      </a:accent1>
      <a:accent2>
        <a:srgbClr val="75AB93"/>
      </a:accent2>
      <a:accent3>
        <a:srgbClr val="80A9A8"/>
      </a:accent3>
      <a:accent4>
        <a:srgbClr val="7FA2BA"/>
      </a:accent4>
      <a:accent5>
        <a:srgbClr val="969FC6"/>
      </a:accent5>
      <a:accent6>
        <a:srgbClr val="8C7FBA"/>
      </a:accent6>
      <a:hlink>
        <a:srgbClr val="AE69A4"/>
      </a:hlink>
      <a:folHlink>
        <a:srgbClr val="7F7F7F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3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4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5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373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30" baseType="lpstr">
      <vt:lpstr>Avenir Next LT Pro</vt:lpstr>
      <vt:lpstr>Bahnschrift Light</vt:lpstr>
      <vt:lpstr>Calibri Light</vt:lpstr>
      <vt:lpstr>Corbel</vt:lpstr>
      <vt:lpstr>Franklin Gothic Book</vt:lpstr>
      <vt:lpstr>Rockwell</vt:lpstr>
      <vt:lpstr>Tw Cen MT</vt:lpstr>
      <vt:lpstr>Tw Cen MT Condensed</vt:lpstr>
      <vt:lpstr>Wingdings</vt:lpstr>
      <vt:lpstr>Wingdings 2</vt:lpstr>
      <vt:lpstr>Wingdings 3</vt:lpstr>
      <vt:lpstr>DividendVTI</vt:lpstr>
      <vt:lpstr>Integral</vt:lpstr>
      <vt:lpstr>Crop</vt:lpstr>
      <vt:lpstr>Banded</vt:lpstr>
      <vt:lpstr>Atlas</vt:lpstr>
      <vt:lpstr>Predicted house prices</vt:lpstr>
      <vt:lpstr>Brief of data </vt:lpstr>
      <vt:lpstr>STEPS</vt:lpstr>
      <vt:lpstr>CHANGING NA values in factor columns</vt:lpstr>
      <vt:lpstr>PLOTTING SALE PRICE</vt:lpstr>
      <vt:lpstr>Plotting overall qual and sales</vt:lpstr>
      <vt:lpstr>CHECKING THE QUALITY OF HOUSES THAT ARE SOLD AT HIGHEST PRICES</vt:lpstr>
      <vt:lpstr>PLOTTING OVERALL COND (CONDITION) </vt:lpstr>
      <vt:lpstr>PLOTTING SALES TYPE OF HOUSES</vt:lpstr>
      <vt:lpstr>REMOVING THE NA VALUES </vt:lpstr>
      <vt:lpstr>PowerPoint Presentation</vt:lpstr>
      <vt:lpstr>Removing COLUMNS DOES NOT SHOW ANY MAJOR SIGNIFICANCE TO THE SALES PRICE OF THE HOUSES.  </vt:lpstr>
      <vt:lpstr>              NOW APPLYING ALOGRITHMS</vt:lpstr>
      <vt:lpstr>https://www.kaggle.com/gauravss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Predicted house prices</dc:title>
  <dc:creator>gaurav sharma</dc:creator>
  <cp:lastModifiedBy>gaurav sharma</cp:lastModifiedBy>
  <cp:revision>16</cp:revision>
  <dcterms:created xsi:type="dcterms:W3CDTF">2020-05-08T04:38:47Z</dcterms:created>
  <dcterms:modified xsi:type="dcterms:W3CDTF">2020-05-19T13:35:54Z</dcterms:modified>
</cp:coreProperties>
</file>