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3"/>
  </p:notesMasterIdLst>
  <p:handoutMasterIdLst>
    <p:handoutMasterId r:id="rId14"/>
  </p:handoutMasterIdLst>
  <p:sldIdLst>
    <p:sldId id="256" r:id="rId5"/>
    <p:sldId id="257" r:id="rId6"/>
    <p:sldId id="258"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7966A-942F-43C1-A1C4-B3A3FE3DC40B}" v="19" dt="2023-08-23T02:54:47.58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80" d="100"/>
          <a:sy n="80" d="100"/>
        </p:scale>
        <p:origin x="78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73206" y="1034304"/>
            <a:ext cx="9251105" cy="2007018"/>
          </a:xfrm>
        </p:spPr>
        <p:txBody>
          <a:bodyPr/>
          <a:lstStyle/>
          <a:p>
            <a:r>
              <a:rPr dirty="0"/>
              <a:t>Sensor Synergy of Lidar and Vision-Based Detection for Obstacle Mapping in Simulated Environments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73206" y="3420019"/>
            <a:ext cx="3561677" cy="396660"/>
          </a:xfrm>
        </p:spPr>
        <p:txBody>
          <a:bodyPr/>
          <a:lstStyle/>
          <a:p>
            <a:r>
              <a:rPr lang="en-IN" dirty="0"/>
              <a:t>- Gaurav Surtani </a:t>
            </a:r>
            <a:endParaRPr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a:xfrm>
            <a:off x="1333499" y="2924176"/>
            <a:ext cx="4991101" cy="2190750"/>
          </a:xfrm>
        </p:spPr>
        <p:txBody>
          <a:bodyPr>
            <a:normAutofit/>
          </a:bodyPr>
          <a:lstStyle/>
          <a:p>
            <a:r>
              <a:rPr sz="1600" dirty="0"/>
              <a:t>Proposal for augmenting Lidar with an additional sensor to enhance autonomous vehicle safety and decision-making through sensor fusion. Aims to evaluate the effectiveness of multi-sensor integration in improving obstacle detection in simulated environments.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1333499" y="2924175"/>
            <a:ext cx="4038601" cy="3124200"/>
          </a:xfrm>
        </p:spPr>
        <p:txBody>
          <a:bodyPr>
            <a:normAutofit/>
          </a:bodyPr>
          <a:lstStyle/>
          <a:p>
            <a:r>
              <a:rPr sz="1600" dirty="0"/>
              <a:t>Background on reliance of self-driving cars on Lidar. Problem statement addressing the accuracy issues with single-sensor systems. Objectives include measuring Lidar accuracy, integrating additional sensors, and creating a simulation to demonstrate improved detection capabilities.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49" y="1019812"/>
            <a:ext cx="3171825" cy="1325563"/>
          </a:xfrm>
        </p:spPr>
        <p:txBody>
          <a:bodyPr/>
          <a:lstStyle/>
          <a:p>
            <a:r>
              <a:rPr dirty="0"/>
              <a:t>Methodology</a:t>
            </a:r>
          </a:p>
        </p:txBody>
      </p:sp>
      <p:sp>
        <p:nvSpPr>
          <p:cNvPr id="3" name="Content Placeholder 2"/>
          <p:cNvSpPr>
            <a:spLocks noGrp="1"/>
          </p:cNvSpPr>
          <p:nvPr>
            <p:ph idx="1"/>
          </p:nvPr>
        </p:nvSpPr>
        <p:spPr>
          <a:xfrm>
            <a:off x="476249" y="2487929"/>
            <a:ext cx="3971926" cy="2236471"/>
          </a:xfrm>
        </p:spPr>
        <p:txBody>
          <a:bodyPr/>
          <a:lstStyle/>
          <a:p>
            <a:r>
              <a:rPr dirty="0"/>
              <a:t>Selection of Lidar for its accuracy, paired with Radar, Camera, Ultrasonic, Infrared, and </a:t>
            </a:r>
            <a:r>
              <a:rPr lang="en-IN" dirty="0"/>
              <a:t>Inertial measurement sensors(IMU), GPS,</a:t>
            </a:r>
            <a:r>
              <a:rPr dirty="0"/>
              <a:t> sensors. Use of Python libraries for simulation and visualization, and exploration of early-fusion, deep-fusion, and late-fusion techniques.</a:t>
            </a:r>
          </a:p>
        </p:txBody>
      </p:sp>
      <p:pic>
        <p:nvPicPr>
          <p:cNvPr id="5" name="Picture 4">
            <a:extLst>
              <a:ext uri="{FF2B5EF4-FFF2-40B4-BE49-F238E27FC236}">
                <a16:creationId xmlns:a16="http://schemas.microsoft.com/office/drawing/2014/main" id="{FA0C9497-D209-9114-2D32-C03A06C438BC}"/>
              </a:ext>
            </a:extLst>
          </p:cNvPr>
          <p:cNvPicPr>
            <a:picLocks noChangeAspect="1"/>
          </p:cNvPicPr>
          <p:nvPr/>
        </p:nvPicPr>
        <p:blipFill>
          <a:blip r:embed="rId2"/>
          <a:stretch>
            <a:fillRect/>
          </a:stretch>
        </p:blipFill>
        <p:spPr>
          <a:xfrm>
            <a:off x="904874" y="286070"/>
            <a:ext cx="5380775" cy="1467484"/>
          </a:xfrm>
          <a:prstGeom prst="rect">
            <a:avLst/>
          </a:prstGeom>
        </p:spPr>
      </p:pic>
      <p:pic>
        <p:nvPicPr>
          <p:cNvPr id="9" name="Picture 8">
            <a:extLst>
              <a:ext uri="{FF2B5EF4-FFF2-40B4-BE49-F238E27FC236}">
                <a16:creationId xmlns:a16="http://schemas.microsoft.com/office/drawing/2014/main" id="{E52F5791-8F25-0E2D-6610-BE4294974103}"/>
              </a:ext>
            </a:extLst>
          </p:cNvPr>
          <p:cNvPicPr>
            <a:picLocks noChangeAspect="1"/>
          </p:cNvPicPr>
          <p:nvPr/>
        </p:nvPicPr>
        <p:blipFill>
          <a:blip r:embed="rId3"/>
          <a:stretch>
            <a:fillRect/>
          </a:stretch>
        </p:blipFill>
        <p:spPr>
          <a:xfrm>
            <a:off x="5410485" y="1899432"/>
            <a:ext cx="5615946" cy="2018981"/>
          </a:xfrm>
          <a:prstGeom prst="rect">
            <a:avLst/>
          </a:prstGeom>
        </p:spPr>
      </p:pic>
      <p:pic>
        <p:nvPicPr>
          <p:cNvPr id="13" name="Picture 12">
            <a:extLst>
              <a:ext uri="{FF2B5EF4-FFF2-40B4-BE49-F238E27FC236}">
                <a16:creationId xmlns:a16="http://schemas.microsoft.com/office/drawing/2014/main" id="{5B2048D9-6BAE-03A3-B4B9-08D78A88EFCE}"/>
              </a:ext>
            </a:extLst>
          </p:cNvPr>
          <p:cNvPicPr>
            <a:picLocks noChangeAspect="1"/>
          </p:cNvPicPr>
          <p:nvPr/>
        </p:nvPicPr>
        <p:blipFill rotWithShape="1">
          <a:blip r:embed="rId4"/>
          <a:srcRect t="4204"/>
          <a:stretch/>
        </p:blipFill>
        <p:spPr>
          <a:xfrm>
            <a:off x="6740913" y="4552950"/>
            <a:ext cx="4285518" cy="2018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3499" y="1020445"/>
            <a:ext cx="3372972" cy="1325563"/>
          </a:xfrm>
        </p:spPr>
        <p:txBody>
          <a:bodyPr/>
          <a:lstStyle/>
          <a:p>
            <a:r>
              <a:rPr dirty="0"/>
              <a:t>Implementation Plan</a:t>
            </a:r>
          </a:p>
        </p:txBody>
      </p:sp>
      <p:sp>
        <p:nvSpPr>
          <p:cNvPr id="3" name="Content Placeholder 2"/>
          <p:cNvSpPr>
            <a:spLocks noGrp="1"/>
          </p:cNvSpPr>
          <p:nvPr>
            <p:ph idx="1"/>
          </p:nvPr>
        </p:nvSpPr>
        <p:spPr>
          <a:xfrm>
            <a:off x="1067921" y="4913312"/>
            <a:ext cx="6342529" cy="1325563"/>
          </a:xfrm>
        </p:spPr>
        <p:txBody>
          <a:bodyPr/>
          <a:lstStyle/>
          <a:p>
            <a:r>
              <a:rPr dirty="0"/>
              <a:t>Timeline includes project setup, simulation environment construction, sensor data fusion development, testing, refinement, analysis, and documentation. Risk management strategies for potential incompatibilities, limited testing time, and software issues.</a:t>
            </a:r>
          </a:p>
        </p:txBody>
      </p:sp>
      <p:sp>
        <p:nvSpPr>
          <p:cNvPr id="6" name="Content Placeholder 2">
            <a:extLst>
              <a:ext uri="{FF2B5EF4-FFF2-40B4-BE49-F238E27FC236}">
                <a16:creationId xmlns:a16="http://schemas.microsoft.com/office/drawing/2014/main" id="{9671A297-1D46-CD1E-6D01-6151AAC5DEA5}"/>
              </a:ext>
            </a:extLst>
          </p:cNvPr>
          <p:cNvSpPr txBox="1">
            <a:spLocks/>
          </p:cNvSpPr>
          <p:nvPr/>
        </p:nvSpPr>
        <p:spPr>
          <a:xfrm>
            <a:off x="1067921" y="2581275"/>
            <a:ext cx="5380775" cy="251936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effectLst/>
                <a:latin typeface="-apple-system"/>
              </a:rPr>
              <a:t>First, we need to find the coordinates of one 2D point on the image and the coordinates of the 3D point from the points cloud generated by the LiDAR scanner.</a:t>
            </a:r>
          </a:p>
          <a:p>
            <a:pPr algn="l"/>
            <a:r>
              <a:rPr lang="en-US" b="0" i="0" dirty="0">
                <a:effectLst/>
                <a:latin typeface="-apple-system"/>
              </a:rPr>
              <a:t>To apply sensor fusion techniques, what we need to do is to select the points that are visible in the image, convert them from the LiDAR frame to the Camera Frame, and finally find a way to project the points from the Camera Frame to the Image 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Results</a:t>
            </a:r>
          </a:p>
        </p:txBody>
      </p:sp>
      <p:sp>
        <p:nvSpPr>
          <p:cNvPr id="3" name="Content Placeholder 2"/>
          <p:cNvSpPr>
            <a:spLocks noGrp="1"/>
          </p:cNvSpPr>
          <p:nvPr>
            <p:ph idx="1"/>
          </p:nvPr>
        </p:nvSpPr>
        <p:spPr/>
        <p:txBody>
          <a:bodyPr/>
          <a:lstStyle/>
          <a:p>
            <a:r>
              <a:t>Anticipation of increased accuracy in object detection and decision-making process improvements for autonomous vehicles. Evaluation of object detection speed and coverage.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goal is to utilize sensor fusion to enhance Lidar's accuracy for better object and threat detection, and to identify the most effective sensor fusion 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7000">
              <a:schemeClr val="accent4">
                <a:lumMod val="0"/>
                <a:lumOff val="100000"/>
              </a:schemeClr>
            </a:gs>
            <a:gs pos="83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54E6-9059-164A-177E-E806A7A70F8F}"/>
              </a:ext>
            </a:extLst>
          </p:cNvPr>
          <p:cNvSpPr>
            <a:spLocks noGrp="1"/>
          </p:cNvSpPr>
          <p:nvPr>
            <p:ph type="title"/>
          </p:nvPr>
        </p:nvSpPr>
        <p:spPr>
          <a:xfrm>
            <a:off x="1243852" y="457416"/>
            <a:ext cx="3265395" cy="394017"/>
          </a:xfrm>
        </p:spPr>
        <p:txBody>
          <a:bodyPr>
            <a:normAutofit fontScale="90000"/>
          </a:bodyPr>
          <a:lstStyle/>
          <a:p>
            <a:r>
              <a:rPr lang="en-IN" dirty="0"/>
              <a:t>References</a:t>
            </a:r>
          </a:p>
        </p:txBody>
      </p:sp>
      <p:sp>
        <p:nvSpPr>
          <p:cNvPr id="3" name="Content Placeholder 2">
            <a:extLst>
              <a:ext uri="{FF2B5EF4-FFF2-40B4-BE49-F238E27FC236}">
                <a16:creationId xmlns:a16="http://schemas.microsoft.com/office/drawing/2014/main" id="{E0ABC0B0-CB9C-8DB4-658F-566D766E09FE}"/>
              </a:ext>
            </a:extLst>
          </p:cNvPr>
          <p:cNvSpPr>
            <a:spLocks noGrp="1"/>
          </p:cNvSpPr>
          <p:nvPr>
            <p:ph idx="1"/>
          </p:nvPr>
        </p:nvSpPr>
        <p:spPr>
          <a:xfrm>
            <a:off x="1140091" y="1111624"/>
            <a:ext cx="9461233" cy="5020235"/>
          </a:xfrm>
        </p:spPr>
        <p:txBody>
          <a:bodyPr>
            <a:noAutofit/>
          </a:bodyPr>
          <a:lstStyle/>
          <a:p>
            <a:r>
              <a:rPr lang="en-IN" dirty="0"/>
              <a:t> 1. "Sensor Fusion Module Using IMU and GPS Sensors For Autonomous Car," in Proceedings of the 2020 IEEE International Conference for Innovation in Technology (INOCON), Bengaluru, India, Nov 6-8, 2020.  </a:t>
            </a:r>
          </a:p>
          <a:p>
            <a:r>
              <a:rPr lang="en-IN" dirty="0"/>
              <a:t>2. J. Zhang and S. Singh, "LOAM: Lidar Odometry and Mapping in Real-time," in Proceedings of Robotics: Science and Systems, Berkeley, USA, Jul. 2014.  </a:t>
            </a:r>
          </a:p>
          <a:p>
            <a:r>
              <a:rPr lang="en-IN" dirty="0"/>
              <a:t>3. D. Yeong, G. Velasco‐Hernandez, J. Barry, and J. Walsh, "Sensor and Sensor Fusion Technology in Autonomous Vehicles: A Review," Sensors, vol. 21, no. 7, Article 2153, Mar. 2021   </a:t>
            </a:r>
          </a:p>
          <a:p>
            <a:r>
              <a:rPr lang="en-IN" dirty="0"/>
              <a:t>4. J. Fayyad, M. A. </a:t>
            </a:r>
            <a:r>
              <a:rPr lang="en-IN" dirty="0" err="1"/>
              <a:t>Jaradat</a:t>
            </a:r>
            <a:r>
              <a:rPr lang="en-IN" dirty="0"/>
              <a:t>, D. </a:t>
            </a:r>
            <a:r>
              <a:rPr lang="en-IN" dirty="0" err="1"/>
              <a:t>Gruyer</a:t>
            </a:r>
            <a:r>
              <a:rPr lang="en-IN" dirty="0"/>
              <a:t>, and H. </a:t>
            </a:r>
            <a:r>
              <a:rPr lang="en-IN" dirty="0" err="1"/>
              <a:t>Najjaran</a:t>
            </a:r>
            <a:r>
              <a:rPr lang="en-IN" dirty="0"/>
              <a:t>, "Deep Learning Sensor Fusion for Autonomous Vehicle Perception and Localization: A Review,"  </a:t>
            </a:r>
          </a:p>
          <a:p>
            <a:r>
              <a:rPr lang="en-IN" dirty="0"/>
              <a:t>5. Y. Zou, F. Liu, J. Qu, H. Jing, B. </a:t>
            </a:r>
            <a:r>
              <a:rPr lang="en-IN" dirty="0" err="1"/>
              <a:t>Kuang</a:t>
            </a:r>
            <a:r>
              <a:rPr lang="en-IN" dirty="0"/>
              <a:t>, G. Wang, and H. Li, "Overview of Multi-sensor Fusion in Autonomous Vehicles," presented at MEMAT 2022, Guilin, China, January 07-09, 2022.  </a:t>
            </a:r>
          </a:p>
          <a:p>
            <a:r>
              <a:rPr lang="en-IN" dirty="0"/>
              <a:t>6. L. </a:t>
            </a:r>
            <a:r>
              <a:rPr lang="en-IN" dirty="0" err="1"/>
              <a:t>Qingqing</a:t>
            </a:r>
            <a:r>
              <a:rPr lang="en-IN" dirty="0"/>
              <a:t>, J. Pena </a:t>
            </a:r>
            <a:r>
              <a:rPr lang="en-IN" dirty="0" err="1"/>
              <a:t>Queralta</a:t>
            </a:r>
            <a:r>
              <a:rPr lang="en-IN" dirty="0"/>
              <a:t>, T. Nguyen Gia, Z. Zou, and T. </a:t>
            </a:r>
            <a:r>
              <a:rPr lang="en-IN" dirty="0" err="1"/>
              <a:t>Westerlund</a:t>
            </a:r>
            <a:r>
              <a:rPr lang="en-IN" dirty="0"/>
              <a:t>, "Multi Sensor Fusion for Navigation and Mapping in Autonomous Vehicles: Accurate Localization in Urban Environments," in Proceedings of the IEEE 4th World Forum on Internet of Things (WF-IoT), Singapore, Feb. 2018, pp. 1-6.  </a:t>
            </a:r>
          </a:p>
          <a:p>
            <a:r>
              <a:rPr lang="en-IN" dirty="0"/>
              <a:t>7. K. Huang, X. Li, B. Shi, S. Huang, X. Li, and Y. Li, "Multi-modal Sensor Fusion for Auto Driving Perception: A Survey"</a:t>
            </a:r>
          </a:p>
        </p:txBody>
      </p:sp>
      <p:sp>
        <p:nvSpPr>
          <p:cNvPr id="4" name="Date Placeholder 3">
            <a:extLst>
              <a:ext uri="{FF2B5EF4-FFF2-40B4-BE49-F238E27FC236}">
                <a16:creationId xmlns:a16="http://schemas.microsoft.com/office/drawing/2014/main" id="{2B97494D-8691-C786-176D-B0F64312C505}"/>
              </a:ext>
            </a:extLst>
          </p:cNvPr>
          <p:cNvSpPr>
            <a:spLocks noGrp="1"/>
          </p:cNvSpPr>
          <p:nvPr>
            <p:ph type="dt" sz="half" idx="10"/>
          </p:nvPr>
        </p:nvSpPr>
        <p:spPr/>
        <p:txBody>
          <a:bodyPr/>
          <a:lstStyle/>
          <a:p>
            <a:r>
              <a:rPr lang="en-US" dirty="0"/>
              <a:t>2023	</a:t>
            </a:r>
          </a:p>
        </p:txBody>
      </p:sp>
      <p:sp>
        <p:nvSpPr>
          <p:cNvPr id="5" name="Footer Placeholder 4">
            <a:extLst>
              <a:ext uri="{FF2B5EF4-FFF2-40B4-BE49-F238E27FC236}">
                <a16:creationId xmlns:a16="http://schemas.microsoft.com/office/drawing/2014/main" id="{BC873DE2-F495-A4FD-C149-0844C7954B10}"/>
              </a:ext>
            </a:extLst>
          </p:cNvPr>
          <p:cNvSpPr>
            <a:spLocks noGrp="1"/>
          </p:cNvSpPr>
          <p:nvPr>
            <p:ph type="ftr" sz="quarter" idx="11"/>
          </p:nvPr>
        </p:nvSpPr>
        <p:spPr/>
        <p:txBody>
          <a:bodyPr/>
          <a:lstStyle/>
          <a:p>
            <a:r>
              <a:rPr lang="en-US" dirty="0"/>
              <a:t>Gaurav Surtani</a:t>
            </a:r>
          </a:p>
        </p:txBody>
      </p:sp>
      <p:sp>
        <p:nvSpPr>
          <p:cNvPr id="6" name="Slide Number Placeholder 5">
            <a:extLst>
              <a:ext uri="{FF2B5EF4-FFF2-40B4-BE49-F238E27FC236}">
                <a16:creationId xmlns:a16="http://schemas.microsoft.com/office/drawing/2014/main" id="{0ECCFBA5-31FC-4658-0098-F6B45A2F654C}"/>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616695981"/>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2.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649</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Tenorite</vt:lpstr>
      <vt:lpstr>Monoline</vt:lpstr>
      <vt:lpstr>Sensor Synergy of Lidar and Vision-Based Detection for Obstacle Mapping in Simulated Environments</vt:lpstr>
      <vt:lpstr>Abstract</vt:lpstr>
      <vt:lpstr>Introduction</vt:lpstr>
      <vt:lpstr>Methodology</vt:lpstr>
      <vt:lpstr>Implementation Plan</vt:lpstr>
      <vt:lpstr>Expected 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2</cp:revision>
  <dcterms:created xsi:type="dcterms:W3CDTF">2023-07-24T01:11:48Z</dcterms:created>
  <dcterms:modified xsi:type="dcterms:W3CDTF">2023-11-08T06:38:28Z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