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Arimo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6.sv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2.svg"/><Relationship Id="rId7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8.sv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8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94731" y="0"/>
            <a:ext cx="1893269" cy="10287000"/>
            <a:chOff x="0" y="0"/>
            <a:chExt cx="2524359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379" cy="13716000"/>
            </a:xfrm>
            <a:custGeom>
              <a:avLst/>
              <a:gdLst/>
              <a:ahLst/>
              <a:cxnLst/>
              <a:rect l="l" t="t" r="r" b="b"/>
              <a:pathLst>
                <a:path w="2524379" h="13716000">
                  <a:moveTo>
                    <a:pt x="0" y="0"/>
                  </a:moveTo>
                  <a:lnTo>
                    <a:pt x="2524379" y="0"/>
                  </a:lnTo>
                  <a:lnTo>
                    <a:pt x="252437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738225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38225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38225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38225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141980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1980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1980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1980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545735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545735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45735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545735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334470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334470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334470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334470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553776" y="1840510"/>
            <a:ext cx="7301967" cy="7301967"/>
          </a:xfrm>
          <a:custGeom>
            <a:avLst/>
            <a:gdLst/>
            <a:ahLst/>
            <a:cxnLst/>
            <a:rect l="l" t="t" r="r" b="b"/>
            <a:pathLst>
              <a:path w="7301967" h="7301967">
                <a:moveTo>
                  <a:pt x="0" y="0"/>
                </a:moveTo>
                <a:lnTo>
                  <a:pt x="7301967" y="0"/>
                </a:lnTo>
                <a:lnTo>
                  <a:pt x="7301967" y="7301968"/>
                </a:lnTo>
                <a:lnTo>
                  <a:pt x="0" y="7301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115457">
            <a:off x="1402005" y="1106493"/>
            <a:ext cx="7301967" cy="7317535"/>
          </a:xfrm>
          <a:custGeom>
            <a:avLst/>
            <a:gdLst/>
            <a:ahLst/>
            <a:cxnLst/>
            <a:rect l="l" t="t" r="r" b="b"/>
            <a:pathLst>
              <a:path w="7301967" h="7317535">
                <a:moveTo>
                  <a:pt x="0" y="0"/>
                </a:moveTo>
                <a:lnTo>
                  <a:pt x="7301967" y="0"/>
                </a:lnTo>
                <a:lnTo>
                  <a:pt x="7301967" y="7317535"/>
                </a:lnTo>
                <a:lnTo>
                  <a:pt x="0" y="7317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44" b="-322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56011" y="3844561"/>
            <a:ext cx="9793955" cy="1908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8"/>
              </a:lnSpc>
            </a:pPr>
            <a:r>
              <a:rPr lang="en-US" sz="6929" spc="-62">
                <a:solidFill>
                  <a:srgbClr val="FFFFFF"/>
                </a:solidFill>
                <a:latin typeface="Arimo"/>
              </a:rPr>
              <a:t>Empowering</a:t>
            </a:r>
          </a:p>
          <a:p>
            <a:pPr algn="ctr">
              <a:lnSpc>
                <a:spcPts val="7275"/>
              </a:lnSpc>
            </a:pPr>
            <a:r>
              <a:rPr lang="en-US" sz="6929" spc="-69">
                <a:solidFill>
                  <a:srgbClr val="FFFFFF"/>
                </a:solidFill>
                <a:latin typeface="Arimo"/>
              </a:rPr>
              <a:t>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0143618" y="5003701"/>
            <a:ext cx="942466" cy="279598"/>
          </a:xfrm>
          <a:custGeom>
            <a:avLst/>
            <a:gdLst/>
            <a:ahLst/>
            <a:cxnLst/>
            <a:rect l="l" t="t" r="r" b="b"/>
            <a:pathLst>
              <a:path w="942466" h="279598">
                <a:moveTo>
                  <a:pt x="0" y="0"/>
                </a:moveTo>
                <a:lnTo>
                  <a:pt x="942466" y="0"/>
                </a:lnTo>
                <a:lnTo>
                  <a:pt x="942466" y="279598"/>
                </a:lnTo>
                <a:lnTo>
                  <a:pt x="0" y="27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145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0143618" y="2227332"/>
            <a:ext cx="942466" cy="279598"/>
          </a:xfrm>
          <a:custGeom>
            <a:avLst/>
            <a:gdLst/>
            <a:ahLst/>
            <a:cxnLst/>
            <a:rect l="l" t="t" r="r" b="b"/>
            <a:pathLst>
              <a:path w="942466" h="279598">
                <a:moveTo>
                  <a:pt x="0" y="0"/>
                </a:moveTo>
                <a:lnTo>
                  <a:pt x="942466" y="0"/>
                </a:lnTo>
                <a:lnTo>
                  <a:pt x="942466" y="279598"/>
                </a:lnTo>
                <a:lnTo>
                  <a:pt x="0" y="27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145"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0143618" y="7780070"/>
            <a:ext cx="942466" cy="279598"/>
          </a:xfrm>
          <a:custGeom>
            <a:avLst/>
            <a:gdLst/>
            <a:ahLst/>
            <a:cxnLst/>
            <a:rect l="l" t="t" r="r" b="b"/>
            <a:pathLst>
              <a:path w="942466" h="279598">
                <a:moveTo>
                  <a:pt x="0" y="0"/>
                </a:moveTo>
                <a:lnTo>
                  <a:pt x="942466" y="0"/>
                </a:lnTo>
                <a:lnTo>
                  <a:pt x="942466" y="279598"/>
                </a:lnTo>
                <a:lnTo>
                  <a:pt x="0" y="27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14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38298" y="1161805"/>
            <a:ext cx="5036754" cy="7963390"/>
          </a:xfrm>
          <a:custGeom>
            <a:avLst/>
            <a:gdLst/>
            <a:ahLst/>
            <a:cxnLst/>
            <a:rect l="l" t="t" r="r" b="b"/>
            <a:pathLst>
              <a:path w="5036754" h="7963390">
                <a:moveTo>
                  <a:pt x="0" y="0"/>
                </a:moveTo>
                <a:lnTo>
                  <a:pt x="5036754" y="0"/>
                </a:lnTo>
                <a:lnTo>
                  <a:pt x="5036754" y="7963390"/>
                </a:lnTo>
                <a:lnTo>
                  <a:pt x="0" y="7963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32" t="-1671" r="-4494" b="-167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7200" y="4501500"/>
            <a:ext cx="4703553" cy="126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</a:rPr>
              <a:t>Summary</a:t>
            </a:r>
          </a:p>
        </p:txBody>
      </p:sp>
      <p:sp>
        <p:nvSpPr>
          <p:cNvPr id="7" name="Freeform 7"/>
          <p:cNvSpPr/>
          <p:nvPr/>
        </p:nvSpPr>
        <p:spPr>
          <a:xfrm>
            <a:off x="7869468" y="948142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55323" y="948142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41177" y="948142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27032" y="948142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869468" y="-117960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355323" y="-117960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841177" y="-117960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27032" y="-1179605"/>
            <a:ext cx="2168902" cy="2017079"/>
          </a:xfrm>
          <a:custGeom>
            <a:avLst/>
            <a:gdLst/>
            <a:ahLst/>
            <a:cxnLst/>
            <a:rect l="l" t="t" r="r" b="b"/>
            <a:pathLst>
              <a:path w="2168902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b="-45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81833" y="1580430"/>
            <a:ext cx="5677467" cy="867617"/>
          </a:xfrm>
          <a:custGeom>
            <a:avLst/>
            <a:gdLst/>
            <a:ahLst/>
            <a:cxnLst/>
            <a:rect l="l" t="t" r="r" b="b"/>
            <a:pathLst>
              <a:path w="5677467" h="86761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581833" y="6964868"/>
            <a:ext cx="5677467" cy="867617"/>
          </a:xfrm>
          <a:custGeom>
            <a:avLst/>
            <a:gdLst/>
            <a:ahLst/>
            <a:cxnLst/>
            <a:rect l="l" t="t" r="r" b="b"/>
            <a:pathLst>
              <a:path w="5677467" h="86761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1780447" y="1333500"/>
            <a:ext cx="5478853" cy="761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280" lvl="1" indent="-260640">
              <a:lnSpc>
                <a:spcPts val="2897"/>
              </a:lnSpc>
              <a:buFont typeface="Arial"/>
              <a:buChar char="•"/>
            </a:pPr>
            <a:r>
              <a:rPr lang="en-US" sz="2414" spc="-24">
                <a:solidFill>
                  <a:srgbClr val="000000"/>
                </a:solidFill>
                <a:latin typeface="Arimo Bold"/>
              </a:rPr>
              <a:t>ANALYSIS</a:t>
            </a:r>
          </a:p>
          <a:p>
            <a:pPr>
              <a:lnSpc>
                <a:spcPts val="2897"/>
              </a:lnSpc>
              <a:spcBef>
                <a:spcPct val="0"/>
              </a:spcBef>
            </a:pPr>
            <a:r>
              <a:rPr lang="en-US" sz="2414" spc="-24">
                <a:solidFill>
                  <a:srgbClr val="000000"/>
                </a:solidFill>
                <a:latin typeface="Arimo"/>
              </a:rPr>
              <a:t>Animals and science are the two most popular categories of content, showing that people enjoy "real-life" and "factual" content the most.</a:t>
            </a:r>
          </a:p>
          <a:p>
            <a:pPr>
              <a:lnSpc>
                <a:spcPts val="2897"/>
              </a:lnSpc>
              <a:spcBef>
                <a:spcPct val="0"/>
              </a:spcBef>
            </a:pPr>
            <a:endParaRPr lang="en-US" sz="2414" spc="-24">
              <a:solidFill>
                <a:srgbClr val="000000"/>
              </a:solidFill>
              <a:latin typeface="Arimo"/>
            </a:endParaRPr>
          </a:p>
          <a:p>
            <a:pPr marL="521280" lvl="1" indent="-260640">
              <a:lnSpc>
                <a:spcPts val="2897"/>
              </a:lnSpc>
              <a:buFont typeface="Arial"/>
              <a:buChar char="•"/>
            </a:pPr>
            <a:r>
              <a:rPr lang="en-US" sz="2414" spc="-24">
                <a:solidFill>
                  <a:srgbClr val="000000"/>
                </a:solidFill>
                <a:latin typeface="Arimo Bold"/>
              </a:rPr>
              <a:t>INSIGHT</a:t>
            </a:r>
          </a:p>
          <a:p>
            <a:pPr>
              <a:lnSpc>
                <a:spcPts val="2897"/>
              </a:lnSpc>
              <a:spcBef>
                <a:spcPct val="0"/>
              </a:spcBef>
            </a:pPr>
            <a:r>
              <a:rPr lang="en-US" sz="2414" spc="-24">
                <a:solidFill>
                  <a:srgbClr val="000000"/>
                </a:solidFill>
                <a:latin typeface="Arimo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pPr>
              <a:lnSpc>
                <a:spcPts val="2897"/>
              </a:lnSpc>
              <a:spcBef>
                <a:spcPct val="0"/>
              </a:spcBef>
            </a:pPr>
            <a:endParaRPr lang="en-US" sz="2414" spc="-24">
              <a:solidFill>
                <a:srgbClr val="000000"/>
              </a:solidFill>
              <a:latin typeface="Arimo"/>
            </a:endParaRPr>
          </a:p>
          <a:p>
            <a:pPr marL="521280" lvl="1" indent="-260640">
              <a:lnSpc>
                <a:spcPts val="2897"/>
              </a:lnSpc>
              <a:buFont typeface="Arial"/>
              <a:buChar char="•"/>
            </a:pPr>
            <a:r>
              <a:rPr lang="en-US" sz="2414" spc="-24">
                <a:solidFill>
                  <a:srgbClr val="000000"/>
                </a:solidFill>
                <a:latin typeface="Arimo Bold"/>
              </a:rPr>
              <a:t>NEXT STEPS</a:t>
            </a:r>
          </a:p>
          <a:p>
            <a:pPr>
              <a:lnSpc>
                <a:spcPts val="2897"/>
              </a:lnSpc>
              <a:spcBef>
                <a:spcPct val="0"/>
              </a:spcBef>
            </a:pPr>
            <a:r>
              <a:rPr lang="en-US" sz="2414" spc="-24">
                <a:solidFill>
                  <a:srgbClr val="000000"/>
                </a:solidFill>
                <a:latin typeface="Arimo"/>
              </a:rPr>
              <a:t>This ad-hoc analysis is insightful, but it's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485571"/>
            <a:ext cx="5385738" cy="47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-26">
                <a:solidFill>
                  <a:srgbClr val="FFFFFF"/>
                </a:solidFill>
                <a:latin typeface="Arimo"/>
              </a:rPr>
              <a:t>ANY QUESTIONS?</a:t>
            </a:r>
          </a:p>
        </p:txBody>
      </p:sp>
      <p:sp>
        <p:nvSpPr>
          <p:cNvPr id="3" name="Freeform 3"/>
          <p:cNvSpPr/>
          <p:nvPr/>
        </p:nvSpPr>
        <p:spPr>
          <a:xfrm>
            <a:off x="1315637" y="4011087"/>
            <a:ext cx="2959386" cy="2959386"/>
          </a:xfrm>
          <a:custGeom>
            <a:avLst/>
            <a:gdLst/>
            <a:ahLst/>
            <a:cxnLst/>
            <a:rect l="l" t="t" r="r" b="b"/>
            <a:pathLst>
              <a:path w="2959386" h="2959386">
                <a:moveTo>
                  <a:pt x="0" y="0"/>
                </a:moveTo>
                <a:lnTo>
                  <a:pt x="2959386" y="0"/>
                </a:lnTo>
                <a:lnTo>
                  <a:pt x="2959386" y="2959386"/>
                </a:lnTo>
                <a:lnTo>
                  <a:pt x="0" y="2959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115457">
            <a:off x="848840" y="3713600"/>
            <a:ext cx="2959386" cy="2965695"/>
          </a:xfrm>
          <a:custGeom>
            <a:avLst/>
            <a:gdLst/>
            <a:ahLst/>
            <a:cxnLst/>
            <a:rect l="l" t="t" r="r" b="b"/>
            <a:pathLst>
              <a:path w="2959386" h="2965695">
                <a:moveTo>
                  <a:pt x="0" y="0"/>
                </a:moveTo>
                <a:lnTo>
                  <a:pt x="2959386" y="0"/>
                </a:lnTo>
                <a:lnTo>
                  <a:pt x="2959386" y="2965695"/>
                </a:lnTo>
                <a:lnTo>
                  <a:pt x="0" y="2965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13" b="-32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69076" y="4140275"/>
            <a:ext cx="5729829" cy="126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</a:rPr>
              <a:t>Thank you!</a:t>
            </a:r>
          </a:p>
        </p:txBody>
      </p:sp>
      <p:sp>
        <p:nvSpPr>
          <p:cNvPr id="6" name="Freeform 6"/>
          <p:cNvSpPr/>
          <p:nvPr/>
        </p:nvSpPr>
        <p:spPr>
          <a:xfrm>
            <a:off x="13087840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73695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059550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601985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545404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031259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17113" y="-1140306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087840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573695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059550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601985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545404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031259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17113" y="9394369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21591" y="3247201"/>
            <a:ext cx="8673443" cy="126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</a:rPr>
              <a:t>Today's 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21591" y="4961301"/>
            <a:ext cx="8673443" cy="208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</a:rPr>
              <a:t>Project recap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</a:rPr>
              <a:t>Problem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</a:rPr>
              <a:t>The Analytics team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</a:rPr>
              <a:t>Process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</a:rPr>
              <a:t>Insights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</a:rPr>
              <a:t>Summary</a:t>
            </a:r>
          </a:p>
        </p:txBody>
      </p:sp>
      <p:sp>
        <p:nvSpPr>
          <p:cNvPr id="4" name="Freeform 4"/>
          <p:cNvSpPr/>
          <p:nvPr/>
        </p:nvSpPr>
        <p:spPr>
          <a:xfrm>
            <a:off x="15790296" y="-1377303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07242" y="-1685151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93124" y="3766197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610070" y="3458349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395952" y="8909697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912898" y="8601849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927557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927557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927557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927557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87840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87840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87840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87840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573695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73695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73695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573695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59550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059550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59550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059550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601985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01985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601985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601985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545404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545404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545404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5545404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031259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3031259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031259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3031259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517113" y="58460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517113" y="2951507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517113" y="5318414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517113" y="7685321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4946896" y="2005584"/>
            <a:ext cx="11342283" cy="6275832"/>
            <a:chOff x="0" y="0"/>
            <a:chExt cx="15123044" cy="836777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123033" cy="8367776"/>
            </a:xfrm>
            <a:custGeom>
              <a:avLst/>
              <a:gdLst/>
              <a:ahLst/>
              <a:cxnLst/>
              <a:rect l="l" t="t" r="r" b="b"/>
              <a:pathLst>
                <a:path w="15123033" h="8367776">
                  <a:moveTo>
                    <a:pt x="0" y="0"/>
                  </a:moveTo>
                  <a:lnTo>
                    <a:pt x="15123033" y="0"/>
                  </a:lnTo>
                  <a:lnTo>
                    <a:pt x="15123033" y="8367776"/>
                  </a:lnTo>
                  <a:lnTo>
                    <a:pt x="0" y="83677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Freeform 32"/>
          <p:cNvSpPr/>
          <p:nvPr/>
        </p:nvSpPr>
        <p:spPr>
          <a:xfrm rot="10799999">
            <a:off x="1983048" y="1942500"/>
            <a:ext cx="6453903" cy="6467663"/>
          </a:xfrm>
          <a:custGeom>
            <a:avLst/>
            <a:gdLst/>
            <a:ahLst/>
            <a:cxnLst/>
            <a:rect l="l" t="t" r="r" b="b"/>
            <a:pathLst>
              <a:path w="6453903" h="6467663">
                <a:moveTo>
                  <a:pt x="0" y="0"/>
                </a:moveTo>
                <a:lnTo>
                  <a:pt x="6453903" y="0"/>
                </a:lnTo>
                <a:lnTo>
                  <a:pt x="6453903" y="6467663"/>
                </a:lnTo>
                <a:lnTo>
                  <a:pt x="0" y="646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40" b="-322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2969013" y="3916650"/>
            <a:ext cx="4481973" cy="250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</a:rPr>
              <a:t>Project Recap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925070" y="2651125"/>
            <a:ext cx="6474548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 Social Buzz, a burgeoning social media firm, seeks assistance for their upcoming IPO and the management of extensive data. The 3-month project will involve big data audits, IPO guidance, and content analysis. Accenture's focus will be on establishing trust and providing actionable insights for a lasting collaboration. 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925070" y="5564188"/>
            <a:ext cx="647454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Big data audit, and understanding best practices.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925070" y="6390281"/>
            <a:ext cx="647454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IPO recommendations, content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27054" y="8503544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8195696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4" b="-3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9964482" cy="10287000"/>
            <a:chOff x="0" y="0"/>
            <a:chExt cx="13285976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85978" cy="13716000"/>
            </a:xfrm>
            <a:custGeom>
              <a:avLst/>
              <a:gdLst/>
              <a:ahLst/>
              <a:cxnLst/>
              <a:rect l="l" t="t" r="r" b="b"/>
              <a:pathLst>
                <a:path w="13285978" h="13716000">
                  <a:moveTo>
                    <a:pt x="0" y="0"/>
                  </a:moveTo>
                  <a:lnTo>
                    <a:pt x="13285978" y="0"/>
                  </a:lnTo>
                  <a:lnTo>
                    <a:pt x="13285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-1524" y="-1524"/>
              <a:ext cx="13289026" cy="13719048"/>
            </a:xfrm>
            <a:custGeom>
              <a:avLst/>
              <a:gdLst/>
              <a:ahLst/>
              <a:cxnLst/>
              <a:rect l="l" t="t" r="r" b="b"/>
              <a:pathLst>
                <a:path w="13289026" h="13719048">
                  <a:moveTo>
                    <a:pt x="1524" y="0"/>
                  </a:moveTo>
                  <a:lnTo>
                    <a:pt x="13287502" y="0"/>
                  </a:lnTo>
                  <a:cubicBezTo>
                    <a:pt x="13288391" y="0"/>
                    <a:pt x="13289026" y="762"/>
                    <a:pt x="13289026" y="1524"/>
                  </a:cubicBezTo>
                  <a:lnTo>
                    <a:pt x="13289026" y="13717524"/>
                  </a:lnTo>
                  <a:cubicBezTo>
                    <a:pt x="13289026" y="13718414"/>
                    <a:pt x="13288265" y="13719048"/>
                    <a:pt x="13287502" y="13719048"/>
                  </a:cubicBezTo>
                  <a:lnTo>
                    <a:pt x="1524" y="13719048"/>
                  </a:lnTo>
                  <a:cubicBezTo>
                    <a:pt x="635" y="13719048"/>
                    <a:pt x="0" y="13718287"/>
                    <a:pt x="0" y="1371752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3717524"/>
                  </a:lnTo>
                  <a:lnTo>
                    <a:pt x="1524" y="13717524"/>
                  </a:lnTo>
                  <a:lnTo>
                    <a:pt x="1524" y="13716000"/>
                  </a:lnTo>
                  <a:lnTo>
                    <a:pt x="13287502" y="13716000"/>
                  </a:lnTo>
                  <a:lnTo>
                    <a:pt x="13287502" y="13717524"/>
                  </a:lnTo>
                  <a:lnTo>
                    <a:pt x="13285978" y="13717524"/>
                  </a:lnTo>
                  <a:lnTo>
                    <a:pt x="13285978" y="1524"/>
                  </a:lnTo>
                  <a:lnTo>
                    <a:pt x="13287502" y="1524"/>
                  </a:lnTo>
                  <a:lnTo>
                    <a:pt x="13287502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-146279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46279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46279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46279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72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98688" y="1840860"/>
            <a:ext cx="2920800" cy="2920798"/>
          </a:xfrm>
          <a:custGeom>
            <a:avLst/>
            <a:gdLst/>
            <a:ahLst/>
            <a:cxnLst/>
            <a:rect l="l" t="t" r="r" b="b"/>
            <a:pathLst>
              <a:path w="2920800" h="2920798">
                <a:moveTo>
                  <a:pt x="0" y="0"/>
                </a:moveTo>
                <a:lnTo>
                  <a:pt x="2920800" y="0"/>
                </a:lnTo>
                <a:lnTo>
                  <a:pt x="2920800" y="2920798"/>
                </a:lnTo>
                <a:lnTo>
                  <a:pt x="0" y="29207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115456">
            <a:off x="1813389" y="1461444"/>
            <a:ext cx="2920799" cy="2927027"/>
          </a:xfrm>
          <a:custGeom>
            <a:avLst/>
            <a:gdLst/>
            <a:ahLst/>
            <a:cxnLst/>
            <a:rect l="l" t="t" r="r" b="b"/>
            <a:pathLst>
              <a:path w="2920799" h="2927027">
                <a:moveTo>
                  <a:pt x="0" y="0"/>
                </a:moveTo>
                <a:lnTo>
                  <a:pt x="2920799" y="0"/>
                </a:lnTo>
                <a:lnTo>
                  <a:pt x="2920799" y="2927027"/>
                </a:lnTo>
                <a:lnTo>
                  <a:pt x="0" y="29270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r="-209" b="-32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469321" y="-753500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986267" y="-1061348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007484" y="1028700"/>
            <a:ext cx="6251816" cy="8229600"/>
          </a:xfrm>
          <a:custGeom>
            <a:avLst/>
            <a:gdLst/>
            <a:ahLst/>
            <a:cxnLst/>
            <a:rect l="l" t="t" r="r" b="b"/>
            <a:pathLst>
              <a:path w="6251816" h="8229600">
                <a:moveTo>
                  <a:pt x="0" y="0"/>
                </a:moveTo>
                <a:lnTo>
                  <a:pt x="6251816" y="0"/>
                </a:lnTo>
                <a:lnTo>
                  <a:pt x="62518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8786" r="-48786" b="-6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069738" y="2270853"/>
            <a:ext cx="5786869" cy="126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</a:rPr>
              <a:t>Problem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603767" y="4120613"/>
            <a:ext cx="5023287" cy="44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9217" lvl="1" indent="-224609">
              <a:lnSpc>
                <a:spcPts val="2496"/>
              </a:lnSpc>
              <a:buFont typeface="Arial"/>
              <a:buChar char="•"/>
            </a:pPr>
            <a:r>
              <a:rPr lang="en-US" sz="2080" spc="-20">
                <a:solidFill>
                  <a:srgbClr val="FFFFFF"/>
                </a:solidFill>
                <a:latin typeface="Arimo Bold"/>
              </a:rPr>
              <a:t>Data Complexity:</a:t>
            </a:r>
          </a:p>
          <a:p>
            <a:pPr>
              <a:lnSpc>
                <a:spcPts val="2496"/>
              </a:lnSpc>
            </a:pPr>
            <a:endParaRPr lang="en-US" sz="2080" spc="-20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272"/>
              </a:lnSpc>
            </a:pPr>
            <a:r>
              <a:rPr lang="en-US" sz="1893" spc="-18">
                <a:solidFill>
                  <a:srgbClr val="FFFFFF"/>
                </a:solidFill>
                <a:latin typeface="Arimo"/>
              </a:rPr>
              <a:t>Managing and analyzing vast amounts of unstructured data, including text, images, videos, and GIFs, can pose a significant challenge.</a:t>
            </a:r>
          </a:p>
          <a:p>
            <a:pPr>
              <a:lnSpc>
                <a:spcPts val="2496"/>
              </a:lnSpc>
            </a:pPr>
            <a:endParaRPr lang="en-US" sz="1893" spc="-18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2496"/>
              </a:lnSpc>
            </a:pPr>
            <a:endParaRPr lang="en-US" sz="1893" spc="-18">
              <a:solidFill>
                <a:srgbClr val="FFFFFF"/>
              </a:solidFill>
              <a:latin typeface="Arimo"/>
            </a:endParaRPr>
          </a:p>
          <a:p>
            <a:pPr marL="449217" lvl="1" indent="-224609">
              <a:lnSpc>
                <a:spcPts val="2496"/>
              </a:lnSpc>
              <a:buFont typeface="Arial"/>
              <a:buChar char="•"/>
            </a:pPr>
            <a:r>
              <a:rPr lang="en-US" sz="2080" spc="-20">
                <a:solidFill>
                  <a:srgbClr val="FFFFFF"/>
                </a:solidFill>
                <a:latin typeface="Arimo Bold"/>
              </a:rPr>
              <a:t>Resource Limitations:</a:t>
            </a:r>
          </a:p>
          <a:p>
            <a:pPr>
              <a:lnSpc>
                <a:spcPts val="2496"/>
              </a:lnSpc>
            </a:pPr>
            <a:endParaRPr lang="en-US" sz="2080" spc="-20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272"/>
              </a:lnSpc>
            </a:pPr>
            <a:r>
              <a:rPr lang="en-US" sz="1893" spc="-18">
                <a:solidFill>
                  <a:srgbClr val="FFFFFF"/>
                </a:solidFill>
                <a:latin typeface="Arimo"/>
              </a:rPr>
              <a:t>With only 250 employees, of which 200 are technical staff, Social Buzz may face resource limitations in handling the scale of their current operations. </a:t>
            </a:r>
          </a:p>
          <a:p>
            <a:pPr>
              <a:lnSpc>
                <a:spcPts val="2496"/>
              </a:lnSpc>
            </a:pPr>
            <a:endParaRPr lang="en-US" sz="1893" spc="-18">
              <a:solidFill>
                <a:srgbClr val="FFFFFF"/>
              </a:solidFill>
              <a:latin typeface="Arim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269453" y="8410575"/>
            <a:ext cx="5874547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6"/>
              </a:lnSpc>
            </a:pPr>
            <a:endParaRPr/>
          </a:p>
          <a:p>
            <a:pPr>
              <a:lnSpc>
                <a:spcPts val="2512"/>
              </a:lnSpc>
            </a:pPr>
            <a:r>
              <a:rPr lang="en-US" sz="2093" u="sng" spc="-20">
                <a:solidFill>
                  <a:srgbClr val="FFFFFF"/>
                </a:solidFill>
                <a:latin typeface="Arimo"/>
              </a:rPr>
              <a:t>Analysis to find Buzz’s top 5 most Popular Categories of content.</a:t>
            </a:r>
          </a:p>
          <a:p>
            <a:pPr>
              <a:lnSpc>
                <a:spcPts val="2736"/>
              </a:lnSpc>
            </a:pPr>
            <a:endParaRPr lang="en-US" sz="2093" u="sng" spc="-2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2736"/>
              </a:lnSpc>
            </a:pPr>
            <a:endParaRPr lang="en-US" sz="2093" u="sng" spc="-2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68738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68738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06723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06723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06723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6723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630753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30753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92768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192768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192768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192768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2110745" y="1825527"/>
            <a:ext cx="6750815" cy="6635945"/>
            <a:chOff x="0" y="0"/>
            <a:chExt cx="9001087" cy="88479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001125" cy="8847963"/>
            </a:xfrm>
            <a:custGeom>
              <a:avLst/>
              <a:gdLst/>
              <a:ahLst/>
              <a:cxnLst/>
              <a:rect l="l" t="t" r="r" b="b"/>
              <a:pathLst>
                <a:path w="9001125" h="8847963">
                  <a:moveTo>
                    <a:pt x="0" y="0"/>
                  </a:moveTo>
                  <a:lnTo>
                    <a:pt x="9001125" y="0"/>
                  </a:lnTo>
                  <a:lnTo>
                    <a:pt x="9001125" y="8847963"/>
                  </a:lnTo>
                  <a:lnTo>
                    <a:pt x="0" y="88479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1825797" y="1270731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2085137" h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1411515" y="1068549"/>
            <a:ext cx="2187334" cy="2087727"/>
            <a:chOff x="0" y="0"/>
            <a:chExt cx="2916446" cy="2783636"/>
          </a:xfrm>
        </p:grpSpPr>
        <p:sp>
          <p:nvSpPr>
            <p:cNvPr id="18" name="Freeform 18"/>
            <p:cNvSpPr/>
            <p:nvPr/>
          </p:nvSpPr>
          <p:spPr>
            <a:xfrm>
              <a:off x="-127" y="0"/>
              <a:ext cx="2916682" cy="2783713"/>
            </a:xfrm>
            <a:custGeom>
              <a:avLst/>
              <a:gdLst/>
              <a:ahLst/>
              <a:cxnLst/>
              <a:rect l="l" t="t" r="r" b="b"/>
              <a:pathLst>
                <a:path w="2916682" h="2783713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6"/>
              <a:stretch>
                <a:fillRect l="-73280" t="-9792" r="-53620" b="-42159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-1651" y="-1651"/>
              <a:ext cx="2919730" cy="2787015"/>
            </a:xfrm>
            <a:custGeom>
              <a:avLst/>
              <a:gdLst/>
              <a:ahLst/>
              <a:cxnLst/>
              <a:rect l="l" t="t" r="r" b="b"/>
              <a:pathLst>
                <a:path w="2919730" h="2787015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1475762" y="1028700"/>
            <a:ext cx="2123087" cy="2123082"/>
            <a:chOff x="0" y="0"/>
            <a:chExt cx="2830783" cy="283077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30830" cy="2830830"/>
            </a:xfrm>
            <a:custGeom>
              <a:avLst/>
              <a:gdLst/>
              <a:ahLst/>
              <a:cxnLst/>
              <a:rect l="l" t="t" r="r" b="b"/>
              <a:pathLst>
                <a:path w="2830830" h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2085137" h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1411515" y="4019765"/>
            <a:ext cx="2187334" cy="2087727"/>
            <a:chOff x="0" y="0"/>
            <a:chExt cx="2916445" cy="2783636"/>
          </a:xfrm>
        </p:grpSpPr>
        <p:sp>
          <p:nvSpPr>
            <p:cNvPr id="24" name="Freeform 24"/>
            <p:cNvSpPr/>
            <p:nvPr/>
          </p:nvSpPr>
          <p:spPr>
            <a:xfrm>
              <a:off x="-127" y="0"/>
              <a:ext cx="2916682" cy="2783713"/>
            </a:xfrm>
            <a:custGeom>
              <a:avLst/>
              <a:gdLst/>
              <a:ahLst/>
              <a:cxnLst/>
              <a:rect l="l" t="t" r="r" b="b"/>
              <a:pathLst>
                <a:path w="2916682" h="2783713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7"/>
              <a:stretch>
                <a:fillRect l="-61452" r="-60808" b="-48844"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-1651" y="-1651"/>
              <a:ext cx="2919730" cy="2787015"/>
            </a:xfrm>
            <a:custGeom>
              <a:avLst/>
              <a:gdLst/>
              <a:ahLst/>
              <a:cxnLst/>
              <a:rect l="l" t="t" r="r" b="b"/>
              <a:pathLst>
                <a:path w="2919730" h="2787015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475762" y="4019765"/>
            <a:ext cx="2123087" cy="2123082"/>
            <a:chOff x="0" y="0"/>
            <a:chExt cx="2830783" cy="283077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30830" cy="2830830"/>
            </a:xfrm>
            <a:custGeom>
              <a:avLst/>
              <a:gdLst/>
              <a:ahLst/>
              <a:cxnLst/>
              <a:rect l="l" t="t" r="r" b="b"/>
              <a:pathLst>
                <a:path w="2830830" h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11825797" y="7173163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2085137" h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1411515" y="6970981"/>
            <a:ext cx="2187334" cy="2087727"/>
            <a:chOff x="0" y="0"/>
            <a:chExt cx="2916446" cy="2783636"/>
          </a:xfrm>
        </p:grpSpPr>
        <p:sp>
          <p:nvSpPr>
            <p:cNvPr id="30" name="Freeform 30"/>
            <p:cNvSpPr/>
            <p:nvPr/>
          </p:nvSpPr>
          <p:spPr>
            <a:xfrm>
              <a:off x="-127" y="0"/>
              <a:ext cx="2916682" cy="2783713"/>
            </a:xfrm>
            <a:custGeom>
              <a:avLst/>
              <a:gdLst/>
              <a:ahLst/>
              <a:cxnLst/>
              <a:rect l="l" t="t" r="r" b="b"/>
              <a:pathLst>
                <a:path w="2916682" h="2783713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8"/>
              <a:stretch>
                <a:fillRect l="-97755" t="-113022" r="-99067" b="-184533"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-1651" y="-1651"/>
              <a:ext cx="2919730" cy="2787015"/>
            </a:xfrm>
            <a:custGeom>
              <a:avLst/>
              <a:gdLst/>
              <a:ahLst/>
              <a:cxnLst/>
              <a:rect l="l" t="t" r="r" b="b"/>
              <a:pathLst>
                <a:path w="2919730" h="2787015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1456712" y="6943778"/>
            <a:ext cx="2123087" cy="2123082"/>
            <a:chOff x="0" y="0"/>
            <a:chExt cx="2830783" cy="283077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30830" cy="2830830"/>
            </a:xfrm>
            <a:custGeom>
              <a:avLst/>
              <a:gdLst/>
              <a:ahLst/>
              <a:cxnLst/>
              <a:rect l="l" t="t" r="r" b="b"/>
              <a:pathLst>
                <a:path w="2830830" h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2670508" y="3293699"/>
            <a:ext cx="5612273" cy="3731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</a:rPr>
              <a:t>The Analytics team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364082" y="2133886"/>
            <a:ext cx="23799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Industry Associate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339803" y="1664102"/>
            <a:ext cx="224638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Julia Handrie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402182" y="5105399"/>
            <a:ext cx="195534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Senior Principle                    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324306" y="4624843"/>
            <a:ext cx="293499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Marcus Rompton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4426625" y="8017294"/>
            <a:ext cx="157925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Data Analyst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339803" y="7566534"/>
            <a:ext cx="233564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Gaurav Tailor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37786" y="5325260"/>
            <a:ext cx="2023190" cy="2096032"/>
          </a:xfrm>
          <a:custGeom>
            <a:avLst/>
            <a:gdLst/>
            <a:ahLst/>
            <a:cxnLst/>
            <a:rect l="l" t="t" r="r" b="b"/>
            <a:pathLst>
              <a:path w="2023190" h="2096032">
                <a:moveTo>
                  <a:pt x="0" y="0"/>
                </a:moveTo>
                <a:lnTo>
                  <a:pt x="2023191" y="0"/>
                </a:lnTo>
                <a:lnTo>
                  <a:pt x="2023191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1398" b="-6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37786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41541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41541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41541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5296" y="406153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45296" y="2865707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5296" y="5325260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45296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234031" y="7784814"/>
            <a:ext cx="2253799" cy="2096032"/>
          </a:xfrm>
          <a:custGeom>
            <a:avLst/>
            <a:gdLst/>
            <a:ahLst/>
            <a:cxnLst/>
            <a:rect l="l" t="t" r="r" b="b"/>
            <a:pathLst>
              <a:path w="2253799" h="2096032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721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03391" y="1284816"/>
            <a:ext cx="1524324" cy="1524324"/>
          </a:xfrm>
          <a:custGeom>
            <a:avLst/>
            <a:gdLst/>
            <a:ahLst/>
            <a:cxnLst/>
            <a:rect l="l" t="t" r="r" b="b"/>
            <a:pathLst>
              <a:path w="1524324" h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115457">
            <a:off x="2172007" y="1086804"/>
            <a:ext cx="1524324" cy="1527574"/>
          </a:xfrm>
          <a:custGeom>
            <a:avLst/>
            <a:gdLst/>
            <a:ahLst/>
            <a:cxnLst/>
            <a:rect l="l" t="t" r="r" b="b"/>
            <a:pathLst>
              <a:path w="1524324" h="152757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535" b="-32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758754" y="2896904"/>
            <a:ext cx="1524324" cy="1524324"/>
          </a:xfrm>
          <a:custGeom>
            <a:avLst/>
            <a:gdLst/>
            <a:ahLst/>
            <a:cxnLst/>
            <a:rect l="l" t="t" r="r" b="b"/>
            <a:pathLst>
              <a:path w="1524324" h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115457">
            <a:off x="4027370" y="2698892"/>
            <a:ext cx="1524324" cy="1527574"/>
          </a:xfrm>
          <a:custGeom>
            <a:avLst/>
            <a:gdLst/>
            <a:ahLst/>
            <a:cxnLst/>
            <a:rect l="l" t="t" r="r" b="b"/>
            <a:pathLst>
              <a:path w="1524324" h="152757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535" b="-32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614117" y="4508992"/>
            <a:ext cx="1524324" cy="1524324"/>
          </a:xfrm>
          <a:custGeom>
            <a:avLst/>
            <a:gdLst/>
            <a:ahLst/>
            <a:cxnLst/>
            <a:rect l="l" t="t" r="r" b="b"/>
            <a:pathLst>
              <a:path w="1524324" h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115457">
            <a:off x="5882733" y="4310980"/>
            <a:ext cx="1524324" cy="1527574"/>
          </a:xfrm>
          <a:custGeom>
            <a:avLst/>
            <a:gdLst/>
            <a:ahLst/>
            <a:cxnLst/>
            <a:rect l="l" t="t" r="r" b="b"/>
            <a:pathLst>
              <a:path w="1524324" h="152757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535" b="-322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469480" y="6121080"/>
            <a:ext cx="1524324" cy="1524324"/>
          </a:xfrm>
          <a:custGeom>
            <a:avLst/>
            <a:gdLst/>
            <a:ahLst/>
            <a:cxnLst/>
            <a:rect l="l" t="t" r="r" b="b"/>
            <a:pathLst>
              <a:path w="1524324" h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115457">
            <a:off x="7738096" y="5923068"/>
            <a:ext cx="1524324" cy="1527574"/>
          </a:xfrm>
          <a:custGeom>
            <a:avLst/>
            <a:gdLst/>
            <a:ahLst/>
            <a:cxnLst/>
            <a:rect l="l" t="t" r="r" b="b"/>
            <a:pathLst>
              <a:path w="1524324" h="152757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535" b="-322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324843" y="7733168"/>
            <a:ext cx="1524324" cy="1524324"/>
          </a:xfrm>
          <a:custGeom>
            <a:avLst/>
            <a:gdLst/>
            <a:ahLst/>
            <a:cxnLst/>
            <a:rect l="l" t="t" r="r" b="b"/>
            <a:pathLst>
              <a:path w="1524324" h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115457">
            <a:off x="9593459" y="7535156"/>
            <a:ext cx="1524324" cy="1527574"/>
          </a:xfrm>
          <a:custGeom>
            <a:avLst/>
            <a:gdLst/>
            <a:ahLst/>
            <a:cxnLst/>
            <a:rect l="l" t="t" r="r" b="b"/>
            <a:pathLst>
              <a:path w="1524324" h="152757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535" b="-322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0667818" y="990600"/>
            <a:ext cx="6642545" cy="126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</a:rPr>
              <a:t>Process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30944" y="1486659"/>
            <a:ext cx="1229487" cy="8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Arimo Bold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534646" y="3098343"/>
            <a:ext cx="1229487" cy="8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Arimo Bold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108223" y="7942920"/>
            <a:ext cx="1229487" cy="8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Arimo Bold"/>
              </a:rPr>
              <a:t>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193880" y="6319066"/>
            <a:ext cx="1229487" cy="8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Arimo Bold"/>
              </a:rPr>
              <a:t>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96750" y="4719552"/>
            <a:ext cx="1229487" cy="8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Arimo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60431" y="1646302"/>
            <a:ext cx="2705541" cy="37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Data Understanding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676073" y="4876002"/>
            <a:ext cx="1955298" cy="37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Data Modeling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764133" y="3258390"/>
            <a:ext cx="1875028" cy="37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Data Cleaning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47314" y="8094654"/>
            <a:ext cx="2263052" cy="37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Uncover Insights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492016" y="6501615"/>
            <a:ext cx="1955298" cy="370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Canva Sans"/>
              </a:rPr>
              <a:t>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27159" y="6480806"/>
            <a:ext cx="2972219" cy="881758"/>
          </a:xfrm>
          <a:custGeom>
            <a:avLst/>
            <a:gdLst/>
            <a:ahLst/>
            <a:cxnLst/>
            <a:rect l="l" t="t" r="r" b="b"/>
            <a:pathLst>
              <a:path w="2972219" h="881758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22815"/>
            <a:ext cx="4636129" cy="126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</a:rPr>
              <a:t>Insights</a:t>
            </a:r>
          </a:p>
        </p:txBody>
      </p:sp>
      <p:sp>
        <p:nvSpPr>
          <p:cNvPr id="4" name="Freeform 4"/>
          <p:cNvSpPr/>
          <p:nvPr/>
        </p:nvSpPr>
        <p:spPr>
          <a:xfrm>
            <a:off x="13087839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573694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59549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601984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45403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031258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17112" y="7810500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45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272183" y="6480309"/>
            <a:ext cx="2972219" cy="881758"/>
          </a:xfrm>
          <a:custGeom>
            <a:avLst/>
            <a:gdLst/>
            <a:ahLst/>
            <a:cxnLst/>
            <a:rect l="l" t="t" r="r" b="b"/>
            <a:pathLst>
              <a:path w="2972219" h="881758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670342" y="6480309"/>
            <a:ext cx="2972219" cy="881758"/>
          </a:xfrm>
          <a:custGeom>
            <a:avLst/>
            <a:gdLst/>
            <a:ahLst/>
            <a:cxnLst/>
            <a:rect l="l" t="t" r="r" b="b"/>
            <a:pathLst>
              <a:path w="2972219" h="881758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568666" y="5187176"/>
            <a:ext cx="1856146" cy="8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9"/>
              </a:lnSpc>
            </a:pPr>
            <a:r>
              <a:rPr lang="en-US" sz="2335">
                <a:solidFill>
                  <a:srgbClr val="000000"/>
                </a:solidFill>
                <a:latin typeface="Canva Sans"/>
              </a:rPr>
              <a:t>UNIQUE </a:t>
            </a:r>
          </a:p>
          <a:p>
            <a:pPr algn="ctr">
              <a:lnSpc>
                <a:spcPts val="3269"/>
              </a:lnSpc>
            </a:pPr>
            <a:r>
              <a:rPr lang="en-US" sz="2335">
                <a:solidFill>
                  <a:srgbClr val="000000"/>
                </a:solidFill>
                <a:latin typeface="Canva Sans"/>
              </a:rPr>
              <a:t>CATEGORIES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58537" y="5220454"/>
            <a:ext cx="2399512" cy="8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9"/>
              </a:lnSpc>
            </a:pPr>
            <a:r>
              <a:rPr lang="en-US" sz="2335">
                <a:solidFill>
                  <a:srgbClr val="000000"/>
                </a:solidFill>
                <a:latin typeface="Canva Sans"/>
              </a:rPr>
              <a:t>MOST POPULAR </a:t>
            </a:r>
          </a:p>
          <a:p>
            <a:pPr algn="ctr">
              <a:lnSpc>
                <a:spcPts val="3269"/>
              </a:lnSpc>
            </a:pPr>
            <a:r>
              <a:rPr lang="en-US" sz="2335">
                <a:solidFill>
                  <a:srgbClr val="000000"/>
                </a:solidFill>
                <a:latin typeface="Canva Sans"/>
              </a:rPr>
              <a:t>“ANIMAL”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7845" y="3776470"/>
            <a:ext cx="1270846" cy="104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31"/>
              </a:lnSpc>
            </a:pPr>
            <a:r>
              <a:rPr lang="en-US" sz="6165" dirty="0">
                <a:solidFill>
                  <a:srgbClr val="A100FF"/>
                </a:solidFill>
                <a:latin typeface="Canva Sans Bold"/>
              </a:rPr>
              <a:t>16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28847" y="3704678"/>
            <a:ext cx="2399512" cy="104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31"/>
              </a:lnSpc>
            </a:pPr>
            <a:r>
              <a:rPr lang="en-US" sz="6165" dirty="0">
                <a:solidFill>
                  <a:srgbClr val="A100FF"/>
                </a:solidFill>
                <a:latin typeface="Canva Sans Bold"/>
              </a:rPr>
              <a:t>21.4%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86963" y="3704678"/>
            <a:ext cx="3770654" cy="1049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1"/>
              </a:lnSpc>
            </a:pPr>
            <a:r>
              <a:rPr lang="en-US" sz="6165">
                <a:solidFill>
                  <a:srgbClr val="A100FF"/>
                </a:solidFill>
                <a:latin typeface="Canva Sans Bold"/>
              </a:rPr>
              <a:t>JANUARY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87787" y="5186928"/>
            <a:ext cx="2030611" cy="807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9"/>
              </a:lnSpc>
            </a:pPr>
            <a:r>
              <a:rPr lang="en-US" sz="2335">
                <a:solidFill>
                  <a:srgbClr val="000000"/>
                </a:solidFill>
                <a:latin typeface="Canva Sans"/>
              </a:rPr>
              <a:t>MONTH WITH </a:t>
            </a:r>
          </a:p>
          <a:p>
            <a:pPr algn="ctr">
              <a:lnSpc>
                <a:spcPts val="3269"/>
              </a:lnSpc>
            </a:pPr>
            <a:r>
              <a:rPr lang="en-US" sz="2335">
                <a:solidFill>
                  <a:srgbClr val="000000"/>
                </a:solidFill>
                <a:latin typeface="Canva Sans"/>
              </a:rPr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25940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11795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97650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40085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83504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69359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5213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9500" y="8774327"/>
            <a:ext cx="3900148" cy="3900148"/>
          </a:xfrm>
          <a:custGeom>
            <a:avLst/>
            <a:gdLst/>
            <a:ahLst/>
            <a:cxnLst/>
            <a:rect l="l" t="t" r="r" b="b"/>
            <a:pathLst>
              <a:path w="3900148" h="3900148">
                <a:moveTo>
                  <a:pt x="0" y="0"/>
                </a:moveTo>
                <a:lnTo>
                  <a:pt x="3900148" y="0"/>
                </a:lnTo>
                <a:lnTo>
                  <a:pt x="3900148" y="3900148"/>
                </a:lnTo>
                <a:lnTo>
                  <a:pt x="0" y="39001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153642">
            <a:off x="1042542" y="8743238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226478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12333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198188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740623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684042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169897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5751" y="-710238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-3367097" y="0"/>
            <a:ext cx="5753579" cy="10287000"/>
            <a:chOff x="0" y="0"/>
            <a:chExt cx="7671438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71447" cy="13716000"/>
            </a:xfrm>
            <a:custGeom>
              <a:avLst/>
              <a:gdLst/>
              <a:ahLst/>
              <a:cxnLst/>
              <a:rect l="l" t="t" r="r" b="b"/>
              <a:pathLst>
                <a:path w="7671447" h="13716000">
                  <a:moveTo>
                    <a:pt x="0" y="0"/>
                  </a:moveTo>
                  <a:lnTo>
                    <a:pt x="7671447" y="0"/>
                  </a:lnTo>
                  <a:lnTo>
                    <a:pt x="767144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6998300" y="-1377303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515246" y="-1685151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224" b="-322"/>
            </a:stretch>
          </a:blipFill>
        </p:spPr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7125" y="2170210"/>
            <a:ext cx="7963253" cy="738202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282923" y="1879756"/>
            <a:ext cx="10225007" cy="55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3179">
                <a:solidFill>
                  <a:srgbClr val="000000"/>
                </a:solidFill>
                <a:latin typeface="Canva Sans Bold"/>
              </a:rPr>
              <a:t>popularity percentage share from top 5 categories.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25940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11795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97650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40085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83504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69359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5213" y="9490985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9500" y="8774327"/>
            <a:ext cx="3900148" cy="3900148"/>
          </a:xfrm>
          <a:custGeom>
            <a:avLst/>
            <a:gdLst/>
            <a:ahLst/>
            <a:cxnLst/>
            <a:rect l="l" t="t" r="r" b="b"/>
            <a:pathLst>
              <a:path w="3900148" h="3900148">
                <a:moveTo>
                  <a:pt x="0" y="0"/>
                </a:moveTo>
                <a:lnTo>
                  <a:pt x="3900148" y="0"/>
                </a:lnTo>
                <a:lnTo>
                  <a:pt x="3900148" y="3900148"/>
                </a:lnTo>
                <a:lnTo>
                  <a:pt x="0" y="39001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153642">
            <a:off x="1042542" y="8743238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226479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12334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198189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740624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684043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169898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5752" y="-1235382"/>
            <a:ext cx="2168903" cy="2017079"/>
          </a:xfrm>
          <a:custGeom>
            <a:avLst/>
            <a:gdLst/>
            <a:ahLst/>
            <a:cxnLst/>
            <a:rect l="l" t="t" r="r" b="b"/>
            <a:pathLst>
              <a:path w="2168903" h="2017079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52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0" y="0"/>
            <a:ext cx="2386482" cy="10287000"/>
            <a:chOff x="0" y="0"/>
            <a:chExt cx="3181976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81985" cy="13716000"/>
            </a:xfrm>
            <a:custGeom>
              <a:avLst/>
              <a:gdLst/>
              <a:ahLst/>
              <a:cxnLst/>
              <a:rect l="l" t="t" r="r" b="b"/>
              <a:pathLst>
                <a:path w="3181985" h="13716000">
                  <a:moveTo>
                    <a:pt x="0" y="0"/>
                  </a:moveTo>
                  <a:lnTo>
                    <a:pt x="3181985" y="0"/>
                  </a:lnTo>
                  <a:lnTo>
                    <a:pt x="3181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6998300" y="-1377303"/>
            <a:ext cx="3062454" cy="3062454"/>
          </a:xfrm>
          <a:custGeom>
            <a:avLst/>
            <a:gdLst/>
            <a:ahLst/>
            <a:cxnLst/>
            <a:rect l="l" t="t" r="r" b="b"/>
            <a:pathLst>
              <a:path w="3062454" h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515246" y="-1685151"/>
            <a:ext cx="3062454" cy="3068983"/>
          </a:xfrm>
          <a:custGeom>
            <a:avLst/>
            <a:gdLst/>
            <a:ahLst/>
            <a:cxnLst/>
            <a:rect l="l" t="t" r="r" b="b"/>
            <a:pathLst>
              <a:path w="3062454" h="3068983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224" b="-322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4737131" y="1719129"/>
            <a:ext cx="11105191" cy="6671177"/>
          </a:xfrm>
          <a:custGeom>
            <a:avLst/>
            <a:gdLst/>
            <a:ahLst/>
            <a:cxnLst/>
            <a:rect l="l" t="t" r="r" b="b"/>
            <a:pathLst>
              <a:path w="11105191" h="6671177">
                <a:moveTo>
                  <a:pt x="0" y="0"/>
                </a:moveTo>
                <a:lnTo>
                  <a:pt x="11105191" y="0"/>
                </a:lnTo>
                <a:lnTo>
                  <a:pt x="11105191" y="6671176"/>
                </a:lnTo>
                <a:lnTo>
                  <a:pt x="0" y="66711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 rot="-5400000">
            <a:off x="3669216" y="5275870"/>
            <a:ext cx="1334095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787878"/>
                </a:solidFill>
                <a:latin typeface="Canva Sans Bold"/>
              </a:rPr>
              <a:t>Categories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804398" y="8631452"/>
            <a:ext cx="3281482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787878"/>
                </a:solidFill>
                <a:latin typeface="Canva Sans Bold"/>
              </a:rPr>
              <a:t>Aggregate “Popularity” Score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247160" y="1108569"/>
            <a:ext cx="738342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Top 5 Categories by aggregate “Popularity” 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351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Canva Sans</vt:lpstr>
      <vt:lpstr>Canva Sans Bold</vt:lpstr>
      <vt:lpstr>Arimo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Excellence at Accenture</dc:title>
  <cp:lastModifiedBy>gaurav tailor</cp:lastModifiedBy>
  <cp:revision>2</cp:revision>
  <dcterms:created xsi:type="dcterms:W3CDTF">2006-08-16T00:00:00Z</dcterms:created>
  <dcterms:modified xsi:type="dcterms:W3CDTF">2024-01-01T16:35:58Z</dcterms:modified>
  <dc:identifier>DAF4o6rY-Ts</dc:identifier>
</cp:coreProperties>
</file>