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>
        <p:scale>
          <a:sx n="66" d="100"/>
          <a:sy n="66" d="100"/>
        </p:scale>
        <p:origin x="-1162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AD5C9-E530-4707-A75E-2810A299C9E2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6778-86BC-409B-9CFE-E7835BAB9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8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85FE26-D363-4CFE-A496-2927680FD841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4C73EA-8C51-4416-86F9-E3AF6C4095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anShukla95/Ban%20glore_House_Predic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7AE21-F166-230B-0EDA-DAFD8681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44" y="3067291"/>
            <a:ext cx="10071370" cy="2928396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IN" sz="3200" b="1" dirty="0" smtClean="0"/>
              <a:t>by</a:t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600" dirty="0" err="1"/>
              <a:t>Chandan</a:t>
            </a:r>
            <a:r>
              <a:rPr lang="en-IN" sz="3600" dirty="0"/>
              <a:t> </a:t>
            </a:r>
            <a:r>
              <a:rPr lang="en-IN" sz="3600" dirty="0" err="1" smtClean="0"/>
              <a:t>Shukla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err="1"/>
              <a:t>Gaurav</a:t>
            </a:r>
            <a:r>
              <a:rPr lang="en-IN" sz="3600" dirty="0"/>
              <a:t> </a:t>
            </a:r>
            <a:r>
              <a:rPr lang="en-IN" sz="3600" dirty="0" smtClean="0"/>
              <a:t>Sharma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 txBox="1">
            <a:spLocks/>
          </p:cNvSpPr>
          <p:nvPr/>
        </p:nvSpPr>
        <p:spPr>
          <a:xfrm>
            <a:off x="302731" y="1758859"/>
            <a:ext cx="11526596" cy="9959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dirty="0" smtClean="0"/>
              <a:t>BENGALURU HOUSE PRICE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93346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/>
              <a:t>The proposed methodology related to our project is given below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2430684"/>
            <a:ext cx="11552728" cy="3761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1: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We </a:t>
            </a:r>
            <a:r>
              <a:rPr lang="en-US" sz="2400" dirty="0"/>
              <a:t>will implement a Bangalore House Price Prediction model using a Machine Learning algorithm. This model predicts the price of Bangalore's house with the help of a few parameters like availability, size, total square feet, bath, location,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92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93346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/>
              <a:t>The proposed methodology related to our project is given below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2430684"/>
            <a:ext cx="11552728" cy="3958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</a:t>
            </a:r>
            <a:r>
              <a:rPr lang="en-US" sz="2800" b="1" dirty="0" smtClean="0"/>
              <a:t>2: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preprocessing of the dataset is done. It involves the following steps:</a:t>
            </a:r>
          </a:p>
          <a:p>
            <a:pPr marL="0" indent="0">
              <a:buNone/>
            </a:pPr>
            <a:r>
              <a:rPr lang="en-US" sz="2400" dirty="0"/>
              <a:t>• Exploratory data analysis  </a:t>
            </a:r>
          </a:p>
          <a:p>
            <a:pPr marL="0" indent="0">
              <a:buNone/>
            </a:pPr>
            <a:r>
              <a:rPr lang="en-US" sz="2400" dirty="0"/>
              <a:t>• Dealing with a missing values or noisy data</a:t>
            </a:r>
          </a:p>
          <a:p>
            <a:pPr marL="0" indent="0">
              <a:buNone/>
            </a:pPr>
            <a:r>
              <a:rPr lang="en-IN" sz="2400" dirty="0"/>
              <a:t>• Data </a:t>
            </a:r>
            <a:r>
              <a:rPr lang="en-IN" sz="2400" dirty="0" err="1"/>
              <a:t>preprocessing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• Create new features from existing features</a:t>
            </a:r>
          </a:p>
          <a:p>
            <a:pPr marL="0" indent="0">
              <a:buNone/>
            </a:pPr>
            <a:r>
              <a:rPr lang="en-US" sz="2400" dirty="0"/>
              <a:t>• Remove outliers</a:t>
            </a:r>
          </a:p>
          <a:p>
            <a:pPr marL="0" indent="0">
              <a:buNone/>
            </a:pPr>
            <a:r>
              <a:rPr lang="en-IN" sz="2400" dirty="0"/>
              <a:t>• Data visualisation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5"/>
            <a:ext cx="11526596" cy="12042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/>
              <a:t>The </a:t>
            </a:r>
            <a:r>
              <a:rPr lang="en-US" sz="5400" dirty="0" smtClean="0"/>
              <a:t>result is obtained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24628"/>
            <a:ext cx="11552728" cy="2465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Extraction </a:t>
            </a:r>
            <a:r>
              <a:rPr lang="en-IN" sz="2400" b="1" dirty="0"/>
              <a:t>of Dataset from </a:t>
            </a:r>
            <a:r>
              <a:rPr lang="en-IN" sz="2400" b="1" dirty="0" err="1"/>
              <a:t>Kaggle</a:t>
            </a: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• Pre-processing of Data to remove some useless attributes</a:t>
            </a:r>
          </a:p>
          <a:p>
            <a:pPr marL="0" indent="0">
              <a:buNone/>
            </a:pPr>
            <a:r>
              <a:rPr lang="en-US" sz="2400" dirty="0"/>
              <a:t>• Processing of Data to analyze the best possible algorithm for price   prediction </a:t>
            </a:r>
          </a:p>
          <a:p>
            <a:pPr marL="0" indent="0">
              <a:buNone/>
            </a:pPr>
            <a:r>
              <a:rPr lang="en-US" sz="2400" dirty="0"/>
              <a:t>• Takes input of locality, number of rooms and bathrooms, and area in square feet</a:t>
            </a:r>
          </a:p>
          <a:p>
            <a:pPr marL="0" indent="0">
              <a:buNone/>
            </a:pPr>
            <a:r>
              <a:rPr lang="en-US" sz="2400" dirty="0"/>
              <a:t>• Displays the predicted house price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26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140C48-8F2B-2072-0B86-46ECB3954B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8571" y="1759353"/>
            <a:ext cx="9900830" cy="453871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5"/>
            <a:ext cx="11526596" cy="12042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 smtClean="0"/>
              <a:t>Result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385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C6A373-939B-B08D-F2B0-06B2F53D3A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5484" y="1079078"/>
            <a:ext cx="9058973" cy="4856920"/>
          </a:xfrm>
        </p:spPr>
      </p:pic>
    </p:spTree>
    <p:extLst>
      <p:ext uri="{BB962C8B-B14F-4D97-AF65-F5344CB8AC3E}">
        <p14:creationId xmlns:p14="http://schemas.microsoft.com/office/powerpoint/2010/main" val="27854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AB74B4-D1C3-7218-CC86-1CE1AAFE51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2123" y="881743"/>
            <a:ext cx="9387319" cy="4963473"/>
          </a:xfrm>
        </p:spPr>
      </p:pic>
    </p:spTree>
    <p:extLst>
      <p:ext uri="{BB962C8B-B14F-4D97-AF65-F5344CB8AC3E}">
        <p14:creationId xmlns:p14="http://schemas.microsoft.com/office/powerpoint/2010/main" val="34262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FC5EC-3CEB-FFC1-13A4-2225AC9DC8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297" y="1761768"/>
            <a:ext cx="10027418" cy="315747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IN" i="1" dirty="0"/>
              <a:t>[1] Model “BENGALURU HOUSE PRICE PREDICTION MODEL”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IN" i="1" dirty="0"/>
              <a:t>[2] Repository: “Web Application” </a:t>
            </a:r>
            <a:r>
              <a:rPr lang="en-IN" i="1" dirty="0">
                <a:hlinkClick r:id="rId2"/>
              </a:rPr>
              <a:t>https://github.com/ChandanShukla95/Ban </a:t>
            </a:r>
            <a:r>
              <a:rPr lang="en-IN" i="1" dirty="0" err="1">
                <a:hlinkClick r:id="rId2"/>
              </a:rPr>
              <a:t>glore_House_Prediction.git</a:t>
            </a:r>
            <a:endParaRPr lang="en-IN" i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IN" i="1" dirty="0"/>
              <a:t>[3] Pickle ‘’Documentation’’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IN" i="1" dirty="0"/>
              <a:t>[4] A. Varma, A. </a:t>
            </a:r>
            <a:r>
              <a:rPr lang="en-IN" i="1" dirty="0" err="1"/>
              <a:t>Sarma</a:t>
            </a:r>
            <a:r>
              <a:rPr lang="en-IN" i="1" dirty="0"/>
              <a:t>, S. Doshi and R. Nair, "House Price Prediction Using Machine Learning and Neural Networks," 2018 Second International Conference on Inventive Communication and Computational Technologies (ICICCT), 2018, pp. 1936-1939, doi:10.1109/ICICCT.2018.8473231.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5"/>
            <a:ext cx="11526596" cy="12042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 smtClean="0"/>
              <a:t>References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4930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/>
              <a:t>Abstract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40"/>
            <a:ext cx="11552728" cy="2690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 </a:t>
            </a:r>
            <a:r>
              <a:rPr lang="en-US" dirty="0"/>
              <a:t>propose  to  implement  a  house  price prediction  model  of  Bangalore,  India.  It’s  a  Machine Learning  model  which  integrates  Data  Science  and  Web Development.  We  have  deployed  the  app  on  the  </a:t>
            </a:r>
            <a:r>
              <a:rPr lang="en-US" dirty="0" err="1"/>
              <a:t>Streamlit</a:t>
            </a:r>
            <a:r>
              <a:rPr lang="en-US" dirty="0"/>
              <a:t>.  Housing  prices  fluctuate  on  a daily  basis  and  are  sometimes  exaggerated  rather  than based  on  </a:t>
            </a:r>
            <a:r>
              <a:rPr lang="en-US" dirty="0" smtClean="0"/>
              <a:t>worth.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 </a:t>
            </a:r>
            <a:r>
              <a:rPr lang="en-US" dirty="0"/>
              <a:t>major  focus  of  this  project  is  on predicting  home  prices  using  genuine 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5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Introduction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33848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0000"/>
                </a:solidFill>
                <a:latin typeface="ff1"/>
              </a:rPr>
              <a:t>   Context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ff1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ff1"/>
              </a:rPr>
              <a:t>  Motivation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ff1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ff1"/>
              </a:rPr>
              <a:t>  Objective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ff1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ff1"/>
              </a:rPr>
              <a:t>  Literature Survey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ff1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ff1"/>
              </a:rPr>
              <a:t>  Methodology  </a:t>
            </a:r>
            <a:endParaRPr lang="en-IN" sz="2400" dirty="0">
              <a:solidFill>
                <a:srgbClr val="000000"/>
              </a:solidFill>
              <a:latin typeface="ff1"/>
            </a:endParaRP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rgbClr val="000000"/>
                </a:solidFill>
                <a:latin typeface="ff1"/>
              </a:rPr>
              <a:t>Data Collection</a:t>
            </a:r>
            <a:endParaRPr lang="en-IN" sz="2400" b="1" dirty="0">
              <a:solidFill>
                <a:srgbClr val="000000"/>
              </a:solidFill>
              <a:latin typeface="ff1"/>
            </a:endParaRPr>
          </a:p>
          <a:p>
            <a:pPr lvl="2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0000"/>
                </a:solidFill>
                <a:latin typeface="ff1"/>
              </a:rPr>
              <a:t>Linear Regression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35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Context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1000436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project was made because we were intrigued and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we wanted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to gain hands-on experience with the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Machine Learning Project</a:t>
            </a:r>
            <a:endParaRPr lang="en-US" sz="2400" dirty="0">
              <a:solidFill>
                <a:srgbClr val="000000"/>
              </a:solidFill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11968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Motivation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17296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ff3"/>
              </a:rPr>
              <a:t>We are highly interested in anything related to Machine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Learning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, the independent project provided us with the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opportunity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to study and reaffirm our passion for this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subject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. The capacity to generate guesses, forecasts, and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offer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machines the ability to learn on their own is both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powerful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and infinite in terms of application possibilities.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44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Literature Survey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8"/>
            <a:ext cx="11552728" cy="345426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Real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Estate Property is not only a person's primary desire,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ff3"/>
              </a:rPr>
              <a:t>  but it also reflects a person's wealth and prestige in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ff3"/>
              </a:rPr>
              <a:t>  today's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society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 </a:t>
            </a:r>
            <a:r>
              <a:rPr lang="en-US" sz="2400" dirty="0" smtClean="0"/>
              <a:t>Real </a:t>
            </a:r>
            <a:r>
              <a:rPr lang="en-US" sz="2400" dirty="0"/>
              <a:t>estate investment typically appears to be lucrative </a:t>
            </a:r>
            <a:r>
              <a:rPr lang="en-US" sz="2400" dirty="0" smtClean="0"/>
              <a:t>since property  </a:t>
            </a:r>
            <a:br>
              <a:rPr lang="en-US" sz="2400" dirty="0" smtClean="0"/>
            </a:br>
            <a:r>
              <a:rPr lang="en-US" sz="2400" dirty="0" smtClean="0"/>
              <a:t>  values </a:t>
            </a:r>
            <a:r>
              <a:rPr lang="en-US" sz="2400" dirty="0"/>
              <a:t>do not drop in a choppy </a:t>
            </a:r>
            <a:r>
              <a:rPr lang="en-US" sz="2400" dirty="0" smtClean="0"/>
              <a:t>fashion.</a:t>
            </a:r>
            <a:endParaRPr lang="en-US" sz="2400" dirty="0" smtClean="0">
              <a:solidFill>
                <a:srgbClr val="000000"/>
              </a:solidFill>
              <a:latin typeface="ff3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 </a:t>
            </a:r>
            <a:r>
              <a:rPr lang="en-US" sz="2400" dirty="0" smtClean="0"/>
              <a:t>Changes </a:t>
            </a:r>
            <a:r>
              <a:rPr lang="en-US" sz="2400" dirty="0"/>
              <a:t>in the value of the real estate will have an impact on many </a:t>
            </a:r>
            <a:r>
              <a:rPr lang="en-US" sz="2400" dirty="0" smtClean="0"/>
              <a:t>home</a:t>
            </a:r>
            <a:br>
              <a:rPr lang="en-US" sz="2400" dirty="0" smtClean="0"/>
            </a:br>
            <a:r>
              <a:rPr lang="en-US" sz="2400" dirty="0" smtClean="0"/>
              <a:t>  investors</a:t>
            </a:r>
            <a:r>
              <a:rPr lang="en-US" sz="2400" dirty="0"/>
              <a:t>, bankers, policymakers, and others.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90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Methodology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2146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000000"/>
                </a:solidFill>
                <a:latin typeface="ff1"/>
              </a:rPr>
              <a:t>1. Data </a:t>
            </a:r>
            <a:r>
              <a:rPr lang="en-IN" sz="3600" b="1" dirty="0">
                <a:solidFill>
                  <a:srgbClr val="000000"/>
                </a:solidFill>
                <a:latin typeface="ff1"/>
              </a:rPr>
              <a:t>Collection –</a:t>
            </a:r>
            <a:r>
              <a:rPr lang="en-IN" sz="3600" dirty="0">
                <a:solidFill>
                  <a:srgbClr val="000000"/>
                </a:solidFill>
                <a:latin typeface="ff1"/>
              </a:rPr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ff1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statistics were gathered from Bangalore home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prices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The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information includes many variables such as area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availability,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location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, BHK, society, total square feet,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bathrooms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, and balconies. </a:t>
            </a:r>
            <a:endParaRPr lang="en-US" sz="2400" dirty="0">
              <a:solidFill>
                <a:srgbClr val="000000"/>
              </a:solidFill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11121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Methodology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3523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000000"/>
                </a:solidFill>
                <a:latin typeface="ff1"/>
              </a:rPr>
              <a:t>2</a:t>
            </a:r>
            <a:r>
              <a:rPr lang="en-IN" sz="3600" b="1" dirty="0" smtClean="0">
                <a:solidFill>
                  <a:srgbClr val="000000"/>
                </a:solidFill>
                <a:latin typeface="ff1"/>
              </a:rPr>
              <a:t>.  Linear Regression </a:t>
            </a:r>
            <a:r>
              <a:rPr lang="en-IN" sz="3600" b="1" dirty="0">
                <a:solidFill>
                  <a:srgbClr val="000000"/>
                </a:solidFill>
                <a:latin typeface="ff1"/>
              </a:rPr>
              <a:t>–</a:t>
            </a:r>
            <a:r>
              <a:rPr lang="en-IN" sz="3600" dirty="0">
                <a:solidFill>
                  <a:srgbClr val="000000"/>
                </a:solidFill>
                <a:latin typeface="ff1"/>
              </a:rPr>
              <a:t> </a:t>
            </a:r>
          </a:p>
          <a:p>
            <a:pPr marL="937260" lvl="2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Linear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regression is a supervised learning technique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It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is responsible for predicting the value of a dependent </a:t>
            </a:r>
          </a:p>
          <a:p>
            <a:pPr marL="937260" lvl="2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variable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(Y) based on a given independent variable (X)</a:t>
            </a:r>
          </a:p>
          <a:p>
            <a:pPr lvl="2">
              <a:buFont typeface="Wingdings" pitchFamily="2" charset="2"/>
              <a:buChar char="v"/>
            </a:pPr>
            <a:r>
              <a:rPr lang="en-IN" sz="2400" dirty="0" smtClean="0"/>
              <a:t> It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is the connection between the input (X) and the output (Y). 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It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is one of the most well-known and well-understood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machine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learning algorithms.</a:t>
            </a:r>
          </a:p>
          <a:p>
            <a:pPr lvl="1">
              <a:buFont typeface="Wingdings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12762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13EF-A7BA-AA62-0116-03CE359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1" y="312024"/>
            <a:ext cx="11526596" cy="13034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b="1" dirty="0" smtClean="0"/>
              <a:t>Problem Statement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90660-AE96-AF5D-A075-CF0F9E7BA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599" y="1754339"/>
            <a:ext cx="11552728" cy="294498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ff3"/>
              </a:rPr>
              <a:t> Create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a model to estimate the price of houses in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Bengaluru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and host it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on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ff3"/>
              </a:rPr>
              <a:t>Heroku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ff1"/>
              </a:rPr>
              <a:t> </a:t>
            </a:r>
            <a:endParaRPr lang="en-US" sz="2400" dirty="0">
              <a:solidFill>
                <a:srgbClr val="000000"/>
              </a:solidFill>
              <a:latin typeface="ff3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0000"/>
                </a:solidFill>
                <a:latin typeface="ff1"/>
              </a:rPr>
              <a:t> </a:t>
            </a:r>
            <a:r>
              <a:rPr lang="en-IN" sz="2400" b="1" dirty="0" smtClean="0">
                <a:solidFill>
                  <a:srgbClr val="000000"/>
                </a:solidFill>
                <a:latin typeface="ff1"/>
              </a:rPr>
              <a:t>Data -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data is the most important aspect of a machine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learning assignment,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            to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which special attention should be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paid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. Indeed, the data will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heavily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            affect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the findings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depending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on where we found them, how they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are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            presented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, if they are consistent, if there is an outlier, and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ensure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that </a:t>
            </a:r>
            <a:r>
              <a:rPr lang="en-US" sz="2400" dirty="0" smtClean="0">
                <a:solidFill>
                  <a:srgbClr val="000000"/>
                </a:solidFill>
                <a:latin typeface="ff3"/>
              </a:rPr>
              <a:t>the</a:t>
            </a:r>
            <a:br>
              <a:rPr lang="en-US" sz="2400" dirty="0" smtClean="0">
                <a:solidFill>
                  <a:srgbClr val="000000"/>
                </a:solidFill>
                <a:latin typeface="ff3"/>
              </a:rPr>
            </a:br>
            <a:r>
              <a:rPr lang="en-US" sz="2400" dirty="0" smtClean="0">
                <a:solidFill>
                  <a:srgbClr val="000000"/>
                </a:solidFill>
                <a:latin typeface="ff3"/>
              </a:rPr>
              <a:t>               learning </a:t>
            </a:r>
            <a:r>
              <a:rPr lang="en-US" sz="2400" dirty="0">
                <a:solidFill>
                  <a:srgbClr val="000000"/>
                </a:solidFill>
                <a:latin typeface="ff3"/>
              </a:rPr>
              <a:t>algorithm is efficient and correct</a:t>
            </a:r>
            <a:endParaRPr lang="en-US" sz="2400" dirty="0">
              <a:solidFill>
                <a:srgbClr val="000000"/>
              </a:solidFill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41943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193</TotalTime>
  <Words>574</Words>
  <Application>Microsoft Office PowerPoint</Application>
  <PresentationFormat>Custom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by  Chandan Shukla  Gaurav Sharma  </vt:lpstr>
      <vt:lpstr>Abstract</vt:lpstr>
      <vt:lpstr>Introduction</vt:lpstr>
      <vt:lpstr>Context</vt:lpstr>
      <vt:lpstr>Motivation</vt:lpstr>
      <vt:lpstr>Literature Survey</vt:lpstr>
      <vt:lpstr>Methodology</vt:lpstr>
      <vt:lpstr>Methodology</vt:lpstr>
      <vt:lpstr>Problem Statement</vt:lpstr>
      <vt:lpstr>The proposed methodology related to our project is given below</vt:lpstr>
      <vt:lpstr>The proposed methodology related to our project is given below</vt:lpstr>
      <vt:lpstr>The result is obtained</vt:lpstr>
      <vt:lpstr>Result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HOUSE PRICE       PREDICTION           by Chandan Shukla Gaurav sharma</dc:title>
  <dc:creator>Gaurav Sharma</dc:creator>
  <cp:lastModifiedBy>asus</cp:lastModifiedBy>
  <cp:revision>48</cp:revision>
  <dcterms:created xsi:type="dcterms:W3CDTF">2023-01-01T14:24:35Z</dcterms:created>
  <dcterms:modified xsi:type="dcterms:W3CDTF">2023-01-02T03:48:21Z</dcterms:modified>
</cp:coreProperties>
</file>