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2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390962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390962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390962fa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390962fa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5fc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5fc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5fc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5fc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5f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5f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621015e8_1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621015e8_1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9621015e8_1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9621015e8_1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38fc311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38fc311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8fc311d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8fc311d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8fc311d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8fc311d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8fc311d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38fc311d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n_sclml0HG_Yc6_tjcot0EGBs87JxYA/view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ublic.tableau.com/views/GlobalSuperstore-Dashboard_16345717179030/Dashboard1?:language=en-US&amp;:display_count=n&amp;:origin=viz_share_link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bF2B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80300" y="1188925"/>
            <a:ext cx="60105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BI Tableau Project Report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(Global Superstore - Dashboard)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80302" y="3232275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3C47D"/>
                </a:solidFill>
              </a:rPr>
              <a:t>Gaurav Vijay Topre</a:t>
            </a:r>
            <a:endParaRPr b="1" dirty="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238050" y="3898375"/>
            <a:ext cx="8667900" cy="10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Maximum profit(</a:t>
            </a:r>
            <a:r>
              <a:rPr lang="en" sz="1400" b="1">
                <a:solidFill>
                  <a:schemeClr val="accent5"/>
                </a:solidFill>
              </a:rPr>
              <a:t>1,49,558</a:t>
            </a:r>
            <a:r>
              <a:rPr lang="en" sz="1400"/>
              <a:t>) was earned in </a:t>
            </a:r>
            <a:r>
              <a:rPr lang="en" sz="1400" b="1" u="sng"/>
              <a:t>Q3 of 2014 </a:t>
            </a:r>
            <a:r>
              <a:rPr lang="en" sz="1400"/>
              <a:t> whereas minimum(</a:t>
            </a:r>
            <a:r>
              <a:rPr lang="en" sz="1400" b="1">
                <a:solidFill>
                  <a:srgbClr val="E06666"/>
                </a:solidFill>
              </a:rPr>
              <a:t>36,043</a:t>
            </a:r>
            <a:r>
              <a:rPr lang="en" sz="1400"/>
              <a:t>) was in </a:t>
            </a:r>
            <a:r>
              <a:rPr lang="en" sz="1400" b="1" u="sng"/>
              <a:t>Q1 of 2011. </a:t>
            </a:r>
            <a:endParaRPr sz="1400" b="1" u="sng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Maximum Discount(</a:t>
            </a:r>
            <a:r>
              <a:rPr lang="en" sz="1400" b="1">
                <a:solidFill>
                  <a:schemeClr val="accent5"/>
                </a:solidFill>
              </a:rPr>
              <a:t>653.3</a:t>
            </a:r>
            <a:r>
              <a:rPr lang="en" sz="1400"/>
              <a:t>) was offered in </a:t>
            </a:r>
            <a:r>
              <a:rPr lang="en" sz="1400" b="1" u="sng"/>
              <a:t>Q3 of 2014 </a:t>
            </a:r>
            <a:r>
              <a:rPr lang="en" sz="1400"/>
              <a:t> whereas minimum(</a:t>
            </a:r>
            <a:r>
              <a:rPr lang="en" sz="1400" b="1">
                <a:solidFill>
                  <a:srgbClr val="E06666"/>
                </a:solidFill>
              </a:rPr>
              <a:t>195.2</a:t>
            </a:r>
            <a:r>
              <a:rPr lang="en" sz="1400"/>
              <a:t>) was in </a:t>
            </a:r>
            <a:r>
              <a:rPr lang="en" sz="1400" b="1" u="sng"/>
              <a:t>Q1 of 2011. </a:t>
            </a:r>
            <a:endParaRPr sz="1400" b="1" u="sng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❏"/>
            </a:pPr>
            <a:r>
              <a:rPr lang="en" sz="1400" b="1">
                <a:solidFill>
                  <a:srgbClr val="FFD966"/>
                </a:solidFill>
              </a:rPr>
              <a:t>Trends in profit Earned and Discount Offered  ?</a:t>
            </a:r>
            <a:endParaRPr b="1">
              <a:solidFill>
                <a:srgbClr val="FFD966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75" y="709600"/>
            <a:ext cx="6144075" cy="31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38050" y="3898375"/>
            <a:ext cx="8667900" cy="10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Maximum Profit and sales were observed in </a:t>
            </a:r>
            <a:r>
              <a:rPr lang="en" sz="1400" b="1">
                <a:solidFill>
                  <a:schemeClr val="accent6"/>
                </a:solidFill>
              </a:rPr>
              <a:t>TECHNOLOGY</a:t>
            </a:r>
            <a:r>
              <a:rPr lang="en" sz="1400"/>
              <a:t> whereas Maximum Discount is offered for </a:t>
            </a:r>
            <a:r>
              <a:rPr lang="en" sz="1400" b="1">
                <a:solidFill>
                  <a:schemeClr val="accent6"/>
                </a:solidFill>
              </a:rPr>
              <a:t>OFFICE SUPPLIES</a:t>
            </a:r>
            <a:r>
              <a:rPr lang="en" sz="1400"/>
              <a:t>.</a:t>
            </a:r>
            <a:endParaRPr sz="1400" b="1" u="sng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Maximum Discount(</a:t>
            </a:r>
            <a:r>
              <a:rPr lang="en" sz="1400" b="1">
                <a:solidFill>
                  <a:schemeClr val="accent5"/>
                </a:solidFill>
              </a:rPr>
              <a:t>653.3</a:t>
            </a:r>
            <a:r>
              <a:rPr lang="en" sz="1400"/>
              <a:t>) was offered in </a:t>
            </a:r>
            <a:r>
              <a:rPr lang="en" sz="1400" b="1" u="sng"/>
              <a:t>Q3 of 2014 </a:t>
            </a:r>
            <a:r>
              <a:rPr lang="en" sz="1400"/>
              <a:t> whereas minimum(</a:t>
            </a:r>
            <a:r>
              <a:rPr lang="en" sz="1400" b="1">
                <a:solidFill>
                  <a:srgbClr val="E06666"/>
                </a:solidFill>
              </a:rPr>
              <a:t>195.2</a:t>
            </a:r>
            <a:r>
              <a:rPr lang="en" sz="1400"/>
              <a:t>) was in </a:t>
            </a:r>
            <a:r>
              <a:rPr lang="en" sz="1400" b="1" u="sng"/>
              <a:t>Q1 of 2011. </a:t>
            </a:r>
            <a:endParaRPr sz="1400" b="1" u="sng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❏"/>
            </a:pPr>
            <a:r>
              <a:rPr lang="en" sz="1400" b="1">
                <a:solidFill>
                  <a:srgbClr val="FFD966"/>
                </a:solidFill>
              </a:rPr>
              <a:t>Categorical Relation Between Profit, Discount and sales  ?</a:t>
            </a:r>
            <a:endParaRPr b="1">
              <a:solidFill>
                <a:srgbClr val="FFD966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038" y="612125"/>
            <a:ext cx="4723225" cy="3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4294967295"/>
          </p:nvPr>
        </p:nvSpPr>
        <p:spPr>
          <a:xfrm>
            <a:off x="632225" y="1262650"/>
            <a:ext cx="7542900" cy="3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 Quantities of Office supplies were sold in </a:t>
            </a:r>
            <a:r>
              <a:rPr lang="en" sz="1600" b="1">
                <a:solidFill>
                  <a:srgbClr val="FFD966"/>
                </a:solidFill>
              </a:rPr>
              <a:t>EU</a:t>
            </a:r>
            <a:r>
              <a:rPr lang="en" sz="1600"/>
              <a:t> Market, of Furniture were in</a:t>
            </a:r>
            <a:r>
              <a:rPr lang="en" sz="1600" b="1"/>
              <a:t> </a:t>
            </a:r>
            <a:r>
              <a:rPr lang="en" sz="1600" b="1">
                <a:solidFill>
                  <a:srgbClr val="FFE599"/>
                </a:solidFill>
              </a:rPr>
              <a:t>LATAM</a:t>
            </a:r>
            <a:r>
              <a:rPr lang="en" sz="1600"/>
              <a:t> Market and of were Technology were in </a:t>
            </a:r>
            <a:r>
              <a:rPr lang="en" sz="1600" b="1">
                <a:solidFill>
                  <a:srgbClr val="FFD966"/>
                </a:solidFill>
              </a:rPr>
              <a:t>APAC</a:t>
            </a:r>
            <a:r>
              <a:rPr lang="en" sz="1600" b="1"/>
              <a:t> </a:t>
            </a:r>
            <a:r>
              <a:rPr lang="en" sz="1600"/>
              <a:t>Market.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rgbClr val="CFE2F3"/>
                </a:solidFill>
              </a:rPr>
              <a:t>Phones</a:t>
            </a:r>
            <a:r>
              <a:rPr lang="en" sz="1600"/>
              <a:t> are having Max Shipping Price whereas </a:t>
            </a:r>
            <a:r>
              <a:rPr lang="en" sz="1600" b="1">
                <a:solidFill>
                  <a:srgbClr val="C9DAF8"/>
                </a:solidFill>
              </a:rPr>
              <a:t>Labels </a:t>
            </a:r>
            <a:r>
              <a:rPr lang="en" sz="1600"/>
              <a:t>are having Min.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 Orders (11,117) are from </a:t>
            </a:r>
            <a:r>
              <a:rPr lang="en" sz="1600" b="1">
                <a:solidFill>
                  <a:schemeClr val="accent5"/>
                </a:solidFill>
              </a:rPr>
              <a:t>Central Region</a:t>
            </a:r>
            <a:r>
              <a:rPr lang="en" sz="1600"/>
              <a:t> and Minimum (384) are from </a:t>
            </a:r>
            <a:r>
              <a:rPr lang="en" sz="1600" b="1">
                <a:solidFill>
                  <a:srgbClr val="EA9999"/>
                </a:solidFill>
              </a:rPr>
              <a:t>Canada Region.</a:t>
            </a:r>
            <a:endParaRPr sz="1400" b="1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Conclusions</a:t>
            </a:r>
            <a:endParaRPr b="1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Phones are having relatively less number of quantities still their shipping price is Highest (</a:t>
            </a:r>
            <a:r>
              <a:rPr lang="en" b="1">
                <a:solidFill>
                  <a:schemeClr val="accent6"/>
                </a:solidFill>
              </a:rPr>
              <a:t>considering the safety measures</a:t>
            </a:r>
            <a:r>
              <a:rPr lang="en"/>
              <a:t>).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Every-year it is seen that profit jumps to its </a:t>
            </a:r>
            <a:r>
              <a:rPr lang="en" b="1">
                <a:solidFill>
                  <a:schemeClr val="accent6"/>
                </a:solidFill>
              </a:rPr>
              <a:t>peak in Q3</a:t>
            </a:r>
            <a:r>
              <a:rPr lang="en"/>
              <a:t> and </a:t>
            </a:r>
            <a:r>
              <a:rPr lang="en" b="1">
                <a:solidFill>
                  <a:schemeClr val="accent6"/>
                </a:solidFill>
              </a:rPr>
              <a:t>dips down in Q1</a:t>
            </a:r>
            <a:r>
              <a:rPr lang="en"/>
              <a:t> this is because of the Discount offered in these quarters (more the discount more is the profit).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Till </a:t>
            </a:r>
            <a:r>
              <a:rPr lang="en" b="1">
                <a:solidFill>
                  <a:srgbClr val="FF9900"/>
                </a:solidFill>
              </a:rPr>
              <a:t>october 2011 </a:t>
            </a:r>
            <a:r>
              <a:rPr lang="en"/>
              <a:t>number of order placed per month were less than that of avg.no of orders and after </a:t>
            </a:r>
            <a:r>
              <a:rPr lang="en" b="1">
                <a:solidFill>
                  <a:srgbClr val="FF9900"/>
                </a:solidFill>
              </a:rPr>
              <a:t>April 2014</a:t>
            </a:r>
            <a:r>
              <a:rPr lang="en"/>
              <a:t> every month the no.of orders are above average.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</a:t>
            </a:r>
            <a:r>
              <a:rPr lang="en" b="1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Download the Video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4294967295"/>
          </p:nvPr>
        </p:nvSpPr>
        <p:spPr>
          <a:xfrm>
            <a:off x="311700" y="2754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Video Link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4294967295"/>
          </p:nvPr>
        </p:nvSpPr>
        <p:spPr>
          <a:xfrm>
            <a:off x="365275" y="294602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Dashboard Link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077100" y="3679525"/>
            <a:ext cx="29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FC5E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See Dashboard</a:t>
            </a:r>
            <a:r>
              <a:rPr lang="en">
                <a:solidFill>
                  <a:srgbClr val="9FC5E8"/>
                </a:solidFill>
              </a:rPr>
              <a:t> 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4294967295"/>
          </p:nvPr>
        </p:nvSpPr>
        <p:spPr>
          <a:xfrm>
            <a:off x="0" y="972425"/>
            <a:ext cx="9144000" cy="18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chemeClr val="accent1"/>
                </a:solidFill>
              </a:rPr>
              <a:t>Thank You !</a:t>
            </a:r>
            <a:endParaRPr sz="39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659175" y="9070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About Dataset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 Statements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Dashboard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Analysis / Conclusion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Video link &amp; File Link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63025" y="182732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Index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About Dataset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used for creating this Dashboard was taken from kaggle and it is about categorical sales of products throughout the globe, link for downloading the dataset is given below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to Download Dataset : - </a:t>
            </a:r>
            <a:r>
              <a:rPr lang="en" b="1" u="sng">
                <a:solidFill>
                  <a:srgbClr val="9FC5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https://bit.ly/3pbF2Bp</a:t>
            </a:r>
            <a:endParaRPr b="1" u="sng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dataset was clean so there was no need of cleaning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before dashboarding.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438" y="30100"/>
            <a:ext cx="7063127" cy="50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 idx="4294967295"/>
          </p:nvPr>
        </p:nvSpPr>
        <p:spPr>
          <a:xfrm rot="-5400000">
            <a:off x="-3706675" y="192632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Tableau</a:t>
            </a:r>
            <a:r>
              <a:rPr lang="en" b="1">
                <a:solidFill>
                  <a:schemeClr val="accent1"/>
                </a:solidFill>
              </a:rPr>
              <a:t>    </a:t>
            </a:r>
            <a:r>
              <a:rPr lang="en" b="1">
                <a:solidFill>
                  <a:schemeClr val="dk2"/>
                </a:solidFill>
              </a:rPr>
              <a:t>Dashboard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4294967295"/>
          </p:nvPr>
        </p:nvSpPr>
        <p:spPr>
          <a:xfrm rot="5400000">
            <a:off x="4330100" y="23871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Tableau </a:t>
            </a:r>
            <a:r>
              <a:rPr lang="en" b="1">
                <a:solidFill>
                  <a:schemeClr val="accent1"/>
                </a:solidFill>
              </a:rPr>
              <a:t>   </a:t>
            </a:r>
            <a:r>
              <a:rPr lang="en" b="1"/>
              <a:t>Dashboard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Statements</a:t>
            </a:r>
            <a:endParaRPr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02575" y="1380125"/>
            <a:ext cx="83682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Country with highest sales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No.of Returned Products (Market wise)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Sub Categorical analysis of shipping price and quantities sold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Monthly Order placed and Average No.of orders / month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Trends in profit earned on quarterly basis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Trends in Discount offered on quarterly basis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Categorical Relation between sales, profit and Discount offered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Quantities sold in various markets 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Shipping price for sub- categories?</a:t>
            </a:r>
            <a:endParaRPr sz="3176"/>
          </a:p>
          <a:p>
            <a:pPr marL="457200" lvl="0" indent="-3244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176"/>
              <a:t>No. of Orders / Region ?</a:t>
            </a:r>
            <a:endParaRPr sz="3176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Maximum number of Sales we are observing in </a:t>
            </a:r>
            <a:r>
              <a:rPr lang="en" sz="1400" b="1">
                <a:solidFill>
                  <a:srgbClr val="6AA84F"/>
                </a:solidFill>
              </a:rPr>
              <a:t>England , United Kingdom</a:t>
            </a:r>
            <a:r>
              <a:rPr lang="en" sz="1400"/>
              <a:t>. Second Highest sales are in </a:t>
            </a:r>
            <a:r>
              <a:rPr lang="en" sz="1400" b="1">
                <a:solidFill>
                  <a:srgbClr val="FFD966"/>
                </a:solidFill>
              </a:rPr>
              <a:t>California state of US</a:t>
            </a:r>
            <a:endParaRPr b="1">
              <a:solidFill>
                <a:srgbClr val="FFD966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88" y="711275"/>
            <a:ext cx="7641824" cy="34637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❏"/>
            </a:pPr>
            <a:r>
              <a:rPr lang="en" sz="1400" b="1">
                <a:solidFill>
                  <a:srgbClr val="FFD966"/>
                </a:solidFill>
              </a:rPr>
              <a:t>Country (state) with Maximum Sales ?</a:t>
            </a:r>
            <a:endParaRPr b="1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238050" y="3544775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There are total </a:t>
            </a:r>
            <a:r>
              <a:rPr lang="en" sz="1400" b="1"/>
              <a:t>1,173</a:t>
            </a:r>
            <a:r>
              <a:rPr lang="en" sz="1400" b="1">
                <a:solidFill>
                  <a:srgbClr val="000000"/>
                </a:solidFill>
              </a:rPr>
              <a:t> </a:t>
            </a:r>
            <a:r>
              <a:rPr lang="en" sz="1400"/>
              <a:t>products which are returned out of which maximum</a:t>
            </a:r>
            <a:r>
              <a:rPr lang="en" sz="1400" b="1"/>
              <a:t>(</a:t>
            </a:r>
            <a:r>
              <a:rPr lang="en" sz="1400" b="1">
                <a:solidFill>
                  <a:srgbClr val="38761D"/>
                </a:solidFill>
              </a:rPr>
              <a:t>297</a:t>
            </a:r>
            <a:r>
              <a:rPr lang="en" sz="1400" b="1"/>
              <a:t>)</a:t>
            </a:r>
            <a:r>
              <a:rPr lang="en" sz="1400"/>
              <a:t> are from LATAM market and minimum</a:t>
            </a:r>
            <a:r>
              <a:rPr lang="en" sz="1400" b="1">
                <a:solidFill>
                  <a:srgbClr val="6AA84F"/>
                </a:solidFill>
              </a:rPr>
              <a:t>(284) </a:t>
            </a:r>
            <a:r>
              <a:rPr lang="en" sz="1400"/>
              <a:t>are from EU market.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❏"/>
            </a:pPr>
            <a:r>
              <a:rPr lang="en" sz="1400" b="1">
                <a:solidFill>
                  <a:srgbClr val="FFD966"/>
                </a:solidFill>
              </a:rPr>
              <a:t>Number of Returned Product (Market-wise) ?</a:t>
            </a:r>
            <a:endParaRPr b="1">
              <a:solidFill>
                <a:srgbClr val="FFD966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27" y="1127250"/>
            <a:ext cx="4351225" cy="1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238050" y="3630500"/>
            <a:ext cx="8667900" cy="9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Maximum quantities are of </a:t>
            </a:r>
            <a:r>
              <a:rPr lang="en" sz="1400" b="1">
                <a:solidFill>
                  <a:srgbClr val="6AA84F"/>
                </a:solidFill>
              </a:rPr>
              <a:t>BLINDERS </a:t>
            </a:r>
            <a:r>
              <a:rPr lang="en" sz="1400"/>
              <a:t>(21,429) and Minimum are of </a:t>
            </a:r>
            <a:r>
              <a:rPr lang="en" sz="1400" b="1">
                <a:solidFill>
                  <a:srgbClr val="FFD966"/>
                </a:solidFill>
              </a:rPr>
              <a:t>TABLES</a:t>
            </a:r>
            <a:r>
              <a:rPr lang="en" sz="1400" b="1">
                <a:solidFill>
                  <a:srgbClr val="DD7E6B"/>
                </a:solidFill>
              </a:rPr>
              <a:t> </a:t>
            </a:r>
            <a:r>
              <a:rPr lang="en" sz="1400"/>
              <a:t>(3,083).</a:t>
            </a:r>
            <a:endParaRPr sz="140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Maximum Shipping Price is for </a:t>
            </a:r>
            <a:r>
              <a:rPr lang="en" sz="1400" b="1">
                <a:solidFill>
                  <a:srgbClr val="6AA84F"/>
                </a:solidFill>
              </a:rPr>
              <a:t>PHONES</a:t>
            </a:r>
            <a:r>
              <a:rPr lang="en" sz="1400"/>
              <a:t>(1,84902) and Minimum is for </a:t>
            </a:r>
            <a:r>
              <a:rPr lang="en" sz="1400" b="1">
                <a:solidFill>
                  <a:srgbClr val="F1C232"/>
                </a:solidFill>
              </a:rPr>
              <a:t>LABELS </a:t>
            </a:r>
            <a:r>
              <a:rPr lang="en" sz="1400"/>
              <a:t>(8060)</a:t>
            </a:r>
            <a:endParaRPr sz="14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❏"/>
            </a:pPr>
            <a:r>
              <a:rPr lang="en" sz="1400" b="1">
                <a:solidFill>
                  <a:srgbClr val="FFD966"/>
                </a:solidFill>
              </a:rPr>
              <a:t>Sub-Categorical Analysis of Quantities sold and Shipping Price  ?</a:t>
            </a:r>
            <a:endParaRPr b="1">
              <a:solidFill>
                <a:srgbClr val="FFD966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762900"/>
            <a:ext cx="6579400" cy="27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238050" y="4048400"/>
            <a:ext cx="8667900" cy="9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Yearly order count is showing </a:t>
            </a:r>
            <a:r>
              <a:rPr lang="en" sz="1400" b="1">
                <a:solidFill>
                  <a:srgbClr val="93C47D"/>
                </a:solidFill>
              </a:rPr>
              <a:t>Positive Trend</a:t>
            </a:r>
            <a:r>
              <a:rPr lang="en" sz="1400"/>
              <a:t> and Average number of orders per year are approx </a:t>
            </a:r>
            <a:r>
              <a:rPr lang="en" sz="1400" b="1">
                <a:solidFill>
                  <a:schemeClr val="accent6"/>
                </a:solidFill>
              </a:rPr>
              <a:t>752</a:t>
            </a:r>
            <a:r>
              <a:rPr lang="en" sz="1400" b="1">
                <a:solidFill>
                  <a:srgbClr val="B4A7D6"/>
                </a:solidFill>
              </a:rPr>
              <a:t>.</a:t>
            </a:r>
            <a:endParaRPr sz="140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6679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❏"/>
            </a:pPr>
            <a:r>
              <a:rPr lang="en" sz="1400" b="1">
                <a:solidFill>
                  <a:srgbClr val="FFD966"/>
                </a:solidFill>
              </a:rPr>
              <a:t>Monthly orders and average number of orders per Month for the listed Duration  ?</a:t>
            </a:r>
            <a:endParaRPr b="1">
              <a:solidFill>
                <a:srgbClr val="FFD966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l="1068"/>
          <a:stretch/>
        </p:blipFill>
        <p:spPr>
          <a:xfrm>
            <a:off x="792950" y="621500"/>
            <a:ext cx="7640849" cy="33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BI Tableau Project Report (Global Superstore - Dashboard)</vt:lpstr>
      <vt:lpstr>Index</vt:lpstr>
      <vt:lpstr>About Dataset</vt:lpstr>
      <vt:lpstr>Main Characters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Conclusions</vt:lpstr>
      <vt:lpstr>Video Link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Tableau Project Report (Global Superstore - Dashboard)</dc:title>
  <cp:lastModifiedBy>gauravtopre910@outlook.com</cp:lastModifiedBy>
  <cp:revision>1</cp:revision>
  <dcterms:modified xsi:type="dcterms:W3CDTF">2021-10-19T18:06:51Z</dcterms:modified>
</cp:coreProperties>
</file>