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mo" panose="020B0604020202020204" charset="0"/>
      <p:regular r:id="rId13"/>
    </p:embeddedFont>
    <p:embeddedFont>
      <p:font typeface="Arimo Bold" panose="020B0604020202020204" charset="0"/>
      <p:regular r:id="rId14"/>
    </p:embeddedFont>
    <p:embeddedFont>
      <p:font typeface="Caladea Bold" panose="020B0604020202020204" charset="0"/>
      <p:regular r:id="rId15"/>
    </p:embeddedFont>
    <p:embeddedFont>
      <p:font typeface="Calibri" panose="020F0502020204030204" pitchFamily="34" charset="0"/>
      <p:regular r:id="rId16"/>
      <p:bold r:id="rId17"/>
      <p:italic r:id="rId18"/>
      <p:boldItalic r:id="rId19"/>
    </p:embeddedFont>
    <p:embeddedFont>
      <p:font typeface="Open Sans" panose="020B0606030504020204" pitchFamily="34" charset="0"/>
      <p:regular r:id="rId20"/>
    </p:embeddedFont>
    <p:embeddedFont>
      <p:font typeface="Public Sans" panose="020B0604020202020204" charset="0"/>
      <p:regular r:id="rId21"/>
    </p:embeddedFont>
    <p:embeddedFont>
      <p:font typeface="Public Sans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BDFB2"/>
        </a:solidFill>
        <a:effectLst/>
      </p:bgPr>
    </p:bg>
    <p:spTree>
      <p:nvGrpSpPr>
        <p:cNvPr id="1" name=""/>
        <p:cNvGrpSpPr/>
        <p:nvPr/>
      </p:nvGrpSpPr>
      <p:grpSpPr>
        <a:xfrm>
          <a:off x="0" y="0"/>
          <a:ext cx="0" cy="0"/>
          <a:chOff x="0" y="0"/>
          <a:chExt cx="0" cy="0"/>
        </a:xfrm>
      </p:grpSpPr>
      <p:sp>
        <p:nvSpPr>
          <p:cNvPr id="2" name="AutoShape 2"/>
          <p:cNvSpPr/>
          <p:nvPr/>
        </p:nvSpPr>
        <p:spPr>
          <a:xfrm>
            <a:off x="0" y="7661987"/>
            <a:ext cx="18288000" cy="0"/>
          </a:xfrm>
          <a:prstGeom prst="line">
            <a:avLst/>
          </a:prstGeom>
          <a:ln w="19050" cap="flat">
            <a:solidFill>
              <a:srgbClr val="141414"/>
            </a:solidFill>
            <a:prstDash val="solid"/>
            <a:headEnd type="none" w="sm" len="sm"/>
            <a:tailEnd type="none" w="sm" len="sm"/>
          </a:ln>
        </p:spPr>
      </p:sp>
      <p:sp>
        <p:nvSpPr>
          <p:cNvPr id="3" name="AutoShape 3"/>
          <p:cNvSpPr/>
          <p:nvPr/>
        </p:nvSpPr>
        <p:spPr>
          <a:xfrm>
            <a:off x="0" y="9239250"/>
            <a:ext cx="18288000" cy="0"/>
          </a:xfrm>
          <a:prstGeom prst="line">
            <a:avLst/>
          </a:prstGeom>
          <a:ln w="19050" cap="flat">
            <a:solidFill>
              <a:srgbClr val="141414"/>
            </a:solidFill>
            <a:prstDash val="solid"/>
            <a:headEnd type="none" w="sm" len="sm"/>
            <a:tailEnd type="none" w="sm" len="sm"/>
          </a:ln>
        </p:spPr>
      </p:sp>
      <p:sp>
        <p:nvSpPr>
          <p:cNvPr id="4" name="AutoShape 4"/>
          <p:cNvSpPr/>
          <p:nvPr/>
        </p:nvSpPr>
        <p:spPr>
          <a:xfrm rot="-5400000">
            <a:off x="8355369" y="8460144"/>
            <a:ext cx="1577263" cy="0"/>
          </a:xfrm>
          <a:prstGeom prst="line">
            <a:avLst/>
          </a:prstGeom>
          <a:ln w="19050" cap="flat">
            <a:solidFill>
              <a:srgbClr val="141414"/>
            </a:solidFill>
            <a:prstDash val="solid"/>
            <a:headEnd type="none" w="sm" len="sm"/>
            <a:tailEnd type="none" w="sm" len="sm"/>
          </a:ln>
        </p:spPr>
      </p:sp>
      <p:sp>
        <p:nvSpPr>
          <p:cNvPr id="5" name="TextBox 5"/>
          <p:cNvSpPr txBox="1"/>
          <p:nvPr/>
        </p:nvSpPr>
        <p:spPr>
          <a:xfrm>
            <a:off x="10220042" y="8208684"/>
            <a:ext cx="9093994" cy="464820"/>
          </a:xfrm>
          <a:prstGeom prst="rect">
            <a:avLst/>
          </a:prstGeom>
        </p:spPr>
        <p:txBody>
          <a:bodyPr lIns="0" tIns="0" rIns="0" bIns="0" rtlCol="0" anchor="t">
            <a:spAutoFit/>
          </a:bodyPr>
          <a:lstStyle/>
          <a:p>
            <a:pPr>
              <a:lnSpc>
                <a:spcPts val="3779"/>
              </a:lnSpc>
            </a:pPr>
            <a:r>
              <a:rPr lang="en-US" sz="2699">
                <a:solidFill>
                  <a:srgbClr val="141414"/>
                </a:solidFill>
                <a:latin typeface="Public Sans"/>
              </a:rPr>
              <a:t>Subject : Microwave Theory and Techniques</a:t>
            </a:r>
          </a:p>
        </p:txBody>
      </p:sp>
      <p:sp>
        <p:nvSpPr>
          <p:cNvPr id="6" name="TextBox 6"/>
          <p:cNvSpPr txBox="1"/>
          <p:nvPr/>
        </p:nvSpPr>
        <p:spPr>
          <a:xfrm>
            <a:off x="382095" y="8189951"/>
            <a:ext cx="13738339" cy="521335"/>
          </a:xfrm>
          <a:prstGeom prst="rect">
            <a:avLst/>
          </a:prstGeom>
        </p:spPr>
        <p:txBody>
          <a:bodyPr lIns="0" tIns="0" rIns="0" bIns="0" rtlCol="0" anchor="t">
            <a:spAutoFit/>
          </a:bodyPr>
          <a:lstStyle/>
          <a:p>
            <a:pPr>
              <a:lnSpc>
                <a:spcPts val="4160"/>
              </a:lnSpc>
            </a:pPr>
            <a:r>
              <a:rPr lang="en-US" sz="3200">
                <a:solidFill>
                  <a:srgbClr val="141414"/>
                </a:solidFill>
                <a:latin typeface="Caladea Bold"/>
              </a:rPr>
              <a:t>By: Gaurav Vijay Topre (10303320181137210017)</a:t>
            </a:r>
          </a:p>
        </p:txBody>
      </p:sp>
      <p:sp>
        <p:nvSpPr>
          <p:cNvPr id="7" name="TextBox 7"/>
          <p:cNvSpPr txBox="1"/>
          <p:nvPr/>
        </p:nvSpPr>
        <p:spPr>
          <a:xfrm>
            <a:off x="1038225" y="1408824"/>
            <a:ext cx="16230600" cy="4133850"/>
          </a:xfrm>
          <a:prstGeom prst="rect">
            <a:avLst/>
          </a:prstGeom>
        </p:spPr>
        <p:txBody>
          <a:bodyPr lIns="0" tIns="0" rIns="0" bIns="0" rtlCol="0" anchor="t">
            <a:spAutoFit/>
          </a:bodyPr>
          <a:lstStyle/>
          <a:p>
            <a:pPr algn="ctr">
              <a:lnSpc>
                <a:spcPts val="10800"/>
              </a:lnSpc>
            </a:pPr>
            <a:r>
              <a:rPr lang="en-US" sz="9000">
                <a:solidFill>
                  <a:srgbClr val="141414"/>
                </a:solidFill>
                <a:latin typeface="Caladea Bold"/>
              </a:rPr>
              <a:t>Measurement Instruments: Slotted Line and Tunable Detector</a:t>
            </a:r>
          </a:p>
        </p:txBody>
      </p:sp>
      <p:sp>
        <p:nvSpPr>
          <p:cNvPr id="8" name="TextBox 8"/>
          <p:cNvSpPr txBox="1"/>
          <p:nvPr/>
        </p:nvSpPr>
        <p:spPr>
          <a:xfrm>
            <a:off x="3540011" y="495300"/>
            <a:ext cx="11227027" cy="533400"/>
          </a:xfrm>
          <a:prstGeom prst="rect">
            <a:avLst/>
          </a:prstGeom>
        </p:spPr>
        <p:txBody>
          <a:bodyPr lIns="0" tIns="0" rIns="0" bIns="0" rtlCol="0" anchor="t">
            <a:spAutoFit/>
          </a:bodyPr>
          <a:lstStyle/>
          <a:p>
            <a:pPr algn="ctr">
              <a:lnSpc>
                <a:spcPts val="4200"/>
              </a:lnSpc>
            </a:pPr>
            <a:r>
              <a:rPr lang="en-US" sz="3000">
                <a:solidFill>
                  <a:srgbClr val="141414"/>
                </a:solidFill>
                <a:latin typeface="Public Sans"/>
              </a:rPr>
              <a:t>Presentation 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77048" y="1293177"/>
            <a:ext cx="17157648" cy="7500622"/>
          </a:xfrm>
          <a:prstGeom prst="rect">
            <a:avLst/>
          </a:prstGeom>
        </p:spPr>
        <p:txBody>
          <a:bodyPr lIns="0" tIns="0" rIns="0" bIns="0" rtlCol="0" anchor="t">
            <a:spAutoFit/>
          </a:bodyPr>
          <a:lstStyle/>
          <a:p>
            <a:pPr algn="just">
              <a:lnSpc>
                <a:spcPts val="5450"/>
              </a:lnSpc>
            </a:pPr>
            <a:r>
              <a:rPr lang="en-US" sz="2946" spc="73">
                <a:solidFill>
                  <a:srgbClr val="141414"/>
                </a:solidFill>
                <a:latin typeface="Public Sans"/>
              </a:rPr>
              <a:t>To provide a match between the Microwave transmission system and the detector mount, a tunable stub is often used. There are three different types of tunable stubs.</a:t>
            </a:r>
          </a:p>
          <a:p>
            <a:pPr algn="just">
              <a:lnSpc>
                <a:spcPts val="5450"/>
              </a:lnSpc>
            </a:pPr>
            <a:endParaRPr lang="en-US" sz="2946" spc="73">
              <a:solidFill>
                <a:srgbClr val="141414"/>
              </a:solidFill>
              <a:latin typeface="Public Sans"/>
            </a:endParaRPr>
          </a:p>
          <a:p>
            <a:pPr marL="636071" lvl="1" indent="-318035" algn="just">
              <a:lnSpc>
                <a:spcPts val="5450"/>
              </a:lnSpc>
              <a:buFont typeface="Arial"/>
              <a:buChar char="•"/>
            </a:pPr>
            <a:r>
              <a:rPr lang="en-US" sz="2946" spc="73">
                <a:solidFill>
                  <a:srgbClr val="141414"/>
                </a:solidFill>
                <a:latin typeface="Public Sans"/>
              </a:rPr>
              <a:t>Tunable waveguide detector</a:t>
            </a:r>
          </a:p>
          <a:p>
            <a:pPr marL="636071" lvl="1" indent="-318035" algn="just">
              <a:lnSpc>
                <a:spcPts val="5450"/>
              </a:lnSpc>
              <a:buFont typeface="Arial"/>
              <a:buChar char="•"/>
            </a:pPr>
            <a:r>
              <a:rPr lang="en-US" sz="2946" spc="73">
                <a:solidFill>
                  <a:srgbClr val="141414"/>
                </a:solidFill>
                <a:latin typeface="Public Sans"/>
              </a:rPr>
              <a:t>Tunable co-axial detector</a:t>
            </a:r>
          </a:p>
          <a:p>
            <a:pPr marL="636071" lvl="1" indent="-318035" algn="just">
              <a:lnSpc>
                <a:spcPts val="5450"/>
              </a:lnSpc>
              <a:buFont typeface="Arial"/>
              <a:buChar char="•"/>
            </a:pPr>
            <a:r>
              <a:rPr lang="en-US" sz="2946" spc="73">
                <a:solidFill>
                  <a:srgbClr val="141414"/>
                </a:solidFill>
                <a:latin typeface="Public Sans"/>
              </a:rPr>
              <a:t>Tunable probe detector</a:t>
            </a:r>
          </a:p>
          <a:p>
            <a:pPr algn="just">
              <a:lnSpc>
                <a:spcPts val="5450"/>
              </a:lnSpc>
            </a:pPr>
            <a:endParaRPr lang="en-US" sz="2946" spc="73">
              <a:solidFill>
                <a:srgbClr val="141414"/>
              </a:solidFill>
              <a:latin typeface="Public Sans"/>
            </a:endParaRPr>
          </a:p>
          <a:p>
            <a:pPr algn="just">
              <a:lnSpc>
                <a:spcPts val="5450"/>
              </a:lnSpc>
            </a:pPr>
            <a:r>
              <a:rPr lang="en-US" sz="2946" spc="73">
                <a:solidFill>
                  <a:srgbClr val="141414"/>
                </a:solidFill>
                <a:latin typeface="Public Sans"/>
              </a:rPr>
              <a:t>Also, there are fixed stubs like −</a:t>
            </a:r>
          </a:p>
          <a:p>
            <a:pPr marL="636071" lvl="1" indent="-318035" algn="just">
              <a:lnSpc>
                <a:spcPts val="5450"/>
              </a:lnSpc>
              <a:buFont typeface="Arial"/>
              <a:buChar char="•"/>
            </a:pPr>
            <a:r>
              <a:rPr lang="en-US" sz="2946" spc="73">
                <a:solidFill>
                  <a:srgbClr val="141414"/>
                </a:solidFill>
                <a:latin typeface="Public Sans"/>
              </a:rPr>
              <a:t>Fixed broad band tuned probe</a:t>
            </a:r>
          </a:p>
          <a:p>
            <a:pPr marL="636071" lvl="1" indent="-318035" algn="just">
              <a:lnSpc>
                <a:spcPts val="5450"/>
              </a:lnSpc>
              <a:buFont typeface="Arial"/>
              <a:buChar char="•"/>
            </a:pPr>
            <a:r>
              <a:rPr lang="en-US" sz="2946" spc="73">
                <a:solidFill>
                  <a:srgbClr val="141414"/>
                </a:solidFill>
                <a:latin typeface="Public Sans"/>
              </a:rPr>
              <a:t>Fixed waveguide matched detector mount</a:t>
            </a:r>
          </a:p>
          <a:p>
            <a:pPr algn="just">
              <a:lnSpc>
                <a:spcPts val="5450"/>
              </a:lnSpc>
            </a:pPr>
            <a:endParaRPr lang="en-US" sz="2946" spc="73">
              <a:solidFill>
                <a:srgbClr val="141414"/>
              </a:solidFill>
              <a:latin typeface="Public Sans"/>
            </a:endParaRPr>
          </a:p>
        </p:txBody>
      </p:sp>
      <p:pic>
        <p:nvPicPr>
          <p:cNvPr id="3" name="Picture 3"/>
          <p:cNvPicPr>
            <a:picLocks noChangeAspect="1"/>
          </p:cNvPicPr>
          <p:nvPr/>
        </p:nvPicPr>
        <p:blipFill>
          <a:blip r:embed="rId2"/>
          <a:srcRect/>
          <a:stretch>
            <a:fillRect/>
          </a:stretch>
        </p:blipFill>
        <p:spPr>
          <a:xfrm>
            <a:off x="12550425" y="3010443"/>
            <a:ext cx="3056776" cy="5233948"/>
          </a:xfrm>
          <a:prstGeom prst="rect">
            <a:avLst/>
          </a:prstGeom>
        </p:spPr>
      </p:pic>
      <p:sp>
        <p:nvSpPr>
          <p:cNvPr id="4" name="TextBox 4"/>
          <p:cNvSpPr txBox="1"/>
          <p:nvPr/>
        </p:nvSpPr>
        <p:spPr>
          <a:xfrm>
            <a:off x="9996428" y="8755698"/>
            <a:ext cx="8038267" cy="697230"/>
          </a:xfrm>
          <a:prstGeom prst="rect">
            <a:avLst/>
          </a:prstGeom>
        </p:spPr>
        <p:txBody>
          <a:bodyPr lIns="0" tIns="0" rIns="0" bIns="0" rtlCol="0" anchor="t">
            <a:spAutoFit/>
          </a:bodyPr>
          <a:lstStyle/>
          <a:p>
            <a:pPr algn="ctr">
              <a:lnSpc>
                <a:spcPts val="2730"/>
              </a:lnSpc>
              <a:spcBef>
                <a:spcPct val="0"/>
              </a:spcBef>
            </a:pPr>
            <a:r>
              <a:rPr lang="en-US" sz="2100">
                <a:solidFill>
                  <a:srgbClr val="141414"/>
                </a:solidFill>
                <a:latin typeface="Public Sans Bold"/>
              </a:rPr>
              <a:t>fig:</a:t>
            </a:r>
          </a:p>
          <a:p>
            <a:pPr algn="ctr">
              <a:lnSpc>
                <a:spcPts val="2730"/>
              </a:lnSpc>
              <a:spcBef>
                <a:spcPct val="0"/>
              </a:spcBef>
            </a:pPr>
            <a:r>
              <a:rPr lang="en-US" sz="2100">
                <a:solidFill>
                  <a:srgbClr val="141414"/>
                </a:solidFill>
                <a:latin typeface="Public Sans Bold"/>
              </a:rPr>
              <a:t>Photographs of the tunable detector module in a TO39 package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AutoShape 2"/>
          <p:cNvSpPr/>
          <p:nvPr/>
        </p:nvSpPr>
        <p:spPr>
          <a:xfrm>
            <a:off x="0" y="0"/>
            <a:ext cx="9704126" cy="10287000"/>
          </a:xfrm>
          <a:prstGeom prst="rect">
            <a:avLst/>
          </a:prstGeom>
          <a:solidFill>
            <a:srgbClr val="8268D6"/>
          </a:solidFill>
        </p:spPr>
      </p:sp>
      <p:sp>
        <p:nvSpPr>
          <p:cNvPr id="3" name="AutoShape 3"/>
          <p:cNvSpPr/>
          <p:nvPr/>
        </p:nvSpPr>
        <p:spPr>
          <a:xfrm rot="-5400000">
            <a:off x="4570151" y="5133975"/>
            <a:ext cx="10287000" cy="0"/>
          </a:xfrm>
          <a:prstGeom prst="line">
            <a:avLst/>
          </a:prstGeom>
          <a:ln w="19050" cap="flat">
            <a:solidFill>
              <a:srgbClr val="141414"/>
            </a:solidFill>
            <a:prstDash val="solid"/>
            <a:headEnd type="none" w="sm" len="sm"/>
            <a:tailEnd type="none" w="sm" len="sm"/>
          </a:ln>
        </p:spPr>
      </p:sp>
      <p:sp>
        <p:nvSpPr>
          <p:cNvPr id="4" name="TextBox 4"/>
          <p:cNvSpPr txBox="1"/>
          <p:nvPr/>
        </p:nvSpPr>
        <p:spPr>
          <a:xfrm>
            <a:off x="826497" y="4438650"/>
            <a:ext cx="7587193" cy="1390650"/>
          </a:xfrm>
          <a:prstGeom prst="rect">
            <a:avLst/>
          </a:prstGeom>
        </p:spPr>
        <p:txBody>
          <a:bodyPr lIns="0" tIns="0" rIns="0" bIns="0" rtlCol="0" anchor="t">
            <a:spAutoFit/>
          </a:bodyPr>
          <a:lstStyle/>
          <a:p>
            <a:pPr marL="0" lvl="0" indent="0" algn="ctr">
              <a:lnSpc>
                <a:spcPts val="10800"/>
              </a:lnSpc>
              <a:spcBef>
                <a:spcPct val="0"/>
              </a:spcBef>
            </a:pPr>
            <a:r>
              <a:rPr lang="en-US" sz="9000">
                <a:solidFill>
                  <a:srgbClr val="F1F1F1"/>
                </a:solidFill>
                <a:latin typeface="Caladea Bold"/>
              </a:rPr>
              <a:t>REFERENCES</a:t>
            </a:r>
          </a:p>
        </p:txBody>
      </p:sp>
      <p:sp>
        <p:nvSpPr>
          <p:cNvPr id="5" name="TextBox 5"/>
          <p:cNvSpPr txBox="1"/>
          <p:nvPr/>
        </p:nvSpPr>
        <p:spPr>
          <a:xfrm>
            <a:off x="9930816" y="2427346"/>
            <a:ext cx="7328484" cy="6296941"/>
          </a:xfrm>
          <a:prstGeom prst="rect">
            <a:avLst/>
          </a:prstGeom>
        </p:spPr>
        <p:txBody>
          <a:bodyPr lIns="0" tIns="0" rIns="0" bIns="0" rtlCol="0" anchor="t">
            <a:spAutoFit/>
          </a:bodyPr>
          <a:lstStyle/>
          <a:p>
            <a:pPr marL="491408" lvl="1" indent="-245704">
              <a:lnSpc>
                <a:spcPts val="5326"/>
              </a:lnSpc>
              <a:buFont typeface="Arial"/>
              <a:buChar char="•"/>
            </a:pPr>
            <a:r>
              <a:rPr lang="en-US" sz="2276">
                <a:solidFill>
                  <a:srgbClr val="000000"/>
                </a:solidFill>
                <a:latin typeface="Open Sans"/>
              </a:rPr>
              <a:t>https://www.tutorialspoint.com/microwave_engineering/microwave_engineering_measurement_devices.html</a:t>
            </a:r>
          </a:p>
          <a:p>
            <a:pPr marL="491408" lvl="1" indent="-245704">
              <a:lnSpc>
                <a:spcPts val="5326"/>
              </a:lnSpc>
              <a:buFont typeface="Arial"/>
              <a:buChar char="•"/>
            </a:pPr>
            <a:r>
              <a:rPr lang="en-US" sz="2276">
                <a:solidFill>
                  <a:srgbClr val="000000"/>
                </a:solidFill>
                <a:latin typeface="Open Sans"/>
              </a:rPr>
              <a:t>Das &amp; Das, page 496, Voltmer, page 147</a:t>
            </a:r>
          </a:p>
          <a:p>
            <a:pPr marL="491408" lvl="1" indent="-245704">
              <a:lnSpc>
                <a:spcPts val="5326"/>
              </a:lnSpc>
              <a:buFont typeface="Arial"/>
              <a:buChar char="•"/>
            </a:pPr>
            <a:r>
              <a:rPr lang="en-US" sz="2276">
                <a:solidFill>
                  <a:srgbClr val="000000"/>
                </a:solidFill>
                <a:latin typeface="Open Sans"/>
              </a:rPr>
              <a:t>Tunable Compact Probing Detector with Fast Analysis Time Against Invasive Attacks[IEEE Paper]</a:t>
            </a:r>
          </a:p>
          <a:p>
            <a:pPr>
              <a:lnSpc>
                <a:spcPts val="2766"/>
              </a:lnSpc>
            </a:pPr>
            <a:endParaRPr lang="en-US" sz="2276">
              <a:solidFill>
                <a:srgbClr val="000000"/>
              </a:solidFill>
              <a:latin typeface="Open Sans"/>
            </a:endParaRPr>
          </a:p>
          <a:p>
            <a:pPr>
              <a:lnSpc>
                <a:spcPts val="2766"/>
              </a:lnSpc>
            </a:pPr>
            <a:endParaRPr lang="en-US" sz="2276">
              <a:solidFill>
                <a:srgbClr val="000000"/>
              </a:solidFill>
              <a:latin typeface="Open Sans"/>
            </a:endParaRPr>
          </a:p>
          <a:p>
            <a:pPr>
              <a:lnSpc>
                <a:spcPts val="2766"/>
              </a:lnSpc>
            </a:pPr>
            <a:endParaRPr lang="en-US" sz="2276">
              <a:solidFill>
                <a:srgbClr val="000000"/>
              </a:solidFill>
              <a:latin typeface="Open Sans"/>
            </a:endParaRPr>
          </a:p>
          <a:p>
            <a:pPr>
              <a:lnSpc>
                <a:spcPts val="2766"/>
              </a:lnSpc>
            </a:pPr>
            <a:endParaRPr lang="en-US" sz="2276">
              <a:solidFill>
                <a:srgbClr val="000000"/>
              </a:solidFill>
              <a:latin typeface="Open Sans"/>
            </a:endParaRPr>
          </a:p>
          <a:p>
            <a:pPr>
              <a:lnSpc>
                <a:spcPts val="2766"/>
              </a:lnSpc>
            </a:pPr>
            <a:endParaRPr lang="en-US" sz="2276">
              <a:solidFill>
                <a:srgbClr val="000000"/>
              </a:solidFill>
              <a:latin typeface="Open Sans"/>
            </a:endParaRPr>
          </a:p>
          <a:p>
            <a:pPr>
              <a:lnSpc>
                <a:spcPts val="3785"/>
              </a:lnSpc>
            </a:pPr>
            <a:endParaRPr lang="en-US" sz="2276">
              <a:solidFill>
                <a:srgbClr val="000000"/>
              </a:solidFill>
              <a:latin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9FBD"/>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15243760" cy="1390650"/>
          </a:xfrm>
          <a:prstGeom prst="rect">
            <a:avLst/>
          </a:prstGeom>
        </p:spPr>
        <p:txBody>
          <a:bodyPr lIns="0" tIns="0" rIns="0" bIns="0" rtlCol="0" anchor="t">
            <a:spAutoFit/>
          </a:bodyPr>
          <a:lstStyle/>
          <a:p>
            <a:pPr marL="0" lvl="0" indent="0" algn="l">
              <a:lnSpc>
                <a:spcPts val="10800"/>
              </a:lnSpc>
              <a:spcBef>
                <a:spcPct val="0"/>
              </a:spcBef>
            </a:pPr>
            <a:r>
              <a:rPr lang="en-US" sz="9000">
                <a:solidFill>
                  <a:srgbClr val="141414"/>
                </a:solidFill>
                <a:latin typeface="Caladea Bold"/>
              </a:rPr>
              <a:t>Contents</a:t>
            </a:r>
          </a:p>
        </p:txBody>
      </p:sp>
      <p:sp>
        <p:nvSpPr>
          <p:cNvPr id="3" name="TextBox 3"/>
          <p:cNvSpPr txBox="1"/>
          <p:nvPr/>
        </p:nvSpPr>
        <p:spPr>
          <a:xfrm>
            <a:off x="1028700" y="2352675"/>
            <a:ext cx="12310060" cy="504825"/>
          </a:xfrm>
          <a:prstGeom prst="rect">
            <a:avLst/>
          </a:prstGeom>
        </p:spPr>
        <p:txBody>
          <a:bodyPr lIns="0" tIns="0" rIns="0" bIns="0" rtlCol="0" anchor="t">
            <a:spAutoFit/>
          </a:bodyPr>
          <a:lstStyle/>
          <a:p>
            <a:pPr marL="0" lvl="0" indent="0" algn="l">
              <a:lnSpc>
                <a:spcPts val="3900"/>
              </a:lnSpc>
              <a:spcBef>
                <a:spcPct val="0"/>
              </a:spcBef>
            </a:pPr>
            <a:r>
              <a:rPr lang="en-US" sz="3000">
                <a:solidFill>
                  <a:srgbClr val="141414"/>
                </a:solidFill>
                <a:latin typeface="Public Sans Bold"/>
              </a:rPr>
              <a:t>This presentation consists of</a:t>
            </a:r>
          </a:p>
        </p:txBody>
      </p:sp>
      <p:sp>
        <p:nvSpPr>
          <p:cNvPr id="4" name="TextBox 4"/>
          <p:cNvSpPr txBox="1"/>
          <p:nvPr/>
        </p:nvSpPr>
        <p:spPr>
          <a:xfrm>
            <a:off x="4857725" y="3533439"/>
            <a:ext cx="5860400" cy="979483"/>
          </a:xfrm>
          <a:prstGeom prst="rect">
            <a:avLst/>
          </a:prstGeom>
        </p:spPr>
        <p:txBody>
          <a:bodyPr lIns="0" tIns="0" rIns="0" bIns="0" rtlCol="0" anchor="t">
            <a:spAutoFit/>
          </a:bodyPr>
          <a:lstStyle/>
          <a:p>
            <a:pPr marL="599687" lvl="1" indent="-299844">
              <a:lnSpc>
                <a:spcPts val="3971"/>
              </a:lnSpc>
              <a:buFont typeface="Arial"/>
              <a:buChar char="•"/>
            </a:pPr>
            <a:r>
              <a:rPr lang="en-US" sz="2777">
                <a:solidFill>
                  <a:srgbClr val="141414"/>
                </a:solidFill>
                <a:latin typeface="Public Sans"/>
              </a:rPr>
              <a:t>Introduction to Microwave Bench Measurement</a:t>
            </a:r>
          </a:p>
        </p:txBody>
      </p:sp>
      <p:sp>
        <p:nvSpPr>
          <p:cNvPr id="5" name="TextBox 5"/>
          <p:cNvSpPr txBox="1"/>
          <p:nvPr/>
        </p:nvSpPr>
        <p:spPr>
          <a:xfrm>
            <a:off x="4857725" y="4826827"/>
            <a:ext cx="5860400" cy="979483"/>
          </a:xfrm>
          <a:prstGeom prst="rect">
            <a:avLst/>
          </a:prstGeom>
        </p:spPr>
        <p:txBody>
          <a:bodyPr lIns="0" tIns="0" rIns="0" bIns="0" rtlCol="0" anchor="t">
            <a:spAutoFit/>
          </a:bodyPr>
          <a:lstStyle/>
          <a:p>
            <a:pPr marL="599687" lvl="1" indent="-299844">
              <a:lnSpc>
                <a:spcPts val="3971"/>
              </a:lnSpc>
              <a:buFont typeface="Arial"/>
              <a:buChar char="•"/>
            </a:pPr>
            <a:r>
              <a:rPr lang="en-US" sz="2777">
                <a:solidFill>
                  <a:srgbClr val="141414"/>
                </a:solidFill>
                <a:latin typeface="Public Sans"/>
              </a:rPr>
              <a:t>Setup of Microwave Bench General Measurement </a:t>
            </a:r>
          </a:p>
        </p:txBody>
      </p:sp>
      <p:sp>
        <p:nvSpPr>
          <p:cNvPr id="6" name="TextBox 6"/>
          <p:cNvSpPr txBox="1"/>
          <p:nvPr/>
        </p:nvSpPr>
        <p:spPr>
          <a:xfrm>
            <a:off x="4857725" y="6120214"/>
            <a:ext cx="5860400" cy="482512"/>
          </a:xfrm>
          <a:prstGeom prst="rect">
            <a:avLst/>
          </a:prstGeom>
        </p:spPr>
        <p:txBody>
          <a:bodyPr lIns="0" tIns="0" rIns="0" bIns="0" rtlCol="0" anchor="t">
            <a:spAutoFit/>
          </a:bodyPr>
          <a:lstStyle/>
          <a:p>
            <a:pPr marL="599687" lvl="1" indent="-299844">
              <a:lnSpc>
                <a:spcPts val="3971"/>
              </a:lnSpc>
              <a:buFont typeface="Arial"/>
              <a:buChar char="•"/>
            </a:pPr>
            <a:r>
              <a:rPr lang="en-US" sz="2777">
                <a:solidFill>
                  <a:srgbClr val="141414"/>
                </a:solidFill>
                <a:latin typeface="Public Sans"/>
              </a:rPr>
              <a:t>Slotted Line</a:t>
            </a:r>
          </a:p>
        </p:txBody>
      </p:sp>
      <p:sp>
        <p:nvSpPr>
          <p:cNvPr id="7" name="TextBox 7"/>
          <p:cNvSpPr txBox="1"/>
          <p:nvPr/>
        </p:nvSpPr>
        <p:spPr>
          <a:xfrm>
            <a:off x="4857725" y="6916630"/>
            <a:ext cx="5860400" cy="482512"/>
          </a:xfrm>
          <a:prstGeom prst="rect">
            <a:avLst/>
          </a:prstGeom>
        </p:spPr>
        <p:txBody>
          <a:bodyPr lIns="0" tIns="0" rIns="0" bIns="0" rtlCol="0" anchor="t">
            <a:spAutoFit/>
          </a:bodyPr>
          <a:lstStyle/>
          <a:p>
            <a:pPr marL="599687" lvl="1" indent="-299844">
              <a:lnSpc>
                <a:spcPts val="3971"/>
              </a:lnSpc>
              <a:buFont typeface="Arial"/>
              <a:buChar char="•"/>
            </a:pPr>
            <a:r>
              <a:rPr lang="en-US" sz="2777">
                <a:solidFill>
                  <a:srgbClr val="141414"/>
                </a:solidFill>
                <a:latin typeface="Public Sans"/>
              </a:rPr>
              <a:t>Tunable Detector</a:t>
            </a:r>
          </a:p>
        </p:txBody>
      </p:sp>
      <p:sp>
        <p:nvSpPr>
          <p:cNvPr id="8" name="TextBox 8"/>
          <p:cNvSpPr txBox="1"/>
          <p:nvPr/>
        </p:nvSpPr>
        <p:spPr>
          <a:xfrm>
            <a:off x="4857725" y="7713047"/>
            <a:ext cx="5860400" cy="979483"/>
          </a:xfrm>
          <a:prstGeom prst="rect">
            <a:avLst/>
          </a:prstGeom>
        </p:spPr>
        <p:txBody>
          <a:bodyPr lIns="0" tIns="0" rIns="0" bIns="0" rtlCol="0" anchor="t">
            <a:spAutoFit/>
          </a:bodyPr>
          <a:lstStyle/>
          <a:p>
            <a:pPr marL="599687" lvl="1" indent="-299844">
              <a:lnSpc>
                <a:spcPts val="3971"/>
              </a:lnSpc>
              <a:buFont typeface="Arial"/>
              <a:buChar char="•"/>
            </a:pPr>
            <a:r>
              <a:rPr lang="en-US" sz="2777">
                <a:solidFill>
                  <a:srgbClr val="141414"/>
                </a:solidFill>
                <a:latin typeface="Public Sans"/>
              </a:rPr>
              <a:t>Advantages of using this Technique</a:t>
            </a:r>
          </a:p>
        </p:txBody>
      </p:sp>
      <p:sp>
        <p:nvSpPr>
          <p:cNvPr id="9" name="TextBox 9"/>
          <p:cNvSpPr txBox="1"/>
          <p:nvPr/>
        </p:nvSpPr>
        <p:spPr>
          <a:xfrm>
            <a:off x="4857725" y="9006434"/>
            <a:ext cx="5860400" cy="482512"/>
          </a:xfrm>
          <a:prstGeom prst="rect">
            <a:avLst/>
          </a:prstGeom>
        </p:spPr>
        <p:txBody>
          <a:bodyPr lIns="0" tIns="0" rIns="0" bIns="0" rtlCol="0" anchor="t">
            <a:spAutoFit/>
          </a:bodyPr>
          <a:lstStyle/>
          <a:p>
            <a:pPr marL="599687" lvl="1" indent="-299844">
              <a:lnSpc>
                <a:spcPts val="3971"/>
              </a:lnSpc>
              <a:buFont typeface="Arial"/>
              <a:buChar char="•"/>
            </a:pPr>
            <a:r>
              <a:rPr lang="en-US" sz="2777">
                <a:solidFill>
                  <a:srgbClr val="141414"/>
                </a:solidFill>
                <a:latin typeface="Public Sans"/>
              </a:rPr>
              <a:t>References</a:t>
            </a:r>
          </a:p>
        </p:txBody>
      </p:sp>
      <p:sp>
        <p:nvSpPr>
          <p:cNvPr id="10" name="TextBox 10"/>
          <p:cNvSpPr txBox="1"/>
          <p:nvPr/>
        </p:nvSpPr>
        <p:spPr>
          <a:xfrm>
            <a:off x="4857725" y="9802850"/>
            <a:ext cx="5860400" cy="484150"/>
          </a:xfrm>
          <a:prstGeom prst="rect">
            <a:avLst/>
          </a:prstGeom>
        </p:spPr>
        <p:txBody>
          <a:bodyPr lIns="0" tIns="0" rIns="0" bIns="0" rtlCol="0" anchor="t">
            <a:spAutoFit/>
          </a:bodyPr>
          <a:lstStyle/>
          <a:p>
            <a:pPr>
              <a:lnSpc>
                <a:spcPts val="3971"/>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AutoShape 2"/>
          <p:cNvSpPr/>
          <p:nvPr/>
        </p:nvSpPr>
        <p:spPr>
          <a:xfrm>
            <a:off x="0" y="0"/>
            <a:ext cx="10838804" cy="2633237"/>
          </a:xfrm>
          <a:prstGeom prst="rect">
            <a:avLst/>
          </a:prstGeom>
          <a:solidFill>
            <a:srgbClr val="EC653C"/>
          </a:solidFill>
        </p:spPr>
      </p:sp>
      <p:sp>
        <p:nvSpPr>
          <p:cNvPr id="3" name="AutoShape 3"/>
          <p:cNvSpPr/>
          <p:nvPr/>
        </p:nvSpPr>
        <p:spPr>
          <a:xfrm>
            <a:off x="0" y="2633237"/>
            <a:ext cx="10819754" cy="0"/>
          </a:xfrm>
          <a:prstGeom prst="line">
            <a:avLst/>
          </a:prstGeom>
          <a:ln w="19050" cap="flat">
            <a:solidFill>
              <a:srgbClr val="141414"/>
            </a:solidFill>
            <a:prstDash val="solid"/>
            <a:headEnd type="none" w="sm" len="sm"/>
            <a:tailEnd type="none" w="sm" len="sm"/>
          </a:ln>
        </p:spPr>
      </p:sp>
      <p:sp>
        <p:nvSpPr>
          <p:cNvPr id="4" name="AutoShape 4"/>
          <p:cNvSpPr/>
          <p:nvPr/>
        </p:nvSpPr>
        <p:spPr>
          <a:xfrm rot="-5400000">
            <a:off x="5685779" y="5133975"/>
            <a:ext cx="10287000" cy="0"/>
          </a:xfrm>
          <a:prstGeom prst="line">
            <a:avLst/>
          </a:prstGeom>
          <a:ln w="19050" cap="flat">
            <a:solidFill>
              <a:srgbClr val="141414"/>
            </a:solidFill>
            <a:prstDash val="solid"/>
            <a:headEnd type="none" w="sm" len="sm"/>
            <a:tailEnd type="none" w="sm" len="sm"/>
          </a:ln>
        </p:spPr>
      </p:sp>
      <p:grpSp>
        <p:nvGrpSpPr>
          <p:cNvPr id="5" name="Group 5"/>
          <p:cNvGrpSpPr/>
          <p:nvPr/>
        </p:nvGrpSpPr>
        <p:grpSpPr>
          <a:xfrm>
            <a:off x="10838804" y="0"/>
            <a:ext cx="7449196" cy="10287000"/>
            <a:chOff x="0" y="0"/>
            <a:chExt cx="11539018" cy="13716000"/>
          </a:xfrm>
        </p:grpSpPr>
        <p:pic>
          <p:nvPicPr>
            <p:cNvPr id="6" name="Picture 6"/>
            <p:cNvPicPr>
              <a:picLocks noChangeAspect="1"/>
            </p:cNvPicPr>
            <p:nvPr/>
          </p:nvPicPr>
          <p:blipFill>
            <a:blip r:embed="rId2"/>
            <a:srcRect l="7935" r="7935"/>
            <a:stretch>
              <a:fillRect/>
            </a:stretch>
          </p:blipFill>
          <p:spPr>
            <a:xfrm>
              <a:off x="0" y="0"/>
              <a:ext cx="11539018" cy="13716000"/>
            </a:xfrm>
            <a:prstGeom prst="rect">
              <a:avLst/>
            </a:prstGeom>
          </p:spPr>
        </p:pic>
      </p:grpSp>
      <p:sp>
        <p:nvSpPr>
          <p:cNvPr id="7" name="TextBox 7"/>
          <p:cNvSpPr txBox="1"/>
          <p:nvPr/>
        </p:nvSpPr>
        <p:spPr>
          <a:xfrm>
            <a:off x="292719" y="571857"/>
            <a:ext cx="8992881" cy="1289648"/>
          </a:xfrm>
          <a:prstGeom prst="rect">
            <a:avLst/>
          </a:prstGeom>
        </p:spPr>
        <p:txBody>
          <a:bodyPr lIns="0" tIns="0" rIns="0" bIns="0" rtlCol="0" anchor="t">
            <a:spAutoFit/>
          </a:bodyPr>
          <a:lstStyle/>
          <a:p>
            <a:pPr marL="0" lvl="0" indent="0" algn="ctr">
              <a:lnSpc>
                <a:spcPts val="10800"/>
              </a:lnSpc>
              <a:spcBef>
                <a:spcPct val="0"/>
              </a:spcBef>
            </a:pPr>
            <a:r>
              <a:rPr lang="en-US" sz="7500" u="none" dirty="0">
                <a:solidFill>
                  <a:srgbClr val="141414"/>
                </a:solidFill>
                <a:latin typeface="Caladea Bold"/>
              </a:rPr>
              <a:t>Introduction</a:t>
            </a:r>
          </a:p>
        </p:txBody>
      </p:sp>
      <p:sp>
        <p:nvSpPr>
          <p:cNvPr id="8" name="TextBox 8"/>
          <p:cNvSpPr txBox="1"/>
          <p:nvPr/>
        </p:nvSpPr>
        <p:spPr>
          <a:xfrm>
            <a:off x="388399" y="2762268"/>
            <a:ext cx="10042955" cy="6965112"/>
          </a:xfrm>
          <a:prstGeom prst="rect">
            <a:avLst/>
          </a:prstGeom>
        </p:spPr>
        <p:txBody>
          <a:bodyPr wrap="square" lIns="0" tIns="0" rIns="0" bIns="0" rtlCol="0" anchor="t">
            <a:spAutoFit/>
          </a:bodyPr>
          <a:lstStyle/>
          <a:p>
            <a:pPr algn="just">
              <a:lnSpc>
                <a:spcPts val="3851"/>
              </a:lnSpc>
            </a:pPr>
            <a:r>
              <a:rPr lang="en-US" sz="2693" dirty="0">
                <a:solidFill>
                  <a:srgbClr val="141414"/>
                </a:solidFill>
                <a:latin typeface="Public Sans"/>
              </a:rPr>
              <a:t>Among the Microwave measurement devices, a setup of </a:t>
            </a:r>
            <a:r>
              <a:rPr lang="en-US" sz="2693" dirty="0">
                <a:solidFill>
                  <a:srgbClr val="008037"/>
                </a:solidFill>
                <a:latin typeface="Public Sans Bold"/>
              </a:rPr>
              <a:t>Microwave bench</a:t>
            </a:r>
            <a:r>
              <a:rPr lang="en-US" sz="2693" dirty="0">
                <a:solidFill>
                  <a:srgbClr val="141414"/>
                </a:solidFill>
                <a:latin typeface="Public Sans"/>
              </a:rPr>
              <a:t>, which consists of Microwave devices has a prominent place. This whole setup, with few alternations, is able to measure many values like </a:t>
            </a:r>
            <a:r>
              <a:rPr lang="en-US" sz="2693" dirty="0">
                <a:solidFill>
                  <a:srgbClr val="D65C3A"/>
                </a:solidFill>
                <a:latin typeface="Public Sans"/>
              </a:rPr>
              <a:t>guide wavelength</a:t>
            </a:r>
            <a:r>
              <a:rPr lang="en-US" sz="2693" dirty="0">
                <a:solidFill>
                  <a:srgbClr val="141414"/>
                </a:solidFill>
                <a:latin typeface="Public Sans"/>
              </a:rPr>
              <a:t>, </a:t>
            </a:r>
            <a:r>
              <a:rPr lang="en-US" sz="2693" dirty="0">
                <a:solidFill>
                  <a:srgbClr val="D65C3A"/>
                </a:solidFill>
                <a:latin typeface="Public Sans"/>
              </a:rPr>
              <a:t>free space wavelength</a:t>
            </a:r>
            <a:r>
              <a:rPr lang="en-US" sz="2693" dirty="0">
                <a:solidFill>
                  <a:srgbClr val="141414"/>
                </a:solidFill>
                <a:latin typeface="Public Sans"/>
              </a:rPr>
              <a:t>, </a:t>
            </a:r>
            <a:r>
              <a:rPr lang="en-US" sz="2693" dirty="0">
                <a:solidFill>
                  <a:srgbClr val="D65C3A"/>
                </a:solidFill>
                <a:latin typeface="Public Sans"/>
              </a:rPr>
              <a:t>cut-off wavelength</a:t>
            </a:r>
            <a:r>
              <a:rPr lang="en-US" sz="2693" dirty="0">
                <a:solidFill>
                  <a:srgbClr val="141414"/>
                </a:solidFill>
                <a:latin typeface="Public Sans"/>
              </a:rPr>
              <a:t>, </a:t>
            </a:r>
            <a:r>
              <a:rPr lang="en-US" sz="2693" dirty="0">
                <a:solidFill>
                  <a:srgbClr val="D65C3A"/>
                </a:solidFill>
                <a:latin typeface="Public Sans"/>
              </a:rPr>
              <a:t>impedance</a:t>
            </a:r>
            <a:r>
              <a:rPr lang="en-US" sz="2693" dirty="0">
                <a:solidFill>
                  <a:srgbClr val="141414"/>
                </a:solidFill>
                <a:latin typeface="Public Sans"/>
              </a:rPr>
              <a:t>, </a:t>
            </a:r>
            <a:r>
              <a:rPr lang="en-US" sz="2693" dirty="0">
                <a:solidFill>
                  <a:srgbClr val="D65C3A"/>
                </a:solidFill>
                <a:latin typeface="Public Sans"/>
              </a:rPr>
              <a:t>frequency</a:t>
            </a:r>
            <a:r>
              <a:rPr lang="en-US" sz="2693" dirty="0">
                <a:solidFill>
                  <a:srgbClr val="141414"/>
                </a:solidFill>
                <a:latin typeface="Public Sans"/>
              </a:rPr>
              <a:t>, </a:t>
            </a:r>
            <a:r>
              <a:rPr lang="en-US" sz="2693" dirty="0">
                <a:solidFill>
                  <a:srgbClr val="D65C3A"/>
                </a:solidFill>
                <a:latin typeface="Public Sans"/>
              </a:rPr>
              <a:t>VSWR</a:t>
            </a:r>
            <a:r>
              <a:rPr lang="en-US" sz="2693" dirty="0">
                <a:solidFill>
                  <a:srgbClr val="141414"/>
                </a:solidFill>
                <a:latin typeface="Public Sans"/>
              </a:rPr>
              <a:t>, </a:t>
            </a:r>
            <a:r>
              <a:rPr lang="en-US" sz="2693" dirty="0">
                <a:solidFill>
                  <a:srgbClr val="D65C3A"/>
                </a:solidFill>
                <a:latin typeface="Public Sans"/>
              </a:rPr>
              <a:t>Klystron characteristics</a:t>
            </a:r>
            <a:r>
              <a:rPr lang="en-US" sz="2693" dirty="0">
                <a:solidFill>
                  <a:srgbClr val="141414"/>
                </a:solidFill>
                <a:latin typeface="Public Sans"/>
              </a:rPr>
              <a:t>, Gunn diode characteristics, power measurements, etc.</a:t>
            </a:r>
          </a:p>
          <a:p>
            <a:pPr algn="just">
              <a:lnSpc>
                <a:spcPts val="3851"/>
              </a:lnSpc>
            </a:pPr>
            <a:endParaRPr lang="en-US" sz="2693" dirty="0">
              <a:solidFill>
                <a:srgbClr val="141414"/>
              </a:solidFill>
              <a:latin typeface="Public Sans"/>
            </a:endParaRPr>
          </a:p>
          <a:p>
            <a:pPr algn="just">
              <a:lnSpc>
                <a:spcPts val="3851"/>
              </a:lnSpc>
            </a:pPr>
            <a:r>
              <a:rPr lang="en-US" sz="2693" dirty="0">
                <a:solidFill>
                  <a:srgbClr val="141414"/>
                </a:solidFill>
                <a:latin typeface="Arimo"/>
              </a:rPr>
              <a:t>The output produced by microwaves, in determining power is generally of a little value. They vary with the position in a transmission line. </a:t>
            </a:r>
            <a:r>
              <a:rPr lang="en-US" sz="2693" dirty="0">
                <a:solidFill>
                  <a:srgbClr val="004AAD"/>
                </a:solidFill>
                <a:latin typeface="Arimo Bold"/>
              </a:rPr>
              <a:t>There should be an equipment to measure the Microwave power, which in general will be a Microwave bench setup</a:t>
            </a:r>
            <a:r>
              <a:rPr lang="en-US" sz="2693" dirty="0">
                <a:solidFill>
                  <a:srgbClr val="5E17EB"/>
                </a:solidFill>
                <a:latin typeface="Arimo Bold"/>
              </a:rPr>
              <a:t>.</a:t>
            </a:r>
          </a:p>
          <a:p>
            <a:pPr algn="just">
              <a:lnSpc>
                <a:spcPts val="4005"/>
              </a:lnSpc>
            </a:pPr>
            <a:endParaRPr lang="en-US" sz="2693" dirty="0">
              <a:solidFill>
                <a:srgbClr val="5E17EB"/>
              </a:solidFill>
              <a:latin typeface="Arimo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AutoShape 2"/>
          <p:cNvSpPr/>
          <p:nvPr/>
        </p:nvSpPr>
        <p:spPr>
          <a:xfrm rot="-5400000">
            <a:off x="2492600" y="5133975"/>
            <a:ext cx="10287000" cy="0"/>
          </a:xfrm>
          <a:prstGeom prst="line">
            <a:avLst/>
          </a:prstGeom>
          <a:ln w="19050" cap="flat">
            <a:solidFill>
              <a:srgbClr val="141414"/>
            </a:solidFill>
            <a:prstDash val="solid"/>
            <a:headEnd type="none" w="sm" len="sm"/>
            <a:tailEnd type="none" w="sm" len="sm"/>
          </a:ln>
        </p:spPr>
      </p:sp>
      <p:sp>
        <p:nvSpPr>
          <p:cNvPr id="3" name="AutoShape 3"/>
          <p:cNvSpPr/>
          <p:nvPr/>
        </p:nvSpPr>
        <p:spPr>
          <a:xfrm>
            <a:off x="7664675" y="5945860"/>
            <a:ext cx="10642379" cy="0"/>
          </a:xfrm>
          <a:prstGeom prst="line">
            <a:avLst/>
          </a:prstGeom>
          <a:ln w="19050" cap="flat">
            <a:solidFill>
              <a:srgbClr val="141414"/>
            </a:solidFill>
            <a:prstDash val="solid"/>
            <a:headEnd type="none" w="sm" len="sm"/>
            <a:tailEnd type="none" w="sm" len="sm"/>
          </a:ln>
        </p:spPr>
      </p:sp>
      <p:pic>
        <p:nvPicPr>
          <p:cNvPr id="4" name="Picture 4"/>
          <p:cNvPicPr>
            <a:picLocks noChangeAspect="1"/>
          </p:cNvPicPr>
          <p:nvPr/>
        </p:nvPicPr>
        <p:blipFill>
          <a:blip r:embed="rId2"/>
          <a:srcRect r="407"/>
          <a:stretch>
            <a:fillRect/>
          </a:stretch>
        </p:blipFill>
        <p:spPr>
          <a:xfrm>
            <a:off x="7626575" y="0"/>
            <a:ext cx="10642375" cy="3864753"/>
          </a:xfrm>
          <a:prstGeom prst="rect">
            <a:avLst/>
          </a:prstGeom>
        </p:spPr>
      </p:pic>
      <p:pic>
        <p:nvPicPr>
          <p:cNvPr id="5" name="Picture 5"/>
          <p:cNvPicPr>
            <a:picLocks noChangeAspect="1"/>
          </p:cNvPicPr>
          <p:nvPr/>
        </p:nvPicPr>
        <p:blipFill>
          <a:blip r:embed="rId3"/>
          <a:srcRect l="69" t="31106" b="28237"/>
          <a:stretch>
            <a:fillRect/>
          </a:stretch>
        </p:blipFill>
        <p:spPr>
          <a:xfrm>
            <a:off x="7664675" y="5964910"/>
            <a:ext cx="10623325" cy="4322090"/>
          </a:xfrm>
          <a:prstGeom prst="rect">
            <a:avLst/>
          </a:prstGeom>
        </p:spPr>
      </p:pic>
      <p:sp>
        <p:nvSpPr>
          <p:cNvPr id="6" name="TextBox 6"/>
          <p:cNvSpPr txBox="1"/>
          <p:nvPr/>
        </p:nvSpPr>
        <p:spPr>
          <a:xfrm>
            <a:off x="404406" y="2980828"/>
            <a:ext cx="6951630" cy="4325345"/>
          </a:xfrm>
          <a:prstGeom prst="rect">
            <a:avLst/>
          </a:prstGeom>
        </p:spPr>
        <p:txBody>
          <a:bodyPr lIns="0" tIns="0" rIns="0" bIns="0" rtlCol="0" anchor="t">
            <a:spAutoFit/>
          </a:bodyPr>
          <a:lstStyle/>
          <a:p>
            <a:pPr algn="ctr">
              <a:lnSpc>
                <a:spcPts val="8531"/>
              </a:lnSpc>
            </a:pPr>
            <a:r>
              <a:rPr lang="en-US" sz="7109">
                <a:solidFill>
                  <a:srgbClr val="141414"/>
                </a:solidFill>
                <a:latin typeface="Caladea Bold"/>
              </a:rPr>
              <a:t>SETUP OF </a:t>
            </a:r>
          </a:p>
          <a:p>
            <a:pPr algn="ctr">
              <a:lnSpc>
                <a:spcPts val="8531"/>
              </a:lnSpc>
            </a:pPr>
            <a:r>
              <a:rPr lang="en-US" sz="7109">
                <a:solidFill>
                  <a:srgbClr val="141414"/>
                </a:solidFill>
                <a:latin typeface="Caladea Bold"/>
              </a:rPr>
              <a:t>BENCH MEASUREMENT</a:t>
            </a:r>
          </a:p>
          <a:p>
            <a:pPr marL="0" lvl="0" indent="0" algn="ctr">
              <a:lnSpc>
                <a:spcPts val="8531"/>
              </a:lnSpc>
              <a:spcBef>
                <a:spcPct val="0"/>
              </a:spcBef>
            </a:pPr>
            <a:r>
              <a:rPr lang="en-US" sz="7109">
                <a:solidFill>
                  <a:srgbClr val="141414"/>
                </a:solidFill>
                <a:latin typeface="Caladea Bold"/>
              </a:rPr>
              <a:t>TECHNIQUE</a:t>
            </a:r>
          </a:p>
        </p:txBody>
      </p:sp>
      <p:sp>
        <p:nvSpPr>
          <p:cNvPr id="7" name="TextBox 7"/>
          <p:cNvSpPr txBox="1"/>
          <p:nvPr/>
        </p:nvSpPr>
        <p:spPr>
          <a:xfrm>
            <a:off x="9847958" y="4737100"/>
            <a:ext cx="6882408" cy="415925"/>
          </a:xfrm>
          <a:prstGeom prst="rect">
            <a:avLst/>
          </a:prstGeom>
        </p:spPr>
        <p:txBody>
          <a:bodyPr lIns="0" tIns="0" rIns="0" bIns="0" rtlCol="0" anchor="t">
            <a:spAutoFit/>
          </a:bodyPr>
          <a:lstStyle/>
          <a:p>
            <a:pPr algn="ctr">
              <a:lnSpc>
                <a:spcPts val="3250"/>
              </a:lnSpc>
              <a:spcBef>
                <a:spcPct val="0"/>
              </a:spcBef>
            </a:pPr>
            <a:r>
              <a:rPr lang="en-US" sz="2500">
                <a:solidFill>
                  <a:srgbClr val="141414"/>
                </a:solidFill>
                <a:latin typeface="Public Sans Bold"/>
              </a:rPr>
              <a:t>Fig: Setup of Microwave Bench Measurement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5552557" y="8376913"/>
            <a:ext cx="8029980" cy="466979"/>
          </a:xfrm>
          <a:prstGeom prst="rect">
            <a:avLst/>
          </a:prstGeom>
        </p:spPr>
        <p:txBody>
          <a:bodyPr lIns="0" tIns="0" rIns="0" bIns="0" rtlCol="0" anchor="t">
            <a:spAutoFit/>
          </a:bodyPr>
          <a:lstStyle/>
          <a:p>
            <a:pPr algn="ctr">
              <a:lnSpc>
                <a:spcPts val="3718"/>
              </a:lnSpc>
            </a:pPr>
            <a:r>
              <a:rPr lang="en-US" sz="2600">
                <a:solidFill>
                  <a:srgbClr val="141414"/>
                </a:solidFill>
                <a:latin typeface="Public Sans"/>
              </a:rPr>
              <a:t>Removes signal that is not required</a:t>
            </a:r>
          </a:p>
        </p:txBody>
      </p:sp>
      <p:sp>
        <p:nvSpPr>
          <p:cNvPr id="3" name="TextBox 3"/>
          <p:cNvSpPr txBox="1"/>
          <p:nvPr/>
        </p:nvSpPr>
        <p:spPr>
          <a:xfrm>
            <a:off x="5129010" y="7784987"/>
            <a:ext cx="8029980" cy="504825"/>
          </a:xfrm>
          <a:prstGeom prst="rect">
            <a:avLst/>
          </a:prstGeom>
        </p:spPr>
        <p:txBody>
          <a:bodyPr lIns="0" tIns="0" rIns="0" bIns="0" rtlCol="0" anchor="t">
            <a:spAutoFit/>
          </a:bodyPr>
          <a:lstStyle/>
          <a:p>
            <a:pPr marL="0" lvl="0" indent="0" algn="ctr">
              <a:lnSpc>
                <a:spcPts val="3900"/>
              </a:lnSpc>
              <a:spcBef>
                <a:spcPct val="0"/>
              </a:spcBef>
            </a:pPr>
            <a:r>
              <a:rPr lang="en-US" sz="3000">
                <a:solidFill>
                  <a:srgbClr val="141414"/>
                </a:solidFill>
                <a:latin typeface="Public Sans Bold"/>
              </a:rPr>
              <a:t>Isolator</a:t>
            </a:r>
          </a:p>
        </p:txBody>
      </p:sp>
      <p:sp>
        <p:nvSpPr>
          <p:cNvPr id="4" name="TextBox 4"/>
          <p:cNvSpPr txBox="1"/>
          <p:nvPr/>
        </p:nvSpPr>
        <p:spPr>
          <a:xfrm>
            <a:off x="9482227" y="2095444"/>
            <a:ext cx="8115300" cy="1400429"/>
          </a:xfrm>
          <a:prstGeom prst="rect">
            <a:avLst/>
          </a:prstGeom>
        </p:spPr>
        <p:txBody>
          <a:bodyPr lIns="0" tIns="0" rIns="0" bIns="0" rtlCol="0" anchor="t">
            <a:spAutoFit/>
          </a:bodyPr>
          <a:lstStyle/>
          <a:p>
            <a:pPr marL="561341" lvl="1" indent="-280670">
              <a:lnSpc>
                <a:spcPts val="3718"/>
              </a:lnSpc>
              <a:buFont typeface="Arial"/>
              <a:buChar char="•"/>
            </a:pPr>
            <a:r>
              <a:rPr lang="en-US" sz="2600">
                <a:solidFill>
                  <a:srgbClr val="141414"/>
                </a:solidFill>
                <a:latin typeface="Public Sans"/>
              </a:rPr>
              <a:t>the signal can be adjusted to its resonance frequency using this</a:t>
            </a:r>
          </a:p>
          <a:p>
            <a:pPr marL="561340" lvl="1" indent="-280670">
              <a:lnSpc>
                <a:spcPts val="3718"/>
              </a:lnSpc>
              <a:buFont typeface="Arial"/>
              <a:buChar char="•"/>
            </a:pPr>
            <a:r>
              <a:rPr lang="en-US" sz="2600">
                <a:solidFill>
                  <a:srgbClr val="141414"/>
                </a:solidFill>
                <a:latin typeface="Public Sans"/>
              </a:rPr>
              <a:t>provision to couple the signal to waveguide</a:t>
            </a:r>
          </a:p>
        </p:txBody>
      </p:sp>
      <p:sp>
        <p:nvSpPr>
          <p:cNvPr id="5" name="TextBox 5"/>
          <p:cNvSpPr txBox="1"/>
          <p:nvPr/>
        </p:nvSpPr>
        <p:spPr>
          <a:xfrm>
            <a:off x="9482227" y="1395483"/>
            <a:ext cx="8115300" cy="504825"/>
          </a:xfrm>
          <a:prstGeom prst="rect">
            <a:avLst/>
          </a:prstGeom>
        </p:spPr>
        <p:txBody>
          <a:bodyPr lIns="0" tIns="0" rIns="0" bIns="0" rtlCol="0" anchor="t">
            <a:spAutoFit/>
          </a:bodyPr>
          <a:lstStyle/>
          <a:p>
            <a:pPr marL="0" lvl="0" indent="0">
              <a:lnSpc>
                <a:spcPts val="3900"/>
              </a:lnSpc>
              <a:spcBef>
                <a:spcPct val="0"/>
              </a:spcBef>
            </a:pPr>
            <a:r>
              <a:rPr lang="en-US" sz="3000">
                <a:solidFill>
                  <a:srgbClr val="141414"/>
                </a:solidFill>
                <a:latin typeface="Public Sans Bold"/>
              </a:rPr>
              <a:t>Frequency Meter</a:t>
            </a:r>
          </a:p>
        </p:txBody>
      </p:sp>
      <p:sp>
        <p:nvSpPr>
          <p:cNvPr id="6" name="TextBox 6"/>
          <p:cNvSpPr txBox="1"/>
          <p:nvPr/>
        </p:nvSpPr>
        <p:spPr>
          <a:xfrm>
            <a:off x="9567547" y="3901356"/>
            <a:ext cx="8029980" cy="504825"/>
          </a:xfrm>
          <a:prstGeom prst="rect">
            <a:avLst/>
          </a:prstGeom>
        </p:spPr>
        <p:txBody>
          <a:bodyPr lIns="0" tIns="0" rIns="0" bIns="0" rtlCol="0" anchor="t">
            <a:spAutoFit/>
          </a:bodyPr>
          <a:lstStyle/>
          <a:p>
            <a:pPr marL="0" lvl="0" indent="0">
              <a:lnSpc>
                <a:spcPts val="3900"/>
              </a:lnSpc>
              <a:spcBef>
                <a:spcPct val="0"/>
              </a:spcBef>
            </a:pPr>
            <a:r>
              <a:rPr lang="en-US" sz="3000">
                <a:solidFill>
                  <a:srgbClr val="141414"/>
                </a:solidFill>
                <a:latin typeface="Public Sans Bold"/>
              </a:rPr>
              <a:t>Crystal Detector</a:t>
            </a:r>
          </a:p>
        </p:txBody>
      </p:sp>
      <p:sp>
        <p:nvSpPr>
          <p:cNvPr id="7" name="TextBox 7"/>
          <p:cNvSpPr txBox="1"/>
          <p:nvPr/>
        </p:nvSpPr>
        <p:spPr>
          <a:xfrm>
            <a:off x="9567547" y="4588544"/>
            <a:ext cx="8029980" cy="466979"/>
          </a:xfrm>
          <a:prstGeom prst="rect">
            <a:avLst/>
          </a:prstGeom>
        </p:spPr>
        <p:txBody>
          <a:bodyPr lIns="0" tIns="0" rIns="0" bIns="0" rtlCol="0" anchor="t">
            <a:spAutoFit/>
          </a:bodyPr>
          <a:lstStyle/>
          <a:p>
            <a:pPr marL="561340" lvl="1" indent="-280670">
              <a:lnSpc>
                <a:spcPts val="3718"/>
              </a:lnSpc>
              <a:buFont typeface="Arial"/>
              <a:buChar char="•"/>
            </a:pPr>
            <a:r>
              <a:rPr lang="en-US" sz="2600">
                <a:solidFill>
                  <a:srgbClr val="141414"/>
                </a:solidFill>
                <a:latin typeface="Public Sans"/>
              </a:rPr>
              <a:t> used to demodulate the signals</a:t>
            </a:r>
          </a:p>
        </p:txBody>
      </p:sp>
      <p:sp>
        <p:nvSpPr>
          <p:cNvPr id="8" name="AutoShape 8"/>
          <p:cNvSpPr/>
          <p:nvPr/>
        </p:nvSpPr>
        <p:spPr>
          <a:xfrm>
            <a:off x="9439567" y="3708746"/>
            <a:ext cx="8115300" cy="0"/>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sp>
      <p:sp>
        <p:nvSpPr>
          <p:cNvPr id="9" name="AutoShape 9"/>
          <p:cNvSpPr/>
          <p:nvPr/>
        </p:nvSpPr>
        <p:spPr>
          <a:xfrm>
            <a:off x="9439567" y="5770900"/>
            <a:ext cx="8115300" cy="0"/>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sp>
      <p:sp>
        <p:nvSpPr>
          <p:cNvPr id="10" name="TextBox 10"/>
          <p:cNvSpPr txBox="1"/>
          <p:nvPr/>
        </p:nvSpPr>
        <p:spPr>
          <a:xfrm>
            <a:off x="775793" y="2095444"/>
            <a:ext cx="8029980" cy="1400429"/>
          </a:xfrm>
          <a:prstGeom prst="rect">
            <a:avLst/>
          </a:prstGeom>
        </p:spPr>
        <p:txBody>
          <a:bodyPr lIns="0" tIns="0" rIns="0" bIns="0" rtlCol="0" anchor="t">
            <a:spAutoFit/>
          </a:bodyPr>
          <a:lstStyle/>
          <a:p>
            <a:pPr marL="561341" lvl="1" indent="-280670">
              <a:lnSpc>
                <a:spcPts val="3718"/>
              </a:lnSpc>
              <a:buFont typeface="Arial"/>
              <a:buChar char="•"/>
            </a:pPr>
            <a:r>
              <a:rPr lang="en-US" sz="2600">
                <a:solidFill>
                  <a:srgbClr val="141414"/>
                </a:solidFill>
                <a:latin typeface="Public Sans"/>
              </a:rPr>
              <a:t>Generating signals in milliwatts</a:t>
            </a:r>
          </a:p>
          <a:p>
            <a:pPr marL="561340" lvl="1" indent="-280670">
              <a:lnSpc>
                <a:spcPts val="3718"/>
              </a:lnSpc>
              <a:buFont typeface="Arial"/>
              <a:buChar char="•"/>
            </a:pPr>
            <a:r>
              <a:rPr lang="en-US" sz="2600">
                <a:solidFill>
                  <a:srgbClr val="141414"/>
                </a:solidFill>
                <a:latin typeface="Public Sans"/>
              </a:rPr>
              <a:t>E.g </a:t>
            </a:r>
            <a:r>
              <a:rPr lang="en-US" sz="2600">
                <a:solidFill>
                  <a:srgbClr val="EC653C"/>
                </a:solidFill>
                <a:latin typeface="Public Sans"/>
              </a:rPr>
              <a:t>Gunn diode oscillator</a:t>
            </a:r>
            <a:r>
              <a:rPr lang="en-US" sz="2600">
                <a:solidFill>
                  <a:srgbClr val="141414"/>
                </a:solidFill>
                <a:latin typeface="Public Sans"/>
              </a:rPr>
              <a:t> or a </a:t>
            </a:r>
            <a:r>
              <a:rPr lang="en-US" sz="2600">
                <a:solidFill>
                  <a:srgbClr val="EC653C"/>
                </a:solidFill>
                <a:latin typeface="Public Sans"/>
              </a:rPr>
              <a:t>Reflex Klystron tube</a:t>
            </a:r>
          </a:p>
        </p:txBody>
      </p:sp>
      <p:sp>
        <p:nvSpPr>
          <p:cNvPr id="11" name="TextBox 11"/>
          <p:cNvSpPr txBox="1"/>
          <p:nvPr/>
        </p:nvSpPr>
        <p:spPr>
          <a:xfrm>
            <a:off x="775793" y="1395483"/>
            <a:ext cx="8029980" cy="504825"/>
          </a:xfrm>
          <a:prstGeom prst="rect">
            <a:avLst/>
          </a:prstGeom>
        </p:spPr>
        <p:txBody>
          <a:bodyPr lIns="0" tIns="0" rIns="0" bIns="0" rtlCol="0" anchor="t">
            <a:spAutoFit/>
          </a:bodyPr>
          <a:lstStyle/>
          <a:p>
            <a:pPr marL="0" lvl="0" indent="0">
              <a:lnSpc>
                <a:spcPts val="3900"/>
              </a:lnSpc>
              <a:spcBef>
                <a:spcPct val="0"/>
              </a:spcBef>
            </a:pPr>
            <a:r>
              <a:rPr lang="en-US" sz="3000">
                <a:solidFill>
                  <a:srgbClr val="141414"/>
                </a:solidFill>
                <a:latin typeface="Public Sans Bold"/>
              </a:rPr>
              <a:t>Signal Generator </a:t>
            </a:r>
          </a:p>
        </p:txBody>
      </p:sp>
      <p:sp>
        <p:nvSpPr>
          <p:cNvPr id="12" name="TextBox 12"/>
          <p:cNvSpPr txBox="1"/>
          <p:nvPr/>
        </p:nvSpPr>
        <p:spPr>
          <a:xfrm>
            <a:off x="775793" y="4550571"/>
            <a:ext cx="8115300" cy="933704"/>
          </a:xfrm>
          <a:prstGeom prst="rect">
            <a:avLst/>
          </a:prstGeom>
        </p:spPr>
        <p:txBody>
          <a:bodyPr lIns="0" tIns="0" rIns="0" bIns="0" rtlCol="0" anchor="t">
            <a:spAutoFit/>
          </a:bodyPr>
          <a:lstStyle/>
          <a:p>
            <a:pPr marL="561341" lvl="1" indent="-280670">
              <a:lnSpc>
                <a:spcPts val="3718"/>
              </a:lnSpc>
              <a:buFont typeface="Arial"/>
              <a:buChar char="•"/>
            </a:pPr>
            <a:r>
              <a:rPr lang="en-US" sz="2600">
                <a:solidFill>
                  <a:srgbClr val="141414"/>
                </a:solidFill>
                <a:latin typeface="Public Sans"/>
              </a:rPr>
              <a:t>Select Desirable Frequency</a:t>
            </a:r>
          </a:p>
          <a:p>
            <a:pPr marL="561340" lvl="1" indent="-280670">
              <a:lnSpc>
                <a:spcPts val="3718"/>
              </a:lnSpc>
              <a:buFont typeface="Arial"/>
              <a:buChar char="•"/>
            </a:pPr>
            <a:r>
              <a:rPr lang="en-US" sz="2600">
                <a:solidFill>
                  <a:srgbClr val="141414"/>
                </a:solidFill>
                <a:latin typeface="Public Sans"/>
              </a:rPr>
              <a:t>Confines the o/p in range 0 to 50db</a:t>
            </a:r>
          </a:p>
        </p:txBody>
      </p:sp>
      <p:sp>
        <p:nvSpPr>
          <p:cNvPr id="13" name="TextBox 13"/>
          <p:cNvSpPr txBox="1"/>
          <p:nvPr/>
        </p:nvSpPr>
        <p:spPr>
          <a:xfrm>
            <a:off x="861114" y="3901356"/>
            <a:ext cx="8115300" cy="504825"/>
          </a:xfrm>
          <a:prstGeom prst="rect">
            <a:avLst/>
          </a:prstGeom>
        </p:spPr>
        <p:txBody>
          <a:bodyPr lIns="0" tIns="0" rIns="0" bIns="0" rtlCol="0" anchor="t">
            <a:spAutoFit/>
          </a:bodyPr>
          <a:lstStyle/>
          <a:p>
            <a:pPr marL="0" lvl="0" indent="0">
              <a:lnSpc>
                <a:spcPts val="3900"/>
              </a:lnSpc>
              <a:spcBef>
                <a:spcPct val="0"/>
              </a:spcBef>
            </a:pPr>
            <a:r>
              <a:rPr lang="en-US" sz="3000">
                <a:solidFill>
                  <a:srgbClr val="141414"/>
                </a:solidFill>
                <a:latin typeface="Public Sans Bold"/>
              </a:rPr>
              <a:t>Precision Attenuator</a:t>
            </a:r>
          </a:p>
        </p:txBody>
      </p:sp>
      <p:sp>
        <p:nvSpPr>
          <p:cNvPr id="14" name="TextBox 14"/>
          <p:cNvSpPr txBox="1"/>
          <p:nvPr/>
        </p:nvSpPr>
        <p:spPr>
          <a:xfrm>
            <a:off x="818454" y="5841717"/>
            <a:ext cx="8029980" cy="504825"/>
          </a:xfrm>
          <a:prstGeom prst="rect">
            <a:avLst/>
          </a:prstGeom>
        </p:spPr>
        <p:txBody>
          <a:bodyPr lIns="0" tIns="0" rIns="0" bIns="0" rtlCol="0" anchor="t">
            <a:spAutoFit/>
          </a:bodyPr>
          <a:lstStyle/>
          <a:p>
            <a:pPr marL="0" lvl="0" indent="0">
              <a:lnSpc>
                <a:spcPts val="3900"/>
              </a:lnSpc>
              <a:spcBef>
                <a:spcPct val="0"/>
              </a:spcBef>
            </a:pPr>
            <a:r>
              <a:rPr lang="en-US" sz="3000">
                <a:solidFill>
                  <a:srgbClr val="141414"/>
                </a:solidFill>
                <a:latin typeface="Public Sans Bold"/>
              </a:rPr>
              <a:t>Variable Attenuator</a:t>
            </a:r>
          </a:p>
        </p:txBody>
      </p:sp>
      <p:sp>
        <p:nvSpPr>
          <p:cNvPr id="15" name="TextBox 15"/>
          <p:cNvSpPr txBox="1"/>
          <p:nvPr/>
        </p:nvSpPr>
        <p:spPr>
          <a:xfrm>
            <a:off x="690473" y="6551202"/>
            <a:ext cx="8029980" cy="466979"/>
          </a:xfrm>
          <a:prstGeom prst="rect">
            <a:avLst/>
          </a:prstGeom>
        </p:spPr>
        <p:txBody>
          <a:bodyPr lIns="0" tIns="0" rIns="0" bIns="0" rtlCol="0" anchor="t">
            <a:spAutoFit/>
          </a:bodyPr>
          <a:lstStyle/>
          <a:p>
            <a:pPr marL="561340" lvl="1" indent="-280670">
              <a:lnSpc>
                <a:spcPts val="3718"/>
              </a:lnSpc>
              <a:buFont typeface="Arial"/>
              <a:buChar char="•"/>
            </a:pPr>
            <a:r>
              <a:rPr lang="en-US" sz="2600">
                <a:solidFill>
                  <a:srgbClr val="141414"/>
                </a:solidFill>
                <a:latin typeface="Public Sans"/>
              </a:rPr>
              <a:t>This sets amount of attenuations  </a:t>
            </a:r>
          </a:p>
        </p:txBody>
      </p:sp>
      <p:sp>
        <p:nvSpPr>
          <p:cNvPr id="16" name="AutoShape 16"/>
          <p:cNvSpPr/>
          <p:nvPr/>
        </p:nvSpPr>
        <p:spPr>
          <a:xfrm>
            <a:off x="690473" y="3727796"/>
            <a:ext cx="8115300" cy="0"/>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sp>
      <p:sp>
        <p:nvSpPr>
          <p:cNvPr id="17" name="AutoShape 17"/>
          <p:cNvSpPr/>
          <p:nvPr/>
        </p:nvSpPr>
        <p:spPr>
          <a:xfrm>
            <a:off x="690473" y="5761375"/>
            <a:ext cx="8115300" cy="0"/>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sp>
      <p:sp>
        <p:nvSpPr>
          <p:cNvPr id="18" name="AutoShape 18"/>
          <p:cNvSpPr/>
          <p:nvPr/>
        </p:nvSpPr>
        <p:spPr>
          <a:xfrm>
            <a:off x="775793" y="7420927"/>
            <a:ext cx="8115300" cy="0"/>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sp>
      <p:sp>
        <p:nvSpPr>
          <p:cNvPr id="19" name="TextBox 19"/>
          <p:cNvSpPr txBox="1"/>
          <p:nvPr/>
        </p:nvSpPr>
        <p:spPr>
          <a:xfrm>
            <a:off x="9439567" y="5841717"/>
            <a:ext cx="8029980" cy="1000125"/>
          </a:xfrm>
          <a:prstGeom prst="rect">
            <a:avLst/>
          </a:prstGeom>
        </p:spPr>
        <p:txBody>
          <a:bodyPr lIns="0" tIns="0" rIns="0" bIns="0" rtlCol="0" anchor="t">
            <a:spAutoFit/>
          </a:bodyPr>
          <a:lstStyle/>
          <a:p>
            <a:pPr>
              <a:lnSpc>
                <a:spcPts val="3900"/>
              </a:lnSpc>
            </a:pPr>
            <a:r>
              <a:rPr lang="en-US" sz="3000">
                <a:solidFill>
                  <a:srgbClr val="141414"/>
                </a:solidFill>
                <a:latin typeface="Public Sans Bold"/>
              </a:rPr>
              <a:t>Standing Wave Indicator</a:t>
            </a:r>
          </a:p>
          <a:p>
            <a:pPr marL="0" lvl="0" indent="0">
              <a:lnSpc>
                <a:spcPts val="3900"/>
              </a:lnSpc>
              <a:spcBef>
                <a:spcPct val="0"/>
              </a:spcBef>
            </a:pPr>
            <a:endParaRPr lang="en-US" sz="3000">
              <a:solidFill>
                <a:srgbClr val="141414"/>
              </a:solidFill>
              <a:latin typeface="Public Sans Bold"/>
            </a:endParaRPr>
          </a:p>
        </p:txBody>
      </p:sp>
      <p:sp>
        <p:nvSpPr>
          <p:cNvPr id="20" name="TextBox 20"/>
          <p:cNvSpPr txBox="1"/>
          <p:nvPr/>
        </p:nvSpPr>
        <p:spPr>
          <a:xfrm>
            <a:off x="9482227" y="6584476"/>
            <a:ext cx="8060889" cy="433705"/>
          </a:xfrm>
          <a:prstGeom prst="rect">
            <a:avLst/>
          </a:prstGeom>
        </p:spPr>
        <p:txBody>
          <a:bodyPr lIns="0" tIns="0" rIns="0" bIns="0" rtlCol="0" anchor="t">
            <a:spAutoFit/>
          </a:bodyPr>
          <a:lstStyle/>
          <a:p>
            <a:pPr marL="561341" lvl="1" indent="-280670" algn="ctr">
              <a:lnSpc>
                <a:spcPts val="3380"/>
              </a:lnSpc>
              <a:buFont typeface="Arial"/>
              <a:buChar char="•"/>
            </a:pPr>
            <a:r>
              <a:rPr lang="en-US" sz="2600">
                <a:solidFill>
                  <a:srgbClr val="000000"/>
                </a:solidFill>
                <a:latin typeface="Public Sans"/>
              </a:rPr>
              <a:t>provides the reading of standing wave ratio in dB</a:t>
            </a:r>
          </a:p>
        </p:txBody>
      </p:sp>
      <p:sp>
        <p:nvSpPr>
          <p:cNvPr id="21" name="AutoShape 21"/>
          <p:cNvSpPr/>
          <p:nvPr/>
        </p:nvSpPr>
        <p:spPr>
          <a:xfrm>
            <a:off x="9455021" y="7401877"/>
            <a:ext cx="8115300" cy="0"/>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AutoShape 2"/>
          <p:cNvSpPr/>
          <p:nvPr/>
        </p:nvSpPr>
        <p:spPr>
          <a:xfrm>
            <a:off x="0" y="2043161"/>
            <a:ext cx="10961104" cy="8262886"/>
          </a:xfrm>
          <a:prstGeom prst="rect">
            <a:avLst/>
          </a:prstGeom>
          <a:solidFill>
            <a:srgbClr val="F6B744"/>
          </a:solidFill>
        </p:spPr>
      </p:sp>
      <p:pic>
        <p:nvPicPr>
          <p:cNvPr id="5" name="Picture 5"/>
          <p:cNvPicPr>
            <a:picLocks noChangeAspect="1"/>
          </p:cNvPicPr>
          <p:nvPr/>
        </p:nvPicPr>
        <p:blipFill>
          <a:blip r:embed="rId2"/>
          <a:srcRect l="1212"/>
          <a:stretch>
            <a:fillRect/>
          </a:stretch>
        </p:blipFill>
        <p:spPr>
          <a:xfrm>
            <a:off x="10961105" y="3538904"/>
            <a:ext cx="7326896" cy="4704935"/>
          </a:xfrm>
          <a:prstGeom prst="rect">
            <a:avLst/>
          </a:prstGeom>
        </p:spPr>
      </p:pic>
      <p:sp>
        <p:nvSpPr>
          <p:cNvPr id="6" name="TextBox 6"/>
          <p:cNvSpPr txBox="1"/>
          <p:nvPr/>
        </p:nvSpPr>
        <p:spPr>
          <a:xfrm>
            <a:off x="624383" y="2479999"/>
            <a:ext cx="9307931" cy="6274788"/>
          </a:xfrm>
          <a:prstGeom prst="rect">
            <a:avLst/>
          </a:prstGeom>
        </p:spPr>
        <p:txBody>
          <a:bodyPr lIns="0" tIns="0" rIns="0" bIns="0" rtlCol="0" anchor="t">
            <a:spAutoFit/>
          </a:bodyPr>
          <a:lstStyle/>
          <a:p>
            <a:pPr>
              <a:lnSpc>
                <a:spcPts val="4338"/>
              </a:lnSpc>
            </a:pPr>
            <a:r>
              <a:rPr lang="en-US" sz="3033">
                <a:solidFill>
                  <a:srgbClr val="141414"/>
                </a:solidFill>
                <a:latin typeface="Public Sans"/>
              </a:rPr>
              <a:t>A slotted line carriage is a microwave instrument which is used to measure:</a:t>
            </a:r>
          </a:p>
          <a:p>
            <a:pPr>
              <a:lnSpc>
                <a:spcPts val="4338"/>
              </a:lnSpc>
            </a:pPr>
            <a:endParaRPr lang="en-US" sz="3033">
              <a:solidFill>
                <a:srgbClr val="141414"/>
              </a:solidFill>
              <a:latin typeface="Public Sans"/>
            </a:endParaRPr>
          </a:p>
          <a:p>
            <a:pPr>
              <a:lnSpc>
                <a:spcPts val="4338"/>
              </a:lnSpc>
            </a:pPr>
            <a:r>
              <a:rPr lang="en-US" sz="3033">
                <a:solidFill>
                  <a:srgbClr val="141414"/>
                </a:solidFill>
                <a:latin typeface="Public Sans"/>
              </a:rPr>
              <a:t>        </a:t>
            </a:r>
            <a:r>
              <a:rPr lang="en-US" sz="3033">
                <a:solidFill>
                  <a:srgbClr val="141414"/>
                </a:solidFill>
                <a:latin typeface="Arimo"/>
              </a:rPr>
              <a:t>•</a:t>
            </a:r>
            <a:r>
              <a:rPr lang="en-US" sz="3033">
                <a:solidFill>
                  <a:srgbClr val="141414"/>
                </a:solidFill>
                <a:latin typeface="Arimo Bold"/>
              </a:rPr>
              <a:t> Wavelength</a:t>
            </a:r>
          </a:p>
          <a:p>
            <a:pPr>
              <a:lnSpc>
                <a:spcPts val="4338"/>
              </a:lnSpc>
            </a:pPr>
            <a:endParaRPr lang="en-US" sz="3033">
              <a:solidFill>
                <a:srgbClr val="141414"/>
              </a:solidFill>
              <a:latin typeface="Arimo Bold"/>
            </a:endParaRPr>
          </a:p>
          <a:p>
            <a:pPr>
              <a:lnSpc>
                <a:spcPts val="4338"/>
              </a:lnSpc>
            </a:pPr>
            <a:r>
              <a:rPr lang="en-US" sz="3033">
                <a:solidFill>
                  <a:srgbClr val="141414"/>
                </a:solidFill>
                <a:latin typeface="Public Sans"/>
              </a:rPr>
              <a:t>       </a:t>
            </a:r>
            <a:r>
              <a:rPr lang="en-US" sz="3033">
                <a:solidFill>
                  <a:srgbClr val="141414"/>
                </a:solidFill>
                <a:latin typeface="Arimo"/>
              </a:rPr>
              <a:t>• </a:t>
            </a:r>
            <a:r>
              <a:rPr lang="en-US" sz="3033">
                <a:solidFill>
                  <a:srgbClr val="141414"/>
                </a:solidFill>
                <a:latin typeface="Arimo Bold"/>
              </a:rPr>
              <a:t>Voltage Standing Wave Ratio</a:t>
            </a:r>
            <a:r>
              <a:rPr lang="en-US" sz="3033">
                <a:solidFill>
                  <a:srgbClr val="141414"/>
                </a:solidFill>
                <a:latin typeface="Arimo"/>
              </a:rPr>
              <a:t> (VSWR) and       </a:t>
            </a:r>
            <a:r>
              <a:rPr lang="en-US" sz="3033">
                <a:solidFill>
                  <a:srgbClr val="141414"/>
                </a:solidFill>
                <a:latin typeface="Arimo Bold"/>
              </a:rPr>
              <a:t>standing wave pattern</a:t>
            </a:r>
          </a:p>
          <a:p>
            <a:pPr>
              <a:lnSpc>
                <a:spcPts val="4338"/>
              </a:lnSpc>
            </a:pPr>
            <a:endParaRPr lang="en-US" sz="3033">
              <a:solidFill>
                <a:srgbClr val="141414"/>
              </a:solidFill>
              <a:latin typeface="Arimo Bold"/>
            </a:endParaRPr>
          </a:p>
          <a:p>
            <a:pPr>
              <a:lnSpc>
                <a:spcPts val="4338"/>
              </a:lnSpc>
            </a:pPr>
            <a:r>
              <a:rPr lang="en-US" sz="3033">
                <a:solidFill>
                  <a:srgbClr val="141414"/>
                </a:solidFill>
                <a:latin typeface="Public Sans"/>
              </a:rPr>
              <a:t>      </a:t>
            </a:r>
            <a:r>
              <a:rPr lang="en-US" sz="3033">
                <a:solidFill>
                  <a:srgbClr val="141414"/>
                </a:solidFill>
                <a:latin typeface="Arimo"/>
              </a:rPr>
              <a:t>• </a:t>
            </a:r>
            <a:r>
              <a:rPr lang="en-US" sz="3033">
                <a:solidFill>
                  <a:srgbClr val="141414"/>
                </a:solidFill>
                <a:latin typeface="Arimo Bold"/>
              </a:rPr>
              <a:t>Impedance</a:t>
            </a:r>
            <a:r>
              <a:rPr lang="en-US" sz="3033">
                <a:solidFill>
                  <a:srgbClr val="141414"/>
                </a:solidFill>
                <a:latin typeface="Arimo"/>
              </a:rPr>
              <a:t>, </a:t>
            </a:r>
            <a:r>
              <a:rPr lang="en-US" sz="3033">
                <a:solidFill>
                  <a:srgbClr val="141414"/>
                </a:solidFill>
                <a:latin typeface="Arimo Bold"/>
              </a:rPr>
              <a:t>reflection coefficient</a:t>
            </a:r>
            <a:r>
              <a:rPr lang="en-US" sz="3033">
                <a:solidFill>
                  <a:srgbClr val="141414"/>
                </a:solidFill>
                <a:latin typeface="Arimo"/>
              </a:rPr>
              <a:t> and return </a:t>
            </a:r>
            <a:r>
              <a:rPr lang="en-US" sz="3033">
                <a:solidFill>
                  <a:srgbClr val="141414"/>
                </a:solidFill>
                <a:latin typeface="Arimo Bold"/>
              </a:rPr>
              <a:t>loss measurement</a:t>
            </a:r>
          </a:p>
          <a:p>
            <a:pPr>
              <a:lnSpc>
                <a:spcPts val="3337"/>
              </a:lnSpc>
            </a:pPr>
            <a:endParaRPr lang="en-US" sz="3033">
              <a:solidFill>
                <a:srgbClr val="141414"/>
              </a:solidFill>
              <a:latin typeface="Arimo Bold"/>
            </a:endParaRPr>
          </a:p>
          <a:p>
            <a:pPr>
              <a:lnSpc>
                <a:spcPts val="3337"/>
              </a:lnSpc>
            </a:pPr>
            <a:endParaRPr lang="en-US" sz="3033">
              <a:solidFill>
                <a:srgbClr val="141414"/>
              </a:solidFill>
              <a:latin typeface="Arimo Bold"/>
            </a:endParaRPr>
          </a:p>
        </p:txBody>
      </p:sp>
      <p:sp>
        <p:nvSpPr>
          <p:cNvPr id="7" name="TextBox 7"/>
          <p:cNvSpPr txBox="1"/>
          <p:nvPr/>
        </p:nvSpPr>
        <p:spPr>
          <a:xfrm>
            <a:off x="0" y="412450"/>
            <a:ext cx="18288000" cy="1289648"/>
          </a:xfrm>
          <a:prstGeom prst="rect">
            <a:avLst/>
          </a:prstGeom>
        </p:spPr>
        <p:txBody>
          <a:bodyPr wrap="square" lIns="0" tIns="0" rIns="0" bIns="0" rtlCol="0" anchor="t">
            <a:spAutoFit/>
          </a:bodyPr>
          <a:lstStyle/>
          <a:p>
            <a:pPr marL="0" lvl="0" indent="0" algn="ctr">
              <a:lnSpc>
                <a:spcPts val="10800"/>
              </a:lnSpc>
              <a:spcBef>
                <a:spcPct val="0"/>
              </a:spcBef>
            </a:pPr>
            <a:r>
              <a:rPr lang="en-US" sz="7500" dirty="0">
                <a:solidFill>
                  <a:srgbClr val="141414"/>
                </a:solidFill>
                <a:latin typeface="Caladea Bold"/>
              </a:rPr>
              <a:t>SLOTTED LINE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763001" y="396816"/>
            <a:ext cx="9525000" cy="5737284"/>
            <a:chOff x="0" y="0"/>
            <a:chExt cx="11849110" cy="7400546"/>
          </a:xfrm>
        </p:grpSpPr>
        <p:pic>
          <p:nvPicPr>
            <p:cNvPr id="3" name="Picture 3"/>
            <p:cNvPicPr>
              <a:picLocks noChangeAspect="1"/>
            </p:cNvPicPr>
            <p:nvPr/>
          </p:nvPicPr>
          <p:blipFill>
            <a:blip r:embed="rId2"/>
            <a:srcRect t="398" b="398"/>
            <a:stretch>
              <a:fillRect/>
            </a:stretch>
          </p:blipFill>
          <p:spPr>
            <a:xfrm>
              <a:off x="0" y="0"/>
              <a:ext cx="11849110" cy="7400546"/>
            </a:xfrm>
            <a:prstGeom prst="rect">
              <a:avLst/>
            </a:prstGeom>
          </p:spPr>
        </p:pic>
      </p:grpSp>
      <p:sp>
        <p:nvSpPr>
          <p:cNvPr id="4" name="TextBox 4"/>
          <p:cNvSpPr txBox="1"/>
          <p:nvPr/>
        </p:nvSpPr>
        <p:spPr>
          <a:xfrm>
            <a:off x="757662" y="869061"/>
            <a:ext cx="7649454" cy="3734054"/>
          </a:xfrm>
          <a:prstGeom prst="rect">
            <a:avLst/>
          </a:prstGeom>
        </p:spPr>
        <p:txBody>
          <a:bodyPr lIns="0" tIns="0" rIns="0" bIns="0" rtlCol="0" anchor="t">
            <a:spAutoFit/>
          </a:bodyPr>
          <a:lstStyle/>
          <a:p>
            <a:pPr>
              <a:lnSpc>
                <a:spcPts val="3718"/>
              </a:lnSpc>
            </a:pPr>
            <a:r>
              <a:rPr lang="en-US" sz="2600" dirty="0">
                <a:solidFill>
                  <a:srgbClr val="141414"/>
                </a:solidFill>
                <a:latin typeface="Public Sans"/>
              </a:rPr>
              <a:t>• It has a coaxial E-field probe which penetrates inside a rectangular waveguides slotted in sections from the outer wall.</a:t>
            </a:r>
          </a:p>
          <a:p>
            <a:pPr>
              <a:lnSpc>
                <a:spcPts val="3718"/>
              </a:lnSpc>
            </a:pPr>
            <a:endParaRPr lang="en-US" sz="2600" dirty="0">
              <a:solidFill>
                <a:srgbClr val="141414"/>
              </a:solidFill>
              <a:latin typeface="Public Sans"/>
            </a:endParaRPr>
          </a:p>
          <a:p>
            <a:pPr>
              <a:lnSpc>
                <a:spcPts val="3718"/>
              </a:lnSpc>
            </a:pPr>
            <a:r>
              <a:rPr lang="en-US" sz="2600" dirty="0">
                <a:solidFill>
                  <a:srgbClr val="141414"/>
                </a:solidFill>
                <a:latin typeface="Arimo"/>
              </a:rPr>
              <a:t>• The probe is able to transverse a longitudinal narrow slot and locate the standing waves </a:t>
            </a:r>
            <a:r>
              <a:rPr lang="en-US" sz="2600" dirty="0">
                <a:solidFill>
                  <a:srgbClr val="141414"/>
                </a:solidFill>
                <a:latin typeface="Arimo Bold"/>
              </a:rPr>
              <a:t>maxima(Vmax) and minima (</a:t>
            </a:r>
            <a:r>
              <a:rPr lang="en-US" sz="2600" dirty="0" err="1">
                <a:solidFill>
                  <a:srgbClr val="141414"/>
                </a:solidFill>
                <a:latin typeface="Arimo Bold"/>
              </a:rPr>
              <a:t>Vmin</a:t>
            </a:r>
            <a:r>
              <a:rPr lang="en-US" sz="2600" dirty="0">
                <a:solidFill>
                  <a:srgbClr val="141414"/>
                </a:solidFill>
                <a:latin typeface="Arimo Bold"/>
              </a:rPr>
              <a:t>)</a:t>
            </a:r>
            <a:r>
              <a:rPr lang="en-US" sz="2600" dirty="0">
                <a:solidFill>
                  <a:srgbClr val="141414"/>
                </a:solidFill>
                <a:latin typeface="Arimo"/>
              </a:rPr>
              <a:t> along the line giving VSWR.</a:t>
            </a:r>
          </a:p>
        </p:txBody>
      </p:sp>
      <p:sp>
        <p:nvSpPr>
          <p:cNvPr id="5" name="TextBox 5"/>
          <p:cNvSpPr txBox="1"/>
          <p:nvPr/>
        </p:nvSpPr>
        <p:spPr>
          <a:xfrm>
            <a:off x="757662" y="6134100"/>
            <a:ext cx="17516483" cy="3574415"/>
          </a:xfrm>
          <a:prstGeom prst="rect">
            <a:avLst/>
          </a:prstGeom>
        </p:spPr>
        <p:txBody>
          <a:bodyPr lIns="0" tIns="0" rIns="0" bIns="0" rtlCol="0" anchor="t">
            <a:spAutoFit/>
          </a:bodyPr>
          <a:lstStyle/>
          <a:p>
            <a:pPr>
              <a:lnSpc>
                <a:spcPts val="3900"/>
              </a:lnSpc>
              <a:spcBef>
                <a:spcPct val="0"/>
              </a:spcBef>
            </a:pPr>
            <a:r>
              <a:rPr lang="en-US" sz="3000" dirty="0">
                <a:solidFill>
                  <a:srgbClr val="141414"/>
                </a:solidFill>
                <a:latin typeface="Public Sans Bold"/>
              </a:rPr>
              <a:t>Construction:</a:t>
            </a:r>
          </a:p>
          <a:p>
            <a:pPr>
              <a:lnSpc>
                <a:spcPts val="3900"/>
              </a:lnSpc>
              <a:spcBef>
                <a:spcPct val="0"/>
              </a:spcBef>
            </a:pPr>
            <a:endParaRPr lang="en-US" sz="3000" dirty="0">
              <a:solidFill>
                <a:srgbClr val="141414"/>
              </a:solidFill>
              <a:latin typeface="Public Sans Bold"/>
            </a:endParaRPr>
          </a:p>
          <a:p>
            <a:pPr>
              <a:lnSpc>
                <a:spcPts val="3380"/>
              </a:lnSpc>
              <a:spcBef>
                <a:spcPct val="0"/>
              </a:spcBef>
            </a:pPr>
            <a:r>
              <a:rPr lang="en-US" sz="2600" dirty="0">
                <a:solidFill>
                  <a:srgbClr val="141414"/>
                </a:solidFill>
                <a:latin typeface="Public Sans"/>
              </a:rPr>
              <a:t>The slotted line consists of a slotted section of a transmission line, where the measurement has to be done. It has a </a:t>
            </a:r>
            <a:r>
              <a:rPr lang="en-US" sz="2600" dirty="0">
                <a:solidFill>
                  <a:srgbClr val="008037"/>
                </a:solidFill>
                <a:latin typeface="Public Sans Bold"/>
              </a:rPr>
              <a:t>travelling probe carriage</a:t>
            </a:r>
            <a:r>
              <a:rPr lang="en-US" sz="2600" dirty="0">
                <a:solidFill>
                  <a:srgbClr val="141414"/>
                </a:solidFill>
                <a:latin typeface="Public Sans"/>
              </a:rPr>
              <a:t>, to let the probe get connected wherever necessary, and the facility for attaching and detecting the instrument.</a:t>
            </a:r>
          </a:p>
          <a:p>
            <a:pPr>
              <a:lnSpc>
                <a:spcPts val="3380"/>
              </a:lnSpc>
              <a:spcBef>
                <a:spcPct val="0"/>
              </a:spcBef>
            </a:pPr>
            <a:endParaRPr lang="en-US" sz="2600" dirty="0">
              <a:solidFill>
                <a:srgbClr val="141414"/>
              </a:solidFill>
              <a:latin typeface="Public Sans"/>
            </a:endParaRPr>
          </a:p>
          <a:p>
            <a:pPr>
              <a:lnSpc>
                <a:spcPts val="3380"/>
              </a:lnSpc>
              <a:spcBef>
                <a:spcPct val="0"/>
              </a:spcBef>
            </a:pPr>
            <a:r>
              <a:rPr lang="en-US" sz="2600" dirty="0">
                <a:solidFill>
                  <a:srgbClr val="141414"/>
                </a:solidFill>
                <a:latin typeface="Public Sans"/>
              </a:rPr>
              <a:t>In a waveguide, a slot is made at the center of the broad side, axially. A movable probe connected to a crystal detector is inserted into the slot of the waveguide.</a:t>
            </a:r>
          </a:p>
        </p:txBody>
      </p:sp>
      <p:sp>
        <p:nvSpPr>
          <p:cNvPr id="7" name="TextBox 6">
            <a:extLst>
              <a:ext uri="{FF2B5EF4-FFF2-40B4-BE49-F238E27FC236}">
                <a16:creationId xmlns:a16="http://schemas.microsoft.com/office/drawing/2014/main" id="{AE933009-1C80-4161-848A-D222041FC5C0}"/>
              </a:ext>
            </a:extLst>
          </p:cNvPr>
          <p:cNvSpPr txBox="1"/>
          <p:nvPr/>
        </p:nvSpPr>
        <p:spPr>
          <a:xfrm>
            <a:off x="9515903" y="6134100"/>
            <a:ext cx="8814954" cy="646331"/>
          </a:xfrm>
          <a:prstGeom prst="rect">
            <a:avLst/>
          </a:prstGeom>
          <a:noFill/>
        </p:spPr>
        <p:txBody>
          <a:bodyPr wrap="square">
            <a:spAutoFit/>
          </a:bodyPr>
          <a:lstStyle/>
          <a:p>
            <a:pPr algn="ctr"/>
            <a:r>
              <a:rPr lang="en-US" b="1" i="0" dirty="0">
                <a:solidFill>
                  <a:srgbClr val="202122"/>
                </a:solidFill>
                <a:effectLst/>
                <a:latin typeface="Arial" panose="020B0604020202020204" pitchFamily="34" charset="0"/>
              </a:rPr>
              <a:t>Fig:</a:t>
            </a:r>
            <a:r>
              <a:rPr lang="en-US" b="0" i="0" dirty="0">
                <a:solidFill>
                  <a:srgbClr val="202122"/>
                </a:solidFill>
                <a:effectLst/>
                <a:latin typeface="Arial" panose="020B0604020202020204" pitchFamily="34" charset="0"/>
              </a:rPr>
              <a:t> Standing wave patterns on a line for various reflection coefficients showing maxima and minima</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09325" y="157289"/>
            <a:ext cx="7369204" cy="10287000"/>
            <a:chOff x="0" y="0"/>
            <a:chExt cx="9825606" cy="13716000"/>
          </a:xfrm>
        </p:grpSpPr>
        <p:pic>
          <p:nvPicPr>
            <p:cNvPr id="3" name="Picture 3"/>
            <p:cNvPicPr>
              <a:picLocks noChangeAspect="1"/>
            </p:cNvPicPr>
            <p:nvPr/>
          </p:nvPicPr>
          <p:blipFill>
            <a:blip r:embed="rId2"/>
            <a:srcRect l="19250" t="-10378" r="19250" b="-29215"/>
            <a:stretch>
              <a:fillRect/>
            </a:stretch>
          </p:blipFill>
          <p:spPr>
            <a:xfrm>
              <a:off x="0" y="0"/>
              <a:ext cx="9825606" cy="13716000"/>
            </a:xfrm>
            <a:prstGeom prst="rect">
              <a:avLst/>
            </a:prstGeom>
          </p:spPr>
        </p:pic>
      </p:grpSp>
      <p:sp>
        <p:nvSpPr>
          <p:cNvPr id="4" name="TextBox 4"/>
          <p:cNvSpPr txBox="1"/>
          <p:nvPr/>
        </p:nvSpPr>
        <p:spPr>
          <a:xfrm>
            <a:off x="7823356" y="5067300"/>
            <a:ext cx="8603356" cy="466979"/>
          </a:xfrm>
          <a:prstGeom prst="rect">
            <a:avLst/>
          </a:prstGeom>
        </p:spPr>
        <p:txBody>
          <a:bodyPr lIns="0" tIns="0" rIns="0" bIns="0" rtlCol="0" anchor="t">
            <a:spAutoFit/>
          </a:bodyPr>
          <a:lstStyle/>
          <a:p>
            <a:pPr>
              <a:lnSpc>
                <a:spcPts val="3718"/>
              </a:lnSpc>
            </a:pPr>
            <a:r>
              <a:rPr lang="en-US" sz="2600">
                <a:solidFill>
                  <a:srgbClr val="141414"/>
                </a:solidFill>
                <a:latin typeface="Public Sans"/>
              </a:rPr>
              <a:t>Parts labelled in figure are as follows</a:t>
            </a:r>
          </a:p>
        </p:txBody>
      </p:sp>
      <p:sp>
        <p:nvSpPr>
          <p:cNvPr id="6" name="AutoShape 6"/>
          <p:cNvSpPr/>
          <p:nvPr/>
        </p:nvSpPr>
        <p:spPr>
          <a:xfrm rot="-5400000">
            <a:off x="2324090" y="5143500"/>
            <a:ext cx="10287000" cy="0"/>
          </a:xfrm>
          <a:prstGeom prst="line">
            <a:avLst/>
          </a:prstGeom>
          <a:ln w="19050" cap="flat">
            <a:solidFill>
              <a:srgbClr val="141414"/>
            </a:solidFill>
            <a:prstDash val="solid"/>
            <a:headEnd type="none" w="sm" len="sm"/>
            <a:tailEnd type="none" w="sm" len="sm"/>
          </a:ln>
        </p:spPr>
      </p:sp>
      <p:pic>
        <p:nvPicPr>
          <p:cNvPr id="7" name="Picture 7"/>
          <p:cNvPicPr>
            <a:picLocks noChangeAspect="1"/>
          </p:cNvPicPr>
          <p:nvPr/>
        </p:nvPicPr>
        <p:blipFill>
          <a:blip r:embed="rId3"/>
          <a:srcRect/>
          <a:stretch>
            <a:fillRect/>
          </a:stretch>
        </p:blipFill>
        <p:spPr>
          <a:xfrm>
            <a:off x="15025210" y="3912726"/>
            <a:ext cx="2025773" cy="1050751"/>
          </a:xfrm>
          <a:prstGeom prst="rect">
            <a:avLst/>
          </a:prstGeom>
        </p:spPr>
      </p:pic>
      <p:sp>
        <p:nvSpPr>
          <p:cNvPr id="8" name="TextBox 8"/>
          <p:cNvSpPr txBox="1"/>
          <p:nvPr/>
        </p:nvSpPr>
        <p:spPr>
          <a:xfrm>
            <a:off x="8049335" y="419100"/>
            <a:ext cx="8603356" cy="609600"/>
          </a:xfrm>
          <a:prstGeom prst="rect">
            <a:avLst/>
          </a:prstGeom>
        </p:spPr>
        <p:txBody>
          <a:bodyPr lIns="0" tIns="0" rIns="0" bIns="0" rtlCol="0" anchor="t">
            <a:spAutoFit/>
          </a:bodyPr>
          <a:lstStyle/>
          <a:p>
            <a:pPr marL="0" lvl="0" indent="0">
              <a:lnSpc>
                <a:spcPts val="4799"/>
              </a:lnSpc>
              <a:spcBef>
                <a:spcPct val="0"/>
              </a:spcBef>
            </a:pPr>
            <a:r>
              <a:rPr lang="en-US" sz="3999">
                <a:solidFill>
                  <a:srgbClr val="141414"/>
                </a:solidFill>
                <a:latin typeface="Caladea Bold"/>
              </a:rPr>
              <a:t>Operation</a:t>
            </a:r>
          </a:p>
        </p:txBody>
      </p:sp>
      <p:sp>
        <p:nvSpPr>
          <p:cNvPr id="9" name="TextBox 9"/>
          <p:cNvSpPr txBox="1"/>
          <p:nvPr/>
        </p:nvSpPr>
        <p:spPr>
          <a:xfrm>
            <a:off x="8049335" y="1185937"/>
            <a:ext cx="9849539" cy="2518869"/>
          </a:xfrm>
          <a:prstGeom prst="rect">
            <a:avLst/>
          </a:prstGeom>
        </p:spPr>
        <p:txBody>
          <a:bodyPr lIns="0" tIns="0" rIns="0" bIns="0" rtlCol="0" anchor="t">
            <a:spAutoFit/>
          </a:bodyPr>
          <a:lstStyle/>
          <a:p>
            <a:pPr>
              <a:lnSpc>
                <a:spcPts val="3359"/>
              </a:lnSpc>
            </a:pPr>
            <a:r>
              <a:rPr lang="en-US" sz="2349">
                <a:solidFill>
                  <a:srgbClr val="141414"/>
                </a:solidFill>
                <a:latin typeface="Public Sans"/>
              </a:rPr>
              <a:t>The output of the crystal detector is proportional to the square of the input voltage applied. The movable probe permits convenient and accurate measurement at its position. But, as the probe is moved along, its output is proportional to the standing wave pattern, which is formed inside the waveguide. A variable attenuator is employed here to obtain accurate results.</a:t>
            </a:r>
          </a:p>
        </p:txBody>
      </p:sp>
      <p:sp>
        <p:nvSpPr>
          <p:cNvPr id="10" name="TextBox 10"/>
          <p:cNvSpPr txBox="1"/>
          <p:nvPr/>
        </p:nvSpPr>
        <p:spPr>
          <a:xfrm>
            <a:off x="7785710" y="4223841"/>
            <a:ext cx="7571665" cy="368884"/>
          </a:xfrm>
          <a:prstGeom prst="rect">
            <a:avLst/>
          </a:prstGeom>
        </p:spPr>
        <p:txBody>
          <a:bodyPr wrap="square" lIns="0" tIns="0" rIns="0" bIns="0" rtlCol="0" anchor="t">
            <a:spAutoFit/>
          </a:bodyPr>
          <a:lstStyle/>
          <a:p>
            <a:pPr algn="ctr">
              <a:lnSpc>
                <a:spcPts val="3120"/>
              </a:lnSpc>
              <a:spcBef>
                <a:spcPct val="0"/>
              </a:spcBef>
            </a:pPr>
            <a:r>
              <a:rPr lang="en-US" sz="2400" dirty="0">
                <a:solidFill>
                  <a:srgbClr val="141414"/>
                </a:solidFill>
                <a:latin typeface="Public Sans Bold"/>
              </a:rPr>
              <a:t>Output VSWR can be obtained by equation</a:t>
            </a:r>
          </a:p>
        </p:txBody>
      </p:sp>
      <p:sp>
        <p:nvSpPr>
          <p:cNvPr id="11" name="TextBox 11"/>
          <p:cNvSpPr txBox="1"/>
          <p:nvPr/>
        </p:nvSpPr>
        <p:spPr>
          <a:xfrm>
            <a:off x="7823356" y="5666954"/>
            <a:ext cx="11126542" cy="4933218"/>
          </a:xfrm>
          <a:prstGeom prst="rect">
            <a:avLst/>
          </a:prstGeom>
        </p:spPr>
        <p:txBody>
          <a:bodyPr lIns="0" tIns="0" rIns="0" bIns="0" rtlCol="0" anchor="t">
            <a:spAutoFit/>
          </a:bodyPr>
          <a:lstStyle/>
          <a:p>
            <a:pPr>
              <a:lnSpc>
                <a:spcPts val="3064"/>
              </a:lnSpc>
              <a:spcBef>
                <a:spcPct val="0"/>
              </a:spcBef>
            </a:pPr>
            <a:r>
              <a:rPr lang="en-US" sz="2357">
                <a:solidFill>
                  <a:srgbClr val="141414"/>
                </a:solidFill>
                <a:latin typeface="Public Sans"/>
              </a:rPr>
              <a:t>1. Launcher − Invites the signal.</a:t>
            </a:r>
          </a:p>
          <a:p>
            <a:pPr>
              <a:lnSpc>
                <a:spcPts val="3064"/>
              </a:lnSpc>
              <a:spcBef>
                <a:spcPct val="0"/>
              </a:spcBef>
            </a:pPr>
            <a:r>
              <a:rPr lang="en-US" sz="2357">
                <a:solidFill>
                  <a:srgbClr val="141414"/>
                </a:solidFill>
                <a:latin typeface="Public Sans"/>
              </a:rPr>
              <a:t>2. Smaller section of the waveguide.</a:t>
            </a:r>
          </a:p>
          <a:p>
            <a:pPr>
              <a:lnSpc>
                <a:spcPts val="3064"/>
              </a:lnSpc>
              <a:spcBef>
                <a:spcPct val="0"/>
              </a:spcBef>
            </a:pPr>
            <a:r>
              <a:rPr lang="en-US" sz="2357">
                <a:solidFill>
                  <a:srgbClr val="141414"/>
                </a:solidFill>
                <a:latin typeface="Public Sans"/>
              </a:rPr>
              <a:t>3. Isolator − Prevents reflections to the source.</a:t>
            </a:r>
          </a:p>
          <a:p>
            <a:pPr>
              <a:lnSpc>
                <a:spcPts val="3064"/>
              </a:lnSpc>
              <a:spcBef>
                <a:spcPct val="0"/>
              </a:spcBef>
            </a:pPr>
            <a:r>
              <a:rPr lang="en-US" sz="2357">
                <a:solidFill>
                  <a:srgbClr val="141414"/>
                </a:solidFill>
                <a:latin typeface="Public Sans"/>
              </a:rPr>
              <a:t>4. Rotary variable attenuator − For fine adjustments.</a:t>
            </a:r>
          </a:p>
          <a:p>
            <a:pPr>
              <a:lnSpc>
                <a:spcPts val="3064"/>
              </a:lnSpc>
              <a:spcBef>
                <a:spcPct val="0"/>
              </a:spcBef>
            </a:pPr>
            <a:r>
              <a:rPr lang="en-US" sz="2357">
                <a:solidFill>
                  <a:srgbClr val="141414"/>
                </a:solidFill>
                <a:latin typeface="Public Sans"/>
              </a:rPr>
              <a:t>5. Slotted section − To measure the signal 6. Probe depth adjustment.</a:t>
            </a:r>
          </a:p>
          <a:p>
            <a:pPr>
              <a:lnSpc>
                <a:spcPts val="3064"/>
              </a:lnSpc>
              <a:spcBef>
                <a:spcPct val="0"/>
              </a:spcBef>
            </a:pPr>
            <a:r>
              <a:rPr lang="en-US" sz="2357">
                <a:solidFill>
                  <a:srgbClr val="141414"/>
                </a:solidFill>
                <a:latin typeface="Public Sans"/>
              </a:rPr>
              <a:t>7. Tuning adjustments − To obtain accuracy.</a:t>
            </a:r>
          </a:p>
          <a:p>
            <a:pPr>
              <a:lnSpc>
                <a:spcPts val="3064"/>
              </a:lnSpc>
              <a:spcBef>
                <a:spcPct val="0"/>
              </a:spcBef>
            </a:pPr>
            <a:r>
              <a:rPr lang="en-US" sz="2357">
                <a:solidFill>
                  <a:srgbClr val="141414"/>
                </a:solidFill>
                <a:latin typeface="Public Sans"/>
              </a:rPr>
              <a:t>8. Crystal detector − Detects the signal.</a:t>
            </a:r>
          </a:p>
          <a:p>
            <a:pPr>
              <a:lnSpc>
                <a:spcPts val="3064"/>
              </a:lnSpc>
              <a:spcBef>
                <a:spcPct val="0"/>
              </a:spcBef>
            </a:pPr>
            <a:r>
              <a:rPr lang="en-US" sz="2357">
                <a:solidFill>
                  <a:srgbClr val="141414"/>
                </a:solidFill>
                <a:latin typeface="Public Sans"/>
              </a:rPr>
              <a:t>9. Matched load − Absorbs the power exited.</a:t>
            </a:r>
          </a:p>
          <a:p>
            <a:pPr>
              <a:lnSpc>
                <a:spcPts val="3064"/>
              </a:lnSpc>
              <a:spcBef>
                <a:spcPct val="0"/>
              </a:spcBef>
            </a:pPr>
            <a:r>
              <a:rPr lang="en-US" sz="2357">
                <a:solidFill>
                  <a:srgbClr val="141414"/>
                </a:solidFill>
                <a:latin typeface="Public Sans"/>
              </a:rPr>
              <a:t>10 Short circuit − Provision to get replaced by a load.</a:t>
            </a:r>
          </a:p>
          <a:p>
            <a:pPr>
              <a:lnSpc>
                <a:spcPts val="3064"/>
              </a:lnSpc>
              <a:spcBef>
                <a:spcPct val="0"/>
              </a:spcBef>
            </a:pPr>
            <a:r>
              <a:rPr lang="en-US" sz="2357">
                <a:solidFill>
                  <a:srgbClr val="141414"/>
                </a:solidFill>
                <a:latin typeface="Public Sans"/>
              </a:rPr>
              <a:t>11. Rotary knob − To adjust while measuring.</a:t>
            </a:r>
          </a:p>
          <a:p>
            <a:pPr>
              <a:lnSpc>
                <a:spcPts val="3064"/>
              </a:lnSpc>
              <a:spcBef>
                <a:spcPct val="0"/>
              </a:spcBef>
            </a:pPr>
            <a:r>
              <a:rPr lang="en-US" sz="2357">
                <a:solidFill>
                  <a:srgbClr val="141414"/>
                </a:solidFill>
                <a:latin typeface="Public Sans"/>
              </a:rPr>
              <a:t>12. Vernier gauge − For accurate results.</a:t>
            </a:r>
          </a:p>
          <a:p>
            <a:pPr>
              <a:lnSpc>
                <a:spcPts val="2934"/>
              </a:lnSpc>
              <a:spcBef>
                <a:spcPct val="0"/>
              </a:spcBef>
            </a:pPr>
            <a:endParaRPr lang="en-US" sz="2357">
              <a:solidFill>
                <a:srgbClr val="141414"/>
              </a:solidFill>
              <a:latin typeface="Public Sans"/>
            </a:endParaRPr>
          </a:p>
          <a:p>
            <a:pPr>
              <a:lnSpc>
                <a:spcPts val="2934"/>
              </a:lnSpc>
              <a:spcBef>
                <a:spcPct val="0"/>
              </a:spcBef>
            </a:pPr>
            <a:endParaRPr lang="en-US" sz="2357">
              <a:solidFill>
                <a:srgbClr val="141414"/>
              </a:solidFill>
              <a:latin typeface="Public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AutoShape 2"/>
          <p:cNvSpPr/>
          <p:nvPr/>
        </p:nvSpPr>
        <p:spPr>
          <a:xfrm>
            <a:off x="0" y="2889270"/>
            <a:ext cx="9134475" cy="7397730"/>
          </a:xfrm>
          <a:prstGeom prst="rect">
            <a:avLst/>
          </a:prstGeom>
          <a:solidFill>
            <a:srgbClr val="F6B744"/>
          </a:solidFill>
        </p:spPr>
      </p:sp>
      <p:sp>
        <p:nvSpPr>
          <p:cNvPr id="3" name="AutoShape 3"/>
          <p:cNvSpPr/>
          <p:nvPr/>
        </p:nvSpPr>
        <p:spPr>
          <a:xfrm>
            <a:off x="9144000" y="2870220"/>
            <a:ext cx="9134475" cy="7416780"/>
          </a:xfrm>
          <a:prstGeom prst="rect">
            <a:avLst/>
          </a:prstGeom>
          <a:solidFill>
            <a:srgbClr val="8268D6"/>
          </a:solidFill>
        </p:spPr>
      </p:sp>
      <p:sp>
        <p:nvSpPr>
          <p:cNvPr id="4" name="AutoShape 4"/>
          <p:cNvSpPr/>
          <p:nvPr/>
        </p:nvSpPr>
        <p:spPr>
          <a:xfrm>
            <a:off x="-134053" y="2870220"/>
            <a:ext cx="18556106" cy="0"/>
          </a:xfrm>
          <a:prstGeom prst="line">
            <a:avLst/>
          </a:prstGeom>
          <a:ln w="19050" cap="flat">
            <a:solidFill>
              <a:srgbClr val="141414"/>
            </a:solidFill>
            <a:prstDash val="solid"/>
            <a:headEnd type="none" w="sm" len="sm"/>
            <a:tailEnd type="none" w="sm" len="sm"/>
          </a:ln>
        </p:spPr>
      </p:sp>
      <p:sp>
        <p:nvSpPr>
          <p:cNvPr id="5" name="AutoShape 5"/>
          <p:cNvSpPr/>
          <p:nvPr/>
        </p:nvSpPr>
        <p:spPr>
          <a:xfrm rot="-5400000">
            <a:off x="5435610" y="6569085"/>
            <a:ext cx="7416780" cy="0"/>
          </a:xfrm>
          <a:prstGeom prst="line">
            <a:avLst/>
          </a:prstGeom>
          <a:ln w="19050" cap="flat">
            <a:solidFill>
              <a:srgbClr val="141414"/>
            </a:solidFill>
            <a:prstDash val="solid"/>
            <a:headEnd type="none" w="sm" len="sm"/>
            <a:tailEnd type="none" w="sm" len="sm"/>
          </a:ln>
        </p:spPr>
      </p:sp>
      <p:pic>
        <p:nvPicPr>
          <p:cNvPr id="6" name="Picture 6"/>
          <p:cNvPicPr>
            <a:picLocks noChangeAspect="1"/>
          </p:cNvPicPr>
          <p:nvPr/>
        </p:nvPicPr>
        <p:blipFill>
          <a:blip r:embed="rId2"/>
          <a:srcRect/>
          <a:stretch>
            <a:fillRect/>
          </a:stretch>
        </p:blipFill>
        <p:spPr>
          <a:xfrm>
            <a:off x="482461" y="3452991"/>
            <a:ext cx="7844407" cy="3833466"/>
          </a:xfrm>
          <a:prstGeom prst="rect">
            <a:avLst/>
          </a:prstGeom>
        </p:spPr>
      </p:pic>
      <p:pic>
        <p:nvPicPr>
          <p:cNvPr id="7" name="Picture 7"/>
          <p:cNvPicPr>
            <a:picLocks noChangeAspect="1"/>
          </p:cNvPicPr>
          <p:nvPr/>
        </p:nvPicPr>
        <p:blipFill>
          <a:blip r:embed="rId3"/>
          <a:srcRect/>
          <a:stretch>
            <a:fillRect/>
          </a:stretch>
        </p:blipFill>
        <p:spPr>
          <a:xfrm>
            <a:off x="10152560" y="3226767"/>
            <a:ext cx="7634026" cy="3833466"/>
          </a:xfrm>
          <a:prstGeom prst="rect">
            <a:avLst/>
          </a:prstGeom>
        </p:spPr>
      </p:pic>
      <p:sp>
        <p:nvSpPr>
          <p:cNvPr id="8" name="TextBox 8"/>
          <p:cNvSpPr txBox="1"/>
          <p:nvPr/>
        </p:nvSpPr>
        <p:spPr>
          <a:xfrm>
            <a:off x="1855357" y="1009650"/>
            <a:ext cx="14596336" cy="1390650"/>
          </a:xfrm>
          <a:prstGeom prst="rect">
            <a:avLst/>
          </a:prstGeom>
        </p:spPr>
        <p:txBody>
          <a:bodyPr lIns="0" tIns="0" rIns="0" bIns="0" rtlCol="0" anchor="t">
            <a:spAutoFit/>
          </a:bodyPr>
          <a:lstStyle/>
          <a:p>
            <a:pPr marL="0" lvl="0" indent="0" algn="ctr">
              <a:lnSpc>
                <a:spcPts val="10800"/>
              </a:lnSpc>
              <a:spcBef>
                <a:spcPct val="0"/>
              </a:spcBef>
            </a:pPr>
            <a:r>
              <a:rPr lang="en-US" sz="9000">
                <a:solidFill>
                  <a:srgbClr val="141414"/>
                </a:solidFill>
                <a:latin typeface="Caladea Bold"/>
              </a:rPr>
              <a:t>TUNABLE DETECTOR</a:t>
            </a:r>
          </a:p>
        </p:txBody>
      </p:sp>
      <p:sp>
        <p:nvSpPr>
          <p:cNvPr id="9" name="TextBox 9"/>
          <p:cNvSpPr txBox="1"/>
          <p:nvPr/>
        </p:nvSpPr>
        <p:spPr>
          <a:xfrm>
            <a:off x="482461" y="7613405"/>
            <a:ext cx="7663593" cy="1756410"/>
          </a:xfrm>
          <a:prstGeom prst="rect">
            <a:avLst/>
          </a:prstGeom>
        </p:spPr>
        <p:txBody>
          <a:bodyPr lIns="0" tIns="0" rIns="0" bIns="0" rtlCol="0" anchor="t">
            <a:spAutoFit/>
          </a:bodyPr>
          <a:lstStyle/>
          <a:p>
            <a:pPr marL="0" lvl="0" indent="0" algn="just">
              <a:lnSpc>
                <a:spcPts val="3510"/>
              </a:lnSpc>
              <a:spcBef>
                <a:spcPct val="0"/>
              </a:spcBef>
            </a:pPr>
            <a:r>
              <a:rPr lang="en-US" sz="2700">
                <a:solidFill>
                  <a:srgbClr val="141414"/>
                </a:solidFill>
                <a:latin typeface="Public Sans"/>
              </a:rPr>
              <a:t>The above image represents the practical application of this device. It is terminated at the end and has an opening at the other end just as the above one.</a:t>
            </a:r>
          </a:p>
        </p:txBody>
      </p:sp>
      <p:grpSp>
        <p:nvGrpSpPr>
          <p:cNvPr id="10" name="Group 10"/>
          <p:cNvGrpSpPr/>
          <p:nvPr/>
        </p:nvGrpSpPr>
        <p:grpSpPr>
          <a:xfrm>
            <a:off x="10152560" y="7347975"/>
            <a:ext cx="7106740" cy="2939025"/>
            <a:chOff x="0" y="0"/>
            <a:chExt cx="9475653" cy="3918699"/>
          </a:xfrm>
        </p:grpSpPr>
        <p:sp>
          <p:nvSpPr>
            <p:cNvPr id="11" name="TextBox 11"/>
            <p:cNvSpPr txBox="1"/>
            <p:nvPr/>
          </p:nvSpPr>
          <p:spPr>
            <a:xfrm>
              <a:off x="0" y="3437369"/>
              <a:ext cx="9475653" cy="481330"/>
            </a:xfrm>
            <a:prstGeom prst="rect">
              <a:avLst/>
            </a:prstGeom>
          </p:spPr>
          <p:txBody>
            <a:bodyPr lIns="0" tIns="0" rIns="0" bIns="0" rtlCol="0" anchor="t">
              <a:spAutoFit/>
            </a:bodyPr>
            <a:lstStyle/>
            <a:p>
              <a:pPr>
                <a:lnSpc>
                  <a:spcPts val="2940"/>
                </a:lnSpc>
              </a:pPr>
              <a:endParaRPr/>
            </a:p>
          </p:txBody>
        </p:sp>
        <p:sp>
          <p:nvSpPr>
            <p:cNvPr id="12" name="TextBox 12"/>
            <p:cNvSpPr txBox="1"/>
            <p:nvPr/>
          </p:nvSpPr>
          <p:spPr>
            <a:xfrm>
              <a:off x="0" y="-38100"/>
              <a:ext cx="9475653" cy="2913380"/>
            </a:xfrm>
            <a:prstGeom prst="rect">
              <a:avLst/>
            </a:prstGeom>
          </p:spPr>
          <p:txBody>
            <a:bodyPr lIns="0" tIns="0" rIns="0" bIns="0" rtlCol="0" anchor="t">
              <a:spAutoFit/>
            </a:bodyPr>
            <a:lstStyle/>
            <a:p>
              <a:pPr marL="0" lvl="0" indent="0" algn="just">
                <a:lnSpc>
                  <a:spcPts val="3510"/>
                </a:lnSpc>
                <a:spcBef>
                  <a:spcPct val="0"/>
                </a:spcBef>
              </a:pPr>
              <a:r>
                <a:rPr lang="en-US" sz="2700">
                  <a:solidFill>
                    <a:srgbClr val="F1F1F1"/>
                  </a:solidFill>
                  <a:latin typeface="Public Sans"/>
                </a:rPr>
                <a:t>The tunable detector is a detector mount which is used to detect the low frequency square wave modulated microwave signals. The Above figure gives an idea of a tunable detector mount.</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829</Words>
  <Application>Microsoft Office PowerPoint</Application>
  <PresentationFormat>Custom</PresentationFormat>
  <Paragraphs>91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Public Sans</vt:lpstr>
      <vt:lpstr>Arial</vt:lpstr>
      <vt:lpstr>Public Sans Bold</vt:lpstr>
      <vt:lpstr>Calibri</vt:lpstr>
      <vt:lpstr>Arimo Bold</vt:lpstr>
      <vt:lpstr>Open Sans</vt:lpstr>
      <vt:lpstr>Caladea Bold</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cp:lastModifiedBy>gauravtopre910@outlook.com</cp:lastModifiedBy>
  <cp:revision>2</cp:revision>
  <dcterms:created xsi:type="dcterms:W3CDTF">2006-08-16T00:00:00Z</dcterms:created>
  <dcterms:modified xsi:type="dcterms:W3CDTF">2021-12-27T07:20:49Z</dcterms:modified>
  <dc:identifier>DAEzs0ZfyiM</dc:identifier>
</cp:coreProperties>
</file>