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DE20-667F-4C59-87A5-018D8313C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AF9084-EC06-4FCC-B460-777392F35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FF2F34-4260-4E24-A065-9004F389A6E5}"/>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5" name="Footer Placeholder 4">
            <a:extLst>
              <a:ext uri="{FF2B5EF4-FFF2-40B4-BE49-F238E27FC236}">
                <a16:creationId xmlns:a16="http://schemas.microsoft.com/office/drawing/2014/main" id="{C620DED6-3B2E-4929-8CDF-8FDBAAD40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1BADAC-08F5-44C7-BAE3-91699AEFFA1B}"/>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417550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E34-982C-444B-A0FC-7871439319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EC426-D925-45CA-A9B2-FC0D846C9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1C5BF-2413-4323-BC05-47287B156157}"/>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5" name="Footer Placeholder 4">
            <a:extLst>
              <a:ext uri="{FF2B5EF4-FFF2-40B4-BE49-F238E27FC236}">
                <a16:creationId xmlns:a16="http://schemas.microsoft.com/office/drawing/2014/main" id="{74AA76FC-9E62-434C-8229-76EA792A9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63E96-C9A2-4545-A76C-1B8DA2BAEC2B}"/>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99091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C66244-B8C4-41F3-B4D0-3412C6D9F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63AEAE-E1CE-4FE0-90B7-F1B4D5BF2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3183C-6F01-4AE3-9BD8-72C0B6CC7CE5}"/>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5" name="Footer Placeholder 4">
            <a:extLst>
              <a:ext uri="{FF2B5EF4-FFF2-40B4-BE49-F238E27FC236}">
                <a16:creationId xmlns:a16="http://schemas.microsoft.com/office/drawing/2014/main" id="{486130ED-7E63-49A2-8041-12E6DEE8C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EF388-741F-43C7-AF8B-75948B4C8AB4}"/>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264465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1C0F-0639-441E-B412-807ECB016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66964-4C09-4FA4-BD47-76E9EB315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A4EC8-FED0-436C-AB42-0D6EC933F6CD}"/>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5" name="Footer Placeholder 4">
            <a:extLst>
              <a:ext uri="{FF2B5EF4-FFF2-40B4-BE49-F238E27FC236}">
                <a16:creationId xmlns:a16="http://schemas.microsoft.com/office/drawing/2014/main" id="{9693D2EF-5ECF-441C-A446-88716FD3A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3D146-6342-4918-9977-2A9C49D95224}"/>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260206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3496-EE1E-4120-B0CC-DBC877A37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65E6C1-67D4-4023-B83D-C9A9B051C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179621-0695-428B-A317-157B6395C615}"/>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5" name="Footer Placeholder 4">
            <a:extLst>
              <a:ext uri="{FF2B5EF4-FFF2-40B4-BE49-F238E27FC236}">
                <a16:creationId xmlns:a16="http://schemas.microsoft.com/office/drawing/2014/main" id="{48B433D2-B622-4E5B-89EF-663C4266A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66BB3-1C82-4FEF-9B78-C4A13522D128}"/>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26307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469E-9392-4D9B-91B0-55B42B585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C03AEB-FF16-404D-9374-B3CFA5884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CD96EF-A0A3-4223-B8BA-5E4D63C61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6D196E-44A9-4532-9AB8-5F7E4311EC01}"/>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6" name="Footer Placeholder 5">
            <a:extLst>
              <a:ext uri="{FF2B5EF4-FFF2-40B4-BE49-F238E27FC236}">
                <a16:creationId xmlns:a16="http://schemas.microsoft.com/office/drawing/2014/main" id="{FE378DE7-394C-4C46-B53E-FF2C0A94F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1E068-EAA0-4D1F-9493-9DD697B2248F}"/>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226428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5BE9-F23D-4E21-B771-1970C71DFD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4DDDAB-7889-415C-8B79-63FC1E949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72E79-A9A4-4E9F-81D2-87198ED96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27CA8E-3DE9-4C95-9740-64B327AA3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D68BC-C4B6-4B05-BEA2-DE0C2367A1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BC8E11-DC65-4E75-81DA-2DD7EE13E7F1}"/>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8" name="Footer Placeholder 7">
            <a:extLst>
              <a:ext uri="{FF2B5EF4-FFF2-40B4-BE49-F238E27FC236}">
                <a16:creationId xmlns:a16="http://schemas.microsoft.com/office/drawing/2014/main" id="{551C942D-C7B9-4A13-943B-A2F050565F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5A0A4A-A95B-456E-A9C4-C3FFE6DFB1CC}"/>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405759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3B9A-E22F-4B00-933D-122FE43A21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A38D51-C7F4-4B98-8188-2D566F9ED283}"/>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4" name="Footer Placeholder 3">
            <a:extLst>
              <a:ext uri="{FF2B5EF4-FFF2-40B4-BE49-F238E27FC236}">
                <a16:creationId xmlns:a16="http://schemas.microsoft.com/office/drawing/2014/main" id="{416F32D0-A737-45C6-AC08-2E4477F0DA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5F709D-3007-4ADA-B01A-80C4F85D3F2C}"/>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21408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790C8-1EA0-484B-B916-BCFB13DDAEF7}"/>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3" name="Footer Placeholder 2">
            <a:extLst>
              <a:ext uri="{FF2B5EF4-FFF2-40B4-BE49-F238E27FC236}">
                <a16:creationId xmlns:a16="http://schemas.microsoft.com/office/drawing/2014/main" id="{48B6591E-DD6F-48FC-8D6C-CA99B8F4E3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2641AB-C0E8-4410-BC43-D64019A9B992}"/>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347296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C7F1-BDD7-4CFF-A4D4-A1ECD2836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FB283B-4E09-43FE-B89D-0881E10E9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37296D-F148-4C29-A734-7C5005DED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9219D-470C-49BE-9DBD-A37BB3421B44}"/>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6" name="Footer Placeholder 5">
            <a:extLst>
              <a:ext uri="{FF2B5EF4-FFF2-40B4-BE49-F238E27FC236}">
                <a16:creationId xmlns:a16="http://schemas.microsoft.com/office/drawing/2014/main" id="{062ADF17-1B15-494D-A654-5015F54E2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E97BF-8998-4FE0-BF96-7F1CC82E12CB}"/>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364222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B2AD-5302-46BB-9597-6103B6444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1D00E5-58A0-492E-A589-F937FAF2A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44AA2-95D3-4B1E-A817-1FB6A7390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8F26BF-B536-49EC-9C33-9A41D2EAFDCE}"/>
              </a:ext>
            </a:extLst>
          </p:cNvPr>
          <p:cNvSpPr>
            <a:spLocks noGrp="1"/>
          </p:cNvSpPr>
          <p:nvPr>
            <p:ph type="dt" sz="half" idx="10"/>
          </p:nvPr>
        </p:nvSpPr>
        <p:spPr/>
        <p:txBody>
          <a:bodyPr/>
          <a:lstStyle/>
          <a:p>
            <a:fld id="{9DFDEB9F-4316-489E-BACC-735C709294B3}" type="datetimeFigureOut">
              <a:rPr lang="en-IN" smtClean="0"/>
              <a:t>30-12-2021</a:t>
            </a:fld>
            <a:endParaRPr lang="en-IN"/>
          </a:p>
        </p:txBody>
      </p:sp>
      <p:sp>
        <p:nvSpPr>
          <p:cNvPr id="6" name="Footer Placeholder 5">
            <a:extLst>
              <a:ext uri="{FF2B5EF4-FFF2-40B4-BE49-F238E27FC236}">
                <a16:creationId xmlns:a16="http://schemas.microsoft.com/office/drawing/2014/main" id="{1E9890C8-F64D-43BF-AAB5-6A33BCF2D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888F6-A53E-4DDF-B97D-E9915A2938B3}"/>
              </a:ext>
            </a:extLst>
          </p:cNvPr>
          <p:cNvSpPr>
            <a:spLocks noGrp="1"/>
          </p:cNvSpPr>
          <p:nvPr>
            <p:ph type="sldNum" sz="quarter" idx="12"/>
          </p:nvPr>
        </p:nvSpPr>
        <p:spPr/>
        <p:txBody>
          <a:bodyPr/>
          <a:lstStyle/>
          <a:p>
            <a:fld id="{B20A3413-9E4F-41A4-86CE-E655A56668F4}" type="slidenum">
              <a:rPr lang="en-IN" smtClean="0"/>
              <a:t>‹#›</a:t>
            </a:fld>
            <a:endParaRPr lang="en-IN"/>
          </a:p>
        </p:txBody>
      </p:sp>
    </p:spTree>
    <p:extLst>
      <p:ext uri="{BB962C8B-B14F-4D97-AF65-F5344CB8AC3E}">
        <p14:creationId xmlns:p14="http://schemas.microsoft.com/office/powerpoint/2010/main" val="54023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1AC23-4772-41AA-9589-02C2F9F88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B8AA95-3FB0-4B8A-ABA0-2D1667C4E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FD38B5-0A34-4788-870B-6B094133B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DEB9F-4316-489E-BACC-735C709294B3}" type="datetimeFigureOut">
              <a:rPr lang="en-IN" smtClean="0"/>
              <a:t>30-12-2021</a:t>
            </a:fld>
            <a:endParaRPr lang="en-IN"/>
          </a:p>
        </p:txBody>
      </p:sp>
      <p:sp>
        <p:nvSpPr>
          <p:cNvPr id="5" name="Footer Placeholder 4">
            <a:extLst>
              <a:ext uri="{FF2B5EF4-FFF2-40B4-BE49-F238E27FC236}">
                <a16:creationId xmlns:a16="http://schemas.microsoft.com/office/drawing/2014/main" id="{70AAF873-F1EF-43D9-9BF3-C9EF6DB16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548493-8742-4CE5-8D9F-CEE155551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A3413-9E4F-41A4-86CE-E655A56668F4}" type="slidenum">
              <a:rPr lang="en-IN" smtClean="0"/>
              <a:t>‹#›</a:t>
            </a:fld>
            <a:endParaRPr lang="en-IN"/>
          </a:p>
        </p:txBody>
      </p:sp>
    </p:spTree>
    <p:extLst>
      <p:ext uri="{BB962C8B-B14F-4D97-AF65-F5344CB8AC3E}">
        <p14:creationId xmlns:p14="http://schemas.microsoft.com/office/powerpoint/2010/main" val="3043406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hpmemory.org/wa_pages/wall_a_page_10.htm" TargetMode="External"/><Relationship Id="rId2" Type="http://schemas.openxmlformats.org/officeDocument/2006/relationships/hyperlink" Target="https://www.boonton.com/forms/principles-of-power-measurement-form" TargetMode="External"/><Relationship Id="rId1" Type="http://schemas.openxmlformats.org/officeDocument/2006/relationships/slideLayout" Target="../slideLayouts/slideLayout2.xml"/><Relationship Id="rId5" Type="http://schemas.openxmlformats.org/officeDocument/2006/relationships/hyperlink" Target="https://literature.cdn.keysight.com/litweb/pdf/5988-9214EN.pdf" TargetMode="External"/><Relationship Id="rId4" Type="http://schemas.openxmlformats.org/officeDocument/2006/relationships/hyperlink" Target="http://literature.cdn.keysight.com/litweb/pdf/5965-8167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en.wikipedia.org/wiki/Microwave" TargetMode="External"/><Relationship Id="rId7" Type="http://schemas.openxmlformats.org/officeDocument/2006/relationships/hyperlink" Target="https://en.wikipedia.org/wiki/Measuring_receiver" TargetMode="External"/><Relationship Id="rId2" Type="http://schemas.openxmlformats.org/officeDocument/2006/relationships/hyperlink" Target="https://en.wikipedia.org/wiki/Electric_power" TargetMode="External"/><Relationship Id="rId1" Type="http://schemas.openxmlformats.org/officeDocument/2006/relationships/slideLayout" Target="../slideLayouts/slideLayout1.xml"/><Relationship Id="rId6" Type="http://schemas.openxmlformats.org/officeDocument/2006/relationships/hyperlink" Target="https://en.wikipedia.org/wiki/Spectrum_analyzer" TargetMode="External"/><Relationship Id="rId5" Type="http://schemas.openxmlformats.org/officeDocument/2006/relationships/hyperlink" Target="https://en.wikipedia.org/wiki/Bandwidth_(signal_processing)" TargetMode="External"/><Relationship Id="rId4" Type="http://schemas.openxmlformats.org/officeDocument/2006/relationships/hyperlink" Target="https://en.wikipedia.org/wiki/Frequency"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Hall_effect" TargetMode="External"/><Relationship Id="rId3" Type="http://schemas.openxmlformats.org/officeDocument/2006/relationships/hyperlink" Target="https://en.wikipedia.org/wiki/Rectifier" TargetMode="External"/><Relationship Id="rId7" Type="http://schemas.openxmlformats.org/officeDocument/2006/relationships/hyperlink" Target="https://en.wikipedia.org/wiki/Microelectromechanical_systems" TargetMode="External"/><Relationship Id="rId2" Type="http://schemas.openxmlformats.org/officeDocument/2006/relationships/hyperlink" Target="https://en.wikipedia.org/wiki/Diode" TargetMode="External"/><Relationship Id="rId1" Type="http://schemas.openxmlformats.org/officeDocument/2006/relationships/slideLayout" Target="../slideLayouts/slideLayout1.xml"/><Relationship Id="rId6" Type="http://schemas.openxmlformats.org/officeDocument/2006/relationships/hyperlink" Target="https://en.wikipedia.org/wiki/Electron" TargetMode="External"/><Relationship Id="rId5" Type="http://schemas.openxmlformats.org/officeDocument/2006/relationships/hyperlink" Target="https://en.wikipedia.org/wiki/Torque" TargetMode="External"/><Relationship Id="rId4" Type="http://schemas.openxmlformats.org/officeDocument/2006/relationships/hyperlink" Target="https://en.wikipedia.org/wiki/Square-law_detector" TargetMode="External"/><Relationship Id="rId9" Type="http://schemas.openxmlformats.org/officeDocument/2006/relationships/hyperlink" Target="https://en.wikipedia.org/wiki/Atomic_fount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4611996-F672-4548-8A12-CB0825B417A1}"/>
              </a:ext>
            </a:extLst>
          </p:cNvPr>
          <p:cNvSpPr txBox="1"/>
          <p:nvPr/>
        </p:nvSpPr>
        <p:spPr>
          <a:xfrm>
            <a:off x="4671133" y="1750528"/>
            <a:ext cx="2849732" cy="369332"/>
          </a:xfrm>
          <a:prstGeom prst="rect">
            <a:avLst/>
          </a:prstGeom>
          <a:noFill/>
        </p:spPr>
        <p:txBody>
          <a:bodyPr wrap="square" rtlCol="0">
            <a:spAutoFit/>
          </a:bodyPr>
          <a:lstStyle/>
          <a:p>
            <a:pPr algn="ctr"/>
            <a:r>
              <a:rPr lang="en-IN" dirty="0"/>
              <a:t>Presentation on</a:t>
            </a:r>
          </a:p>
        </p:txBody>
      </p:sp>
      <p:sp>
        <p:nvSpPr>
          <p:cNvPr id="17" name="TextBox 16">
            <a:extLst>
              <a:ext uri="{FF2B5EF4-FFF2-40B4-BE49-F238E27FC236}">
                <a16:creationId xmlns:a16="http://schemas.microsoft.com/office/drawing/2014/main" id="{F0794C24-9D53-4B82-8F66-1F7BA6CA0959}"/>
              </a:ext>
            </a:extLst>
          </p:cNvPr>
          <p:cNvSpPr txBox="1"/>
          <p:nvPr/>
        </p:nvSpPr>
        <p:spPr>
          <a:xfrm>
            <a:off x="2016710" y="2411706"/>
            <a:ext cx="8158579" cy="1077218"/>
          </a:xfrm>
          <a:prstGeom prst="rect">
            <a:avLst/>
          </a:prstGeom>
          <a:noFill/>
        </p:spPr>
        <p:txBody>
          <a:bodyPr wrap="square" rtlCol="0">
            <a:spAutoFit/>
          </a:bodyPr>
          <a:lstStyle/>
          <a:p>
            <a:pPr algn="ctr"/>
            <a:r>
              <a:rPr lang="en-IN" sz="3200" b="1" dirty="0">
                <a:effectLst>
                  <a:outerShdw blurRad="38100" dist="38100" dir="2700000" algn="tl">
                    <a:srgbClr val="000000">
                      <a:alpha val="43137"/>
                    </a:srgbClr>
                  </a:outerShdw>
                </a:effectLst>
              </a:rPr>
              <a:t>VSWR meter, Power Meter, S-parameter measurement</a:t>
            </a:r>
          </a:p>
        </p:txBody>
      </p:sp>
      <p:sp>
        <p:nvSpPr>
          <p:cNvPr id="18" name="TextBox 17">
            <a:extLst>
              <a:ext uri="{FF2B5EF4-FFF2-40B4-BE49-F238E27FC236}">
                <a16:creationId xmlns:a16="http://schemas.microsoft.com/office/drawing/2014/main" id="{4EA9F3AB-8ED2-40BD-B829-40A0867F3D33}"/>
              </a:ext>
            </a:extLst>
          </p:cNvPr>
          <p:cNvSpPr txBox="1"/>
          <p:nvPr/>
        </p:nvSpPr>
        <p:spPr>
          <a:xfrm>
            <a:off x="4671134" y="4169345"/>
            <a:ext cx="2849732" cy="923330"/>
          </a:xfrm>
          <a:prstGeom prst="rect">
            <a:avLst/>
          </a:prstGeom>
          <a:noFill/>
        </p:spPr>
        <p:txBody>
          <a:bodyPr wrap="square" rtlCol="0">
            <a:spAutoFit/>
          </a:bodyPr>
          <a:lstStyle/>
          <a:p>
            <a:pPr algn="ctr"/>
            <a:r>
              <a:rPr lang="en-IN" dirty="0"/>
              <a:t>By:</a:t>
            </a:r>
          </a:p>
          <a:p>
            <a:pPr algn="ctr"/>
            <a:r>
              <a:rPr lang="en-IN" dirty="0"/>
              <a:t>Gaurav Topre</a:t>
            </a:r>
          </a:p>
          <a:p>
            <a:pPr algn="ctr"/>
            <a:r>
              <a:rPr lang="en-IN" dirty="0"/>
              <a:t>(10303320181137210017)</a:t>
            </a:r>
          </a:p>
        </p:txBody>
      </p:sp>
    </p:spTree>
    <p:extLst>
      <p:ext uri="{BB962C8B-B14F-4D97-AF65-F5344CB8AC3E}">
        <p14:creationId xmlns:p14="http://schemas.microsoft.com/office/powerpoint/2010/main" val="84847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40" y="936140"/>
            <a:ext cx="6094520" cy="830997"/>
          </a:xfrm>
          <a:prstGeom prst="rect">
            <a:avLst/>
          </a:prstGeom>
          <a:noFill/>
        </p:spPr>
        <p:txBody>
          <a:bodyPr wrap="square">
            <a:spAutoFit/>
          </a:bodyPr>
          <a:lstStyle/>
          <a:p>
            <a:pPr algn="ctr"/>
            <a:r>
              <a:rPr lang="en-US" sz="2400" b="1" i="0" dirty="0">
                <a:solidFill>
                  <a:srgbClr val="000000"/>
                </a:solidFill>
                <a:effectLst>
                  <a:outerShdw blurRad="38100" dist="38100" dir="2700000" algn="tl">
                    <a:srgbClr val="000000">
                      <a:alpha val="43137"/>
                    </a:srgbClr>
                  </a:outerShdw>
                </a:effectLst>
                <a:latin typeface="Calibri (Body)"/>
              </a:rPr>
              <a:t>Type of Microwave Power Meters</a:t>
            </a:r>
          </a:p>
          <a:p>
            <a:pPr algn="ctr"/>
            <a:endParaRPr lang="en-IN" sz="2400" b="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2BA60164-A0CE-4C30-8300-A908A5F882E2}"/>
              </a:ext>
            </a:extLst>
          </p:cNvPr>
          <p:cNvSpPr txBox="1"/>
          <p:nvPr/>
        </p:nvSpPr>
        <p:spPr>
          <a:xfrm>
            <a:off x="625136" y="1618349"/>
            <a:ext cx="10848511" cy="3747436"/>
          </a:xfrm>
          <a:prstGeom prst="rect">
            <a:avLst/>
          </a:prstGeom>
          <a:noFill/>
        </p:spPr>
        <p:txBody>
          <a:bodyPr wrap="square">
            <a:spAutoFit/>
          </a:bodyPr>
          <a:lstStyle/>
          <a:p>
            <a:pPr algn="l">
              <a:lnSpc>
                <a:spcPct val="150000"/>
              </a:lnSpc>
            </a:pPr>
            <a:r>
              <a:rPr lang="en-US" sz="1600" b="0" i="0" dirty="0">
                <a:solidFill>
                  <a:srgbClr val="202122"/>
                </a:solidFill>
                <a:effectLst/>
                <a:latin typeface="Calibri (Body)"/>
              </a:rPr>
              <a:t>The two main types of microwave power meters are:</a:t>
            </a:r>
          </a:p>
          <a:p>
            <a:pPr algn="l">
              <a:lnSpc>
                <a:spcPct val="150000"/>
              </a:lnSpc>
            </a:pPr>
            <a:endParaRPr lang="en-US" sz="1600" b="0" i="0" dirty="0">
              <a:solidFill>
                <a:srgbClr val="202122"/>
              </a:solidFill>
              <a:effectLst/>
              <a:latin typeface="Calibri (Body)"/>
            </a:endParaRPr>
          </a:p>
          <a:p>
            <a:pPr algn="l">
              <a:lnSpc>
                <a:spcPct val="150000"/>
              </a:lnSpc>
              <a:buFont typeface="Arial" panose="020B0604020202020204" pitchFamily="34" charset="0"/>
              <a:buChar char="•"/>
            </a:pPr>
            <a:r>
              <a:rPr lang="en-US" sz="1600" b="1" i="0" dirty="0">
                <a:solidFill>
                  <a:schemeClr val="accent1"/>
                </a:solidFill>
                <a:effectLst/>
                <a:latin typeface="Calibri (Body)"/>
              </a:rPr>
              <a:t>Average power meter – </a:t>
            </a:r>
          </a:p>
          <a:p>
            <a:pPr algn="l">
              <a:lnSpc>
                <a:spcPct val="150000"/>
              </a:lnSpc>
            </a:pPr>
            <a:r>
              <a:rPr lang="en-US" sz="1600" dirty="0">
                <a:solidFill>
                  <a:srgbClr val="202122"/>
                </a:solidFill>
                <a:latin typeface="Calibri (Body)"/>
              </a:rPr>
              <a:t>	</a:t>
            </a:r>
            <a:r>
              <a:rPr lang="en-US" sz="1600" b="0" i="0" dirty="0">
                <a:solidFill>
                  <a:srgbClr val="202122"/>
                </a:solidFill>
                <a:effectLst/>
                <a:latin typeface="Calibri (Body)"/>
              </a:rPr>
              <a:t>measures true average power of the signal and displays the power much like a digital voltmeter</a:t>
            </a:r>
          </a:p>
          <a:p>
            <a:pPr algn="l">
              <a:lnSpc>
                <a:spcPct val="150000"/>
              </a:lnSpc>
            </a:pPr>
            <a:endParaRPr lang="en-US" sz="1600" b="0" i="0" dirty="0">
              <a:solidFill>
                <a:srgbClr val="202122"/>
              </a:solidFill>
              <a:effectLst/>
              <a:latin typeface="Calibri (Body)"/>
            </a:endParaRPr>
          </a:p>
          <a:p>
            <a:pPr algn="l">
              <a:lnSpc>
                <a:spcPct val="150000"/>
              </a:lnSpc>
              <a:buFont typeface="Arial" panose="020B0604020202020204" pitchFamily="34" charset="0"/>
              <a:buChar char="•"/>
            </a:pPr>
            <a:r>
              <a:rPr lang="en-US" sz="1600" b="1" i="0" dirty="0">
                <a:solidFill>
                  <a:schemeClr val="accent1"/>
                </a:solidFill>
                <a:effectLst/>
                <a:latin typeface="Calibri (Body)"/>
              </a:rPr>
              <a:t>Peak and average power meter – </a:t>
            </a:r>
          </a:p>
          <a:p>
            <a:pPr lvl="1">
              <a:lnSpc>
                <a:spcPct val="150000"/>
              </a:lnSpc>
            </a:pPr>
            <a:r>
              <a:rPr lang="en-US" sz="1600" b="0" i="0" dirty="0">
                <a:solidFill>
                  <a:srgbClr val="202122"/>
                </a:solidFill>
                <a:effectLst/>
                <a:latin typeface="Calibri (Body)"/>
              </a:rPr>
              <a:t>has the feel of an oscilloscope. It displays profile or envelope power of the signal versus time and can make triggered measurements. In addition to peak, average and peak-to-average power measurements, high end models can make automated pulse measurements of a pulsed RF signal such as pulse average power, risetime and fall time, pulse width, duty cycle, pulse repetition rate, overshoot, droop, edge delay measurements. It can also make marker measurements as well.</a:t>
            </a:r>
          </a:p>
        </p:txBody>
      </p:sp>
    </p:spTree>
    <p:extLst>
      <p:ext uri="{BB962C8B-B14F-4D97-AF65-F5344CB8AC3E}">
        <p14:creationId xmlns:p14="http://schemas.microsoft.com/office/powerpoint/2010/main" val="379902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7D741-9FC2-484C-B632-90D07F244EB8}"/>
              </a:ext>
            </a:extLst>
          </p:cNvPr>
          <p:cNvSpPr>
            <a:spLocks noGrp="1"/>
          </p:cNvSpPr>
          <p:nvPr>
            <p:ph idx="1"/>
          </p:nvPr>
        </p:nvSpPr>
        <p:spPr/>
        <p:txBody>
          <a:bodyPr/>
          <a:lstStyle/>
          <a:p>
            <a:pPr marL="342900" indent="-342900" algn="l">
              <a:lnSpc>
                <a:spcPct val="250000"/>
              </a:lnSpc>
              <a:buFont typeface="+mj-lt"/>
              <a:buAutoNum type="arabicPeriod"/>
            </a:pPr>
            <a:r>
              <a:rPr lang="en-IN" sz="1600" b="0" i="1" u="none" strike="noStrike" dirty="0">
                <a:solidFill>
                  <a:srgbClr val="3366BB"/>
                </a:solidFill>
                <a:effectLst/>
                <a:latin typeface="Calibri (Body)"/>
                <a:hlinkClick r:id="rId2"/>
              </a:rPr>
              <a:t>"Principles of Power Measurement Guide"</a:t>
            </a:r>
            <a:r>
              <a:rPr lang="en-IN" sz="1600" b="0" i="1" dirty="0">
                <a:solidFill>
                  <a:srgbClr val="202122"/>
                </a:solidFill>
                <a:effectLst/>
                <a:latin typeface="Calibri (Body)"/>
              </a:rPr>
              <a:t>. Boonton. Boonton. Retrieved November 1, 2018.</a:t>
            </a:r>
            <a:endParaRPr lang="en-IN" sz="1600" b="0" i="0" dirty="0">
              <a:solidFill>
                <a:srgbClr val="202122"/>
              </a:solidFill>
              <a:effectLst/>
              <a:latin typeface="Calibri (Body)"/>
            </a:endParaRPr>
          </a:p>
          <a:p>
            <a:pPr marL="342900" indent="-342900" algn="l">
              <a:lnSpc>
                <a:spcPct val="250000"/>
              </a:lnSpc>
              <a:buFont typeface="+mj-lt"/>
              <a:buAutoNum type="arabicPeriod"/>
            </a:pPr>
            <a:r>
              <a:rPr lang="en-IN" sz="1600" b="0" i="1" u="none" strike="noStrike" dirty="0">
                <a:solidFill>
                  <a:srgbClr val="3366BB"/>
                </a:solidFill>
                <a:effectLst/>
                <a:latin typeface="Calibri (Body)"/>
                <a:hlinkClick r:id="rId3"/>
              </a:rPr>
              <a:t>"First Microwave Power Meter"</a:t>
            </a:r>
            <a:r>
              <a:rPr lang="en-IN" sz="1600" b="0" i="1" dirty="0">
                <a:solidFill>
                  <a:srgbClr val="202122"/>
                </a:solidFill>
                <a:effectLst/>
                <a:latin typeface="Calibri (Body)"/>
              </a:rPr>
              <a:t>. </a:t>
            </a:r>
            <a:r>
              <a:rPr lang="en-IN" sz="1600" b="0" i="1" dirty="0" err="1">
                <a:solidFill>
                  <a:srgbClr val="202122"/>
                </a:solidFill>
                <a:effectLst/>
                <a:latin typeface="Calibri (Body)"/>
              </a:rPr>
              <a:t>HPMemory</a:t>
            </a:r>
            <a:r>
              <a:rPr lang="en-IN" sz="1600" b="0" i="1" dirty="0">
                <a:solidFill>
                  <a:srgbClr val="202122"/>
                </a:solidFill>
                <a:effectLst/>
                <a:latin typeface="Calibri (Body)"/>
              </a:rPr>
              <a:t>. </a:t>
            </a:r>
            <a:r>
              <a:rPr lang="en-IN" sz="1600" b="0" i="1" dirty="0" err="1">
                <a:solidFill>
                  <a:srgbClr val="202122"/>
                </a:solidFill>
                <a:effectLst/>
                <a:latin typeface="Calibri (Body)"/>
              </a:rPr>
              <a:t>HPMemory</a:t>
            </a:r>
            <a:r>
              <a:rPr lang="en-IN" sz="1600" b="0" i="1" dirty="0">
                <a:solidFill>
                  <a:srgbClr val="202122"/>
                </a:solidFill>
                <a:effectLst/>
                <a:latin typeface="Calibri (Body)"/>
              </a:rPr>
              <a:t>. Retrieved November 1, 2018.</a:t>
            </a:r>
            <a:endParaRPr lang="en-IN" sz="1600" b="0" i="0" dirty="0">
              <a:solidFill>
                <a:srgbClr val="202122"/>
              </a:solidFill>
              <a:effectLst/>
              <a:latin typeface="Calibri (Body)"/>
            </a:endParaRPr>
          </a:p>
          <a:p>
            <a:pPr marL="342900" indent="-342900" algn="l">
              <a:lnSpc>
                <a:spcPct val="250000"/>
              </a:lnSpc>
              <a:buFont typeface="+mj-lt"/>
              <a:buAutoNum type="arabicPeriod"/>
            </a:pPr>
            <a:r>
              <a:rPr lang="en-IN" sz="1600" b="0" i="1" u="none" strike="noStrike" dirty="0">
                <a:solidFill>
                  <a:srgbClr val="3366BB"/>
                </a:solidFill>
                <a:effectLst/>
                <a:latin typeface="Calibri (Body)"/>
                <a:hlinkClick r:id="rId4"/>
              </a:rPr>
              <a:t>"4 Steps for Making Better Power Measurements"</a:t>
            </a:r>
            <a:r>
              <a:rPr lang="en-IN" sz="1600" b="0" i="1" dirty="0">
                <a:solidFill>
                  <a:srgbClr val="202122"/>
                </a:solidFill>
                <a:effectLst/>
                <a:latin typeface="Calibri (Body)"/>
              </a:rPr>
              <a:t> . Keysight. Keysight. Retrieved November 1, 2018.</a:t>
            </a:r>
            <a:endParaRPr lang="en-IN" sz="1600" b="0" i="0" dirty="0">
              <a:solidFill>
                <a:srgbClr val="202122"/>
              </a:solidFill>
              <a:effectLst/>
              <a:latin typeface="Calibri (Body)"/>
            </a:endParaRPr>
          </a:p>
          <a:p>
            <a:pPr marL="342900" indent="-342900" algn="l">
              <a:lnSpc>
                <a:spcPct val="250000"/>
              </a:lnSpc>
              <a:buFont typeface="+mj-lt"/>
              <a:buAutoNum type="arabicPeriod"/>
            </a:pPr>
            <a:r>
              <a:rPr lang="en-IN" sz="1600" b="0" i="1" u="none" strike="noStrike" dirty="0">
                <a:solidFill>
                  <a:srgbClr val="3366BB"/>
                </a:solidFill>
                <a:effectLst/>
                <a:latin typeface="Calibri (Body)"/>
                <a:hlinkClick r:id="rId5"/>
              </a:rPr>
              <a:t>"Fundamentals of RF and Microwave Power Measurements (Part 2)"</a:t>
            </a:r>
            <a:r>
              <a:rPr lang="en-IN" sz="1600" b="0" i="1" dirty="0">
                <a:solidFill>
                  <a:srgbClr val="202122"/>
                </a:solidFill>
                <a:effectLst/>
                <a:latin typeface="Calibri (Body)"/>
              </a:rPr>
              <a:t> . Keysight. Keysight. Retrieved November 1, 2018.</a:t>
            </a:r>
            <a:endParaRPr lang="en-IN" sz="1600" b="0" i="0" dirty="0">
              <a:solidFill>
                <a:srgbClr val="202122"/>
              </a:solidFill>
              <a:effectLst/>
              <a:latin typeface="Calibri (Body)"/>
            </a:endParaRPr>
          </a:p>
          <a:p>
            <a:endParaRPr lang="en-IN" dirty="0"/>
          </a:p>
        </p:txBody>
      </p:sp>
      <p:sp>
        <p:nvSpPr>
          <p:cNvPr id="4" name="TextBox 3">
            <a:extLst>
              <a:ext uri="{FF2B5EF4-FFF2-40B4-BE49-F238E27FC236}">
                <a16:creationId xmlns:a16="http://schemas.microsoft.com/office/drawing/2014/main" id="{35BD342C-6B4B-4F9F-B1F3-B06E01F80A12}"/>
              </a:ext>
            </a:extLst>
          </p:cNvPr>
          <p:cNvSpPr txBox="1"/>
          <p:nvPr/>
        </p:nvSpPr>
        <p:spPr>
          <a:xfrm>
            <a:off x="3048740" y="936140"/>
            <a:ext cx="6094520" cy="830997"/>
          </a:xfrm>
          <a:prstGeom prst="rect">
            <a:avLst/>
          </a:prstGeom>
          <a:noFill/>
        </p:spPr>
        <p:txBody>
          <a:bodyPr wrap="square">
            <a:spAutoFit/>
          </a:bodyPr>
          <a:lstStyle/>
          <a:p>
            <a:pPr algn="ctr"/>
            <a:r>
              <a:rPr lang="en-US" sz="2400" b="1" i="0" dirty="0">
                <a:solidFill>
                  <a:srgbClr val="000000"/>
                </a:solidFill>
                <a:effectLst>
                  <a:outerShdw blurRad="38100" dist="38100" dir="2700000" algn="tl">
                    <a:srgbClr val="000000">
                      <a:alpha val="43137"/>
                    </a:srgbClr>
                  </a:outerShdw>
                </a:effectLst>
                <a:latin typeface="Calibri (Body)"/>
              </a:rPr>
              <a:t>References</a:t>
            </a:r>
          </a:p>
          <a:p>
            <a:pPr algn="ctr"/>
            <a:endParaRPr lang="en-I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4066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2782409" y="983416"/>
            <a:ext cx="6094520" cy="369332"/>
          </a:xfrm>
          <a:prstGeom prst="rect">
            <a:avLst/>
          </a:prstGeom>
          <a:noFill/>
        </p:spPr>
        <p:txBody>
          <a:bodyPr wrap="square">
            <a:spAutoFit/>
          </a:bodyPr>
          <a:lstStyle/>
          <a:p>
            <a:pPr algn="ctr"/>
            <a:r>
              <a:rPr lang="en-IN" b="1" dirty="0">
                <a:effectLst>
                  <a:outerShdw blurRad="38100" dist="38100" dir="2700000" algn="tl">
                    <a:srgbClr val="000000">
                      <a:alpha val="43137"/>
                    </a:srgbClr>
                  </a:outerShdw>
                </a:effectLst>
              </a:rPr>
              <a:t>INDEX</a:t>
            </a:r>
          </a:p>
        </p:txBody>
      </p:sp>
      <p:sp>
        <p:nvSpPr>
          <p:cNvPr id="20" name="TextBox 19">
            <a:extLst>
              <a:ext uri="{FF2B5EF4-FFF2-40B4-BE49-F238E27FC236}">
                <a16:creationId xmlns:a16="http://schemas.microsoft.com/office/drawing/2014/main" id="{096B7939-C861-44FA-9C5A-F7F99C8640A6}"/>
              </a:ext>
            </a:extLst>
          </p:cNvPr>
          <p:cNvSpPr txBox="1"/>
          <p:nvPr/>
        </p:nvSpPr>
        <p:spPr>
          <a:xfrm>
            <a:off x="2208690" y="1999633"/>
            <a:ext cx="7241958" cy="3554819"/>
          </a:xfrm>
          <a:prstGeom prst="rect">
            <a:avLst/>
          </a:prstGeom>
          <a:noFill/>
        </p:spPr>
        <p:txBody>
          <a:bodyPr wrap="square" numCol="2">
            <a:spAutoFit/>
          </a:bodyPr>
          <a:lstStyle/>
          <a:p>
            <a:pPr marL="342900" indent="-342900">
              <a:lnSpc>
                <a:spcPct val="250000"/>
              </a:lnSpc>
              <a:buFont typeface="+mj-lt"/>
              <a:buAutoNum type="arabicPeriod"/>
            </a:pPr>
            <a:r>
              <a:rPr lang="en-IN" sz="1800" dirty="0">
                <a:effectLst>
                  <a:outerShdw blurRad="38100" dist="38100" dir="2700000" algn="tl">
                    <a:srgbClr val="000000">
                      <a:alpha val="43137"/>
                    </a:srgbClr>
                  </a:outerShdw>
                </a:effectLst>
                <a:latin typeface="Calibri (Body)"/>
              </a:rPr>
              <a:t>WHAT IS VSWR ?</a:t>
            </a:r>
          </a:p>
          <a:p>
            <a:pPr marL="342900" indent="-342900">
              <a:lnSpc>
                <a:spcPct val="250000"/>
              </a:lnSpc>
              <a:buFont typeface="+mj-lt"/>
              <a:buAutoNum type="arabicPeriod"/>
            </a:pPr>
            <a:r>
              <a:rPr lang="en-IN" sz="1800" i="0" dirty="0">
                <a:effectLst>
                  <a:outerShdw blurRad="38100" dist="38100" dir="2700000" algn="tl">
                    <a:srgbClr val="000000">
                      <a:alpha val="43137"/>
                    </a:srgbClr>
                  </a:outerShdw>
                </a:effectLst>
                <a:latin typeface="Calibri (Body)"/>
              </a:rPr>
              <a:t>Types of VSWR measurement</a:t>
            </a:r>
          </a:p>
          <a:p>
            <a:pPr marL="342900" indent="-342900">
              <a:lnSpc>
                <a:spcPct val="250000"/>
              </a:lnSpc>
              <a:buFont typeface="+mj-lt"/>
              <a:buAutoNum type="arabicPeriod"/>
            </a:pPr>
            <a:r>
              <a:rPr lang="en-IN" sz="1800" dirty="0">
                <a:effectLst>
                  <a:outerShdw blurRad="38100" dist="38100" dir="2700000" algn="tl">
                    <a:srgbClr val="000000">
                      <a:alpha val="43137"/>
                    </a:srgbClr>
                  </a:outerShdw>
                </a:effectLst>
                <a:latin typeface="Calibri (Body)"/>
              </a:rPr>
              <a:t>What are S-parameters?</a:t>
            </a:r>
          </a:p>
          <a:p>
            <a:pPr marL="342900" indent="-342900">
              <a:lnSpc>
                <a:spcPct val="250000"/>
              </a:lnSpc>
              <a:buFont typeface="+mj-lt"/>
              <a:buAutoNum type="arabicPeriod"/>
            </a:pPr>
            <a:r>
              <a:rPr lang="en-IN" sz="1800" i="0" dirty="0">
                <a:effectLst>
                  <a:outerShdw blurRad="38100" dist="38100" dir="2700000" algn="tl">
                    <a:srgbClr val="000000">
                      <a:alpha val="43137"/>
                    </a:srgbClr>
                  </a:outerShdw>
                </a:effectLst>
                <a:latin typeface="Calibri (Body)"/>
              </a:rPr>
              <a:t>Microwave power meter</a:t>
            </a:r>
          </a:p>
          <a:p>
            <a:pPr marL="342900" indent="-342900">
              <a:lnSpc>
                <a:spcPct val="250000"/>
              </a:lnSpc>
              <a:buFont typeface="+mj-lt"/>
              <a:buAutoNum type="arabicPeriod"/>
            </a:pPr>
            <a:r>
              <a:rPr lang="en-US" sz="1800" i="0" dirty="0">
                <a:effectLst>
                  <a:outerShdw blurRad="38100" dist="38100" dir="2700000" algn="tl">
                    <a:srgbClr val="000000">
                      <a:alpha val="43137"/>
                    </a:srgbClr>
                  </a:outerShdw>
                </a:effectLst>
                <a:latin typeface="Calibri (Body)"/>
              </a:rPr>
              <a:t>Sensor Technologies</a:t>
            </a:r>
          </a:p>
          <a:p>
            <a:pPr marL="342900" indent="-342900">
              <a:lnSpc>
                <a:spcPct val="250000"/>
              </a:lnSpc>
              <a:buFont typeface="+mj-lt"/>
              <a:buAutoNum type="arabicPeriod"/>
            </a:pPr>
            <a:r>
              <a:rPr lang="en-US" sz="1800" i="0" dirty="0">
                <a:effectLst>
                  <a:outerShdw blurRad="38100" dist="38100" dir="2700000" algn="tl">
                    <a:srgbClr val="000000">
                      <a:alpha val="43137"/>
                    </a:srgbClr>
                  </a:outerShdw>
                </a:effectLst>
                <a:latin typeface="Calibri (Body)"/>
              </a:rPr>
              <a:t>Type of Microwave Power Meters</a:t>
            </a:r>
          </a:p>
          <a:p>
            <a:pPr marL="342900" indent="-342900">
              <a:lnSpc>
                <a:spcPct val="250000"/>
              </a:lnSpc>
              <a:buFont typeface="+mj-lt"/>
              <a:buAutoNum type="arabicPeriod"/>
            </a:pPr>
            <a:r>
              <a:rPr lang="en-US" dirty="0">
                <a:effectLst>
                  <a:outerShdw blurRad="38100" dist="38100" dir="2700000" algn="tl">
                    <a:srgbClr val="000000">
                      <a:alpha val="43137"/>
                    </a:srgbClr>
                  </a:outerShdw>
                </a:effectLst>
                <a:latin typeface="Calibri (Body)"/>
              </a:rPr>
              <a:t>References</a:t>
            </a:r>
            <a:endParaRPr lang="en-US" sz="1800" i="0" dirty="0">
              <a:effectLst>
                <a:outerShdw blurRad="38100" dist="38100" dir="2700000" algn="tl">
                  <a:srgbClr val="000000">
                    <a:alpha val="43137"/>
                  </a:srgbClr>
                </a:outerShdw>
              </a:effectLst>
              <a:latin typeface="Calibri (Body)"/>
            </a:endParaRPr>
          </a:p>
          <a:p>
            <a:pPr algn="ctr"/>
            <a:endParaRPr lang="en-IN" sz="1800" b="1" dirty="0"/>
          </a:p>
          <a:p>
            <a:pPr algn="ctr"/>
            <a:endParaRPr lang="en-IN" sz="1800" b="1" i="0" dirty="0">
              <a:solidFill>
                <a:srgbClr val="333333"/>
              </a:solidFill>
              <a:effectLst>
                <a:outerShdw blurRad="38100" dist="38100" dir="2700000" algn="tl">
                  <a:srgbClr val="000000">
                    <a:alpha val="43137"/>
                  </a:srgbClr>
                </a:outerShdw>
              </a:effectLst>
              <a:latin typeface="Calibri (Body)"/>
            </a:endParaRPr>
          </a:p>
          <a:p>
            <a:pPr algn="ctr"/>
            <a:endParaRPr lang="en-IN" sz="1800" b="1" dirty="0">
              <a:effectLst>
                <a:outerShdw blurRad="38100" dist="38100" dir="2700000" algn="tl">
                  <a:srgbClr val="000000">
                    <a:alpha val="43137"/>
                  </a:srgbClr>
                </a:outerShdw>
              </a:effectLst>
            </a:endParaRPr>
          </a:p>
          <a:p>
            <a:pPr algn="ctr"/>
            <a:endParaRPr lang="en-I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928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40" y="936140"/>
            <a:ext cx="6094520" cy="461665"/>
          </a:xfrm>
          <a:prstGeom prst="rect">
            <a:avLst/>
          </a:prstGeom>
          <a:noFill/>
        </p:spPr>
        <p:txBody>
          <a:bodyPr wrap="square">
            <a:spAutoFit/>
          </a:bodyPr>
          <a:lstStyle/>
          <a:p>
            <a:pPr algn="ctr"/>
            <a:r>
              <a:rPr lang="en-IN" sz="2400" b="1" dirty="0">
                <a:effectLst>
                  <a:outerShdw blurRad="38100" dist="38100" dir="2700000" algn="tl">
                    <a:srgbClr val="000000">
                      <a:alpha val="43137"/>
                    </a:srgbClr>
                  </a:outerShdw>
                </a:effectLst>
              </a:rPr>
              <a:t>WHAT IS VSWR ?</a:t>
            </a:r>
          </a:p>
        </p:txBody>
      </p:sp>
      <p:sp>
        <p:nvSpPr>
          <p:cNvPr id="16" name="TextBox 15">
            <a:extLst>
              <a:ext uri="{FF2B5EF4-FFF2-40B4-BE49-F238E27FC236}">
                <a16:creationId xmlns:a16="http://schemas.microsoft.com/office/drawing/2014/main" id="{31FB13F1-F923-422B-A4F8-ED8D01E44777}"/>
              </a:ext>
            </a:extLst>
          </p:cNvPr>
          <p:cNvSpPr txBox="1"/>
          <p:nvPr/>
        </p:nvSpPr>
        <p:spPr>
          <a:xfrm>
            <a:off x="612559" y="1571348"/>
            <a:ext cx="10839631" cy="3377015"/>
          </a:xfrm>
          <a:prstGeom prst="rect">
            <a:avLst/>
          </a:prstGeom>
          <a:noFill/>
        </p:spPr>
        <p:txBody>
          <a:bodyPr wrap="square" rtlCol="0">
            <a:spAutoFit/>
          </a:bodyPr>
          <a:lstStyle/>
          <a:p>
            <a:pPr algn="ctr" fontAlgn="base">
              <a:lnSpc>
                <a:spcPct val="150000"/>
              </a:lnSpc>
            </a:pPr>
            <a:r>
              <a:rPr lang="en-US" sz="1600" b="0" i="1" dirty="0">
                <a:solidFill>
                  <a:srgbClr val="333333"/>
                </a:solidFill>
                <a:effectLst>
                  <a:outerShdw blurRad="38100" dist="38100" dir="2700000" algn="tl">
                    <a:srgbClr val="000000">
                      <a:alpha val="43137"/>
                    </a:srgbClr>
                  </a:outerShdw>
                </a:effectLst>
                <a:latin typeface="Open Sans" panose="020B0606030504020204" pitchFamily="34" charset="0"/>
              </a:rPr>
              <a:t>VSWR, voltage standing wave ratio is a key parameter to measure when using a radio transmitter, and there are several methods and test instruments that can be used.</a:t>
            </a:r>
          </a:p>
          <a:p>
            <a:pPr algn="just" fontAlgn="base">
              <a:lnSpc>
                <a:spcPct val="150000"/>
              </a:lnSpc>
            </a:pPr>
            <a:endParaRPr lang="en-US" sz="1600" b="0" i="0" dirty="0">
              <a:solidFill>
                <a:srgbClr val="333333"/>
              </a:solidFill>
              <a:effectLst/>
              <a:latin typeface="Open Sans" panose="020B0606030504020204" pitchFamily="34" charset="0"/>
            </a:endParaRPr>
          </a:p>
          <a:p>
            <a:pPr marL="285750" indent="-285750" algn="just" fontAlgn="base">
              <a:lnSpc>
                <a:spcPct val="150000"/>
              </a:lnSpc>
              <a:buFont typeface="Arial" panose="020B0604020202020204" pitchFamily="34" charset="0"/>
              <a:buChar char="•"/>
            </a:pPr>
            <a:endParaRPr lang="en-US" sz="1600" dirty="0">
              <a:solidFill>
                <a:srgbClr val="333333"/>
              </a:solidFill>
              <a:latin typeface="Open Sans" panose="020B0606030504020204" pitchFamily="34" charset="0"/>
            </a:endParaRPr>
          </a:p>
          <a:p>
            <a:pPr marL="285750" indent="-285750" algn="just" fontAlgn="base">
              <a:lnSpc>
                <a:spcPct val="150000"/>
              </a:lnSpc>
              <a:buFont typeface="Arial" panose="020B0604020202020204" pitchFamily="34" charset="0"/>
              <a:buChar char="•"/>
            </a:pPr>
            <a:r>
              <a:rPr lang="en-US" sz="1600" b="0" i="0" dirty="0">
                <a:solidFill>
                  <a:srgbClr val="333333"/>
                </a:solidFill>
                <a:effectLst/>
                <a:latin typeface="Open Sans" panose="020B0606030504020204" pitchFamily="34" charset="0"/>
              </a:rPr>
              <a:t>As VSWR is a key parameter that is particularly important for applications where transmitters are used.</a:t>
            </a:r>
          </a:p>
          <a:p>
            <a:pPr marL="285750" indent="-285750" algn="just" fontAlgn="base">
              <a:lnSpc>
                <a:spcPct val="150000"/>
              </a:lnSpc>
              <a:buFont typeface="Arial" panose="020B0604020202020204" pitchFamily="34" charset="0"/>
              <a:buChar char="•"/>
            </a:pPr>
            <a:r>
              <a:rPr lang="en-US" sz="1600" b="0" i="0" dirty="0">
                <a:solidFill>
                  <a:srgbClr val="333333"/>
                </a:solidFill>
                <a:effectLst/>
                <a:latin typeface="Open Sans" panose="020B0606030504020204" pitchFamily="34" charset="0"/>
              </a:rPr>
              <a:t>There are several test instruments and test approaches that can be used to measure VSWR, each with its advantages and disadvantages.</a:t>
            </a:r>
          </a:p>
          <a:p>
            <a:pPr marL="285750" indent="-285750" algn="just" fontAlgn="base">
              <a:lnSpc>
                <a:spcPct val="150000"/>
              </a:lnSpc>
              <a:buFont typeface="Arial" panose="020B0604020202020204" pitchFamily="34" charset="0"/>
              <a:buChar char="•"/>
            </a:pPr>
            <a:r>
              <a:rPr lang="en-US" sz="1600" b="0" i="0" dirty="0">
                <a:solidFill>
                  <a:srgbClr val="333333"/>
                </a:solidFill>
                <a:effectLst/>
                <a:latin typeface="Open Sans" panose="020B0606030504020204" pitchFamily="34" charset="0"/>
              </a:rPr>
              <a:t>A variety of approaches can be used to measure VSWR using test instruments ranging from VSWR meters to directional power meters, and antenna analyzers to vector network analyzers.</a:t>
            </a:r>
          </a:p>
        </p:txBody>
      </p:sp>
    </p:spTree>
    <p:extLst>
      <p:ext uri="{BB962C8B-B14F-4D97-AF65-F5344CB8AC3E}">
        <p14:creationId xmlns:p14="http://schemas.microsoft.com/office/powerpoint/2010/main" val="20761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40" y="936140"/>
            <a:ext cx="6094520" cy="369332"/>
          </a:xfrm>
          <a:prstGeom prst="rect">
            <a:avLst/>
          </a:prstGeom>
          <a:noFill/>
        </p:spPr>
        <p:txBody>
          <a:bodyPr wrap="square">
            <a:spAutoFit/>
          </a:bodyPr>
          <a:lstStyle/>
          <a:p>
            <a:pPr algn="ctr"/>
            <a:r>
              <a:rPr lang="en-IN" b="1" dirty="0">
                <a:effectLst>
                  <a:outerShdw blurRad="38100" dist="38100" dir="2700000" algn="tl">
                    <a:srgbClr val="000000">
                      <a:alpha val="43137"/>
                    </a:srgbClr>
                  </a:outerShdw>
                </a:effectLst>
              </a:rPr>
              <a:t>VSWR METER</a:t>
            </a:r>
          </a:p>
        </p:txBody>
      </p:sp>
      <p:pic>
        <p:nvPicPr>
          <p:cNvPr id="1026" name="Picture 2" descr="A typical amateur radio VSWR meter used to monitor a transmitter line">
            <a:extLst>
              <a:ext uri="{FF2B5EF4-FFF2-40B4-BE49-F238E27FC236}">
                <a16:creationId xmlns:a16="http://schemas.microsoft.com/office/drawing/2014/main" id="{D08AF463-ED39-48B7-B6C7-0C1F0CF7C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026" y="2239624"/>
            <a:ext cx="3467100" cy="19526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4622FC6-1102-4F8A-88DF-F4C26CEA3040}"/>
              </a:ext>
            </a:extLst>
          </p:cNvPr>
          <p:cNvSpPr txBox="1"/>
          <p:nvPr/>
        </p:nvSpPr>
        <p:spPr>
          <a:xfrm>
            <a:off x="1263219" y="4053749"/>
            <a:ext cx="6094520" cy="276999"/>
          </a:xfrm>
          <a:prstGeom prst="rect">
            <a:avLst/>
          </a:prstGeom>
          <a:noFill/>
        </p:spPr>
        <p:txBody>
          <a:bodyPr wrap="square">
            <a:spAutoFit/>
          </a:bodyPr>
          <a:lstStyle/>
          <a:p>
            <a:r>
              <a:rPr lang="en-US" sz="1200" b="1" i="0" dirty="0">
                <a:solidFill>
                  <a:srgbClr val="333333"/>
                </a:solidFill>
                <a:effectLst/>
                <a:latin typeface="Open Sans" panose="020B0606030504020204" pitchFamily="34" charset="0"/>
              </a:rPr>
              <a:t>Fig 1:Typical VSWR meter used with a transmitter</a:t>
            </a:r>
            <a:endParaRPr lang="en-IN" sz="1200" b="1" dirty="0"/>
          </a:p>
        </p:txBody>
      </p:sp>
      <p:pic>
        <p:nvPicPr>
          <p:cNvPr id="1028" name="Picture 4" descr="Bird 43 thuline - inline wattmeter / power meter that gives forward and reverse power readings that can be converted to VSWR.">
            <a:extLst>
              <a:ext uri="{FF2B5EF4-FFF2-40B4-BE49-F238E27FC236}">
                <a16:creationId xmlns:a16="http://schemas.microsoft.com/office/drawing/2014/main" id="{E5F28581-440A-4A5E-854D-EAFE24EB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575" y="1480768"/>
            <a:ext cx="3467100" cy="33051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6348D14-A019-47E1-BD23-B9300FA8DB25}"/>
              </a:ext>
            </a:extLst>
          </p:cNvPr>
          <p:cNvSpPr txBox="1"/>
          <p:nvPr/>
        </p:nvSpPr>
        <p:spPr>
          <a:xfrm>
            <a:off x="5795639" y="4890995"/>
            <a:ext cx="6094520" cy="276999"/>
          </a:xfrm>
          <a:prstGeom prst="rect">
            <a:avLst/>
          </a:prstGeom>
          <a:noFill/>
        </p:spPr>
        <p:txBody>
          <a:bodyPr wrap="square">
            <a:spAutoFit/>
          </a:bodyPr>
          <a:lstStyle/>
          <a:p>
            <a:pPr algn="ctr"/>
            <a:r>
              <a:rPr lang="en-US" sz="1200" b="1" i="0" dirty="0">
                <a:solidFill>
                  <a:srgbClr val="333333"/>
                </a:solidFill>
                <a:effectLst/>
                <a:latin typeface="Open Sans" panose="020B0606030504020204" pitchFamily="34" charset="0"/>
              </a:rPr>
              <a:t>Fig 2: Wattmeter that provides forward and reverse power</a:t>
            </a:r>
            <a:endParaRPr lang="en-IN" sz="1200" b="1" dirty="0"/>
          </a:p>
        </p:txBody>
      </p:sp>
    </p:spTree>
    <p:extLst>
      <p:ext uri="{BB962C8B-B14F-4D97-AF65-F5344CB8AC3E}">
        <p14:creationId xmlns:p14="http://schemas.microsoft.com/office/powerpoint/2010/main" val="429214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40" y="936140"/>
            <a:ext cx="6094520" cy="830997"/>
          </a:xfrm>
          <a:prstGeom prst="rect">
            <a:avLst/>
          </a:prstGeom>
          <a:noFill/>
        </p:spPr>
        <p:txBody>
          <a:bodyPr wrap="square">
            <a:spAutoFit/>
          </a:bodyPr>
          <a:lstStyle/>
          <a:p>
            <a:pPr algn="ctr"/>
            <a:r>
              <a:rPr lang="en-IN" sz="2400" b="1" i="0" dirty="0">
                <a:solidFill>
                  <a:srgbClr val="333333"/>
                </a:solidFill>
                <a:effectLst>
                  <a:outerShdw blurRad="38100" dist="38100" dir="2700000" algn="tl">
                    <a:srgbClr val="000000">
                      <a:alpha val="43137"/>
                    </a:srgbClr>
                  </a:outerShdw>
                </a:effectLst>
                <a:latin typeface="Calibri (Body)"/>
              </a:rPr>
              <a:t>Types of VSWR measurement</a:t>
            </a:r>
          </a:p>
          <a:p>
            <a:pPr algn="ctr"/>
            <a:endParaRPr lang="en-IN" sz="24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538AA14-D918-4FF0-80A9-6308638038DF}"/>
              </a:ext>
            </a:extLst>
          </p:cNvPr>
          <p:cNvSpPr txBox="1"/>
          <p:nvPr/>
        </p:nvSpPr>
        <p:spPr>
          <a:xfrm>
            <a:off x="639192" y="1864311"/>
            <a:ext cx="4705165" cy="4524315"/>
          </a:xfrm>
          <a:prstGeom prst="rect">
            <a:avLst/>
          </a:prstGeom>
          <a:noFill/>
        </p:spPr>
        <p:txBody>
          <a:bodyPr wrap="square" rtlCol="0">
            <a:spAutoFit/>
          </a:bodyPr>
          <a:lstStyle/>
          <a:p>
            <a:pPr marL="342900" indent="-342900">
              <a:buAutoNum type="arabicPeriod"/>
            </a:pPr>
            <a:r>
              <a:rPr lang="en-US" b="1" dirty="0">
                <a:solidFill>
                  <a:srgbClr val="00B0F0"/>
                </a:solidFill>
                <a:latin typeface="Open Sans" panose="020B0606030504020204" pitchFamily="34" charset="0"/>
              </a:rPr>
              <a:t>VSWR measurements using power from transmitter: </a:t>
            </a:r>
            <a:r>
              <a:rPr lang="en-US" b="0" dirty="0">
                <a:solidFill>
                  <a:srgbClr val="00B0F0"/>
                </a:solidFill>
                <a:effectLst/>
                <a:latin typeface="Open Sans" panose="020B0606030504020204" pitchFamily="34" charset="0"/>
              </a:rPr>
              <a:t>  </a:t>
            </a:r>
          </a:p>
          <a:p>
            <a:endParaRPr lang="en-US" b="0" dirty="0">
              <a:solidFill>
                <a:srgbClr val="00B0F0"/>
              </a:solidFill>
              <a:effectLst/>
              <a:latin typeface="Open Sans" panose="020B0606030504020204" pitchFamily="34" charset="0"/>
            </a:endParaRPr>
          </a:p>
          <a:p>
            <a:pPr algn="just">
              <a:lnSpc>
                <a:spcPct val="150000"/>
              </a:lnSpc>
            </a:pPr>
            <a:r>
              <a:rPr lang="en-US" sz="1600" b="0" i="0" dirty="0">
                <a:solidFill>
                  <a:srgbClr val="333333"/>
                </a:solidFill>
                <a:effectLst/>
                <a:latin typeface="Open Sans" panose="020B0606030504020204" pitchFamily="34" charset="0"/>
              </a:rPr>
              <a:t>These measurements are made using the power supplied by a transmitter. Typically they are made with a transmitter operating with a reasonable level of power. The VSWR meters used are often left in line during normal operation as a monitor of current readings. In this way they can provide a very useful indication of a fault occurring, or a rise in VSWR due to another issue during operation.</a:t>
            </a:r>
          </a:p>
          <a:p>
            <a:endParaRPr lang="en-IN" dirty="0"/>
          </a:p>
        </p:txBody>
      </p:sp>
      <p:sp>
        <p:nvSpPr>
          <p:cNvPr id="16" name="TextBox 15">
            <a:extLst>
              <a:ext uri="{FF2B5EF4-FFF2-40B4-BE49-F238E27FC236}">
                <a16:creationId xmlns:a16="http://schemas.microsoft.com/office/drawing/2014/main" id="{E1982507-4B15-45C8-91B8-E391BCC9D57D}"/>
              </a:ext>
            </a:extLst>
          </p:cNvPr>
          <p:cNvSpPr txBox="1"/>
          <p:nvPr/>
        </p:nvSpPr>
        <p:spPr>
          <a:xfrm>
            <a:off x="6420035" y="1822815"/>
            <a:ext cx="4705165" cy="3839513"/>
          </a:xfrm>
          <a:prstGeom prst="rect">
            <a:avLst/>
          </a:prstGeom>
          <a:noFill/>
        </p:spPr>
        <p:txBody>
          <a:bodyPr wrap="square" rtlCol="0">
            <a:spAutoFit/>
          </a:bodyPr>
          <a:lstStyle/>
          <a:p>
            <a:pPr marL="342900" indent="-342900">
              <a:buAutoNum type="arabicPeriod"/>
            </a:pPr>
            <a:r>
              <a:rPr lang="en-US" b="1" dirty="0">
                <a:solidFill>
                  <a:srgbClr val="00B0F0"/>
                </a:solidFill>
                <a:effectLst/>
                <a:latin typeface="Open Sans" panose="020B0606030504020204" pitchFamily="34" charset="0"/>
              </a:rPr>
              <a:t>Test instrument stimulus VSWR measurements</a:t>
            </a:r>
            <a:r>
              <a:rPr lang="en-US" b="1" dirty="0">
                <a:solidFill>
                  <a:srgbClr val="00B0F0"/>
                </a:solidFill>
                <a:latin typeface="Open Sans" panose="020B0606030504020204" pitchFamily="34" charset="0"/>
              </a:rPr>
              <a:t>: </a:t>
            </a:r>
            <a:r>
              <a:rPr lang="en-US" b="1" dirty="0">
                <a:solidFill>
                  <a:srgbClr val="00B0F0"/>
                </a:solidFill>
                <a:effectLst/>
                <a:latin typeface="Open Sans" panose="020B0606030504020204" pitchFamily="34" charset="0"/>
              </a:rPr>
              <a:t>  </a:t>
            </a:r>
          </a:p>
          <a:p>
            <a:endParaRPr lang="en-US" b="1" dirty="0">
              <a:solidFill>
                <a:srgbClr val="00B0F0"/>
              </a:solidFill>
              <a:effectLst/>
              <a:latin typeface="Open Sans" panose="020B0606030504020204" pitchFamily="34" charset="0"/>
            </a:endParaRPr>
          </a:p>
          <a:p>
            <a:pPr algn="just">
              <a:lnSpc>
                <a:spcPct val="150000"/>
              </a:lnSpc>
            </a:pPr>
            <a:r>
              <a:rPr lang="en-US" sz="1600" b="0" i="0" dirty="0">
                <a:solidFill>
                  <a:srgbClr val="333333"/>
                </a:solidFill>
                <a:effectLst/>
                <a:latin typeface="Open Sans" panose="020B0606030504020204" pitchFamily="34" charset="0"/>
              </a:rPr>
              <a:t>Other tests are achieved using test instruments that supply a (typically) low power stimulus to the load or system. These VSWR measurements and tests are normally done during set-up or development and then only as required. They cannot be left in circuit during normal operation as they cannot operate with the transmitter in situ and providing its power.</a:t>
            </a:r>
            <a:endParaRPr lang="en-IN" sz="1600" dirty="0"/>
          </a:p>
        </p:txBody>
      </p:sp>
    </p:spTree>
    <p:extLst>
      <p:ext uri="{BB962C8B-B14F-4D97-AF65-F5344CB8AC3E}">
        <p14:creationId xmlns:p14="http://schemas.microsoft.com/office/powerpoint/2010/main" val="277177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38" y="776506"/>
            <a:ext cx="6094520" cy="523220"/>
          </a:xfrm>
          <a:prstGeom prst="rect">
            <a:avLst/>
          </a:prstGeom>
          <a:noFill/>
        </p:spPr>
        <p:txBody>
          <a:bodyPr wrap="square">
            <a:spAutoFit/>
          </a:bodyPr>
          <a:lstStyle/>
          <a:p>
            <a:pPr algn="ctr"/>
            <a:r>
              <a:rPr lang="en-IN" sz="2800" b="1" dirty="0"/>
              <a:t>What are S-parameters?</a:t>
            </a:r>
          </a:p>
        </p:txBody>
      </p:sp>
      <p:sp>
        <p:nvSpPr>
          <p:cNvPr id="16" name="TextBox 15">
            <a:extLst>
              <a:ext uri="{FF2B5EF4-FFF2-40B4-BE49-F238E27FC236}">
                <a16:creationId xmlns:a16="http://schemas.microsoft.com/office/drawing/2014/main" id="{1427360A-956B-46AB-B97C-40C90586DC01}"/>
              </a:ext>
            </a:extLst>
          </p:cNvPr>
          <p:cNvSpPr txBox="1"/>
          <p:nvPr/>
        </p:nvSpPr>
        <p:spPr>
          <a:xfrm>
            <a:off x="804169" y="1679359"/>
            <a:ext cx="10583661" cy="584775"/>
          </a:xfrm>
          <a:prstGeom prst="rect">
            <a:avLst/>
          </a:prstGeom>
          <a:noFill/>
        </p:spPr>
        <p:txBody>
          <a:bodyPr wrap="square">
            <a:spAutoFit/>
          </a:bodyPr>
          <a:lstStyle/>
          <a:p>
            <a:pPr algn="ctr"/>
            <a:r>
              <a:rPr lang="en-US" sz="1600" b="1" dirty="0">
                <a:solidFill>
                  <a:schemeClr val="accent2"/>
                </a:solidFill>
              </a:rPr>
              <a:t>S-parameters are complex matrix that show Reflection/Transmission characteristics (Amplitude/Phase) in frequency domain.</a:t>
            </a:r>
            <a:endParaRPr lang="en-IN" sz="1600" b="1" dirty="0">
              <a:solidFill>
                <a:schemeClr val="accent2"/>
              </a:solidFill>
            </a:endParaRPr>
          </a:p>
        </p:txBody>
      </p:sp>
      <p:sp>
        <p:nvSpPr>
          <p:cNvPr id="17" name="TextBox 16">
            <a:extLst>
              <a:ext uri="{FF2B5EF4-FFF2-40B4-BE49-F238E27FC236}">
                <a16:creationId xmlns:a16="http://schemas.microsoft.com/office/drawing/2014/main" id="{4E205107-3584-46D9-A13B-C976828CAA5D}"/>
              </a:ext>
            </a:extLst>
          </p:cNvPr>
          <p:cNvSpPr txBox="1"/>
          <p:nvPr/>
        </p:nvSpPr>
        <p:spPr>
          <a:xfrm>
            <a:off x="1096762" y="2500180"/>
            <a:ext cx="10244827" cy="1162113"/>
          </a:xfrm>
          <a:prstGeom prst="rect">
            <a:avLst/>
          </a:prstGeom>
          <a:noFill/>
        </p:spPr>
        <p:txBody>
          <a:bodyPr wrap="square">
            <a:spAutoFit/>
          </a:bodyPr>
          <a:lstStyle/>
          <a:p>
            <a:pPr algn="just">
              <a:lnSpc>
                <a:spcPct val="150000"/>
              </a:lnSpc>
            </a:pPr>
            <a:r>
              <a:rPr lang="en-US" sz="1600" dirty="0"/>
              <a:t>S-parameters are complex matrix that show Reflection/Transmission characteristics (Amplitude/Phase) in frequency domain. This type of test equipment is called “</a:t>
            </a:r>
            <a:r>
              <a:rPr lang="en-US" sz="1600" b="1" dirty="0"/>
              <a:t>Stimulus/Response</a:t>
            </a:r>
            <a:r>
              <a:rPr lang="en-US" sz="1600" dirty="0"/>
              <a:t>” and applies to both Vector Network Analyzers (VNA) and Time Domain Reflectometers (TDR).</a:t>
            </a:r>
            <a:endParaRPr lang="en-IN" sz="1600" dirty="0"/>
          </a:p>
        </p:txBody>
      </p:sp>
      <p:sp>
        <p:nvSpPr>
          <p:cNvPr id="18" name="TextBox 17">
            <a:extLst>
              <a:ext uri="{FF2B5EF4-FFF2-40B4-BE49-F238E27FC236}">
                <a16:creationId xmlns:a16="http://schemas.microsoft.com/office/drawing/2014/main" id="{FD30AAA2-3F4E-4C09-B160-2AF335A5625C}"/>
              </a:ext>
            </a:extLst>
          </p:cNvPr>
          <p:cNvSpPr txBox="1"/>
          <p:nvPr/>
        </p:nvSpPr>
        <p:spPr>
          <a:xfrm>
            <a:off x="1096762" y="3918399"/>
            <a:ext cx="9998473" cy="1531445"/>
          </a:xfrm>
          <a:prstGeom prst="rect">
            <a:avLst/>
          </a:prstGeom>
          <a:noFill/>
        </p:spPr>
        <p:txBody>
          <a:bodyPr wrap="square">
            <a:spAutoFit/>
          </a:bodyPr>
          <a:lstStyle/>
          <a:p>
            <a:pPr algn="just">
              <a:lnSpc>
                <a:spcPct val="150000"/>
              </a:lnSpc>
            </a:pPr>
            <a:r>
              <a:rPr lang="en-US" sz="1600" dirty="0"/>
              <a:t>A two-port device has four S-parameters. The numbering convention for S-parameters is that the first number following the “S” is the port where the signal emerges, and the second number is the port where the signal is applied. So S21 is a measure of the signal coming out port 2 relative to the RF stimulus entering port 1. When the numbers are the same (e.g., S11), in indicates a reflection measurement, as the input and output ports are the same.</a:t>
            </a:r>
            <a:endParaRPr lang="en-IN" sz="1600" dirty="0"/>
          </a:p>
        </p:txBody>
      </p:sp>
    </p:spTree>
    <p:extLst>
      <p:ext uri="{BB962C8B-B14F-4D97-AF65-F5344CB8AC3E}">
        <p14:creationId xmlns:p14="http://schemas.microsoft.com/office/powerpoint/2010/main" val="116650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40" y="936140"/>
            <a:ext cx="6094520" cy="369332"/>
          </a:xfrm>
          <a:prstGeom prst="rect">
            <a:avLst/>
          </a:prstGeom>
          <a:noFill/>
        </p:spPr>
        <p:txBody>
          <a:bodyPr wrap="square">
            <a:spAutoFit/>
          </a:bodyPr>
          <a:lstStyle/>
          <a:p>
            <a:pPr algn="ctr"/>
            <a:r>
              <a:rPr lang="en-IN" b="1" dirty="0">
                <a:effectLst>
                  <a:outerShdw blurRad="38100" dist="38100" dir="2700000" algn="tl">
                    <a:srgbClr val="000000">
                      <a:alpha val="43137"/>
                    </a:srgbClr>
                  </a:outerShdw>
                </a:effectLst>
              </a:rPr>
              <a:t>Representation</a:t>
            </a:r>
          </a:p>
        </p:txBody>
      </p:sp>
      <p:pic>
        <p:nvPicPr>
          <p:cNvPr id="3" name="Picture 2">
            <a:extLst>
              <a:ext uri="{FF2B5EF4-FFF2-40B4-BE49-F238E27FC236}">
                <a16:creationId xmlns:a16="http://schemas.microsoft.com/office/drawing/2014/main" id="{C18DA2DC-5852-44F8-AE0A-C47CFE17967B}"/>
              </a:ext>
            </a:extLst>
          </p:cNvPr>
          <p:cNvPicPr>
            <a:picLocks noChangeAspect="1"/>
          </p:cNvPicPr>
          <p:nvPr/>
        </p:nvPicPr>
        <p:blipFill>
          <a:blip r:embed="rId2"/>
          <a:stretch>
            <a:fillRect/>
          </a:stretch>
        </p:blipFill>
        <p:spPr>
          <a:xfrm>
            <a:off x="2410404" y="1526954"/>
            <a:ext cx="7371192" cy="4682976"/>
          </a:xfrm>
          <a:prstGeom prst="rect">
            <a:avLst/>
          </a:prstGeom>
        </p:spPr>
      </p:pic>
    </p:spTree>
    <p:extLst>
      <p:ext uri="{BB962C8B-B14F-4D97-AF65-F5344CB8AC3E}">
        <p14:creationId xmlns:p14="http://schemas.microsoft.com/office/powerpoint/2010/main" val="153522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39" y="797641"/>
            <a:ext cx="6094520" cy="830997"/>
          </a:xfrm>
          <a:prstGeom prst="rect">
            <a:avLst/>
          </a:prstGeom>
          <a:noFill/>
        </p:spPr>
        <p:txBody>
          <a:bodyPr wrap="square">
            <a:spAutoFit/>
          </a:bodyPr>
          <a:lstStyle/>
          <a:p>
            <a:pPr algn="ctr"/>
            <a:r>
              <a:rPr lang="en-IN" sz="2400" b="1" i="0" dirty="0">
                <a:solidFill>
                  <a:srgbClr val="000000"/>
                </a:solidFill>
                <a:latin typeface="Calibri (Body)"/>
              </a:rPr>
              <a:t>Microwave power meter</a:t>
            </a:r>
          </a:p>
          <a:p>
            <a:pPr algn="ctr"/>
            <a:endParaRPr lang="en-IN" sz="2400" b="1"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D290935D-90F6-472E-9958-93488495D74F}"/>
              </a:ext>
            </a:extLst>
          </p:cNvPr>
          <p:cNvSpPr txBox="1"/>
          <p:nvPr/>
        </p:nvSpPr>
        <p:spPr>
          <a:xfrm>
            <a:off x="763482" y="1492396"/>
            <a:ext cx="10555543" cy="156966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rgbClr val="202122"/>
                </a:solidFill>
                <a:effectLst/>
                <a:latin typeface="Calibri (Body)"/>
              </a:rPr>
              <a:t>A </a:t>
            </a:r>
            <a:r>
              <a:rPr lang="en-US" sz="1600" b="1" i="0" dirty="0">
                <a:solidFill>
                  <a:srgbClr val="202122"/>
                </a:solidFill>
                <a:effectLst/>
                <a:latin typeface="Calibri (Body)"/>
              </a:rPr>
              <a:t>microwave power meter</a:t>
            </a:r>
            <a:r>
              <a:rPr lang="en-US" sz="1600" b="0" i="0" dirty="0">
                <a:solidFill>
                  <a:srgbClr val="202122"/>
                </a:solidFill>
                <a:effectLst/>
                <a:latin typeface="Calibri (Body)"/>
              </a:rPr>
              <a:t> is an instrument which measures the </a:t>
            </a:r>
            <a:r>
              <a:rPr lang="en-US" sz="1600" b="0" i="0" u="none" strike="noStrike" dirty="0">
                <a:solidFill>
                  <a:srgbClr val="0645AD"/>
                </a:solidFill>
                <a:effectLst/>
                <a:latin typeface="Calibri (Body)"/>
                <a:hlinkClick r:id="rId2" tooltip="Electric power"/>
              </a:rPr>
              <a:t>electrical power</a:t>
            </a:r>
            <a:r>
              <a:rPr lang="en-US" sz="1600" b="0" i="0" dirty="0">
                <a:solidFill>
                  <a:srgbClr val="202122"/>
                </a:solidFill>
                <a:effectLst/>
                <a:latin typeface="Calibri (Body)"/>
              </a:rPr>
              <a:t> at </a:t>
            </a:r>
            <a:r>
              <a:rPr lang="en-US" sz="1600" b="0" i="0" u="none" strike="noStrike" dirty="0">
                <a:solidFill>
                  <a:srgbClr val="0645AD"/>
                </a:solidFill>
                <a:effectLst/>
                <a:latin typeface="Calibri (Body)"/>
                <a:hlinkClick r:id="rId3" tooltip="Microwave"/>
              </a:rPr>
              <a:t>microwave</a:t>
            </a:r>
            <a:r>
              <a:rPr lang="en-US" sz="1600" b="0" i="0" dirty="0">
                <a:solidFill>
                  <a:srgbClr val="202122"/>
                </a:solidFill>
                <a:effectLst/>
                <a:latin typeface="Calibri (Body)"/>
              </a:rPr>
              <a:t> </a:t>
            </a:r>
            <a:r>
              <a:rPr lang="en-US" sz="1600" b="0" i="0" u="none" strike="noStrike" dirty="0">
                <a:solidFill>
                  <a:srgbClr val="0645AD"/>
                </a:solidFill>
                <a:effectLst/>
                <a:latin typeface="Calibri (Body)"/>
                <a:hlinkClick r:id="rId4" tooltip="Frequency"/>
              </a:rPr>
              <a:t>frequencies</a:t>
            </a:r>
            <a:r>
              <a:rPr lang="en-US" sz="1600" b="0" i="0" dirty="0">
                <a:solidFill>
                  <a:srgbClr val="202122"/>
                </a:solidFill>
                <a:effectLst/>
                <a:latin typeface="Calibri (Body)"/>
              </a:rPr>
              <a:t> typically in the range 100 MHz to 40 GHz.</a:t>
            </a:r>
          </a:p>
          <a:p>
            <a:pPr marL="285750" indent="-285750" algn="just">
              <a:buFont typeface="Arial" panose="020B0604020202020204" pitchFamily="34" charset="0"/>
              <a:buChar char="•"/>
            </a:pPr>
            <a:endParaRPr lang="en-US" sz="1600" dirty="0">
              <a:solidFill>
                <a:srgbClr val="202122"/>
              </a:solidFill>
              <a:latin typeface="Calibri (Body)"/>
            </a:endParaRPr>
          </a:p>
          <a:p>
            <a:pPr marL="285750" indent="-285750" algn="just">
              <a:buFont typeface="Arial" panose="020B0604020202020204" pitchFamily="34" charset="0"/>
              <a:buChar char="•"/>
            </a:pPr>
            <a:r>
              <a:rPr lang="en-US" sz="1600" b="0" i="0" dirty="0">
                <a:solidFill>
                  <a:srgbClr val="202122"/>
                </a:solidFill>
                <a:effectLst/>
                <a:latin typeface="Calibri (Body)"/>
              </a:rPr>
              <a:t>Microwave power meters have a wide </a:t>
            </a:r>
            <a:r>
              <a:rPr lang="en-US" sz="1600" b="0" i="0" u="none" strike="noStrike" dirty="0">
                <a:solidFill>
                  <a:srgbClr val="0645AD"/>
                </a:solidFill>
                <a:effectLst/>
                <a:latin typeface="Calibri (Body)"/>
                <a:hlinkClick r:id="rId5" tooltip="Bandwidth (signal processing)"/>
              </a:rPr>
              <a:t>bandwidth</a:t>
            </a:r>
            <a:r>
              <a:rPr lang="en-US" sz="1600" b="0" i="0" dirty="0">
                <a:solidFill>
                  <a:srgbClr val="202122"/>
                </a:solidFill>
                <a:effectLst/>
                <a:latin typeface="Calibri (Body)"/>
              </a:rPr>
              <a:t>—they are not frequency-selective. To measure the power of a specific frequency component in the presence of other signals at different frequencies a </a:t>
            </a:r>
            <a:r>
              <a:rPr lang="en-US" sz="1600" b="0" i="0" u="none" strike="noStrike" dirty="0">
                <a:solidFill>
                  <a:srgbClr val="0645AD"/>
                </a:solidFill>
                <a:effectLst/>
                <a:latin typeface="Calibri (Body)"/>
                <a:hlinkClick r:id="rId6" tooltip="Spectrum analyzer"/>
              </a:rPr>
              <a:t>spectrum analyzer</a:t>
            </a:r>
            <a:r>
              <a:rPr lang="en-US" sz="1600" b="0" i="0" dirty="0">
                <a:solidFill>
                  <a:srgbClr val="202122"/>
                </a:solidFill>
                <a:effectLst/>
                <a:latin typeface="Calibri (Body)"/>
              </a:rPr>
              <a:t> or </a:t>
            </a:r>
            <a:r>
              <a:rPr lang="en-US" sz="1600" b="0" i="0" u="none" strike="noStrike" dirty="0">
                <a:solidFill>
                  <a:srgbClr val="0645AD"/>
                </a:solidFill>
                <a:effectLst/>
                <a:latin typeface="Calibri (Body)"/>
                <a:hlinkClick r:id="rId7" tooltip="Measuring receiver"/>
              </a:rPr>
              <a:t>measuring receiver</a:t>
            </a:r>
            <a:r>
              <a:rPr lang="en-US" sz="1600" b="0" i="0" dirty="0">
                <a:solidFill>
                  <a:srgbClr val="202122"/>
                </a:solidFill>
                <a:effectLst/>
                <a:latin typeface="Calibri (Body)"/>
              </a:rPr>
              <a:t> is needed.</a:t>
            </a:r>
            <a:endParaRPr lang="en-IN" sz="1600" dirty="0">
              <a:latin typeface="Calibri (Body)"/>
            </a:endParaRPr>
          </a:p>
        </p:txBody>
      </p:sp>
      <p:pic>
        <p:nvPicPr>
          <p:cNvPr id="2050" name="Picture 2">
            <a:extLst>
              <a:ext uri="{FF2B5EF4-FFF2-40B4-BE49-F238E27FC236}">
                <a16:creationId xmlns:a16="http://schemas.microsoft.com/office/drawing/2014/main" id="{046B7C2C-0732-46D5-B7A6-51C577B724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2470" y="2888237"/>
            <a:ext cx="3707059" cy="303362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0FA734B-3174-4E52-B277-91BB03DDBBE7}"/>
              </a:ext>
            </a:extLst>
          </p:cNvPr>
          <p:cNvSpPr txBox="1"/>
          <p:nvPr/>
        </p:nvSpPr>
        <p:spPr>
          <a:xfrm>
            <a:off x="3048739" y="5783360"/>
            <a:ext cx="6094520" cy="276999"/>
          </a:xfrm>
          <a:prstGeom prst="rect">
            <a:avLst/>
          </a:prstGeom>
          <a:noFill/>
        </p:spPr>
        <p:txBody>
          <a:bodyPr wrap="square">
            <a:spAutoFit/>
          </a:bodyPr>
          <a:lstStyle/>
          <a:p>
            <a:pPr algn="ctr"/>
            <a:r>
              <a:rPr lang="en-US" sz="1200" b="1" i="0" dirty="0">
                <a:solidFill>
                  <a:srgbClr val="333333"/>
                </a:solidFill>
                <a:effectLst/>
                <a:latin typeface="Open Sans" panose="020B0606030504020204" pitchFamily="34" charset="0"/>
              </a:rPr>
              <a:t>Fig 3: </a:t>
            </a:r>
            <a:r>
              <a:rPr lang="en-IN" sz="1200" b="1" i="0" dirty="0">
                <a:solidFill>
                  <a:srgbClr val="202122"/>
                </a:solidFill>
                <a:effectLst/>
                <a:latin typeface="Arial" panose="020B0604020202020204" pitchFamily="34" charset="0"/>
              </a:rPr>
              <a:t>Agilent P-series Power Meter</a:t>
            </a:r>
            <a:endParaRPr lang="en-IN" sz="1200" b="1" dirty="0"/>
          </a:p>
        </p:txBody>
      </p:sp>
    </p:spTree>
    <p:extLst>
      <p:ext uri="{BB962C8B-B14F-4D97-AF65-F5344CB8AC3E}">
        <p14:creationId xmlns:p14="http://schemas.microsoft.com/office/powerpoint/2010/main" val="232554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0B752E-AAF7-43DC-8C6C-E50681A031F5}"/>
              </a:ext>
            </a:extLst>
          </p:cNvPr>
          <p:cNvCxnSpPr/>
          <p:nvPr/>
        </p:nvCxnSpPr>
        <p:spPr>
          <a:xfrm>
            <a:off x="301841"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1AAC1A2B-6378-42AE-BC39-1D5A001961CE}"/>
              </a:ext>
            </a:extLst>
          </p:cNvPr>
          <p:cNvCxnSpPr/>
          <p:nvPr/>
        </p:nvCxnSpPr>
        <p:spPr>
          <a:xfrm>
            <a:off x="392097"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C507C2F4-2208-4177-8E0E-C0C6131E6F97}"/>
              </a:ext>
            </a:extLst>
          </p:cNvPr>
          <p:cNvCxnSpPr>
            <a:cxnSpLocks/>
          </p:cNvCxnSpPr>
          <p:nvPr/>
        </p:nvCxnSpPr>
        <p:spPr>
          <a:xfrm flipH="1" flipV="1">
            <a:off x="208625" y="6491056"/>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FEEE9AE-5786-455E-B6B6-CE6F02B6DCBE}"/>
              </a:ext>
            </a:extLst>
          </p:cNvPr>
          <p:cNvCxnSpPr>
            <a:cxnSpLocks/>
          </p:cNvCxnSpPr>
          <p:nvPr/>
        </p:nvCxnSpPr>
        <p:spPr>
          <a:xfrm flipH="1" flipV="1">
            <a:off x="208625" y="6386003"/>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5F698CE-7E82-42AE-9FCD-815398EB5432}"/>
              </a:ext>
            </a:extLst>
          </p:cNvPr>
          <p:cNvCxnSpPr>
            <a:cxnSpLocks/>
          </p:cNvCxnSpPr>
          <p:nvPr/>
        </p:nvCxnSpPr>
        <p:spPr>
          <a:xfrm flipH="1" flipV="1">
            <a:off x="208625" y="562252"/>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CA14917-E11F-49E8-B16D-98E48EB12C5F}"/>
              </a:ext>
            </a:extLst>
          </p:cNvPr>
          <p:cNvCxnSpPr>
            <a:cxnSpLocks/>
          </p:cNvCxnSpPr>
          <p:nvPr/>
        </p:nvCxnSpPr>
        <p:spPr>
          <a:xfrm flipH="1" flipV="1">
            <a:off x="208625" y="457199"/>
            <a:ext cx="11681534" cy="0"/>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11A0A30-90AD-4C19-B817-DD377C6D8C0E}"/>
              </a:ext>
            </a:extLst>
          </p:cNvPr>
          <p:cNvCxnSpPr/>
          <p:nvPr/>
        </p:nvCxnSpPr>
        <p:spPr>
          <a:xfrm>
            <a:off x="11666738"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ACC820B-8558-480F-9F1C-C96AF496C8F7}"/>
              </a:ext>
            </a:extLst>
          </p:cNvPr>
          <p:cNvCxnSpPr/>
          <p:nvPr/>
        </p:nvCxnSpPr>
        <p:spPr>
          <a:xfrm>
            <a:off x="11756994" y="310718"/>
            <a:ext cx="0" cy="6356412"/>
          </a:xfrm>
          <a:prstGeom prst="line">
            <a:avLst/>
          </a:prstGeom>
          <a:ln w="28575">
            <a:solidFill>
              <a:srgbClr val="00206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E43D7E5A-C2B9-4A95-833B-561B94C81BD7}"/>
              </a:ext>
            </a:extLst>
          </p:cNvPr>
          <p:cNvSpPr txBox="1"/>
          <p:nvPr/>
        </p:nvSpPr>
        <p:spPr>
          <a:xfrm>
            <a:off x="3048740" y="936140"/>
            <a:ext cx="6094520" cy="461665"/>
          </a:xfrm>
          <a:prstGeom prst="rect">
            <a:avLst/>
          </a:prstGeom>
          <a:noFill/>
        </p:spPr>
        <p:txBody>
          <a:bodyPr wrap="square">
            <a:spAutoFit/>
          </a:bodyPr>
          <a:lstStyle/>
          <a:p>
            <a:pPr algn="ctr"/>
            <a:r>
              <a:rPr lang="en-US" sz="2400" b="1" i="0" dirty="0">
                <a:solidFill>
                  <a:srgbClr val="000000"/>
                </a:solidFill>
                <a:effectLst>
                  <a:outerShdw blurRad="38100" dist="38100" dir="2700000" algn="tl">
                    <a:srgbClr val="000000">
                      <a:alpha val="43137"/>
                    </a:srgbClr>
                  </a:outerShdw>
                </a:effectLst>
                <a:latin typeface="Calibri (Body)"/>
              </a:rPr>
              <a:t>Sensor Technologies</a:t>
            </a:r>
            <a:endParaRPr lang="en-IN" sz="2400" b="1" dirty="0">
              <a:effectLst>
                <a:outerShdw blurRad="38100" dist="38100" dir="2700000" algn="tl">
                  <a:srgbClr val="000000">
                    <a:alpha val="43137"/>
                  </a:srgbClr>
                </a:outerShdw>
              </a:effectLst>
              <a:latin typeface="Calibri (Body)"/>
            </a:endParaRPr>
          </a:p>
        </p:txBody>
      </p:sp>
      <p:sp>
        <p:nvSpPr>
          <p:cNvPr id="16" name="TextBox 15">
            <a:extLst>
              <a:ext uri="{FF2B5EF4-FFF2-40B4-BE49-F238E27FC236}">
                <a16:creationId xmlns:a16="http://schemas.microsoft.com/office/drawing/2014/main" id="{A0AD5DF1-D1C5-4CE7-9778-E6FDB84ECFA7}"/>
              </a:ext>
            </a:extLst>
          </p:cNvPr>
          <p:cNvSpPr txBox="1"/>
          <p:nvPr/>
        </p:nvSpPr>
        <p:spPr>
          <a:xfrm>
            <a:off x="639193" y="1679359"/>
            <a:ext cx="11250966" cy="338554"/>
          </a:xfrm>
          <a:prstGeom prst="rect">
            <a:avLst/>
          </a:prstGeom>
          <a:noFill/>
        </p:spPr>
        <p:txBody>
          <a:bodyPr wrap="square">
            <a:spAutoFit/>
          </a:bodyPr>
          <a:lstStyle/>
          <a:p>
            <a:pPr algn="l"/>
            <a:r>
              <a:rPr lang="en-US" sz="1600" b="0" i="0" dirty="0">
                <a:solidFill>
                  <a:srgbClr val="202122"/>
                </a:solidFill>
                <a:effectLst/>
                <a:latin typeface="Arial" panose="020B0604020202020204" pitchFamily="34" charset="0"/>
              </a:rPr>
              <a:t>There are a variety of different technologies which have been used as the power sensing element. </a:t>
            </a:r>
          </a:p>
        </p:txBody>
      </p:sp>
      <p:sp>
        <p:nvSpPr>
          <p:cNvPr id="17" name="TextBox 16">
            <a:extLst>
              <a:ext uri="{FF2B5EF4-FFF2-40B4-BE49-F238E27FC236}">
                <a16:creationId xmlns:a16="http://schemas.microsoft.com/office/drawing/2014/main" id="{D35A0E27-BE02-48C4-8FF8-6F9563B40C56}"/>
              </a:ext>
            </a:extLst>
          </p:cNvPr>
          <p:cNvSpPr txBox="1"/>
          <p:nvPr/>
        </p:nvSpPr>
        <p:spPr>
          <a:xfrm>
            <a:off x="660648" y="2312096"/>
            <a:ext cx="6094520" cy="369332"/>
          </a:xfrm>
          <a:prstGeom prst="rect">
            <a:avLst/>
          </a:prstGeom>
          <a:noFill/>
        </p:spPr>
        <p:txBody>
          <a:bodyPr wrap="square">
            <a:spAutoFit/>
          </a:bodyPr>
          <a:lstStyle/>
          <a:p>
            <a:pPr algn="l"/>
            <a:r>
              <a:rPr lang="en-IN" b="1" i="0" dirty="0">
                <a:solidFill>
                  <a:srgbClr val="FF0000"/>
                </a:solidFill>
                <a:effectLst/>
                <a:latin typeface="Arial" panose="020B0604020202020204" pitchFamily="34" charset="0"/>
              </a:rPr>
              <a:t>Thermal</a:t>
            </a:r>
          </a:p>
        </p:txBody>
      </p:sp>
      <p:sp>
        <p:nvSpPr>
          <p:cNvPr id="18" name="TextBox 17">
            <a:extLst>
              <a:ext uri="{FF2B5EF4-FFF2-40B4-BE49-F238E27FC236}">
                <a16:creationId xmlns:a16="http://schemas.microsoft.com/office/drawing/2014/main" id="{0D7D7EA9-2456-477C-84BF-226CC03A0504}"/>
              </a:ext>
            </a:extLst>
          </p:cNvPr>
          <p:cNvSpPr txBox="1"/>
          <p:nvPr/>
        </p:nvSpPr>
        <p:spPr>
          <a:xfrm>
            <a:off x="660648" y="2681428"/>
            <a:ext cx="10690193" cy="830997"/>
          </a:xfrm>
          <a:prstGeom prst="rect">
            <a:avLst/>
          </a:prstGeom>
          <a:noFill/>
        </p:spPr>
        <p:txBody>
          <a:bodyPr wrap="square">
            <a:spAutoFit/>
          </a:bodyPr>
          <a:lstStyle/>
          <a:p>
            <a:pPr algn="just"/>
            <a:r>
              <a:rPr lang="en-US" sz="1600" b="0" i="0" dirty="0">
                <a:solidFill>
                  <a:srgbClr val="202122"/>
                </a:solidFill>
                <a:effectLst/>
                <a:latin typeface="Calibri (Body)"/>
              </a:rPr>
              <a:t>Thermal sensors can generally be divided into two main categories, thermocouple power sensors and thermistor-based power sensors. Thermal sensors depend on the process of absorbing the RF and microwave signal energy, and sense the resulting heat rise. </a:t>
            </a:r>
            <a:endParaRPr lang="en-IN" sz="1600" dirty="0">
              <a:latin typeface="Calibri (Body)"/>
            </a:endParaRPr>
          </a:p>
        </p:txBody>
      </p:sp>
      <p:sp>
        <p:nvSpPr>
          <p:cNvPr id="20" name="TextBox 19">
            <a:extLst>
              <a:ext uri="{FF2B5EF4-FFF2-40B4-BE49-F238E27FC236}">
                <a16:creationId xmlns:a16="http://schemas.microsoft.com/office/drawing/2014/main" id="{62C76F45-7380-48C4-BB59-DA2C7ABEC4BD}"/>
              </a:ext>
            </a:extLst>
          </p:cNvPr>
          <p:cNvSpPr txBox="1"/>
          <p:nvPr/>
        </p:nvSpPr>
        <p:spPr>
          <a:xfrm>
            <a:off x="660648" y="3697091"/>
            <a:ext cx="6094520" cy="369332"/>
          </a:xfrm>
          <a:prstGeom prst="rect">
            <a:avLst/>
          </a:prstGeom>
          <a:noFill/>
        </p:spPr>
        <p:txBody>
          <a:bodyPr wrap="square">
            <a:spAutoFit/>
          </a:bodyPr>
          <a:lstStyle/>
          <a:p>
            <a:pPr algn="l"/>
            <a:r>
              <a:rPr lang="en-IN" b="1" i="0" dirty="0">
                <a:solidFill>
                  <a:srgbClr val="0070C0"/>
                </a:solidFill>
                <a:effectLst/>
                <a:latin typeface="Arial" panose="020B0604020202020204" pitchFamily="34" charset="0"/>
              </a:rPr>
              <a:t>Diode</a:t>
            </a:r>
          </a:p>
        </p:txBody>
      </p:sp>
      <p:sp>
        <p:nvSpPr>
          <p:cNvPr id="21" name="TextBox 20">
            <a:extLst>
              <a:ext uri="{FF2B5EF4-FFF2-40B4-BE49-F238E27FC236}">
                <a16:creationId xmlns:a16="http://schemas.microsoft.com/office/drawing/2014/main" id="{2548CBA7-D49F-4769-AA74-07F0B91AA64D}"/>
              </a:ext>
            </a:extLst>
          </p:cNvPr>
          <p:cNvSpPr txBox="1"/>
          <p:nvPr/>
        </p:nvSpPr>
        <p:spPr>
          <a:xfrm>
            <a:off x="643633" y="4045105"/>
            <a:ext cx="10690192" cy="584775"/>
          </a:xfrm>
          <a:prstGeom prst="rect">
            <a:avLst/>
          </a:prstGeom>
          <a:noFill/>
        </p:spPr>
        <p:txBody>
          <a:bodyPr wrap="square">
            <a:spAutoFit/>
          </a:bodyPr>
          <a:lstStyle/>
          <a:p>
            <a:pPr algn="just"/>
            <a:r>
              <a:rPr lang="en-US" sz="1600" b="0" i="0" dirty="0">
                <a:solidFill>
                  <a:srgbClr val="202122"/>
                </a:solidFill>
                <a:effectLst/>
                <a:latin typeface="Calibri (Body)"/>
              </a:rPr>
              <a:t>Many microwave power heads use </a:t>
            </a:r>
            <a:r>
              <a:rPr lang="en-US" sz="1600" b="0" i="0" u="none" strike="noStrike" dirty="0">
                <a:solidFill>
                  <a:srgbClr val="0645AD"/>
                </a:solidFill>
                <a:effectLst/>
                <a:latin typeface="Calibri (Body)"/>
                <a:hlinkClick r:id="rId2" tooltip="Diode"/>
              </a:rPr>
              <a:t>diodes</a:t>
            </a:r>
            <a:r>
              <a:rPr lang="en-US" sz="1600" b="0" i="0" dirty="0">
                <a:solidFill>
                  <a:srgbClr val="202122"/>
                </a:solidFill>
                <a:effectLst/>
                <a:latin typeface="Calibri (Body)"/>
              </a:rPr>
              <a:t> to </a:t>
            </a:r>
            <a:r>
              <a:rPr lang="en-US" sz="1600" b="0" i="0" u="none" strike="noStrike" dirty="0">
                <a:solidFill>
                  <a:srgbClr val="0645AD"/>
                </a:solidFill>
                <a:effectLst/>
                <a:latin typeface="Calibri (Body)"/>
                <a:hlinkClick r:id="rId3" tooltip="Rectifier"/>
              </a:rPr>
              <a:t>rectify</a:t>
            </a:r>
            <a:r>
              <a:rPr lang="en-US" sz="1600" b="0" i="0" dirty="0">
                <a:solidFill>
                  <a:srgbClr val="202122"/>
                </a:solidFill>
                <a:effectLst/>
                <a:latin typeface="Calibri (Body)"/>
              </a:rPr>
              <a:t> the incident microwave power, and have extremely fast response. The diode would generally be used in its </a:t>
            </a:r>
            <a:r>
              <a:rPr lang="en-US" sz="1600" b="0" i="0" u="none" strike="noStrike" dirty="0">
                <a:solidFill>
                  <a:srgbClr val="0645AD"/>
                </a:solidFill>
                <a:effectLst/>
                <a:latin typeface="Calibri (Body)"/>
                <a:hlinkClick r:id="rId4" tooltip="Square-law detector"/>
              </a:rPr>
              <a:t>square-law</a:t>
            </a:r>
            <a:r>
              <a:rPr lang="en-US" sz="1600" b="0" i="0" dirty="0">
                <a:solidFill>
                  <a:srgbClr val="202122"/>
                </a:solidFill>
                <a:effectLst/>
                <a:latin typeface="Calibri (Body)"/>
              </a:rPr>
              <a:t> region and hence give an output voltage proportional to the incident RF power.</a:t>
            </a:r>
            <a:endParaRPr lang="en-IN" sz="1600" dirty="0">
              <a:latin typeface="Calibri (Body)"/>
            </a:endParaRPr>
          </a:p>
        </p:txBody>
      </p:sp>
      <p:sp>
        <p:nvSpPr>
          <p:cNvPr id="22" name="TextBox 21">
            <a:extLst>
              <a:ext uri="{FF2B5EF4-FFF2-40B4-BE49-F238E27FC236}">
                <a16:creationId xmlns:a16="http://schemas.microsoft.com/office/drawing/2014/main" id="{A5A3F034-AB4D-4FB5-BD89-0A32E86434E8}"/>
              </a:ext>
            </a:extLst>
          </p:cNvPr>
          <p:cNvSpPr txBox="1"/>
          <p:nvPr/>
        </p:nvSpPr>
        <p:spPr>
          <a:xfrm>
            <a:off x="643633" y="4790086"/>
            <a:ext cx="6094520" cy="369332"/>
          </a:xfrm>
          <a:prstGeom prst="rect">
            <a:avLst/>
          </a:prstGeom>
          <a:noFill/>
        </p:spPr>
        <p:txBody>
          <a:bodyPr wrap="square">
            <a:spAutoFit/>
          </a:bodyPr>
          <a:lstStyle/>
          <a:p>
            <a:pPr algn="l"/>
            <a:r>
              <a:rPr lang="en-IN" b="1" i="0" dirty="0">
                <a:solidFill>
                  <a:srgbClr val="00B050"/>
                </a:solidFill>
                <a:effectLst/>
                <a:latin typeface="Arial" panose="020B0604020202020204" pitchFamily="34" charset="0"/>
              </a:rPr>
              <a:t>Field strength</a:t>
            </a:r>
          </a:p>
        </p:txBody>
      </p:sp>
      <p:sp>
        <p:nvSpPr>
          <p:cNvPr id="24" name="TextBox 23">
            <a:extLst>
              <a:ext uri="{FF2B5EF4-FFF2-40B4-BE49-F238E27FC236}">
                <a16:creationId xmlns:a16="http://schemas.microsoft.com/office/drawing/2014/main" id="{6B674504-D9DC-44D2-9DE5-1871C3248B63}"/>
              </a:ext>
            </a:extLst>
          </p:cNvPr>
          <p:cNvSpPr txBox="1"/>
          <p:nvPr/>
        </p:nvSpPr>
        <p:spPr>
          <a:xfrm>
            <a:off x="628466" y="5237771"/>
            <a:ext cx="10801903" cy="584775"/>
          </a:xfrm>
          <a:prstGeom prst="rect">
            <a:avLst/>
          </a:prstGeom>
          <a:noFill/>
        </p:spPr>
        <p:txBody>
          <a:bodyPr wrap="square">
            <a:spAutoFit/>
          </a:bodyPr>
          <a:lstStyle/>
          <a:p>
            <a:pPr algn="just"/>
            <a:r>
              <a:rPr lang="en-US" sz="1600" b="0" i="0" dirty="0">
                <a:solidFill>
                  <a:srgbClr val="202122"/>
                </a:solidFill>
                <a:effectLst/>
                <a:latin typeface="Calibri (Body)"/>
              </a:rPr>
              <a:t>Other technologies have been investigated or implemented for use as power sensors but are not widely used today; these include </a:t>
            </a:r>
            <a:r>
              <a:rPr lang="en-US" sz="1600" b="0" i="0" u="none" strike="noStrike" dirty="0">
                <a:solidFill>
                  <a:srgbClr val="0645AD"/>
                </a:solidFill>
                <a:effectLst/>
                <a:latin typeface="Calibri (Body)"/>
                <a:hlinkClick r:id="rId5" tooltip="Torque"/>
              </a:rPr>
              <a:t>torque</a:t>
            </a:r>
            <a:r>
              <a:rPr lang="en-US" sz="1600" b="0" i="0" dirty="0">
                <a:solidFill>
                  <a:srgbClr val="202122"/>
                </a:solidFill>
                <a:effectLst/>
                <a:latin typeface="Calibri (Body)"/>
              </a:rPr>
              <a:t>-vane, </a:t>
            </a:r>
            <a:r>
              <a:rPr lang="en-US" sz="1600" b="0" i="0" u="none" strike="noStrike" dirty="0">
                <a:solidFill>
                  <a:srgbClr val="0645AD"/>
                </a:solidFill>
                <a:effectLst/>
                <a:latin typeface="Calibri (Body)"/>
                <a:hlinkClick r:id="rId6" tooltip="Electron"/>
              </a:rPr>
              <a:t>electron</a:t>
            </a:r>
            <a:r>
              <a:rPr lang="en-US" sz="1600" b="0" i="0" dirty="0">
                <a:solidFill>
                  <a:srgbClr val="202122"/>
                </a:solidFill>
                <a:effectLst/>
                <a:latin typeface="Calibri (Body)"/>
              </a:rPr>
              <a:t>-beam, </a:t>
            </a:r>
            <a:r>
              <a:rPr lang="en-US" sz="1600" b="0" i="0" u="none" strike="noStrike" dirty="0">
                <a:solidFill>
                  <a:srgbClr val="0645AD"/>
                </a:solidFill>
                <a:effectLst/>
                <a:latin typeface="Calibri (Body)"/>
                <a:hlinkClick r:id="rId7" tooltip="Microelectromechanical systems"/>
              </a:rPr>
              <a:t>MEMS</a:t>
            </a:r>
            <a:r>
              <a:rPr lang="en-US" sz="1600" b="0" i="0" dirty="0">
                <a:solidFill>
                  <a:srgbClr val="202122"/>
                </a:solidFill>
                <a:effectLst/>
                <a:latin typeface="Calibri (Body)"/>
              </a:rPr>
              <a:t>, </a:t>
            </a:r>
            <a:r>
              <a:rPr lang="en-US" sz="1600" b="0" i="0" u="none" strike="noStrike" dirty="0">
                <a:solidFill>
                  <a:srgbClr val="0645AD"/>
                </a:solidFill>
                <a:effectLst/>
                <a:latin typeface="Calibri (Body)"/>
                <a:hlinkClick r:id="rId8" tooltip="Hall effect"/>
              </a:rPr>
              <a:t>Hall effect</a:t>
            </a:r>
            <a:r>
              <a:rPr lang="en-US" sz="1600" b="0" i="0" dirty="0">
                <a:solidFill>
                  <a:srgbClr val="202122"/>
                </a:solidFill>
                <a:effectLst/>
                <a:latin typeface="Calibri (Body)"/>
              </a:rPr>
              <a:t> and </a:t>
            </a:r>
            <a:r>
              <a:rPr lang="en-US" sz="1600" b="0" i="0" u="none" strike="noStrike" dirty="0">
                <a:solidFill>
                  <a:srgbClr val="0645AD"/>
                </a:solidFill>
                <a:effectLst/>
                <a:latin typeface="Calibri (Body)"/>
                <a:hlinkClick r:id="rId9" tooltip="Atomic fountain"/>
              </a:rPr>
              <a:t>atomic fountain</a:t>
            </a:r>
            <a:r>
              <a:rPr lang="en-US" sz="1600" b="0" i="0" dirty="0">
                <a:solidFill>
                  <a:srgbClr val="202122"/>
                </a:solidFill>
                <a:effectLst/>
                <a:latin typeface="Calibri (Body)"/>
              </a:rPr>
              <a:t> based sensors.</a:t>
            </a:r>
            <a:endParaRPr lang="en-IN" sz="1600" dirty="0">
              <a:latin typeface="Calibri (Body)"/>
            </a:endParaRPr>
          </a:p>
        </p:txBody>
      </p:sp>
    </p:spTree>
    <p:extLst>
      <p:ext uri="{BB962C8B-B14F-4D97-AF65-F5344CB8AC3E}">
        <p14:creationId xmlns:p14="http://schemas.microsoft.com/office/powerpoint/2010/main" val="49496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907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gauravtopre910@outlook.com</dc:creator>
  <cp:lastModifiedBy>gauravtopre910@outlook.com</cp:lastModifiedBy>
  <cp:revision>2</cp:revision>
  <dcterms:created xsi:type="dcterms:W3CDTF">2021-12-27T10:13:18Z</dcterms:created>
  <dcterms:modified xsi:type="dcterms:W3CDTF">2021-12-29T18:52:54Z</dcterms:modified>
</cp:coreProperties>
</file>