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 id="265" r:id="rId11"/>
    <p:sldId id="266" r:id="rId12"/>
    <p:sldId id="267"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7A4-4F1E-A250-276E4C1FA4D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7A4-4F1E-A250-276E4C1FA4D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7A4-4F1E-A250-276E4C1FA4D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7A4-4F1E-A250-276E4C1FA4D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Train Data</c:v>
                </c:pt>
                <c:pt idx="1">
                  <c:v>Test Data</c:v>
                </c:pt>
              </c:strCache>
            </c:strRef>
          </c:cat>
          <c:val>
            <c:numRef>
              <c:f>Sheet1!$B$2:$B$5</c:f>
              <c:numCache>
                <c:formatCode>0%</c:formatCode>
                <c:ptCount val="4"/>
                <c:pt idx="0">
                  <c:v>0.8</c:v>
                </c:pt>
                <c:pt idx="1">
                  <c:v>0.2</c:v>
                </c:pt>
              </c:numCache>
            </c:numRef>
          </c:val>
          <c:extLst>
            <c:ext xmlns:c16="http://schemas.microsoft.com/office/drawing/2014/chart" uri="{C3380CC4-5D6E-409C-BE32-E72D297353CC}">
              <c16:uniqueId val="{00000000-B469-4D60-87E5-F25E773DBB27}"/>
            </c:ext>
          </c:extLst>
        </c:ser>
        <c:dLbls>
          <c:dLblPos val="outEnd"/>
          <c:showLegendKey val="0"/>
          <c:showVal val="1"/>
          <c:showCatName val="0"/>
          <c:showSerName val="0"/>
          <c:showPercent val="0"/>
          <c:showBubbleSize val="0"/>
          <c:showLeaderLines val="1"/>
        </c:dLbls>
      </c:pie3D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1"/>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55BD-6918-48C8-ABFC-C1725040D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9E8232-52C4-4963-A2C0-BDFA8089F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CB54F5-392B-4A07-9578-353C89630CEE}"/>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5" name="Footer Placeholder 4">
            <a:extLst>
              <a:ext uri="{FF2B5EF4-FFF2-40B4-BE49-F238E27FC236}">
                <a16:creationId xmlns:a16="http://schemas.microsoft.com/office/drawing/2014/main" id="{71B46F1A-0C76-46BA-8948-52F68CB51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F443B-93B0-45E9-86CD-46E21587F2F1}"/>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184461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6B44-9FFE-4606-85B2-E9D83238F4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4D026C-9770-4968-A18A-5E11E5CD9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E2E3E-5076-41AE-8BAF-08D83B3955D4}"/>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5" name="Footer Placeholder 4">
            <a:extLst>
              <a:ext uri="{FF2B5EF4-FFF2-40B4-BE49-F238E27FC236}">
                <a16:creationId xmlns:a16="http://schemas.microsoft.com/office/drawing/2014/main" id="{41CC5547-D1CD-4AE9-BD6B-78A143C909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61A077-EE1B-4A89-B600-85538237770D}"/>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389148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42E37-DC2E-486A-A83C-523811BB55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9046E2-506B-4895-B7A9-4C7FBFE91E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196666-F1F0-4D04-9051-9E7E4868C67D}"/>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5" name="Footer Placeholder 4">
            <a:extLst>
              <a:ext uri="{FF2B5EF4-FFF2-40B4-BE49-F238E27FC236}">
                <a16:creationId xmlns:a16="http://schemas.microsoft.com/office/drawing/2014/main" id="{E2E29DC0-4A22-4BBB-A754-DB687BEBC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7B7600-6D14-4CD5-9EFD-EA63969CC102}"/>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39070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AB09-2619-46D2-8530-8AA3386A88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9C96D4-C9C8-4063-9CAC-3473DAA57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E4B18-A000-4060-BC2B-18F1FADC2B80}"/>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5" name="Footer Placeholder 4">
            <a:extLst>
              <a:ext uri="{FF2B5EF4-FFF2-40B4-BE49-F238E27FC236}">
                <a16:creationId xmlns:a16="http://schemas.microsoft.com/office/drawing/2014/main" id="{E2970ECC-9768-4F03-BAE5-4E4A27039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7BC54C-A627-4DC0-B6DB-DFABCB0E1DCC}"/>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171354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0AE0-1F0F-4B23-8200-DD5D53A59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B72BC8-467D-4C87-9D83-8CE91F8CED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23F1B-B004-4B3A-9365-BC5B06A19BD6}"/>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5" name="Footer Placeholder 4">
            <a:extLst>
              <a:ext uri="{FF2B5EF4-FFF2-40B4-BE49-F238E27FC236}">
                <a16:creationId xmlns:a16="http://schemas.microsoft.com/office/drawing/2014/main" id="{032CA269-A671-436B-8F4D-F4F5341D1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FD1B18-867F-48FD-AB15-88285D98F43A}"/>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129264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9ECB-400B-4F3C-BE25-E4BC791467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CCE180-946B-458E-8FC6-6F25D1E872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8E18DF-4C41-4465-BE81-31FBB8584D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351DD2-5974-4900-A90F-0E1E66EBAE9E}"/>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6" name="Footer Placeholder 5">
            <a:extLst>
              <a:ext uri="{FF2B5EF4-FFF2-40B4-BE49-F238E27FC236}">
                <a16:creationId xmlns:a16="http://schemas.microsoft.com/office/drawing/2014/main" id="{3226AA18-411A-4AF7-9F92-BA016C59D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985058-4DEA-4CFE-B09F-BE8689C15892}"/>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2033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970-CC17-42A7-854C-DD77A2AA9B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56AF74-4FB0-4C66-BD47-157027E8D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D35C26-0992-404D-85A2-5E7C7E10F8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78A6C0-6244-4C0E-A6D0-AD43A912B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AAF08-49AC-4284-A9C2-8D852B7CE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A89922-E190-4F7A-B244-E7343B02AF05}"/>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8" name="Footer Placeholder 7">
            <a:extLst>
              <a:ext uri="{FF2B5EF4-FFF2-40B4-BE49-F238E27FC236}">
                <a16:creationId xmlns:a16="http://schemas.microsoft.com/office/drawing/2014/main" id="{0748E75B-2F91-4F23-8458-DA41817473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367DDB-A277-46EF-AC31-F57D0C45FA97}"/>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37420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EBA1-E4E9-403B-8EC6-0B528ED3DD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A13BB-42DC-424B-BF1F-5F4D2A1B8687}"/>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4" name="Footer Placeholder 3">
            <a:extLst>
              <a:ext uri="{FF2B5EF4-FFF2-40B4-BE49-F238E27FC236}">
                <a16:creationId xmlns:a16="http://schemas.microsoft.com/office/drawing/2014/main" id="{9D6FFB35-ED18-4468-AAA2-E325281438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DAB29A-9A8C-49F4-B929-ED509AB90299}"/>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368821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044B9F-7151-47D4-B6F0-DDD09190477E}"/>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3" name="Footer Placeholder 2">
            <a:extLst>
              <a:ext uri="{FF2B5EF4-FFF2-40B4-BE49-F238E27FC236}">
                <a16:creationId xmlns:a16="http://schemas.microsoft.com/office/drawing/2014/main" id="{8319A440-174D-4FA8-A913-7F4FECADD1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C76E8D-2B12-44FB-92E5-7DCE4B46277D}"/>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155663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99D9-E1CC-4C25-A3C6-A2F4FB6FB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5ECB17-E1B3-4190-8A94-DD57B9E0B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421584-9402-46BB-B0F2-C3BC33C14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1AA62-CA62-4B7D-B0FE-2AEFE2F25687}"/>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6" name="Footer Placeholder 5">
            <a:extLst>
              <a:ext uri="{FF2B5EF4-FFF2-40B4-BE49-F238E27FC236}">
                <a16:creationId xmlns:a16="http://schemas.microsoft.com/office/drawing/2014/main" id="{D3968984-8296-4480-AD60-83AA9739EE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E1AA0-8DD7-4787-9801-3A2A7006A5D3}"/>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337062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2C35-4BBE-4BDA-A86C-73AB3F626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842B6C-4623-436E-98D6-C1C586D98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848A8C-4183-41D5-B021-3B2204228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C03FF-2CE4-4A82-9D99-9F7FE4CBBD01}"/>
              </a:ext>
            </a:extLst>
          </p:cNvPr>
          <p:cNvSpPr>
            <a:spLocks noGrp="1"/>
          </p:cNvSpPr>
          <p:nvPr>
            <p:ph type="dt" sz="half" idx="10"/>
          </p:nvPr>
        </p:nvSpPr>
        <p:spPr/>
        <p:txBody>
          <a:bodyPr/>
          <a:lstStyle/>
          <a:p>
            <a:fld id="{FF99C1E1-9ED6-4422-87AF-D4CDFE96940B}" type="datetimeFigureOut">
              <a:rPr lang="en-IN" smtClean="0"/>
              <a:t>29-12-2021</a:t>
            </a:fld>
            <a:endParaRPr lang="en-IN"/>
          </a:p>
        </p:txBody>
      </p:sp>
      <p:sp>
        <p:nvSpPr>
          <p:cNvPr id="6" name="Footer Placeholder 5">
            <a:extLst>
              <a:ext uri="{FF2B5EF4-FFF2-40B4-BE49-F238E27FC236}">
                <a16:creationId xmlns:a16="http://schemas.microsoft.com/office/drawing/2014/main" id="{F6954F53-F142-4BC0-BE49-69D222EAEB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09B2CB-CB51-42DA-805A-EBB735B3F57B}"/>
              </a:ext>
            </a:extLst>
          </p:cNvPr>
          <p:cNvSpPr>
            <a:spLocks noGrp="1"/>
          </p:cNvSpPr>
          <p:nvPr>
            <p:ph type="sldNum" sz="quarter" idx="12"/>
          </p:nvPr>
        </p:nvSpPr>
        <p:spPr/>
        <p:txBody>
          <a:bodyPr/>
          <a:lstStyle/>
          <a:p>
            <a:fld id="{4EF6C49E-C3FA-4540-A881-AE4FC59BF743}" type="slidenum">
              <a:rPr lang="en-IN" smtClean="0"/>
              <a:t>‹#›</a:t>
            </a:fld>
            <a:endParaRPr lang="en-IN"/>
          </a:p>
        </p:txBody>
      </p:sp>
    </p:spTree>
    <p:extLst>
      <p:ext uri="{BB962C8B-B14F-4D97-AF65-F5344CB8AC3E}">
        <p14:creationId xmlns:p14="http://schemas.microsoft.com/office/powerpoint/2010/main" val="164055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DDCE6-7890-413E-A8C8-88A59795A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38E48F-F813-473E-8DD0-40745C63D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DE9866-FC77-466B-A4E2-7E9030BA6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9C1E1-9ED6-4422-87AF-D4CDFE96940B}" type="datetimeFigureOut">
              <a:rPr lang="en-IN" smtClean="0"/>
              <a:t>29-12-2021</a:t>
            </a:fld>
            <a:endParaRPr lang="en-IN"/>
          </a:p>
        </p:txBody>
      </p:sp>
      <p:sp>
        <p:nvSpPr>
          <p:cNvPr id="5" name="Footer Placeholder 4">
            <a:extLst>
              <a:ext uri="{FF2B5EF4-FFF2-40B4-BE49-F238E27FC236}">
                <a16:creationId xmlns:a16="http://schemas.microsoft.com/office/drawing/2014/main" id="{126E9AA6-50A8-446E-932E-50FAF654B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D7ADB5-8236-43F6-9417-66A959A02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6C49E-C3FA-4540-A881-AE4FC59BF743}" type="slidenum">
              <a:rPr lang="en-IN" smtClean="0"/>
              <a:t>‹#›</a:t>
            </a:fld>
            <a:endParaRPr lang="en-IN"/>
          </a:p>
        </p:txBody>
      </p:sp>
    </p:spTree>
    <p:extLst>
      <p:ext uri="{BB962C8B-B14F-4D97-AF65-F5344CB8AC3E}">
        <p14:creationId xmlns:p14="http://schemas.microsoft.com/office/powerpoint/2010/main" val="213689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github.com/Spidy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AD98A-BBB6-4F22-AA9A-3D57DF302BCE}"/>
              </a:ext>
            </a:extLst>
          </p:cNvPr>
          <p:cNvSpPr txBox="1"/>
          <p:nvPr/>
        </p:nvSpPr>
        <p:spPr>
          <a:xfrm>
            <a:off x="884793" y="942225"/>
            <a:ext cx="10422385" cy="523220"/>
          </a:xfrm>
          <a:prstGeom prst="rect">
            <a:avLst/>
          </a:prstGeom>
          <a:noFill/>
        </p:spPr>
        <p:txBody>
          <a:bodyPr wrap="square" rtlCol="0">
            <a:spAutoFit/>
          </a:bodyPr>
          <a:lstStyle/>
          <a:p>
            <a:pPr algn="ctr"/>
            <a:r>
              <a:rPr lang="en-IN" sz="2800" b="1" dirty="0">
                <a:effectLst>
                  <a:outerShdw blurRad="38100" dist="38100" dir="2700000" algn="tl">
                    <a:srgbClr val="000000">
                      <a:alpha val="43137"/>
                    </a:srgbClr>
                  </a:outerShdw>
                </a:effectLst>
              </a:rPr>
              <a:t>TRAFFIC SIGN CLASSIFICAION SYSTEM</a:t>
            </a:r>
          </a:p>
        </p:txBody>
      </p:sp>
      <p:sp>
        <p:nvSpPr>
          <p:cNvPr id="3" name="TextBox 2">
            <a:extLst>
              <a:ext uri="{FF2B5EF4-FFF2-40B4-BE49-F238E27FC236}">
                <a16:creationId xmlns:a16="http://schemas.microsoft.com/office/drawing/2014/main" id="{06EC6B87-32CF-4D65-B601-150DCA7F0747}"/>
              </a:ext>
            </a:extLst>
          </p:cNvPr>
          <p:cNvSpPr txBox="1"/>
          <p:nvPr/>
        </p:nvSpPr>
        <p:spPr>
          <a:xfrm>
            <a:off x="4680002" y="226276"/>
            <a:ext cx="2831976" cy="646331"/>
          </a:xfrm>
          <a:prstGeom prst="rect">
            <a:avLst/>
          </a:prstGeom>
          <a:noFill/>
        </p:spPr>
        <p:txBody>
          <a:bodyPr wrap="square" rtlCol="0">
            <a:spAutoFit/>
          </a:bodyPr>
          <a:lstStyle/>
          <a:p>
            <a:pPr algn="ctr"/>
            <a:r>
              <a:rPr lang="en-IN" dirty="0"/>
              <a:t>Presentation  </a:t>
            </a:r>
          </a:p>
          <a:p>
            <a:pPr algn="ctr"/>
            <a:r>
              <a:rPr lang="en-IN" dirty="0"/>
              <a:t>on</a:t>
            </a:r>
          </a:p>
        </p:txBody>
      </p:sp>
      <p:sp>
        <p:nvSpPr>
          <p:cNvPr id="4" name="TextBox 3">
            <a:extLst>
              <a:ext uri="{FF2B5EF4-FFF2-40B4-BE49-F238E27FC236}">
                <a16:creationId xmlns:a16="http://schemas.microsoft.com/office/drawing/2014/main" id="{61F42658-11B4-447B-BD58-C5C35FA6254F}"/>
              </a:ext>
            </a:extLst>
          </p:cNvPr>
          <p:cNvSpPr txBox="1"/>
          <p:nvPr/>
        </p:nvSpPr>
        <p:spPr>
          <a:xfrm>
            <a:off x="2376986" y="1488882"/>
            <a:ext cx="7438011" cy="861774"/>
          </a:xfrm>
          <a:prstGeom prst="rect">
            <a:avLst/>
          </a:prstGeom>
          <a:noFill/>
        </p:spPr>
        <p:txBody>
          <a:bodyPr wrap="square" rtlCol="0">
            <a:spAutoFit/>
          </a:bodyPr>
          <a:lstStyle/>
          <a:p>
            <a:pPr algn="ctr"/>
            <a:r>
              <a:rPr lang="en-IN" sz="1400" dirty="0"/>
              <a:t>Project by</a:t>
            </a:r>
          </a:p>
          <a:p>
            <a:pPr algn="ctr"/>
            <a:endParaRPr lang="en-IN" dirty="0"/>
          </a:p>
          <a:p>
            <a:pPr algn="ctr"/>
            <a:r>
              <a:rPr lang="en-IN" b="1" dirty="0"/>
              <a:t>Gaurav Topre(</a:t>
            </a:r>
            <a:r>
              <a:rPr lang="en-IN" b="1"/>
              <a:t>103003320181137210017)</a:t>
            </a:r>
            <a:endParaRPr lang="en-IN" b="1" dirty="0"/>
          </a:p>
        </p:txBody>
      </p:sp>
      <p:sp>
        <p:nvSpPr>
          <p:cNvPr id="5" name="TextBox 4">
            <a:extLst>
              <a:ext uri="{FF2B5EF4-FFF2-40B4-BE49-F238E27FC236}">
                <a16:creationId xmlns:a16="http://schemas.microsoft.com/office/drawing/2014/main" id="{C4F06D9B-E7D8-440B-8307-456390DB4E60}"/>
              </a:ext>
            </a:extLst>
          </p:cNvPr>
          <p:cNvSpPr txBox="1"/>
          <p:nvPr/>
        </p:nvSpPr>
        <p:spPr>
          <a:xfrm>
            <a:off x="2376986" y="2736920"/>
            <a:ext cx="7438011" cy="584775"/>
          </a:xfrm>
          <a:prstGeom prst="rect">
            <a:avLst/>
          </a:prstGeom>
          <a:noFill/>
        </p:spPr>
        <p:txBody>
          <a:bodyPr wrap="square" rtlCol="0">
            <a:spAutoFit/>
          </a:bodyPr>
          <a:lstStyle/>
          <a:p>
            <a:pPr algn="ctr"/>
            <a:r>
              <a:rPr lang="en-IN" sz="1400" dirty="0"/>
              <a:t>Under the Guidance of</a:t>
            </a:r>
          </a:p>
          <a:p>
            <a:pPr algn="ctr"/>
            <a:r>
              <a:rPr lang="en-IN" b="1" dirty="0" err="1"/>
              <a:t>Dr.</a:t>
            </a:r>
            <a:r>
              <a:rPr lang="en-IN" b="1" dirty="0"/>
              <a:t> Pallavi </a:t>
            </a:r>
            <a:r>
              <a:rPr lang="en-IN" b="1" dirty="0" err="1"/>
              <a:t>Ingale</a:t>
            </a:r>
            <a:endParaRPr lang="en-IN" b="1" dirty="0"/>
          </a:p>
        </p:txBody>
      </p:sp>
      <p:pic>
        <p:nvPicPr>
          <p:cNvPr id="6" name="Picture 5">
            <a:extLst>
              <a:ext uri="{FF2B5EF4-FFF2-40B4-BE49-F238E27FC236}">
                <a16:creationId xmlns:a16="http://schemas.microsoft.com/office/drawing/2014/main" id="{10BA4AF8-04EE-43CC-B76F-EDE6F67B2126}"/>
              </a:ext>
            </a:extLst>
          </p:cNvPr>
          <p:cNvPicPr/>
          <p:nvPr/>
        </p:nvPicPr>
        <p:blipFill>
          <a:blip r:embed="rId2" cstate="print"/>
          <a:srcRect/>
          <a:stretch/>
        </p:blipFill>
        <p:spPr>
          <a:xfrm>
            <a:off x="5506969" y="3575986"/>
            <a:ext cx="1178035" cy="1376090"/>
          </a:xfrm>
          <a:prstGeom prst="rect">
            <a:avLst/>
          </a:prstGeom>
          <a:ln>
            <a:noFill/>
          </a:ln>
        </p:spPr>
      </p:pic>
      <p:sp>
        <p:nvSpPr>
          <p:cNvPr id="8" name="TextBox 7">
            <a:extLst>
              <a:ext uri="{FF2B5EF4-FFF2-40B4-BE49-F238E27FC236}">
                <a16:creationId xmlns:a16="http://schemas.microsoft.com/office/drawing/2014/main" id="{68D62C07-B8FC-4E21-8DB1-0E47C1C774FD}"/>
              </a:ext>
            </a:extLst>
          </p:cNvPr>
          <p:cNvSpPr txBox="1"/>
          <p:nvPr/>
        </p:nvSpPr>
        <p:spPr>
          <a:xfrm>
            <a:off x="2169464" y="5170605"/>
            <a:ext cx="7853046" cy="615553"/>
          </a:xfrm>
          <a:prstGeom prst="rect">
            <a:avLst/>
          </a:prstGeom>
          <a:noFill/>
        </p:spPr>
        <p:txBody>
          <a:bodyPr wrap="square">
            <a:spAutoFit/>
          </a:bodyPr>
          <a:lstStyle/>
          <a:p>
            <a:pPr algn="ctr"/>
            <a:r>
              <a:rPr lang="en-IN" b="1" dirty="0" err="1"/>
              <a:t>Dr.</a:t>
            </a:r>
            <a:r>
              <a:rPr lang="en-IN" b="1" dirty="0"/>
              <a:t> Babasaheb Ambedkar Technological University, </a:t>
            </a:r>
            <a:r>
              <a:rPr lang="en-IN" b="1" dirty="0" err="1"/>
              <a:t>Lonere</a:t>
            </a:r>
            <a:r>
              <a:rPr lang="en-IN" b="1" dirty="0"/>
              <a:t>-Raigad (MH)</a:t>
            </a:r>
          </a:p>
          <a:p>
            <a:pPr algn="ctr"/>
            <a:r>
              <a:rPr lang="en-IN" sz="1600" b="1" dirty="0"/>
              <a:t>Department of Electronics and Telecommunication Engineering</a:t>
            </a:r>
          </a:p>
        </p:txBody>
      </p:sp>
    </p:spTree>
    <p:extLst>
      <p:ext uri="{BB962C8B-B14F-4D97-AF65-F5344CB8AC3E}">
        <p14:creationId xmlns:p14="http://schemas.microsoft.com/office/powerpoint/2010/main" val="285391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865EA08-CA2A-4B46-8149-EED430187DFD}"/>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75542792-FFD8-4D94-9D4B-76C5DB4B8673}"/>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5AA9ACF6-D063-45B1-8C18-BB3683B65C3C}"/>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4F2D01C5-84E9-42D4-BADE-2CCF968CB5A9}"/>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4AA6AF4A-9D2B-4C02-B83D-427369C44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10" name="TextBox 9">
            <a:extLst>
              <a:ext uri="{FF2B5EF4-FFF2-40B4-BE49-F238E27FC236}">
                <a16:creationId xmlns:a16="http://schemas.microsoft.com/office/drawing/2014/main" id="{DEC3E806-9B99-400D-9108-8A6BF6A0541D}"/>
              </a:ext>
            </a:extLst>
          </p:cNvPr>
          <p:cNvSpPr txBox="1"/>
          <p:nvPr/>
        </p:nvSpPr>
        <p:spPr>
          <a:xfrm>
            <a:off x="1041890" y="694677"/>
            <a:ext cx="10440139" cy="880369"/>
          </a:xfrm>
          <a:prstGeom prst="rect">
            <a:avLst/>
          </a:prstGeom>
          <a:noFill/>
        </p:spPr>
        <p:txBody>
          <a:bodyPr wrap="square">
            <a:spAutoFit/>
          </a:bodyPr>
          <a:lstStyle/>
          <a:p>
            <a:pPr marL="0" marR="0" lvl="0" indent="0" algn="just" defTabSz="914400" rtl="0" eaLnBrk="1" fontAlgn="base"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Inter"/>
                <a:ea typeface="+mn-ea"/>
                <a:cs typeface="+mn-cs"/>
              </a:rPr>
              <a:t>As we can </a:t>
            </a:r>
            <a:r>
              <a:rPr lang="en-US" dirty="0">
                <a:solidFill>
                  <a:prstClr val="black"/>
                </a:solidFill>
                <a:latin typeface="Inter"/>
              </a:rPr>
              <a:t>observe in above fig that as epochs are running we can see the growth in accuracy and Validation Accuracy whereas fall in loss and validation loss</a:t>
            </a: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p:txBody>
      </p:sp>
      <p:sp>
        <p:nvSpPr>
          <p:cNvPr id="16" name="TextBox 15">
            <a:extLst>
              <a:ext uri="{FF2B5EF4-FFF2-40B4-BE49-F238E27FC236}">
                <a16:creationId xmlns:a16="http://schemas.microsoft.com/office/drawing/2014/main" id="{95A60EB9-DDC9-402A-BA10-F3FA951282B6}"/>
              </a:ext>
            </a:extLst>
          </p:cNvPr>
          <p:cNvSpPr txBox="1"/>
          <p:nvPr/>
        </p:nvSpPr>
        <p:spPr>
          <a:xfrm>
            <a:off x="5387509" y="4184182"/>
            <a:ext cx="609452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Fig 7 :  Epochs vs Loss</a:t>
            </a:r>
            <a:endParaRPr kumimoji="0" lang="en-IN"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300745C6-0DA9-4852-AAC7-D4D5E67025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7385" y="1658962"/>
            <a:ext cx="3939881" cy="2568163"/>
          </a:xfrm>
          <a:prstGeom prst="rect">
            <a:avLst/>
          </a:prstGeom>
        </p:spPr>
      </p:pic>
      <p:pic>
        <p:nvPicPr>
          <p:cNvPr id="13" name="Picture 12">
            <a:extLst>
              <a:ext uri="{FF2B5EF4-FFF2-40B4-BE49-F238E27FC236}">
                <a16:creationId xmlns:a16="http://schemas.microsoft.com/office/drawing/2014/main" id="{E0FB7031-208A-4D82-A5EC-6F61A56E92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7657" y="1532192"/>
            <a:ext cx="4214225" cy="2651990"/>
          </a:xfrm>
          <a:prstGeom prst="rect">
            <a:avLst/>
          </a:prstGeom>
        </p:spPr>
      </p:pic>
      <p:sp>
        <p:nvSpPr>
          <p:cNvPr id="15" name="TextBox 14">
            <a:extLst>
              <a:ext uri="{FF2B5EF4-FFF2-40B4-BE49-F238E27FC236}">
                <a16:creationId xmlns:a16="http://schemas.microsoft.com/office/drawing/2014/main" id="{84794FC5-6213-4469-95DB-0FCF1C20C70C}"/>
              </a:ext>
            </a:extLst>
          </p:cNvPr>
          <p:cNvSpPr txBox="1"/>
          <p:nvPr/>
        </p:nvSpPr>
        <p:spPr>
          <a:xfrm>
            <a:off x="280065" y="4243087"/>
            <a:ext cx="609452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Fig 6 :  Epochs vs Accuracy</a:t>
            </a:r>
            <a:endParaRPr kumimoji="0" lang="en-IN"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CD5D2A7-381D-4A09-A356-A150E94FA084}"/>
              </a:ext>
            </a:extLst>
          </p:cNvPr>
          <p:cNvSpPr txBox="1"/>
          <p:nvPr/>
        </p:nvSpPr>
        <p:spPr>
          <a:xfrm>
            <a:off x="1041889" y="4576590"/>
            <a:ext cx="10440139" cy="880369"/>
          </a:xfrm>
          <a:prstGeom prst="rect">
            <a:avLst/>
          </a:prstGeom>
          <a:noFill/>
        </p:spPr>
        <p:txBody>
          <a:bodyPr wrap="square">
            <a:spAutoFit/>
          </a:bodyPr>
          <a:lstStyle/>
          <a:p>
            <a:pPr marL="0" marR="0" lvl="0" indent="0" algn="just" defTabSz="914400" rtl="0" eaLnBrk="1" fontAlgn="base"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Inter"/>
                <a:ea typeface="+mn-ea"/>
                <a:cs typeface="+mn-cs"/>
              </a:rPr>
              <a:t>From above graphs we can infer that the Accuracy of our model is 94.22% and Validation Accuracy is 98.43%</a:t>
            </a:r>
          </a:p>
          <a:p>
            <a:pPr marL="0" marR="0" lvl="0" indent="0" algn="just" defTabSz="914400" rtl="0" eaLnBrk="1" fontAlgn="base" latinLnBrk="0" hangingPunct="1">
              <a:lnSpc>
                <a:spcPct val="150000"/>
              </a:lnSpc>
              <a:spcBef>
                <a:spcPts val="0"/>
              </a:spcBef>
              <a:spcAft>
                <a:spcPts val="0"/>
              </a:spcAft>
              <a:buClrTx/>
              <a:buSzTx/>
              <a:buFontTx/>
              <a:buNone/>
              <a:tabLst/>
              <a:defRPr/>
            </a:pPr>
            <a:r>
              <a:rPr lang="en-US" dirty="0">
                <a:solidFill>
                  <a:prstClr val="black"/>
                </a:solidFill>
                <a:latin typeface="Inter"/>
              </a:rPr>
              <a:t>Whereas loss while training model is 0.05. </a:t>
            </a: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p:txBody>
      </p:sp>
    </p:spTree>
    <p:extLst>
      <p:ext uri="{BB962C8B-B14F-4D97-AF65-F5344CB8AC3E}">
        <p14:creationId xmlns:p14="http://schemas.microsoft.com/office/powerpoint/2010/main" val="379496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865EA08-CA2A-4B46-8149-EED430187DFD}"/>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75542792-FFD8-4D94-9D4B-76C5DB4B8673}"/>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5AA9ACF6-D063-45B1-8C18-BB3683B65C3C}"/>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4F2D01C5-84E9-42D4-BADE-2CCF968CB5A9}"/>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4AA6AF4A-9D2B-4C02-B83D-427369C44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10" name="TextBox 9">
            <a:extLst>
              <a:ext uri="{FF2B5EF4-FFF2-40B4-BE49-F238E27FC236}">
                <a16:creationId xmlns:a16="http://schemas.microsoft.com/office/drawing/2014/main" id="{DEC3E806-9B99-400D-9108-8A6BF6A0541D}"/>
              </a:ext>
            </a:extLst>
          </p:cNvPr>
          <p:cNvSpPr txBox="1"/>
          <p:nvPr/>
        </p:nvSpPr>
        <p:spPr>
          <a:xfrm>
            <a:off x="1041890" y="694677"/>
            <a:ext cx="10440139" cy="880369"/>
          </a:xfrm>
          <a:prstGeom prst="rect">
            <a:avLst/>
          </a:prstGeom>
          <a:noFill/>
        </p:spPr>
        <p:txBody>
          <a:bodyPr wrap="square">
            <a:spAutoFit/>
          </a:bodyPr>
          <a:lstStyle/>
          <a:p>
            <a:pPr marL="0" marR="0" lvl="0" indent="0" algn="just" defTabSz="914400" rtl="0" eaLnBrk="1" fontAlgn="base" latinLnBrk="0" hangingPunct="1">
              <a:lnSpc>
                <a:spcPct val="150000"/>
              </a:lnSpc>
              <a:spcBef>
                <a:spcPts val="0"/>
              </a:spcBef>
              <a:spcAft>
                <a:spcPts val="0"/>
              </a:spcAft>
              <a:buClrTx/>
              <a:buSzTx/>
              <a:buFontTx/>
              <a:buNone/>
              <a:tabLst/>
              <a:defRPr/>
            </a:pPr>
            <a:r>
              <a:rPr lang="en-US" dirty="0">
                <a:solidFill>
                  <a:prstClr val="black"/>
                </a:solidFill>
                <a:latin typeface="Inter"/>
              </a:rPr>
              <a:t>Now using </a:t>
            </a:r>
            <a:r>
              <a:rPr lang="en-US" dirty="0" err="1">
                <a:solidFill>
                  <a:prstClr val="black"/>
                </a:solidFill>
                <a:latin typeface="Inter"/>
              </a:rPr>
              <a:t>Sklearn</a:t>
            </a:r>
            <a:r>
              <a:rPr lang="en-US" dirty="0">
                <a:solidFill>
                  <a:prstClr val="black"/>
                </a:solidFill>
                <a:latin typeface="Inter"/>
              </a:rPr>
              <a:t> module we have saved model which we have later uploaded in python file which framed webapp using Flask Framework. Below are some snips of WebApp we created.</a:t>
            </a: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p:txBody>
      </p:sp>
      <p:sp>
        <p:nvSpPr>
          <p:cNvPr id="16" name="TextBox 15">
            <a:extLst>
              <a:ext uri="{FF2B5EF4-FFF2-40B4-BE49-F238E27FC236}">
                <a16:creationId xmlns:a16="http://schemas.microsoft.com/office/drawing/2014/main" id="{95A60EB9-DDC9-402A-BA10-F3FA951282B6}"/>
              </a:ext>
            </a:extLst>
          </p:cNvPr>
          <p:cNvSpPr txBox="1"/>
          <p:nvPr/>
        </p:nvSpPr>
        <p:spPr>
          <a:xfrm>
            <a:off x="6722389" y="5731860"/>
            <a:ext cx="609452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Fig 10 :  Final Result</a:t>
            </a:r>
            <a:endParaRPr kumimoji="0" lang="en-IN"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02AB49F-B2BB-40E0-9AB2-9FF046752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311" y="1685521"/>
            <a:ext cx="4183721" cy="1541799"/>
          </a:xfrm>
          <a:prstGeom prst="rect">
            <a:avLst/>
          </a:prstGeom>
        </p:spPr>
      </p:pic>
      <p:pic>
        <p:nvPicPr>
          <p:cNvPr id="12" name="Picture 11">
            <a:extLst>
              <a:ext uri="{FF2B5EF4-FFF2-40B4-BE49-F238E27FC236}">
                <a16:creationId xmlns:a16="http://schemas.microsoft.com/office/drawing/2014/main" id="{573ACEA2-B729-40BB-9473-DBD722ED87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3167" y="2491558"/>
            <a:ext cx="3922527" cy="1901204"/>
          </a:xfrm>
          <a:prstGeom prst="rect">
            <a:avLst/>
          </a:prstGeom>
        </p:spPr>
      </p:pic>
      <p:pic>
        <p:nvPicPr>
          <p:cNvPr id="18" name="Picture 17">
            <a:extLst>
              <a:ext uri="{FF2B5EF4-FFF2-40B4-BE49-F238E27FC236}">
                <a16:creationId xmlns:a16="http://schemas.microsoft.com/office/drawing/2014/main" id="{DC188172-BDA2-4CF4-AC6F-4F43BF33B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1165" y="3303512"/>
            <a:ext cx="4316968" cy="2321016"/>
          </a:xfrm>
          <a:prstGeom prst="rect">
            <a:avLst/>
          </a:prstGeom>
        </p:spPr>
      </p:pic>
      <p:sp>
        <p:nvSpPr>
          <p:cNvPr id="19" name="TextBox 18">
            <a:extLst>
              <a:ext uri="{FF2B5EF4-FFF2-40B4-BE49-F238E27FC236}">
                <a16:creationId xmlns:a16="http://schemas.microsoft.com/office/drawing/2014/main" id="{EC0124F6-DB59-47FE-93C8-0D5BCB922928}"/>
              </a:ext>
            </a:extLst>
          </p:cNvPr>
          <p:cNvSpPr txBox="1"/>
          <p:nvPr/>
        </p:nvSpPr>
        <p:spPr>
          <a:xfrm>
            <a:off x="-395306" y="3232254"/>
            <a:ext cx="609452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Fig 8 :  Initial interface with Upload Image Button</a:t>
            </a:r>
            <a:endParaRPr kumimoji="0" lang="en-IN"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900FB536-026C-4E1E-A4C7-E0EB4F90B230}"/>
              </a:ext>
            </a:extLst>
          </p:cNvPr>
          <p:cNvSpPr txBox="1"/>
          <p:nvPr/>
        </p:nvSpPr>
        <p:spPr>
          <a:xfrm>
            <a:off x="2854172" y="4508171"/>
            <a:ext cx="609452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Fig 9:  After image upload we get Classify Image Button</a:t>
            </a:r>
            <a:endParaRPr kumimoji="0" lang="en-IN"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69388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82073BB-4226-4CD6-833E-C199BA562ACE}"/>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605F8D6D-11A7-4D57-B5ED-84BDF2A44829}"/>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63443EDD-52AD-4D15-B096-63251BAFF2CE}"/>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E0523EB4-B098-411E-BE6F-73B3EC9DC480}"/>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FA17E904-184C-488F-A47F-1B3AA5D50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7" name="TextBox 6">
            <a:extLst>
              <a:ext uri="{FF2B5EF4-FFF2-40B4-BE49-F238E27FC236}">
                <a16:creationId xmlns:a16="http://schemas.microsoft.com/office/drawing/2014/main" id="{D61392D2-9995-4D2B-9CCE-BCE99DCF6EBE}"/>
              </a:ext>
            </a:extLst>
          </p:cNvPr>
          <p:cNvSpPr txBox="1"/>
          <p:nvPr/>
        </p:nvSpPr>
        <p:spPr>
          <a:xfrm>
            <a:off x="426128" y="499943"/>
            <a:ext cx="1141668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rPr>
              <a:t>FUTURE SCOPE</a:t>
            </a:r>
            <a:endParaRPr lang="en-IN" dirty="0"/>
          </a:p>
        </p:txBody>
      </p:sp>
      <p:sp>
        <p:nvSpPr>
          <p:cNvPr id="9" name="TextBox 8">
            <a:extLst>
              <a:ext uri="{FF2B5EF4-FFF2-40B4-BE49-F238E27FC236}">
                <a16:creationId xmlns:a16="http://schemas.microsoft.com/office/drawing/2014/main" id="{3980C016-8313-4050-A10D-D80DC262FE9F}"/>
              </a:ext>
            </a:extLst>
          </p:cNvPr>
          <p:cNvSpPr txBox="1"/>
          <p:nvPr/>
        </p:nvSpPr>
        <p:spPr>
          <a:xfrm>
            <a:off x="719093" y="1410041"/>
            <a:ext cx="10558507" cy="3442609"/>
          </a:xfrm>
          <a:prstGeom prst="rect">
            <a:avLst/>
          </a:prstGeom>
          <a:noFill/>
        </p:spPr>
        <p:txBody>
          <a:bodyPr wrap="square">
            <a:spAutoFit/>
          </a:bodyPr>
          <a:lstStyle/>
          <a:p>
            <a:pPr algn="just" fontAlgn="base">
              <a:lnSpc>
                <a:spcPct val="250000"/>
              </a:lnSpc>
            </a:pPr>
            <a:r>
              <a:rPr lang="en-US" dirty="0">
                <a:latin typeface="Inter"/>
              </a:rPr>
              <a:t>We can take forward this project in many forms few of them are listed below.</a:t>
            </a:r>
          </a:p>
          <a:p>
            <a:pPr marL="285750" indent="-285750" algn="just" fontAlgn="base">
              <a:lnSpc>
                <a:spcPct val="250000"/>
              </a:lnSpc>
              <a:buFont typeface="Arial" panose="020B0604020202020204" pitchFamily="34" charset="0"/>
              <a:buChar char="•"/>
            </a:pPr>
            <a:r>
              <a:rPr lang="en-US" dirty="0">
                <a:latin typeface="Inter"/>
              </a:rPr>
              <a:t>Instead of image upload we can formulate this system for real time data where the camera will click live images</a:t>
            </a:r>
          </a:p>
          <a:p>
            <a:pPr marL="285750" indent="-285750" algn="just" fontAlgn="base">
              <a:lnSpc>
                <a:spcPct val="250000"/>
              </a:lnSpc>
              <a:buFont typeface="Arial" panose="020B0604020202020204" pitchFamily="34" charset="0"/>
              <a:buChar char="•"/>
            </a:pPr>
            <a:r>
              <a:rPr lang="en-US" dirty="0">
                <a:latin typeface="Inter"/>
              </a:rPr>
              <a:t>We can train by adding many more categorical samples in our training data.</a:t>
            </a:r>
          </a:p>
          <a:p>
            <a:pPr marL="285750" indent="-285750" algn="just" fontAlgn="base">
              <a:lnSpc>
                <a:spcPct val="250000"/>
              </a:lnSpc>
              <a:buFont typeface="Arial" panose="020B0604020202020204" pitchFamily="34" charset="0"/>
              <a:buChar char="•"/>
            </a:pPr>
            <a:r>
              <a:rPr lang="en-US" dirty="0">
                <a:latin typeface="Inter"/>
              </a:rPr>
              <a:t>We can opt for some other CNN model which will present better accuracy.</a:t>
            </a:r>
          </a:p>
        </p:txBody>
      </p:sp>
    </p:spTree>
    <p:extLst>
      <p:ext uri="{BB962C8B-B14F-4D97-AF65-F5344CB8AC3E}">
        <p14:creationId xmlns:p14="http://schemas.microsoft.com/office/powerpoint/2010/main" val="165562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82073BB-4226-4CD6-833E-C199BA562ACE}"/>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605F8D6D-11A7-4D57-B5ED-84BDF2A44829}"/>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63443EDD-52AD-4D15-B096-63251BAFF2CE}"/>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E0523EB4-B098-411E-BE6F-73B3EC9DC480}"/>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FA17E904-184C-488F-A47F-1B3AA5D50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7" name="TextBox 6">
            <a:extLst>
              <a:ext uri="{FF2B5EF4-FFF2-40B4-BE49-F238E27FC236}">
                <a16:creationId xmlns:a16="http://schemas.microsoft.com/office/drawing/2014/main" id="{D61392D2-9995-4D2B-9CCE-BCE99DCF6EBE}"/>
              </a:ext>
            </a:extLst>
          </p:cNvPr>
          <p:cNvSpPr txBox="1"/>
          <p:nvPr/>
        </p:nvSpPr>
        <p:spPr>
          <a:xfrm>
            <a:off x="426128" y="499943"/>
            <a:ext cx="1141668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rPr>
              <a:t>CONCLUSION</a:t>
            </a:r>
            <a:endParaRPr lang="en-IN" dirty="0"/>
          </a:p>
        </p:txBody>
      </p:sp>
      <p:sp>
        <p:nvSpPr>
          <p:cNvPr id="9" name="TextBox 8">
            <a:extLst>
              <a:ext uri="{FF2B5EF4-FFF2-40B4-BE49-F238E27FC236}">
                <a16:creationId xmlns:a16="http://schemas.microsoft.com/office/drawing/2014/main" id="{3980C016-8313-4050-A10D-D80DC262FE9F}"/>
              </a:ext>
            </a:extLst>
          </p:cNvPr>
          <p:cNvSpPr txBox="1"/>
          <p:nvPr/>
        </p:nvSpPr>
        <p:spPr>
          <a:xfrm>
            <a:off x="719093" y="1410041"/>
            <a:ext cx="10558507" cy="4827604"/>
          </a:xfrm>
          <a:prstGeom prst="rect">
            <a:avLst/>
          </a:prstGeom>
          <a:noFill/>
        </p:spPr>
        <p:txBody>
          <a:bodyPr wrap="square">
            <a:spAutoFit/>
          </a:bodyPr>
          <a:lstStyle/>
          <a:p>
            <a:pPr marL="285750" indent="-285750" algn="just" fontAlgn="base">
              <a:lnSpc>
                <a:spcPct val="250000"/>
              </a:lnSpc>
              <a:buFont typeface="Arial" panose="020B0604020202020204" pitchFamily="34" charset="0"/>
              <a:buChar char="•"/>
            </a:pPr>
            <a:r>
              <a:rPr lang="en-US" i="0" dirty="0">
                <a:effectLst/>
                <a:latin typeface="Inter"/>
              </a:rPr>
              <a:t>We successfully trained model using 20 epochs </a:t>
            </a:r>
          </a:p>
          <a:p>
            <a:pPr marL="285750" indent="-285750" algn="just" fontAlgn="base">
              <a:lnSpc>
                <a:spcPct val="250000"/>
              </a:lnSpc>
              <a:buFont typeface="Arial" panose="020B0604020202020204" pitchFamily="34" charset="0"/>
              <a:buChar char="•"/>
            </a:pPr>
            <a:r>
              <a:rPr lang="en-US" dirty="0">
                <a:latin typeface="Inter"/>
              </a:rPr>
              <a:t>Model is being deployed on </a:t>
            </a:r>
            <a:r>
              <a:rPr lang="en-US" i="0" dirty="0">
                <a:effectLst/>
                <a:latin typeface="Inter"/>
              </a:rPr>
              <a:t>WebApp which is giving us accurate classification of Traffic Signs.</a:t>
            </a:r>
          </a:p>
          <a:p>
            <a:pPr marL="285750" indent="-285750" algn="just" fontAlgn="base">
              <a:lnSpc>
                <a:spcPct val="250000"/>
              </a:lnSpc>
              <a:buFont typeface="Arial" panose="020B0604020202020204" pitchFamily="34" charset="0"/>
              <a:buChar char="•"/>
            </a:pPr>
            <a:r>
              <a:rPr lang="en-US" dirty="0">
                <a:latin typeface="Inter"/>
              </a:rPr>
              <a:t>This model is giving us more than 94% of accuracy.</a:t>
            </a:r>
            <a:r>
              <a:rPr lang="en-US" i="0" dirty="0">
                <a:effectLst/>
                <a:latin typeface="Inter"/>
              </a:rPr>
              <a:t> </a:t>
            </a:r>
          </a:p>
          <a:p>
            <a:pPr marL="285750" indent="-285750" algn="just" fontAlgn="base">
              <a:lnSpc>
                <a:spcPct val="250000"/>
              </a:lnSpc>
              <a:buFont typeface="Arial" panose="020B0604020202020204" pitchFamily="34" charset="0"/>
              <a:buChar char="•"/>
            </a:pPr>
            <a:r>
              <a:rPr lang="en-US" dirty="0">
                <a:latin typeface="Inter"/>
              </a:rPr>
              <a:t>The WebApp we built is ready to use in RTO offices and in Driving schools.</a:t>
            </a:r>
          </a:p>
          <a:p>
            <a:pPr marL="285750" indent="-285750" algn="just" fontAlgn="base">
              <a:lnSpc>
                <a:spcPct val="250000"/>
              </a:lnSpc>
              <a:buFont typeface="Arial" panose="020B0604020202020204" pitchFamily="34" charset="0"/>
              <a:buChar char="•"/>
            </a:pPr>
            <a:endParaRPr lang="en-US" dirty="0">
              <a:latin typeface="Inter"/>
            </a:endParaRPr>
          </a:p>
          <a:p>
            <a:pPr marL="285750" indent="-285750" algn="just" fontAlgn="base">
              <a:lnSpc>
                <a:spcPct val="250000"/>
              </a:lnSpc>
              <a:buFont typeface="Arial" panose="020B0604020202020204" pitchFamily="34" charset="0"/>
              <a:buChar char="•"/>
            </a:pPr>
            <a:endParaRPr lang="en-US" i="0" dirty="0">
              <a:effectLst/>
              <a:latin typeface="Inter"/>
            </a:endParaRPr>
          </a:p>
          <a:p>
            <a:pPr marL="285750" indent="-285750" algn="just" fontAlgn="base">
              <a:lnSpc>
                <a:spcPct val="250000"/>
              </a:lnSpc>
              <a:buFont typeface="Arial" panose="020B0604020202020204" pitchFamily="34" charset="0"/>
              <a:buChar char="•"/>
            </a:pPr>
            <a:endParaRPr lang="en-US" i="0" dirty="0">
              <a:effectLst/>
              <a:latin typeface="Inter"/>
            </a:endParaRPr>
          </a:p>
        </p:txBody>
      </p:sp>
    </p:spTree>
    <p:extLst>
      <p:ext uri="{BB962C8B-B14F-4D97-AF65-F5344CB8AC3E}">
        <p14:creationId xmlns:p14="http://schemas.microsoft.com/office/powerpoint/2010/main" val="153105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82073BB-4226-4CD6-833E-C199BA562ACE}"/>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605F8D6D-11A7-4D57-B5ED-84BDF2A44829}"/>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63443EDD-52AD-4D15-B096-63251BAFF2CE}"/>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E0523EB4-B098-411E-BE6F-73B3EC9DC480}"/>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FA17E904-184C-488F-A47F-1B3AA5D50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7" name="TextBox 6">
            <a:extLst>
              <a:ext uri="{FF2B5EF4-FFF2-40B4-BE49-F238E27FC236}">
                <a16:creationId xmlns:a16="http://schemas.microsoft.com/office/drawing/2014/main" id="{D61392D2-9995-4D2B-9CCE-BCE99DCF6EBE}"/>
              </a:ext>
            </a:extLst>
          </p:cNvPr>
          <p:cNvSpPr txBox="1"/>
          <p:nvPr/>
        </p:nvSpPr>
        <p:spPr>
          <a:xfrm>
            <a:off x="426128" y="527643"/>
            <a:ext cx="1141668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rPr>
              <a:t>REFERENCES</a:t>
            </a:r>
            <a:endParaRPr lang="en-IN" dirty="0"/>
          </a:p>
        </p:txBody>
      </p:sp>
      <p:sp>
        <p:nvSpPr>
          <p:cNvPr id="11" name="TextBox 10">
            <a:extLst>
              <a:ext uri="{FF2B5EF4-FFF2-40B4-BE49-F238E27FC236}">
                <a16:creationId xmlns:a16="http://schemas.microsoft.com/office/drawing/2014/main" id="{12EC9DCC-B520-4F80-B191-E83A38C28C65}"/>
              </a:ext>
            </a:extLst>
          </p:cNvPr>
          <p:cNvSpPr txBox="1"/>
          <p:nvPr/>
        </p:nvSpPr>
        <p:spPr>
          <a:xfrm>
            <a:off x="624398" y="1309351"/>
            <a:ext cx="11074893" cy="4446730"/>
          </a:xfrm>
          <a:prstGeom prst="rect">
            <a:avLst/>
          </a:prstGeom>
          <a:noFill/>
        </p:spPr>
        <p:txBody>
          <a:bodyPr wrap="square">
            <a:spAutoFit/>
          </a:bodyPr>
          <a:lstStyle/>
          <a:p>
            <a:pPr marL="342900" indent="-342900" algn="just" fontAlgn="base">
              <a:lnSpc>
                <a:spcPct val="200000"/>
              </a:lnSpc>
              <a:buFont typeface="+mj-lt"/>
              <a:buAutoNum type="arabicPeriod"/>
            </a:pPr>
            <a:r>
              <a:rPr lang="en-IN" sz="1400" b="0" i="0" dirty="0" err="1">
                <a:solidFill>
                  <a:srgbClr val="333333"/>
                </a:solidFill>
                <a:effectLst/>
                <a:latin typeface="Arial" panose="020B0604020202020204" pitchFamily="34" charset="0"/>
              </a:rPr>
              <a:t>Nattapol</a:t>
            </a:r>
            <a:r>
              <a:rPr lang="en-IN" sz="1400" b="0" i="0" dirty="0">
                <a:solidFill>
                  <a:srgbClr val="333333"/>
                </a:solidFill>
                <a:effectLst/>
                <a:latin typeface="Arial" panose="020B0604020202020204" pitchFamily="34" charset="0"/>
              </a:rPr>
              <a:t> </a:t>
            </a:r>
            <a:r>
              <a:rPr lang="en-IN" sz="1400" b="0" i="0" dirty="0" err="1">
                <a:solidFill>
                  <a:srgbClr val="333333"/>
                </a:solidFill>
                <a:effectLst/>
                <a:latin typeface="Arial" panose="020B0604020202020204" pitchFamily="34" charset="0"/>
              </a:rPr>
              <a:t>Namyang</a:t>
            </a:r>
            <a:r>
              <a:rPr lang="en-IN" sz="1400" b="0" i="0" dirty="0">
                <a:solidFill>
                  <a:srgbClr val="333333"/>
                </a:solidFill>
                <a:effectLst/>
                <a:latin typeface="Arial" panose="020B0604020202020204" pitchFamily="34" charset="0"/>
              </a:rPr>
              <a:t>, </a:t>
            </a:r>
            <a:r>
              <a:rPr lang="en-IN" sz="1400" b="0" i="0" dirty="0" err="1">
                <a:solidFill>
                  <a:srgbClr val="333333"/>
                </a:solidFill>
                <a:effectLst/>
                <a:latin typeface="Arial" panose="020B0604020202020204" pitchFamily="34" charset="0"/>
              </a:rPr>
              <a:t>Suphakant</a:t>
            </a:r>
            <a:r>
              <a:rPr lang="en-IN" sz="1400" b="0" i="0" dirty="0">
                <a:solidFill>
                  <a:srgbClr val="333333"/>
                </a:solidFill>
                <a:effectLst/>
                <a:latin typeface="Arial" panose="020B0604020202020204" pitchFamily="34" charset="0"/>
              </a:rPr>
              <a:t> </a:t>
            </a:r>
            <a:r>
              <a:rPr lang="en-IN" sz="1400" b="0" i="0" dirty="0" err="1">
                <a:solidFill>
                  <a:srgbClr val="333333"/>
                </a:solidFill>
                <a:effectLst/>
                <a:latin typeface="Arial" panose="020B0604020202020204" pitchFamily="34" charset="0"/>
              </a:rPr>
              <a:t>Phimoltares</a:t>
            </a:r>
            <a:r>
              <a:rPr lang="en-IN" sz="1400" b="0" i="0" dirty="0">
                <a:solidFill>
                  <a:srgbClr val="333333"/>
                </a:solidFill>
                <a:effectLst/>
                <a:latin typeface="Arial" panose="020B0604020202020204" pitchFamily="34" charset="0"/>
              </a:rPr>
              <a:t>, "Thai Traffic Sign Classification and Recognition System Based on Histogram of Gradients </a:t>
            </a:r>
            <a:r>
              <a:rPr lang="en-IN" sz="1400" b="0" i="0" dirty="0" err="1">
                <a:solidFill>
                  <a:srgbClr val="333333"/>
                </a:solidFill>
                <a:effectLst/>
                <a:latin typeface="Arial" panose="020B0604020202020204" pitchFamily="34" charset="0"/>
              </a:rPr>
              <a:t>Color</a:t>
            </a:r>
            <a:r>
              <a:rPr lang="en-IN" sz="1400" b="0" i="0" dirty="0">
                <a:solidFill>
                  <a:srgbClr val="333333"/>
                </a:solidFill>
                <a:effectLst/>
                <a:latin typeface="Arial" panose="020B0604020202020204" pitchFamily="34" charset="0"/>
              </a:rPr>
              <a:t> Layout Descriptor and Normalized Correlation Coefficient", </a:t>
            </a:r>
            <a:r>
              <a:rPr lang="en-IN" sz="1400" b="0" i="1" dirty="0">
                <a:solidFill>
                  <a:srgbClr val="333333"/>
                </a:solidFill>
                <a:effectLst/>
                <a:latin typeface="Arial" panose="020B0604020202020204" pitchFamily="34" charset="0"/>
              </a:rPr>
              <a:t>Information Technology (</a:t>
            </a:r>
            <a:r>
              <a:rPr lang="en-IN" sz="1400" b="0" i="1" dirty="0" err="1">
                <a:solidFill>
                  <a:srgbClr val="333333"/>
                </a:solidFill>
                <a:effectLst/>
                <a:latin typeface="Arial" panose="020B0604020202020204" pitchFamily="34" charset="0"/>
              </a:rPr>
              <a:t>InCIT</a:t>
            </a:r>
            <a:r>
              <a:rPr lang="en-IN" sz="1400" b="0" i="1" dirty="0">
                <a:solidFill>
                  <a:srgbClr val="333333"/>
                </a:solidFill>
                <a:effectLst/>
                <a:latin typeface="Arial" panose="020B0604020202020204" pitchFamily="34" charset="0"/>
              </a:rPr>
              <a:t>) 2020 5th International Conference on</a:t>
            </a:r>
            <a:r>
              <a:rPr lang="en-IN" sz="1400" b="0" i="0" dirty="0">
                <a:solidFill>
                  <a:srgbClr val="333333"/>
                </a:solidFill>
                <a:effectLst/>
                <a:latin typeface="Arial" panose="020B0604020202020204" pitchFamily="34" charset="0"/>
              </a:rPr>
              <a:t>, pp. 270-275, 2020.</a:t>
            </a:r>
          </a:p>
          <a:p>
            <a:pPr marL="342900" indent="-342900" algn="just" fontAlgn="base">
              <a:lnSpc>
                <a:spcPct val="200000"/>
              </a:lnSpc>
              <a:buFont typeface="+mj-lt"/>
              <a:buAutoNum type="arabicPeriod"/>
            </a:pPr>
            <a:r>
              <a:rPr lang="en-US" sz="1400" b="0" i="0" dirty="0" err="1">
                <a:solidFill>
                  <a:srgbClr val="333333"/>
                </a:solidFill>
                <a:effectLst/>
                <a:latin typeface="Arial" panose="020B0604020202020204" pitchFamily="34" charset="0"/>
              </a:rPr>
              <a:t>Bousarhane</a:t>
            </a:r>
            <a:r>
              <a:rPr lang="en-US" sz="1400" b="0" i="0" dirty="0">
                <a:solidFill>
                  <a:srgbClr val="333333"/>
                </a:solidFill>
                <a:effectLst/>
                <a:latin typeface="Arial" panose="020B0604020202020204" pitchFamily="34" charset="0"/>
              </a:rPr>
              <a:t> </a:t>
            </a:r>
            <a:r>
              <a:rPr lang="en-US" sz="1400" b="0" i="0" dirty="0" err="1">
                <a:solidFill>
                  <a:srgbClr val="333333"/>
                </a:solidFill>
                <a:effectLst/>
                <a:latin typeface="Arial" panose="020B0604020202020204" pitchFamily="34" charset="0"/>
              </a:rPr>
              <a:t>Btissam</a:t>
            </a:r>
            <a:r>
              <a:rPr lang="en-US" sz="1400" b="0" i="0" dirty="0">
                <a:solidFill>
                  <a:srgbClr val="333333"/>
                </a:solidFill>
                <a:effectLst/>
                <a:latin typeface="Arial" panose="020B0604020202020204" pitchFamily="34" charset="0"/>
              </a:rPr>
              <a:t>, </a:t>
            </a:r>
            <a:r>
              <a:rPr lang="en-US" sz="1400" b="0" i="0" dirty="0" err="1">
                <a:solidFill>
                  <a:srgbClr val="333333"/>
                </a:solidFill>
                <a:effectLst/>
                <a:latin typeface="Arial" panose="020B0604020202020204" pitchFamily="34" charset="0"/>
              </a:rPr>
              <a:t>Bouzidi</a:t>
            </a:r>
            <a:r>
              <a:rPr lang="en-US" sz="1400" b="0" i="0" dirty="0">
                <a:solidFill>
                  <a:srgbClr val="333333"/>
                </a:solidFill>
                <a:effectLst/>
                <a:latin typeface="Arial" panose="020B0604020202020204" pitchFamily="34" charset="0"/>
              </a:rPr>
              <a:t> </a:t>
            </a:r>
            <a:r>
              <a:rPr lang="en-US" sz="1400" b="0" i="0" dirty="0" err="1">
                <a:solidFill>
                  <a:srgbClr val="333333"/>
                </a:solidFill>
                <a:effectLst/>
                <a:latin typeface="Arial" panose="020B0604020202020204" pitchFamily="34" charset="0"/>
              </a:rPr>
              <a:t>Driss</a:t>
            </a:r>
            <a:r>
              <a:rPr lang="en-US" sz="1400" b="0" i="0" dirty="0">
                <a:solidFill>
                  <a:srgbClr val="333333"/>
                </a:solidFill>
                <a:effectLst/>
                <a:latin typeface="Arial" panose="020B0604020202020204" pitchFamily="34" charset="0"/>
              </a:rPr>
              <a:t>, "Partially Connected Neural Networks for an Efficient Classification of Traffic Signs", </a:t>
            </a:r>
            <a:r>
              <a:rPr lang="en-US" sz="1400" b="0" i="1" dirty="0">
                <a:solidFill>
                  <a:srgbClr val="333333"/>
                </a:solidFill>
                <a:effectLst/>
                <a:latin typeface="Arial" panose="020B0604020202020204" pitchFamily="34" charset="0"/>
              </a:rPr>
              <a:t>Open Innovations Association FRUCT 2021 30th Conference of</a:t>
            </a:r>
            <a:r>
              <a:rPr lang="en-US" sz="1400" b="0" i="0" dirty="0">
                <a:solidFill>
                  <a:srgbClr val="333333"/>
                </a:solidFill>
                <a:effectLst/>
                <a:latin typeface="Arial" panose="020B0604020202020204" pitchFamily="34" charset="0"/>
              </a:rPr>
              <a:t>, pp. 16-23, 2021.</a:t>
            </a:r>
          </a:p>
          <a:p>
            <a:pPr marL="342900" indent="-342900" algn="just" fontAlgn="base">
              <a:lnSpc>
                <a:spcPct val="200000"/>
              </a:lnSpc>
              <a:buFont typeface="+mj-lt"/>
              <a:buAutoNum type="arabicPeriod"/>
            </a:pPr>
            <a:r>
              <a:rPr lang="en-US" sz="1400" b="0" i="0" dirty="0">
                <a:solidFill>
                  <a:srgbClr val="333333"/>
                </a:solidFill>
                <a:effectLst/>
                <a:latin typeface="Arial" panose="020B0604020202020204" pitchFamily="34" charset="0"/>
              </a:rPr>
              <a:t>M A </a:t>
            </a:r>
            <a:r>
              <a:rPr lang="en-US" sz="1400" b="0" i="0" dirty="0" err="1">
                <a:solidFill>
                  <a:srgbClr val="333333"/>
                </a:solidFill>
                <a:effectLst/>
                <a:latin typeface="Arial" panose="020B0604020202020204" pitchFamily="34" charset="0"/>
              </a:rPr>
              <a:t>A</a:t>
            </a:r>
            <a:r>
              <a:rPr lang="en-US" sz="1400" b="0" i="0" dirty="0">
                <a:solidFill>
                  <a:srgbClr val="333333"/>
                </a:solidFill>
                <a:effectLst/>
                <a:latin typeface="Arial" panose="020B0604020202020204" pitchFamily="34" charset="0"/>
              </a:rPr>
              <a:t> Sheikh, A Kole and T </a:t>
            </a:r>
            <a:r>
              <a:rPr lang="en-US" sz="1400" b="0" i="0" dirty="0" err="1">
                <a:solidFill>
                  <a:srgbClr val="333333"/>
                </a:solidFill>
                <a:effectLst/>
                <a:latin typeface="Arial" panose="020B0604020202020204" pitchFamily="34" charset="0"/>
              </a:rPr>
              <a:t>Maity</a:t>
            </a:r>
            <a:r>
              <a:rPr lang="en-US" sz="1400" b="0" i="0" dirty="0">
                <a:solidFill>
                  <a:srgbClr val="333333"/>
                </a:solidFill>
                <a:effectLst/>
                <a:latin typeface="Arial" panose="020B0604020202020204" pitchFamily="34" charset="0"/>
              </a:rPr>
              <a:t>, "Traffic sign detection and classification using </a:t>
            </a:r>
            <a:r>
              <a:rPr lang="en-US" sz="1400" b="0" i="0" dirty="0" err="1">
                <a:solidFill>
                  <a:srgbClr val="333333"/>
                </a:solidFill>
                <a:effectLst/>
                <a:latin typeface="Arial" panose="020B0604020202020204" pitchFamily="34" charset="0"/>
              </a:rPr>
              <a:t>colour</a:t>
            </a:r>
            <a:r>
              <a:rPr lang="en-US" sz="1400" b="0" i="0" dirty="0">
                <a:solidFill>
                  <a:srgbClr val="333333"/>
                </a:solidFill>
                <a:effectLst/>
                <a:latin typeface="Arial" panose="020B0604020202020204" pitchFamily="34" charset="0"/>
              </a:rPr>
              <a:t> feature and neural network", </a:t>
            </a:r>
            <a:r>
              <a:rPr lang="en-US" sz="1400" b="0" i="1" dirty="0">
                <a:solidFill>
                  <a:srgbClr val="333333"/>
                </a:solidFill>
                <a:effectLst/>
                <a:latin typeface="Arial" panose="020B0604020202020204" pitchFamily="34" charset="0"/>
              </a:rPr>
              <a:t>International Conference on Intelligent Control Power and Instrumentation</a:t>
            </a:r>
            <a:r>
              <a:rPr lang="en-US" sz="1400" b="0" i="0" dirty="0">
                <a:solidFill>
                  <a:srgbClr val="333333"/>
                </a:solidFill>
                <a:effectLst/>
                <a:latin typeface="Arial" panose="020B0604020202020204" pitchFamily="34" charset="0"/>
              </a:rPr>
              <a:t>, 2016.</a:t>
            </a:r>
          </a:p>
          <a:p>
            <a:pPr marL="342900" indent="-342900" algn="just" fontAlgn="base">
              <a:lnSpc>
                <a:spcPct val="200000"/>
              </a:lnSpc>
              <a:buFont typeface="+mj-lt"/>
              <a:buAutoNum type="arabicPeriod"/>
            </a:pPr>
            <a:r>
              <a:rPr lang="en-US" sz="1400" b="0" i="0" dirty="0">
                <a:solidFill>
                  <a:srgbClr val="333333"/>
                </a:solidFill>
                <a:effectLst/>
                <a:latin typeface="Arial" panose="020B0604020202020204" pitchFamily="34" charset="0"/>
              </a:rPr>
              <a:t>M A </a:t>
            </a:r>
            <a:r>
              <a:rPr lang="en-US" sz="1400" b="0" i="0" dirty="0" err="1">
                <a:solidFill>
                  <a:srgbClr val="333333"/>
                </a:solidFill>
                <a:effectLst/>
                <a:latin typeface="Arial" panose="020B0604020202020204" pitchFamily="34" charset="0"/>
              </a:rPr>
              <a:t>A</a:t>
            </a:r>
            <a:r>
              <a:rPr lang="en-US" sz="1400" b="0" i="0" dirty="0">
                <a:solidFill>
                  <a:srgbClr val="333333"/>
                </a:solidFill>
                <a:effectLst/>
                <a:latin typeface="Arial" panose="020B0604020202020204" pitchFamily="34" charset="0"/>
              </a:rPr>
              <a:t> Sheikh and S Mukhopadhyay, "Noise tolerant classification of aerial images into manmade structures and natural-scene images based on statistical dispersion measures", </a:t>
            </a:r>
            <a:r>
              <a:rPr lang="en-US" sz="1400" b="0" i="1" dirty="0">
                <a:solidFill>
                  <a:srgbClr val="333333"/>
                </a:solidFill>
                <a:effectLst/>
                <a:latin typeface="Arial" panose="020B0604020202020204" pitchFamily="34" charset="0"/>
              </a:rPr>
              <a:t>IEEE India Conference</a:t>
            </a:r>
            <a:r>
              <a:rPr lang="en-US" sz="1400" b="0" i="0" dirty="0">
                <a:solidFill>
                  <a:srgbClr val="333333"/>
                </a:solidFill>
                <a:effectLst/>
                <a:latin typeface="Arial" panose="020B0604020202020204" pitchFamily="34" charset="0"/>
              </a:rPr>
              <a:t>, pp. 653-658, 2012.</a:t>
            </a:r>
            <a:endParaRPr lang="en-US" sz="1400" b="0" dirty="0">
              <a:solidFill>
                <a:srgbClr val="333333"/>
              </a:solidFill>
              <a:latin typeface="Inter"/>
              <a:hlinkClick r:id="rId4"/>
            </a:endParaRPr>
          </a:p>
          <a:p>
            <a:pPr marL="342900" indent="-342900" algn="just" fontAlgn="base">
              <a:lnSpc>
                <a:spcPct val="200000"/>
              </a:lnSpc>
              <a:buFont typeface="+mj-lt"/>
              <a:buAutoNum type="arabicPeriod"/>
            </a:pPr>
            <a:r>
              <a:rPr lang="en-US" sz="1600" i="0" dirty="0">
                <a:effectLst/>
                <a:latin typeface="Inter"/>
                <a:hlinkClick r:id="rId4"/>
              </a:rPr>
              <a:t>https://github.com/Spidy20</a:t>
            </a:r>
            <a:endParaRPr lang="en-US" sz="1600" i="0" dirty="0">
              <a:effectLst/>
              <a:latin typeface="Inter"/>
            </a:endParaRPr>
          </a:p>
        </p:txBody>
      </p:sp>
    </p:spTree>
    <p:extLst>
      <p:ext uri="{BB962C8B-B14F-4D97-AF65-F5344CB8AC3E}">
        <p14:creationId xmlns:p14="http://schemas.microsoft.com/office/powerpoint/2010/main" val="329041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49C2701-B5B8-49E1-B9F8-060B104D1DDE}"/>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A25AD078-1B36-40B3-843F-1CDCF7AD4303}"/>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1BC3EBF9-85D9-432C-AEF5-0B26DBFBE432}"/>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171339C2-60BE-48D2-AFBC-683EEE927D9F}"/>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F0F88084-CC33-43CE-BF25-A353368A5D07}"/>
              </a:ext>
            </a:extLst>
          </p:cNvPr>
          <p:cNvSpPr txBox="1"/>
          <p:nvPr/>
        </p:nvSpPr>
        <p:spPr>
          <a:xfrm>
            <a:off x="863354" y="499943"/>
            <a:ext cx="6094520" cy="584775"/>
          </a:xfrm>
          <a:prstGeom prst="rect">
            <a:avLst/>
          </a:prstGeom>
          <a:noFill/>
        </p:spPr>
        <p:txBody>
          <a:bodyPr wrap="square">
            <a:spAutoFit/>
          </a:bodyPr>
          <a:lstStyle/>
          <a:p>
            <a:r>
              <a:rPr lang="en-IN" sz="3200" b="1" dirty="0">
                <a:effectLst>
                  <a:outerShdw blurRad="38100" dist="38100" dir="2700000" algn="tl">
                    <a:srgbClr val="000000">
                      <a:alpha val="43137"/>
                    </a:srgbClr>
                  </a:outerShdw>
                </a:effectLst>
              </a:rPr>
              <a:t>INDEX</a:t>
            </a:r>
            <a:endParaRPr lang="en-IN" dirty="0"/>
          </a:p>
        </p:txBody>
      </p:sp>
      <p:sp>
        <p:nvSpPr>
          <p:cNvPr id="14" name="TextBox 13">
            <a:extLst>
              <a:ext uri="{FF2B5EF4-FFF2-40B4-BE49-F238E27FC236}">
                <a16:creationId xmlns:a16="http://schemas.microsoft.com/office/drawing/2014/main" id="{07DCDA34-E44F-4232-B175-9A642BFE693D}"/>
              </a:ext>
            </a:extLst>
          </p:cNvPr>
          <p:cNvSpPr txBox="1"/>
          <p:nvPr/>
        </p:nvSpPr>
        <p:spPr>
          <a:xfrm>
            <a:off x="2354802" y="1009380"/>
            <a:ext cx="6094520" cy="3892732"/>
          </a:xfrm>
          <a:prstGeom prst="rect">
            <a:avLst/>
          </a:prstGeom>
          <a:noFill/>
        </p:spPr>
        <p:txBody>
          <a:bodyPr wrap="square">
            <a:spAutoFit/>
          </a:bodyPr>
          <a:lstStyle/>
          <a:p>
            <a:pPr marL="342900" indent="-342900">
              <a:lnSpc>
                <a:spcPct val="200000"/>
              </a:lnSpc>
              <a:buAutoNum type="arabicPeriod"/>
            </a:pPr>
            <a:r>
              <a:rPr lang="en-IN" sz="1800" b="1" dirty="0"/>
              <a:t>Abstract </a:t>
            </a:r>
          </a:p>
          <a:p>
            <a:pPr marL="342900" indent="-342900">
              <a:lnSpc>
                <a:spcPct val="200000"/>
              </a:lnSpc>
              <a:buAutoNum type="arabicPeriod"/>
            </a:pPr>
            <a:r>
              <a:rPr lang="en-IN" b="1" dirty="0"/>
              <a:t>Introduction</a:t>
            </a:r>
            <a:endParaRPr lang="en-IN" sz="1800" b="1" dirty="0"/>
          </a:p>
          <a:p>
            <a:pPr marL="342900" indent="-342900">
              <a:lnSpc>
                <a:spcPct val="200000"/>
              </a:lnSpc>
              <a:buAutoNum type="arabicPeriod"/>
            </a:pPr>
            <a:r>
              <a:rPr lang="en-IN" sz="1800" b="1" dirty="0"/>
              <a:t>Problem Statement</a:t>
            </a:r>
          </a:p>
          <a:p>
            <a:pPr marL="342900" indent="-342900">
              <a:lnSpc>
                <a:spcPct val="200000"/>
              </a:lnSpc>
              <a:buAutoNum type="arabicPeriod"/>
            </a:pPr>
            <a:r>
              <a:rPr lang="en-IN" b="1" dirty="0"/>
              <a:t>Solution Proposed</a:t>
            </a:r>
          </a:p>
          <a:p>
            <a:pPr marL="342900" indent="-342900">
              <a:lnSpc>
                <a:spcPct val="200000"/>
              </a:lnSpc>
              <a:buAutoNum type="arabicPeriod"/>
            </a:pPr>
            <a:r>
              <a:rPr lang="en-IN" b="1" dirty="0"/>
              <a:t>Future Scope </a:t>
            </a:r>
          </a:p>
          <a:p>
            <a:pPr marL="342900" indent="-342900">
              <a:lnSpc>
                <a:spcPct val="200000"/>
              </a:lnSpc>
              <a:buAutoNum type="arabicPeriod"/>
            </a:pPr>
            <a:r>
              <a:rPr lang="en-IN" b="1" dirty="0"/>
              <a:t>Conclusion </a:t>
            </a:r>
          </a:p>
          <a:p>
            <a:pPr marL="342900" indent="-342900">
              <a:lnSpc>
                <a:spcPct val="200000"/>
              </a:lnSpc>
              <a:buAutoNum type="arabicPeriod"/>
            </a:pPr>
            <a:r>
              <a:rPr lang="en-IN" b="1" dirty="0"/>
              <a:t>References</a:t>
            </a:r>
          </a:p>
        </p:txBody>
      </p:sp>
    </p:spTree>
    <p:extLst>
      <p:ext uri="{BB962C8B-B14F-4D97-AF65-F5344CB8AC3E}">
        <p14:creationId xmlns:p14="http://schemas.microsoft.com/office/powerpoint/2010/main" val="103941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C4372B8-2007-4A2F-B9FC-94B47FC0EA10}"/>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60E70D83-7108-4183-AC9F-F5240A3FCAB6}"/>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FEAAD9A4-FE58-49C3-8E78-F6BD1D3B2F4F}"/>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F723B9AE-EB00-4B13-B736-ABB344ABDA5D}"/>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791A13B0-3B2F-4693-9FD1-F9F648D8DE5E}"/>
              </a:ext>
            </a:extLst>
          </p:cNvPr>
          <p:cNvSpPr txBox="1"/>
          <p:nvPr/>
        </p:nvSpPr>
        <p:spPr>
          <a:xfrm>
            <a:off x="1012055" y="1412680"/>
            <a:ext cx="10440139" cy="2542363"/>
          </a:xfrm>
          <a:prstGeom prst="rect">
            <a:avLst/>
          </a:prstGeom>
          <a:noFill/>
        </p:spPr>
        <p:txBody>
          <a:bodyPr wrap="square">
            <a:spAutoFit/>
          </a:bodyPr>
          <a:lstStyle/>
          <a:p>
            <a:pPr algn="just" fontAlgn="base">
              <a:lnSpc>
                <a:spcPct val="150000"/>
              </a:lnSpc>
            </a:pPr>
            <a:r>
              <a:rPr lang="en-US" b="0" i="0" dirty="0">
                <a:effectLst/>
                <a:latin typeface="Inter"/>
              </a:rPr>
              <a:t>The German Traffic Sign Benchmark is a multi-class, single-image classification challenge held at the International Joint Conference on Neural Networks (IJCNN) 2011</a:t>
            </a:r>
            <a:r>
              <a:rPr lang="en-US" dirty="0">
                <a:latin typeface="Inter"/>
              </a:rPr>
              <a:t> and our project is solution on this problem</a:t>
            </a:r>
            <a:r>
              <a:rPr lang="en-US" b="0" i="0" dirty="0">
                <a:effectLst/>
                <a:latin typeface="Inter"/>
              </a:rPr>
              <a:t>: The upload and classify system that we created </a:t>
            </a:r>
            <a:r>
              <a:rPr lang="en-US" dirty="0">
                <a:latin typeface="Inter"/>
              </a:rPr>
              <a:t>solved the problem of recognizing given traffic signs</a:t>
            </a:r>
            <a:r>
              <a:rPr lang="en-US" b="0" i="0" dirty="0">
                <a:effectLst/>
                <a:latin typeface="Inter"/>
              </a:rPr>
              <a:t>.</a:t>
            </a:r>
          </a:p>
          <a:p>
            <a:pPr algn="just" fontAlgn="base">
              <a:lnSpc>
                <a:spcPct val="150000"/>
              </a:lnSpc>
            </a:pPr>
            <a:endParaRPr lang="en-US" dirty="0">
              <a:latin typeface="Inter"/>
            </a:endParaRPr>
          </a:p>
          <a:p>
            <a:pPr algn="just" fontAlgn="base">
              <a:lnSpc>
                <a:spcPct val="150000"/>
              </a:lnSpc>
            </a:pPr>
            <a:r>
              <a:rPr lang="en-US" b="0" i="0" dirty="0">
                <a:effectLst/>
                <a:latin typeface="Inter"/>
              </a:rPr>
              <a:t>The dataset used have special features such as</a:t>
            </a:r>
            <a:r>
              <a:rPr lang="en-US" dirty="0">
                <a:latin typeface="Inter"/>
              </a:rPr>
              <a:t> </a:t>
            </a:r>
            <a:r>
              <a:rPr lang="en-US" b="0" i="0" dirty="0">
                <a:effectLst/>
                <a:latin typeface="Inter"/>
              </a:rPr>
              <a:t>Single-image, multi-class classification problem,</a:t>
            </a:r>
            <a:r>
              <a:rPr lang="en-US" dirty="0">
                <a:latin typeface="Inter"/>
              </a:rPr>
              <a:t> </a:t>
            </a:r>
            <a:r>
              <a:rPr lang="en-US" b="0" i="0" dirty="0">
                <a:effectLst/>
                <a:latin typeface="Inter"/>
              </a:rPr>
              <a:t>More than 40 classes, More than 50,000 images in total, Large, lifelike database.</a:t>
            </a:r>
          </a:p>
        </p:txBody>
      </p:sp>
      <p:sp>
        <p:nvSpPr>
          <p:cNvPr id="12" name="TextBox 11">
            <a:extLst>
              <a:ext uri="{FF2B5EF4-FFF2-40B4-BE49-F238E27FC236}">
                <a16:creationId xmlns:a16="http://schemas.microsoft.com/office/drawing/2014/main" id="{B8A83219-84D2-4712-8A85-520FD4ABD194}"/>
              </a:ext>
            </a:extLst>
          </p:cNvPr>
          <p:cNvSpPr txBox="1"/>
          <p:nvPr/>
        </p:nvSpPr>
        <p:spPr>
          <a:xfrm>
            <a:off x="426128" y="499943"/>
            <a:ext cx="1141668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rPr>
              <a:t>ABSTRACT</a:t>
            </a:r>
            <a:endParaRPr lang="en-IN" dirty="0"/>
          </a:p>
        </p:txBody>
      </p:sp>
      <p:pic>
        <p:nvPicPr>
          <p:cNvPr id="13" name="Graphic 12" descr="Traffic light">
            <a:extLst>
              <a:ext uri="{FF2B5EF4-FFF2-40B4-BE49-F238E27FC236}">
                <a16:creationId xmlns:a16="http://schemas.microsoft.com/office/drawing/2014/main" id="{025F8A2A-50E7-4967-B955-EC86170B60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Tree>
    <p:extLst>
      <p:ext uri="{BB962C8B-B14F-4D97-AF65-F5344CB8AC3E}">
        <p14:creationId xmlns:p14="http://schemas.microsoft.com/office/powerpoint/2010/main" val="408424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F7B81D6-A486-435D-9AB2-8D2D74D997CC}"/>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67F9F794-AD64-4BE2-8F20-51E6F4FC822B}"/>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B30B9ACF-EAB4-44AC-9625-9A78CCE72565}"/>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73008084-8AF0-4900-B18E-F808735C66F2}"/>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AF57CBC9-3464-4FC4-AB97-15F1244599D3}"/>
              </a:ext>
            </a:extLst>
          </p:cNvPr>
          <p:cNvSpPr txBox="1"/>
          <p:nvPr/>
        </p:nvSpPr>
        <p:spPr>
          <a:xfrm>
            <a:off x="426128" y="499943"/>
            <a:ext cx="1141668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rPr>
              <a:t>INTRODUCTION</a:t>
            </a:r>
            <a:endParaRPr lang="en-IN" dirty="0"/>
          </a:p>
        </p:txBody>
      </p:sp>
      <p:sp>
        <p:nvSpPr>
          <p:cNvPr id="7" name="TextBox 6">
            <a:extLst>
              <a:ext uri="{FF2B5EF4-FFF2-40B4-BE49-F238E27FC236}">
                <a16:creationId xmlns:a16="http://schemas.microsoft.com/office/drawing/2014/main" id="{4E1BF41F-5901-4641-8787-006AD3B40A5A}"/>
              </a:ext>
            </a:extLst>
          </p:cNvPr>
          <p:cNvSpPr txBox="1"/>
          <p:nvPr/>
        </p:nvSpPr>
        <p:spPr>
          <a:xfrm>
            <a:off x="1012055" y="1412680"/>
            <a:ext cx="10440139" cy="3788858"/>
          </a:xfrm>
          <a:prstGeom prst="rect">
            <a:avLst/>
          </a:prstGeom>
          <a:noFill/>
        </p:spPr>
        <p:txBody>
          <a:bodyPr wrap="square">
            <a:spAutoFit/>
          </a:bodyPr>
          <a:lstStyle/>
          <a:p>
            <a:pPr algn="just" fontAlgn="base">
              <a:lnSpc>
                <a:spcPct val="150000"/>
              </a:lnSpc>
            </a:pPr>
            <a:r>
              <a:rPr lang="en-US" dirty="0">
                <a:latin typeface="Inter"/>
              </a:rPr>
              <a:t>We have  created a webapp using flask framework which is taking test image as input, classifying the uploaded image using classification model in background which was trained by using 38000+ images of various traffic signs categorized on the basis of their names. We have used feature extraction to extract features from available test data.</a:t>
            </a:r>
          </a:p>
          <a:p>
            <a:pPr algn="just" fontAlgn="base">
              <a:lnSpc>
                <a:spcPct val="150000"/>
              </a:lnSpc>
            </a:pPr>
            <a:r>
              <a:rPr lang="en-US" b="0" i="0" dirty="0">
                <a:effectLst/>
                <a:latin typeface="Inter"/>
              </a:rPr>
              <a:t>The webapp </a:t>
            </a:r>
            <a:r>
              <a:rPr lang="en-US" dirty="0">
                <a:latin typeface="Inter"/>
              </a:rPr>
              <a:t>which we have created is reading module which is extracted using PICKLE from our train-test file and this web app we are running on local host. The interface of this WebApp is such that firstly it asks for the image by clicking on ‘upload traffic sign image’ which will be classified and it’s name will be displayed on screen after clicking ‘click here to classify traffic sign’ the WebApp will output the name of uploaded Traffic Sign.</a:t>
            </a:r>
            <a:endParaRPr lang="en-US" b="0" i="0" dirty="0">
              <a:effectLst/>
              <a:latin typeface="Inter"/>
            </a:endParaRPr>
          </a:p>
        </p:txBody>
      </p:sp>
      <p:pic>
        <p:nvPicPr>
          <p:cNvPr id="9" name="Graphic 8" descr="Traffic light">
            <a:extLst>
              <a:ext uri="{FF2B5EF4-FFF2-40B4-BE49-F238E27FC236}">
                <a16:creationId xmlns:a16="http://schemas.microsoft.com/office/drawing/2014/main" id="{C1E151B5-C696-41F7-8F6C-7B80D68CDA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Tree>
    <p:extLst>
      <p:ext uri="{BB962C8B-B14F-4D97-AF65-F5344CB8AC3E}">
        <p14:creationId xmlns:p14="http://schemas.microsoft.com/office/powerpoint/2010/main" val="189362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82073BB-4226-4CD6-833E-C199BA562ACE}"/>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605F8D6D-11A7-4D57-B5ED-84BDF2A44829}"/>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63443EDD-52AD-4D15-B096-63251BAFF2CE}"/>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E0523EB4-B098-411E-BE6F-73B3EC9DC480}"/>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FA17E904-184C-488F-A47F-1B3AA5D50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7" name="TextBox 6">
            <a:extLst>
              <a:ext uri="{FF2B5EF4-FFF2-40B4-BE49-F238E27FC236}">
                <a16:creationId xmlns:a16="http://schemas.microsoft.com/office/drawing/2014/main" id="{D61392D2-9995-4D2B-9CCE-BCE99DCF6EBE}"/>
              </a:ext>
            </a:extLst>
          </p:cNvPr>
          <p:cNvSpPr txBox="1"/>
          <p:nvPr/>
        </p:nvSpPr>
        <p:spPr>
          <a:xfrm>
            <a:off x="426128" y="499943"/>
            <a:ext cx="1141668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rPr>
              <a:t>PROBLEM STATEMENT</a:t>
            </a:r>
            <a:endParaRPr lang="en-IN" dirty="0"/>
          </a:p>
        </p:txBody>
      </p:sp>
      <p:sp>
        <p:nvSpPr>
          <p:cNvPr id="9" name="TextBox 8">
            <a:extLst>
              <a:ext uri="{FF2B5EF4-FFF2-40B4-BE49-F238E27FC236}">
                <a16:creationId xmlns:a16="http://schemas.microsoft.com/office/drawing/2014/main" id="{3980C016-8313-4050-A10D-D80DC262FE9F}"/>
              </a:ext>
            </a:extLst>
          </p:cNvPr>
          <p:cNvSpPr txBox="1"/>
          <p:nvPr/>
        </p:nvSpPr>
        <p:spPr>
          <a:xfrm>
            <a:off x="719093" y="1410041"/>
            <a:ext cx="10558507" cy="2057615"/>
          </a:xfrm>
          <a:prstGeom prst="rect">
            <a:avLst/>
          </a:prstGeom>
          <a:noFill/>
        </p:spPr>
        <p:txBody>
          <a:bodyPr wrap="square">
            <a:spAutoFit/>
          </a:bodyPr>
          <a:lstStyle/>
          <a:p>
            <a:pPr marL="285750" indent="-285750" algn="just" fontAlgn="base">
              <a:lnSpc>
                <a:spcPct val="250000"/>
              </a:lnSpc>
              <a:buFont typeface="Arial" panose="020B0604020202020204" pitchFamily="34" charset="0"/>
              <a:buChar char="•"/>
            </a:pPr>
            <a:endParaRPr lang="en-US" dirty="0">
              <a:latin typeface="Inter"/>
            </a:endParaRPr>
          </a:p>
          <a:p>
            <a:pPr marL="342900" indent="-342900" algn="just" fontAlgn="base">
              <a:lnSpc>
                <a:spcPct val="250000"/>
              </a:lnSpc>
              <a:buAutoNum type="arabicPeriod"/>
            </a:pPr>
            <a:r>
              <a:rPr lang="en-US" b="1" dirty="0">
                <a:latin typeface="Inter"/>
              </a:rPr>
              <a:t>To classify the given Traffic Sign and output it’s meaning.</a:t>
            </a:r>
          </a:p>
          <a:p>
            <a:pPr marL="342900" indent="-342900" algn="just" fontAlgn="base">
              <a:lnSpc>
                <a:spcPct val="250000"/>
              </a:lnSpc>
              <a:buAutoNum type="arabicPeriod"/>
            </a:pPr>
            <a:r>
              <a:rPr lang="en-US" b="1" i="0" dirty="0">
                <a:effectLst/>
                <a:latin typeface="Inter"/>
              </a:rPr>
              <a:t>Display </a:t>
            </a:r>
            <a:r>
              <a:rPr lang="en-US" b="1" dirty="0">
                <a:latin typeface="Inter"/>
              </a:rPr>
              <a:t>results through an interactive WebApp.</a:t>
            </a:r>
            <a:endParaRPr lang="en-US" b="1" i="0" dirty="0">
              <a:effectLst/>
              <a:latin typeface="Inter"/>
            </a:endParaRPr>
          </a:p>
        </p:txBody>
      </p:sp>
    </p:spTree>
    <p:extLst>
      <p:ext uri="{BB962C8B-B14F-4D97-AF65-F5344CB8AC3E}">
        <p14:creationId xmlns:p14="http://schemas.microsoft.com/office/powerpoint/2010/main" val="17100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865EA08-CA2A-4B46-8149-EED430187DFD}"/>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75542792-FFD8-4D94-9D4B-76C5DB4B8673}"/>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5AA9ACF6-D063-45B1-8C18-BB3683B65C3C}"/>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4F2D01C5-84E9-42D4-BADE-2CCF968CB5A9}"/>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4AA6AF4A-9D2B-4C02-B83D-427369C44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7" name="TextBox 6">
            <a:extLst>
              <a:ext uri="{FF2B5EF4-FFF2-40B4-BE49-F238E27FC236}">
                <a16:creationId xmlns:a16="http://schemas.microsoft.com/office/drawing/2014/main" id="{62F61AC0-6861-42FE-B190-CAF78E2B8336}"/>
              </a:ext>
            </a:extLst>
          </p:cNvPr>
          <p:cNvSpPr txBox="1"/>
          <p:nvPr/>
        </p:nvSpPr>
        <p:spPr>
          <a:xfrm>
            <a:off x="426128" y="499943"/>
            <a:ext cx="1141668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rPr>
              <a:t>SOLUTION PROPOSED</a:t>
            </a:r>
            <a:endParaRPr lang="en-IN" dirty="0"/>
          </a:p>
        </p:txBody>
      </p:sp>
      <p:sp>
        <p:nvSpPr>
          <p:cNvPr id="10" name="TextBox 9">
            <a:extLst>
              <a:ext uri="{FF2B5EF4-FFF2-40B4-BE49-F238E27FC236}">
                <a16:creationId xmlns:a16="http://schemas.microsoft.com/office/drawing/2014/main" id="{DEC3E806-9B99-400D-9108-8A6BF6A0541D}"/>
              </a:ext>
            </a:extLst>
          </p:cNvPr>
          <p:cNvSpPr txBox="1"/>
          <p:nvPr/>
        </p:nvSpPr>
        <p:spPr>
          <a:xfrm>
            <a:off x="1040915" y="1198134"/>
            <a:ext cx="10440139" cy="1295868"/>
          </a:xfrm>
          <a:prstGeom prst="rect">
            <a:avLst/>
          </a:prstGeom>
          <a:noFill/>
        </p:spPr>
        <p:txBody>
          <a:bodyPr wrap="square">
            <a:spAutoFit/>
          </a:bodyPr>
          <a:lstStyle/>
          <a:p>
            <a:pPr algn="just" fontAlgn="base">
              <a:lnSpc>
                <a:spcPct val="150000"/>
              </a:lnSpc>
            </a:pPr>
            <a:r>
              <a:rPr lang="en-US" dirty="0">
                <a:latin typeface="Inter"/>
              </a:rPr>
              <a:t>Online dataset on more than 50000 images was present on </a:t>
            </a:r>
            <a:r>
              <a:rPr lang="en-US" b="1" dirty="0" err="1">
                <a:solidFill>
                  <a:schemeClr val="accent5"/>
                </a:solidFill>
                <a:latin typeface="Inter"/>
              </a:rPr>
              <a:t>kaggle</a:t>
            </a:r>
            <a:r>
              <a:rPr lang="en-US" dirty="0">
                <a:latin typeface="Inter"/>
              </a:rPr>
              <a:t> . The dataset we have segregated in categorically on the basis of meaning of that traffic signs, but these segregated data was labeled numerically where each number is having it’s own meaning.</a:t>
            </a:r>
            <a:endParaRPr lang="en-US" b="0" i="0" dirty="0">
              <a:effectLst/>
              <a:latin typeface="Inter"/>
            </a:endParaRPr>
          </a:p>
        </p:txBody>
      </p:sp>
      <p:pic>
        <p:nvPicPr>
          <p:cNvPr id="12" name="Picture 11">
            <a:extLst>
              <a:ext uri="{FF2B5EF4-FFF2-40B4-BE49-F238E27FC236}">
                <a16:creationId xmlns:a16="http://schemas.microsoft.com/office/drawing/2014/main" id="{5B76F6EE-DF45-4F21-B265-89E75AD685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188" y="2823957"/>
            <a:ext cx="3042829" cy="2786729"/>
          </a:xfrm>
          <a:prstGeom prst="rect">
            <a:avLst/>
          </a:prstGeom>
        </p:spPr>
      </p:pic>
      <p:sp>
        <p:nvSpPr>
          <p:cNvPr id="14" name="TextBox 13">
            <a:extLst>
              <a:ext uri="{FF2B5EF4-FFF2-40B4-BE49-F238E27FC236}">
                <a16:creationId xmlns:a16="http://schemas.microsoft.com/office/drawing/2014/main" id="{8BEFD9E2-6B2E-47C3-ADCD-09BD354EA372}"/>
              </a:ext>
            </a:extLst>
          </p:cNvPr>
          <p:cNvSpPr txBox="1"/>
          <p:nvPr/>
        </p:nvSpPr>
        <p:spPr>
          <a:xfrm>
            <a:off x="-188658" y="5618667"/>
            <a:ext cx="6094520" cy="276999"/>
          </a:xfrm>
          <a:prstGeom prst="rect">
            <a:avLst/>
          </a:prstGeom>
          <a:noFill/>
        </p:spPr>
        <p:txBody>
          <a:bodyPr wrap="square">
            <a:spAutoFit/>
          </a:bodyPr>
          <a:lstStyle/>
          <a:p>
            <a:pPr algn="ctr"/>
            <a:r>
              <a:rPr lang="en-IN" sz="1200" dirty="0">
                <a:effectLst>
                  <a:outerShdw blurRad="38100" dist="38100" dir="2700000" algn="tl">
                    <a:srgbClr val="000000">
                      <a:alpha val="43137"/>
                    </a:srgbClr>
                  </a:outerShdw>
                </a:effectLst>
              </a:rPr>
              <a:t>Fig 1 : Test Data Folder</a:t>
            </a:r>
            <a:endParaRPr lang="en-IN" dirty="0">
              <a:effectLst>
                <a:outerShdw blurRad="38100" dist="38100" dir="2700000" algn="tl">
                  <a:srgbClr val="000000">
                    <a:alpha val="43137"/>
                  </a:srgbClr>
                </a:outerShdw>
              </a:effectLst>
            </a:endParaRPr>
          </a:p>
        </p:txBody>
      </p:sp>
      <p:pic>
        <p:nvPicPr>
          <p:cNvPr id="16" name="Picture 15">
            <a:extLst>
              <a:ext uri="{FF2B5EF4-FFF2-40B4-BE49-F238E27FC236}">
                <a16:creationId xmlns:a16="http://schemas.microsoft.com/office/drawing/2014/main" id="{3E904867-A573-49D1-B388-83982623EB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6157" y="3081310"/>
            <a:ext cx="2894970" cy="1653102"/>
          </a:xfrm>
          <a:prstGeom prst="rect">
            <a:avLst/>
          </a:prstGeom>
        </p:spPr>
      </p:pic>
      <p:sp>
        <p:nvSpPr>
          <p:cNvPr id="17" name="TextBox 16">
            <a:extLst>
              <a:ext uri="{FF2B5EF4-FFF2-40B4-BE49-F238E27FC236}">
                <a16:creationId xmlns:a16="http://schemas.microsoft.com/office/drawing/2014/main" id="{4AB14794-C771-47CB-97CC-0DE1CF856E46}"/>
              </a:ext>
            </a:extLst>
          </p:cNvPr>
          <p:cNvSpPr txBox="1"/>
          <p:nvPr/>
        </p:nvSpPr>
        <p:spPr>
          <a:xfrm>
            <a:off x="3283991" y="4849821"/>
            <a:ext cx="6094520" cy="276999"/>
          </a:xfrm>
          <a:prstGeom prst="rect">
            <a:avLst/>
          </a:prstGeom>
          <a:noFill/>
        </p:spPr>
        <p:txBody>
          <a:bodyPr wrap="square">
            <a:spAutoFit/>
          </a:bodyPr>
          <a:lstStyle/>
          <a:p>
            <a:pPr algn="ctr"/>
            <a:r>
              <a:rPr lang="en-IN" sz="1200" dirty="0">
                <a:effectLst>
                  <a:outerShdw blurRad="38100" dist="38100" dir="2700000" algn="tl">
                    <a:srgbClr val="000000">
                      <a:alpha val="43137"/>
                    </a:srgbClr>
                  </a:outerShdw>
                </a:effectLst>
              </a:rPr>
              <a:t>Fig 2 : Folder [0] meaning 30km/hr Speed Limit</a:t>
            </a:r>
            <a:endParaRPr lang="en-IN" dirty="0">
              <a:effectLst>
                <a:outerShdw blurRad="38100" dist="38100" dir="2700000" algn="tl">
                  <a:srgbClr val="000000">
                    <a:alpha val="43137"/>
                  </a:srgbClr>
                </a:outerShdw>
              </a:effectLst>
            </a:endParaRPr>
          </a:p>
        </p:txBody>
      </p:sp>
      <p:pic>
        <p:nvPicPr>
          <p:cNvPr id="19" name="Picture 18">
            <a:extLst>
              <a:ext uri="{FF2B5EF4-FFF2-40B4-BE49-F238E27FC236}">
                <a16:creationId xmlns:a16="http://schemas.microsoft.com/office/drawing/2014/main" id="{678D5C6B-8C1B-43C5-ABE6-86234E965D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7214" y="3156547"/>
            <a:ext cx="2736511" cy="1635570"/>
          </a:xfrm>
          <a:prstGeom prst="rect">
            <a:avLst/>
          </a:prstGeom>
        </p:spPr>
      </p:pic>
      <p:sp>
        <p:nvSpPr>
          <p:cNvPr id="20" name="TextBox 19">
            <a:extLst>
              <a:ext uri="{FF2B5EF4-FFF2-40B4-BE49-F238E27FC236}">
                <a16:creationId xmlns:a16="http://schemas.microsoft.com/office/drawing/2014/main" id="{D495EDD8-0BC6-464D-980C-D09403D22004}"/>
              </a:ext>
            </a:extLst>
          </p:cNvPr>
          <p:cNvSpPr txBox="1"/>
          <p:nvPr/>
        </p:nvSpPr>
        <p:spPr>
          <a:xfrm>
            <a:off x="6998209" y="4820599"/>
            <a:ext cx="6094520" cy="276999"/>
          </a:xfrm>
          <a:prstGeom prst="rect">
            <a:avLst/>
          </a:prstGeom>
          <a:noFill/>
        </p:spPr>
        <p:txBody>
          <a:bodyPr wrap="square">
            <a:spAutoFit/>
          </a:bodyPr>
          <a:lstStyle/>
          <a:p>
            <a:pPr algn="ctr"/>
            <a:r>
              <a:rPr lang="en-IN" sz="1200" dirty="0">
                <a:effectLst>
                  <a:outerShdw blurRad="38100" dist="38100" dir="2700000" algn="tl">
                    <a:srgbClr val="000000">
                      <a:alpha val="43137"/>
                    </a:srgbClr>
                  </a:outerShdw>
                </a:effectLst>
              </a:rPr>
              <a:t>Fig 3 : Folder [36] meaning Diversion</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746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865EA08-CA2A-4B46-8149-EED430187DFD}"/>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75542792-FFD8-4D94-9D4B-76C5DB4B8673}"/>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5AA9ACF6-D063-45B1-8C18-BB3683B65C3C}"/>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4F2D01C5-84E9-42D4-BADE-2CCF968CB5A9}"/>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4AA6AF4A-9D2B-4C02-B83D-427369C44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10" name="TextBox 9">
            <a:extLst>
              <a:ext uri="{FF2B5EF4-FFF2-40B4-BE49-F238E27FC236}">
                <a16:creationId xmlns:a16="http://schemas.microsoft.com/office/drawing/2014/main" id="{DEC3E806-9B99-400D-9108-8A6BF6A0541D}"/>
              </a:ext>
            </a:extLst>
          </p:cNvPr>
          <p:cNvSpPr txBox="1"/>
          <p:nvPr/>
        </p:nvSpPr>
        <p:spPr>
          <a:xfrm>
            <a:off x="1040915" y="656057"/>
            <a:ext cx="10440139" cy="880369"/>
          </a:xfrm>
          <a:prstGeom prst="rect">
            <a:avLst/>
          </a:prstGeom>
          <a:noFill/>
        </p:spPr>
        <p:txBody>
          <a:bodyPr wrap="square">
            <a:spAutoFit/>
          </a:bodyPr>
          <a:lstStyle/>
          <a:p>
            <a:pPr marL="0" marR="0" lvl="0" indent="0" algn="just" defTabSz="914400" rtl="0" eaLnBrk="1" fontAlgn="base" latinLnBrk="0" hangingPunct="1">
              <a:lnSpc>
                <a:spcPct val="150000"/>
              </a:lnSpc>
              <a:spcBef>
                <a:spcPts val="0"/>
              </a:spcBef>
              <a:spcAft>
                <a:spcPts val="0"/>
              </a:spcAft>
              <a:buClrTx/>
              <a:buSzTx/>
              <a:buFontTx/>
              <a:buNone/>
              <a:tabLst/>
              <a:defRPr/>
            </a:pPr>
            <a:r>
              <a:rPr lang="en-US" dirty="0">
                <a:solidFill>
                  <a:prstClr val="black"/>
                </a:solidFill>
                <a:latin typeface="Inter"/>
              </a:rPr>
              <a:t>We are also given with the sheet consisting of details regarding train images which consists of several aspects for each image such as width , height and ROIs.</a:t>
            </a: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p:txBody>
      </p:sp>
      <p:sp>
        <p:nvSpPr>
          <p:cNvPr id="17" name="TextBox 16">
            <a:extLst>
              <a:ext uri="{FF2B5EF4-FFF2-40B4-BE49-F238E27FC236}">
                <a16:creationId xmlns:a16="http://schemas.microsoft.com/office/drawing/2014/main" id="{4AB14794-C771-47CB-97CC-0DE1CF856E46}"/>
              </a:ext>
            </a:extLst>
          </p:cNvPr>
          <p:cNvSpPr txBox="1"/>
          <p:nvPr/>
        </p:nvSpPr>
        <p:spPr>
          <a:xfrm>
            <a:off x="3213724" y="4031443"/>
            <a:ext cx="609452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Fig 3 : sheets containing details of test Images</a:t>
            </a:r>
            <a:endParaRPr kumimoji="0" lang="en-IN"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3C133D63-97C9-45AB-AE0A-FC9DBE21A1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5639" y="1576491"/>
            <a:ext cx="6538527" cy="2339543"/>
          </a:xfrm>
          <a:prstGeom prst="rect">
            <a:avLst/>
          </a:prstGeom>
        </p:spPr>
      </p:pic>
      <p:sp>
        <p:nvSpPr>
          <p:cNvPr id="21" name="TextBox 20">
            <a:extLst>
              <a:ext uri="{FF2B5EF4-FFF2-40B4-BE49-F238E27FC236}">
                <a16:creationId xmlns:a16="http://schemas.microsoft.com/office/drawing/2014/main" id="{990FD96A-251C-4604-80F1-0ABE82744A95}"/>
              </a:ext>
            </a:extLst>
          </p:cNvPr>
          <p:cNvSpPr txBox="1"/>
          <p:nvPr/>
        </p:nvSpPr>
        <p:spPr>
          <a:xfrm>
            <a:off x="1040915" y="4423851"/>
            <a:ext cx="10440139" cy="880369"/>
          </a:xfrm>
          <a:prstGeom prst="rect">
            <a:avLst/>
          </a:prstGeom>
          <a:noFill/>
        </p:spPr>
        <p:txBody>
          <a:bodyPr wrap="square">
            <a:spAutoFit/>
          </a:bodyPr>
          <a:lstStyle/>
          <a:p>
            <a:pPr marL="0" marR="0" lvl="0" indent="0" algn="just" defTabSz="914400" rtl="0" eaLnBrk="1" fontAlgn="base" latinLnBrk="0" hangingPunct="1">
              <a:lnSpc>
                <a:spcPct val="150000"/>
              </a:lnSpc>
              <a:spcBef>
                <a:spcPts val="0"/>
              </a:spcBef>
              <a:spcAft>
                <a:spcPts val="0"/>
              </a:spcAft>
              <a:buClrTx/>
              <a:buSzTx/>
              <a:buFontTx/>
              <a:buNone/>
              <a:tabLst/>
              <a:defRPr/>
            </a:pPr>
            <a:r>
              <a:rPr lang="en-US" dirty="0">
                <a:solidFill>
                  <a:prstClr val="black"/>
                </a:solidFill>
                <a:latin typeface="Inter"/>
              </a:rPr>
              <a:t>We have converted the available image data into </a:t>
            </a:r>
            <a:r>
              <a:rPr lang="en-US" dirty="0" err="1">
                <a:solidFill>
                  <a:prstClr val="black"/>
                </a:solidFill>
                <a:latin typeface="Inter"/>
              </a:rPr>
              <a:t>numpy</a:t>
            </a:r>
            <a:r>
              <a:rPr lang="en-US" dirty="0">
                <a:solidFill>
                  <a:prstClr val="black"/>
                </a:solidFill>
                <a:latin typeface="Inter"/>
              </a:rPr>
              <a:t> array and this array is now segregated into label and data and in this way we will be preprocessing over data.</a:t>
            </a: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p:txBody>
      </p:sp>
    </p:spTree>
    <p:extLst>
      <p:ext uri="{BB962C8B-B14F-4D97-AF65-F5344CB8AC3E}">
        <p14:creationId xmlns:p14="http://schemas.microsoft.com/office/powerpoint/2010/main" val="360872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865EA08-CA2A-4B46-8149-EED430187DFD}"/>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75542792-FFD8-4D94-9D4B-76C5DB4B8673}"/>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5AA9ACF6-D063-45B1-8C18-BB3683B65C3C}"/>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4F2D01C5-84E9-42D4-BADE-2CCF968CB5A9}"/>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4AA6AF4A-9D2B-4C02-B83D-427369C44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10" name="TextBox 9">
            <a:extLst>
              <a:ext uri="{FF2B5EF4-FFF2-40B4-BE49-F238E27FC236}">
                <a16:creationId xmlns:a16="http://schemas.microsoft.com/office/drawing/2014/main" id="{DEC3E806-9B99-400D-9108-8A6BF6A0541D}"/>
              </a:ext>
            </a:extLst>
          </p:cNvPr>
          <p:cNvSpPr txBox="1"/>
          <p:nvPr/>
        </p:nvSpPr>
        <p:spPr>
          <a:xfrm>
            <a:off x="1040915" y="656057"/>
            <a:ext cx="10440139" cy="880369"/>
          </a:xfrm>
          <a:prstGeom prst="rect">
            <a:avLst/>
          </a:prstGeom>
          <a:noFill/>
        </p:spPr>
        <p:txBody>
          <a:bodyPr wrap="square">
            <a:spAutoFit/>
          </a:bodyPr>
          <a:lstStyle/>
          <a:p>
            <a:pPr marL="0" marR="0" lvl="0" indent="0" algn="just" defTabSz="914400" rtl="0" eaLnBrk="1" fontAlgn="base"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Inter"/>
                <a:ea typeface="+mn-ea"/>
                <a:cs typeface="+mn-cs"/>
              </a:rPr>
              <a:t>Now we are splitting our </a:t>
            </a:r>
            <a:r>
              <a:rPr lang="en-US" dirty="0">
                <a:solidFill>
                  <a:prstClr val="black"/>
                </a:solidFill>
                <a:latin typeface="Inter"/>
              </a:rPr>
              <a:t>label and data into train and test using </a:t>
            </a:r>
            <a:r>
              <a:rPr lang="en-US" dirty="0" err="1">
                <a:solidFill>
                  <a:prstClr val="black"/>
                </a:solidFill>
                <a:latin typeface="Inter"/>
              </a:rPr>
              <a:t>train_test_split</a:t>
            </a:r>
            <a:r>
              <a:rPr lang="en-US" dirty="0">
                <a:solidFill>
                  <a:prstClr val="black"/>
                </a:solidFill>
                <a:latin typeface="Inter"/>
              </a:rPr>
              <a:t> in which 20% of data is reserved for testing and remaining 80% is used for training our model.</a:t>
            </a: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p:txBody>
      </p:sp>
      <p:sp>
        <p:nvSpPr>
          <p:cNvPr id="17" name="TextBox 16">
            <a:extLst>
              <a:ext uri="{FF2B5EF4-FFF2-40B4-BE49-F238E27FC236}">
                <a16:creationId xmlns:a16="http://schemas.microsoft.com/office/drawing/2014/main" id="{4AB14794-C771-47CB-97CC-0DE1CF856E46}"/>
              </a:ext>
            </a:extLst>
          </p:cNvPr>
          <p:cNvSpPr txBox="1"/>
          <p:nvPr/>
        </p:nvSpPr>
        <p:spPr>
          <a:xfrm>
            <a:off x="3136778" y="3142709"/>
            <a:ext cx="609452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Fig 4 :  Percent </a:t>
            </a:r>
            <a:r>
              <a:rPr lang="en-IN" sz="1200" dirty="0">
                <a:solidFill>
                  <a:prstClr val="black"/>
                </a:solidFill>
                <a:effectLst>
                  <a:outerShdw blurRad="38100" dist="38100" dir="2700000" algn="tl">
                    <a:srgbClr val="000000">
                      <a:alpha val="43137"/>
                    </a:srgbClr>
                  </a:outerShdw>
                </a:effectLst>
                <a:latin typeface="Calibri" panose="020F0502020204030204"/>
              </a:rPr>
              <a:t>of data test-train</a:t>
            </a:r>
            <a:endParaRPr kumimoji="0" lang="en-IN"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990FD96A-251C-4604-80F1-0ABE82744A95}"/>
              </a:ext>
            </a:extLst>
          </p:cNvPr>
          <p:cNvSpPr txBox="1"/>
          <p:nvPr/>
        </p:nvSpPr>
        <p:spPr>
          <a:xfrm>
            <a:off x="1226598" y="3491604"/>
            <a:ext cx="10440139" cy="464871"/>
          </a:xfrm>
          <a:prstGeom prst="rect">
            <a:avLst/>
          </a:prstGeom>
          <a:noFill/>
        </p:spPr>
        <p:txBody>
          <a:bodyPr wrap="square">
            <a:spAutoFit/>
          </a:bodyPr>
          <a:lstStyle/>
          <a:p>
            <a:pPr marL="0" marR="0" lvl="0" indent="0" algn="just" defTabSz="914400" rtl="0" eaLnBrk="1" fontAlgn="base"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Inter"/>
                <a:ea typeface="+mn-ea"/>
                <a:cs typeface="+mn-cs"/>
              </a:rPr>
              <a:t>After splitting this data we are having training and testing samples as listed in table below.</a:t>
            </a:r>
          </a:p>
        </p:txBody>
      </p:sp>
      <p:graphicFrame>
        <p:nvGraphicFramePr>
          <p:cNvPr id="11" name="Chart 10">
            <a:extLst>
              <a:ext uri="{FF2B5EF4-FFF2-40B4-BE49-F238E27FC236}">
                <a16:creationId xmlns:a16="http://schemas.microsoft.com/office/drawing/2014/main" id="{45E9A9CC-BCB4-49EC-82DF-36CC656C376F}"/>
              </a:ext>
            </a:extLst>
          </p:cNvPr>
          <p:cNvGraphicFramePr/>
          <p:nvPr>
            <p:extLst>
              <p:ext uri="{D42A27DB-BD31-4B8C-83A1-F6EECF244321}">
                <p14:modId xmlns:p14="http://schemas.microsoft.com/office/powerpoint/2010/main" val="1443823004"/>
              </p:ext>
            </p:extLst>
          </p:nvPr>
        </p:nvGraphicFramePr>
        <p:xfrm>
          <a:off x="3974491" y="1536426"/>
          <a:ext cx="4572985" cy="16062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Table 19">
            <a:extLst>
              <a:ext uri="{FF2B5EF4-FFF2-40B4-BE49-F238E27FC236}">
                <a16:creationId xmlns:a16="http://schemas.microsoft.com/office/drawing/2014/main" id="{EA7772F2-22E0-4CF9-A8DC-9C2B14D8D562}"/>
              </a:ext>
            </a:extLst>
          </p:cNvPr>
          <p:cNvGraphicFramePr>
            <a:graphicFrameLocks noGrp="1"/>
          </p:cNvGraphicFramePr>
          <p:nvPr>
            <p:extLst>
              <p:ext uri="{D42A27DB-BD31-4B8C-83A1-F6EECF244321}">
                <p14:modId xmlns:p14="http://schemas.microsoft.com/office/powerpoint/2010/main" val="2357665690"/>
              </p:ext>
            </p:extLst>
          </p:nvPr>
        </p:nvGraphicFramePr>
        <p:xfrm>
          <a:off x="2422097" y="4118273"/>
          <a:ext cx="7347806" cy="1554480"/>
        </p:xfrm>
        <a:graphic>
          <a:graphicData uri="http://schemas.openxmlformats.org/drawingml/2006/table">
            <a:tbl>
              <a:tblPr firstRow="1" bandRow="1">
                <a:tableStyleId>{5C22544A-7EE6-4342-B048-85BDC9FD1C3A}</a:tableStyleId>
              </a:tblPr>
              <a:tblGrid>
                <a:gridCol w="3673903">
                  <a:extLst>
                    <a:ext uri="{9D8B030D-6E8A-4147-A177-3AD203B41FA5}">
                      <a16:colId xmlns:a16="http://schemas.microsoft.com/office/drawing/2014/main" val="2571822072"/>
                    </a:ext>
                  </a:extLst>
                </a:gridCol>
                <a:gridCol w="3673903">
                  <a:extLst>
                    <a:ext uri="{9D8B030D-6E8A-4147-A177-3AD203B41FA5}">
                      <a16:colId xmlns:a16="http://schemas.microsoft.com/office/drawing/2014/main" val="3122577605"/>
                    </a:ext>
                  </a:extLst>
                </a:gridCol>
              </a:tblGrid>
              <a:tr h="271194">
                <a:tc>
                  <a:txBody>
                    <a:bodyPr/>
                    <a:lstStyle/>
                    <a:p>
                      <a:pPr algn="ctr"/>
                      <a:r>
                        <a:rPr lang="en-IN" sz="1600" dirty="0"/>
                        <a:t>Data </a:t>
                      </a:r>
                    </a:p>
                  </a:txBody>
                  <a:tcPr/>
                </a:tc>
                <a:tc>
                  <a:txBody>
                    <a:bodyPr/>
                    <a:lstStyle/>
                    <a:p>
                      <a:pPr algn="ctr"/>
                      <a:r>
                        <a:rPr lang="en-IN" sz="1600" dirty="0"/>
                        <a:t>Data Shape</a:t>
                      </a:r>
                    </a:p>
                  </a:txBody>
                  <a:tcPr/>
                </a:tc>
                <a:extLst>
                  <a:ext uri="{0D108BD9-81ED-4DB2-BD59-A6C34878D82A}">
                    <a16:rowId xmlns:a16="http://schemas.microsoft.com/office/drawing/2014/main" val="2970509479"/>
                  </a:ext>
                </a:extLst>
              </a:tr>
              <a:tr h="271194">
                <a:tc>
                  <a:txBody>
                    <a:bodyPr/>
                    <a:lstStyle/>
                    <a:p>
                      <a:pPr algn="ctr"/>
                      <a:r>
                        <a:rPr lang="en-IN" sz="1400" dirty="0"/>
                        <a:t>Training sample for Image Data</a:t>
                      </a:r>
                    </a:p>
                  </a:txBody>
                  <a:tcPr/>
                </a:tc>
                <a:tc>
                  <a:txBody>
                    <a:bodyPr/>
                    <a:lstStyle/>
                    <a:p>
                      <a:pPr algn="ctr"/>
                      <a:r>
                        <a:rPr lang="en-IN" sz="1400" dirty="0"/>
                        <a:t>(31367, 30, 30, 3)</a:t>
                      </a:r>
                    </a:p>
                  </a:txBody>
                  <a:tcPr/>
                </a:tc>
                <a:extLst>
                  <a:ext uri="{0D108BD9-81ED-4DB2-BD59-A6C34878D82A}">
                    <a16:rowId xmlns:a16="http://schemas.microsoft.com/office/drawing/2014/main" val="3891343337"/>
                  </a:ext>
                </a:extLst>
              </a:tr>
              <a:tr h="271194">
                <a:tc>
                  <a:txBody>
                    <a:bodyPr/>
                    <a:lstStyle/>
                    <a:p>
                      <a:pPr algn="ctr"/>
                      <a:r>
                        <a:rPr lang="en-IN" sz="1400" dirty="0"/>
                        <a:t>Testing sample for Image Data</a:t>
                      </a:r>
                    </a:p>
                  </a:txBody>
                  <a:tcPr/>
                </a:tc>
                <a:tc>
                  <a:txBody>
                    <a:bodyPr/>
                    <a:lstStyle/>
                    <a:p>
                      <a:pPr algn="ctr"/>
                      <a:r>
                        <a:rPr lang="en-IN" sz="1400" dirty="0"/>
                        <a:t>(7842, 30, 30, 3)</a:t>
                      </a:r>
                    </a:p>
                  </a:txBody>
                  <a:tcPr/>
                </a:tc>
                <a:extLst>
                  <a:ext uri="{0D108BD9-81ED-4DB2-BD59-A6C34878D82A}">
                    <a16:rowId xmlns:a16="http://schemas.microsoft.com/office/drawing/2014/main" val="487875344"/>
                  </a:ext>
                </a:extLst>
              </a:tr>
              <a:tr h="271194">
                <a:tc>
                  <a:txBody>
                    <a:bodyPr/>
                    <a:lstStyle/>
                    <a:p>
                      <a:pPr algn="ctr"/>
                      <a:r>
                        <a:rPr lang="en-IN" sz="1400" dirty="0"/>
                        <a:t>Training sample for Labels Data</a:t>
                      </a:r>
                    </a:p>
                  </a:txBody>
                  <a:tcPr/>
                </a:tc>
                <a:tc>
                  <a:txBody>
                    <a:bodyPr/>
                    <a:lstStyle/>
                    <a:p>
                      <a:pPr algn="ctr"/>
                      <a:r>
                        <a:rPr lang="en-IN" sz="1400" dirty="0"/>
                        <a:t>(31367,)</a:t>
                      </a:r>
                    </a:p>
                  </a:txBody>
                  <a:tcPr/>
                </a:tc>
                <a:extLst>
                  <a:ext uri="{0D108BD9-81ED-4DB2-BD59-A6C34878D82A}">
                    <a16:rowId xmlns:a16="http://schemas.microsoft.com/office/drawing/2014/main" val="3337498464"/>
                  </a:ext>
                </a:extLst>
              </a:tr>
              <a:tr h="271194">
                <a:tc>
                  <a:txBody>
                    <a:bodyPr/>
                    <a:lstStyle/>
                    <a:p>
                      <a:pPr algn="ctr"/>
                      <a:r>
                        <a:rPr lang="en-IN" sz="1400" dirty="0"/>
                        <a:t>Testing sample for Labels Data</a:t>
                      </a:r>
                    </a:p>
                  </a:txBody>
                  <a:tcPr/>
                </a:tc>
                <a:tc>
                  <a:txBody>
                    <a:bodyPr/>
                    <a:lstStyle/>
                    <a:p>
                      <a:pPr algn="ctr"/>
                      <a:r>
                        <a:rPr lang="en-IN" sz="1400" dirty="0"/>
                        <a:t>(7842,)</a:t>
                      </a:r>
                    </a:p>
                  </a:txBody>
                  <a:tcPr/>
                </a:tc>
                <a:extLst>
                  <a:ext uri="{0D108BD9-81ED-4DB2-BD59-A6C34878D82A}">
                    <a16:rowId xmlns:a16="http://schemas.microsoft.com/office/drawing/2014/main" val="4049518118"/>
                  </a:ext>
                </a:extLst>
              </a:tr>
            </a:tbl>
          </a:graphicData>
        </a:graphic>
      </p:graphicFrame>
      <p:sp>
        <p:nvSpPr>
          <p:cNvPr id="23" name="TextBox 22">
            <a:extLst>
              <a:ext uri="{FF2B5EF4-FFF2-40B4-BE49-F238E27FC236}">
                <a16:creationId xmlns:a16="http://schemas.microsoft.com/office/drawing/2014/main" id="{A1F9768B-42FD-4B17-8EAE-DC00FEB8CA6C}"/>
              </a:ext>
            </a:extLst>
          </p:cNvPr>
          <p:cNvSpPr txBox="1"/>
          <p:nvPr/>
        </p:nvSpPr>
        <p:spPr>
          <a:xfrm>
            <a:off x="3048740" y="5731860"/>
            <a:ext cx="609452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prstClr val="black"/>
                </a:solidFill>
                <a:effectLst>
                  <a:outerShdw blurRad="38100" dist="38100" dir="2700000" algn="tl">
                    <a:srgbClr val="000000">
                      <a:alpha val="43137"/>
                    </a:srgbClr>
                  </a:outerShdw>
                </a:effectLst>
                <a:latin typeface="Calibri" panose="020F0502020204030204"/>
              </a:rPr>
              <a:t>Table 1</a:t>
            </a:r>
            <a:r>
              <a:rPr kumimoji="0" lang="en-IN"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 :  Shapes of Image and Labels Data</a:t>
            </a:r>
            <a:endParaRPr kumimoji="0" lang="en-IN"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210758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865EA08-CA2A-4B46-8149-EED430187DFD}"/>
              </a:ext>
            </a:extLst>
          </p:cNvPr>
          <p:cNvCxnSpPr>
            <a:cxnSpLocks/>
          </p:cNvCxnSpPr>
          <p:nvPr/>
        </p:nvCxnSpPr>
        <p:spPr>
          <a:xfrm>
            <a:off x="426128"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75542792-FFD8-4D94-9D4B-76C5DB4B8673}"/>
              </a:ext>
            </a:extLst>
          </p:cNvPr>
          <p:cNvCxnSpPr>
            <a:cxnSpLocks/>
          </p:cNvCxnSpPr>
          <p:nvPr/>
        </p:nvCxnSpPr>
        <p:spPr>
          <a:xfrm>
            <a:off x="525263" y="286305"/>
            <a:ext cx="0" cy="6285390"/>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5AA9ACF6-D063-45B1-8C18-BB3683B65C3C}"/>
              </a:ext>
            </a:extLst>
          </p:cNvPr>
          <p:cNvCxnSpPr>
            <a:cxnSpLocks/>
          </p:cNvCxnSpPr>
          <p:nvPr/>
        </p:nvCxnSpPr>
        <p:spPr>
          <a:xfrm flipH="1">
            <a:off x="260413" y="6163322"/>
            <a:ext cx="1158239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4F2D01C5-84E9-42D4-BADE-2CCF968CB5A9}"/>
              </a:ext>
            </a:extLst>
          </p:cNvPr>
          <p:cNvCxnSpPr>
            <a:cxnSpLocks/>
          </p:cNvCxnSpPr>
          <p:nvPr/>
        </p:nvCxnSpPr>
        <p:spPr>
          <a:xfrm flipH="1">
            <a:off x="260413" y="6278732"/>
            <a:ext cx="11582399" cy="0"/>
          </a:xfrm>
          <a:prstGeom prst="line">
            <a:avLst/>
          </a:prstGeom>
          <a:ln w="38100"/>
        </p:spPr>
        <p:style>
          <a:lnRef idx="3">
            <a:schemeClr val="dk1"/>
          </a:lnRef>
          <a:fillRef idx="0">
            <a:schemeClr val="dk1"/>
          </a:fillRef>
          <a:effectRef idx="2">
            <a:schemeClr val="dk1"/>
          </a:effectRef>
          <a:fontRef idx="minor">
            <a:schemeClr val="tx1"/>
          </a:fontRef>
        </p:style>
      </p:cxnSp>
      <p:pic>
        <p:nvPicPr>
          <p:cNvPr id="6" name="Graphic 5" descr="Traffic light">
            <a:extLst>
              <a:ext uri="{FF2B5EF4-FFF2-40B4-BE49-F238E27FC236}">
                <a16:creationId xmlns:a16="http://schemas.microsoft.com/office/drawing/2014/main" id="{4AA6AF4A-9D2B-4C02-B83D-427369C44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6624"/>
            <a:ext cx="914400" cy="914400"/>
          </a:xfrm>
          <a:prstGeom prst="rect">
            <a:avLst/>
          </a:prstGeom>
        </p:spPr>
      </p:pic>
      <p:sp>
        <p:nvSpPr>
          <p:cNvPr id="10" name="TextBox 9">
            <a:extLst>
              <a:ext uri="{FF2B5EF4-FFF2-40B4-BE49-F238E27FC236}">
                <a16:creationId xmlns:a16="http://schemas.microsoft.com/office/drawing/2014/main" id="{DEC3E806-9B99-400D-9108-8A6BF6A0541D}"/>
              </a:ext>
            </a:extLst>
          </p:cNvPr>
          <p:cNvSpPr txBox="1"/>
          <p:nvPr/>
        </p:nvSpPr>
        <p:spPr>
          <a:xfrm>
            <a:off x="1040913" y="778593"/>
            <a:ext cx="10440139" cy="1295868"/>
          </a:xfrm>
          <a:prstGeom prst="rect">
            <a:avLst/>
          </a:prstGeom>
          <a:noFill/>
        </p:spPr>
        <p:txBody>
          <a:bodyPr wrap="square">
            <a:spAutoFit/>
          </a:bodyPr>
          <a:lstStyle/>
          <a:p>
            <a:pPr marL="0" marR="0" lvl="0" indent="0" algn="just" defTabSz="914400" rtl="0" eaLnBrk="1" fontAlgn="base" latinLnBrk="0" hangingPunct="1">
              <a:lnSpc>
                <a:spcPct val="150000"/>
              </a:lnSpc>
              <a:spcBef>
                <a:spcPts val="0"/>
              </a:spcBef>
              <a:spcAft>
                <a:spcPts val="0"/>
              </a:spcAft>
              <a:buClrTx/>
              <a:buSzTx/>
              <a:buFontTx/>
              <a:buNone/>
              <a:tabLst/>
              <a:defRPr/>
            </a:pPr>
            <a:r>
              <a:rPr lang="en-US" dirty="0">
                <a:solidFill>
                  <a:prstClr val="black"/>
                </a:solidFill>
                <a:latin typeface="Inter"/>
              </a:rPr>
              <a:t>We used ONE HOT ENCODING for representing categorical data. And then we had  built sequential model of convolutional neural network. The model we built was compiled in which we run 20 epochs where each epoch consists of 981 samples.</a:t>
            </a: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p:txBody>
      </p:sp>
      <p:graphicFrame>
        <p:nvGraphicFramePr>
          <p:cNvPr id="11" name="Chart 10">
            <a:extLst>
              <a:ext uri="{FF2B5EF4-FFF2-40B4-BE49-F238E27FC236}">
                <a16:creationId xmlns:a16="http://schemas.microsoft.com/office/drawing/2014/main" id="{45E9A9CC-BCB4-49EC-82DF-36CC656C376F}"/>
              </a:ext>
            </a:extLst>
          </p:cNvPr>
          <p:cNvGraphicFramePr/>
          <p:nvPr/>
        </p:nvGraphicFramePr>
        <p:xfrm>
          <a:off x="3974491" y="1536426"/>
          <a:ext cx="4572985" cy="1606283"/>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a:extLst>
              <a:ext uri="{FF2B5EF4-FFF2-40B4-BE49-F238E27FC236}">
                <a16:creationId xmlns:a16="http://schemas.microsoft.com/office/drawing/2014/main" id="{E25F07CD-1898-4B7A-8C9E-C1898D5CCF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3173" y="2074461"/>
            <a:ext cx="7355617" cy="3318279"/>
          </a:xfrm>
          <a:prstGeom prst="rect">
            <a:avLst/>
          </a:prstGeom>
        </p:spPr>
      </p:pic>
      <p:sp>
        <p:nvSpPr>
          <p:cNvPr id="16" name="TextBox 15">
            <a:extLst>
              <a:ext uri="{FF2B5EF4-FFF2-40B4-BE49-F238E27FC236}">
                <a16:creationId xmlns:a16="http://schemas.microsoft.com/office/drawing/2014/main" id="{95A60EB9-DDC9-402A-BA10-F3FA951282B6}"/>
              </a:ext>
            </a:extLst>
          </p:cNvPr>
          <p:cNvSpPr txBox="1"/>
          <p:nvPr/>
        </p:nvSpPr>
        <p:spPr>
          <a:xfrm>
            <a:off x="3048740" y="5731860"/>
            <a:ext cx="609452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Fig 5 :  Compilation of model using 20 Epoch</a:t>
            </a:r>
            <a:endParaRPr kumimoji="0" lang="en-IN"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4186765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1013</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gauravtopre910@outlook.com</dc:creator>
  <cp:lastModifiedBy>gauravtopre910@outlook.com</cp:lastModifiedBy>
  <cp:revision>3</cp:revision>
  <dcterms:created xsi:type="dcterms:W3CDTF">2021-12-25T18:10:08Z</dcterms:created>
  <dcterms:modified xsi:type="dcterms:W3CDTF">2021-12-29T18:01:46Z</dcterms:modified>
</cp:coreProperties>
</file>