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2901DA3-FE98-4C74-AD01-D190620AF2B2}" type="datetimeFigureOut">
              <a:rPr lang="en-US" smtClean="0"/>
              <a:t>15-Feb-21</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1CC61264-95D1-4950-8E81-CAEFDC76103A}" type="slidenum">
              <a:rPr lang="en-US" smtClean="0"/>
              <a:t>‹#›</a:t>
            </a:fld>
            <a:endParaRPr lang="en-US"/>
          </a:p>
        </p:txBody>
      </p:sp>
    </p:spTree>
    <p:extLst>
      <p:ext uri="{BB962C8B-B14F-4D97-AF65-F5344CB8AC3E}">
        <p14:creationId xmlns:p14="http://schemas.microsoft.com/office/powerpoint/2010/main" val="1138417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901DA3-FE98-4C74-AD01-D190620AF2B2}" type="datetimeFigureOut">
              <a:rPr lang="en-US" smtClean="0"/>
              <a:t>15-Feb-21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61264-95D1-4950-8E81-CAEFDC76103A}" type="slidenum">
              <a:rPr lang="en-US" smtClean="0"/>
              <a:t>‹#›</a:t>
            </a:fld>
            <a:endParaRPr lang="en-US"/>
          </a:p>
        </p:txBody>
      </p:sp>
    </p:spTree>
    <p:extLst>
      <p:ext uri="{BB962C8B-B14F-4D97-AF65-F5344CB8AC3E}">
        <p14:creationId xmlns:p14="http://schemas.microsoft.com/office/powerpoint/2010/main" val="907368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901DA3-FE98-4C74-AD01-D190620AF2B2}" type="datetimeFigureOut">
              <a:rPr lang="en-US" smtClean="0"/>
              <a:t>15-Feb-21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61264-95D1-4950-8E81-CAEFDC76103A}" type="slidenum">
              <a:rPr lang="en-US" smtClean="0"/>
              <a:t>‹#›</a:t>
            </a:fld>
            <a:endParaRPr lang="en-US"/>
          </a:p>
        </p:txBody>
      </p:sp>
    </p:spTree>
    <p:extLst>
      <p:ext uri="{BB962C8B-B14F-4D97-AF65-F5344CB8AC3E}">
        <p14:creationId xmlns:p14="http://schemas.microsoft.com/office/powerpoint/2010/main" val="2111103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901DA3-FE98-4C74-AD01-D190620AF2B2}" type="datetimeFigureOut">
              <a:rPr lang="en-US" smtClean="0"/>
              <a:t>15-Feb-21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61264-95D1-4950-8E81-CAEFDC76103A}"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41736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901DA3-FE98-4C74-AD01-D190620AF2B2}" type="datetimeFigureOut">
              <a:rPr lang="en-US" smtClean="0"/>
              <a:t>15-Feb-21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61264-95D1-4950-8E81-CAEFDC76103A}" type="slidenum">
              <a:rPr lang="en-US" smtClean="0"/>
              <a:t>‹#›</a:t>
            </a:fld>
            <a:endParaRPr lang="en-US"/>
          </a:p>
        </p:txBody>
      </p:sp>
    </p:spTree>
    <p:extLst>
      <p:ext uri="{BB962C8B-B14F-4D97-AF65-F5344CB8AC3E}">
        <p14:creationId xmlns:p14="http://schemas.microsoft.com/office/powerpoint/2010/main" val="30506182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2901DA3-FE98-4C74-AD01-D190620AF2B2}" type="datetimeFigureOut">
              <a:rPr lang="en-US" smtClean="0"/>
              <a:t>15-Feb-21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C61264-95D1-4950-8E81-CAEFDC76103A}" type="slidenum">
              <a:rPr lang="en-US" smtClean="0"/>
              <a:t>‹#›</a:t>
            </a:fld>
            <a:endParaRPr lang="en-US"/>
          </a:p>
        </p:txBody>
      </p:sp>
    </p:spTree>
    <p:extLst>
      <p:ext uri="{BB962C8B-B14F-4D97-AF65-F5344CB8AC3E}">
        <p14:creationId xmlns:p14="http://schemas.microsoft.com/office/powerpoint/2010/main" val="23870032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2901DA3-FE98-4C74-AD01-D190620AF2B2}" type="datetimeFigureOut">
              <a:rPr lang="en-US" smtClean="0"/>
              <a:t>15-Feb-21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C61264-95D1-4950-8E81-CAEFDC76103A}" type="slidenum">
              <a:rPr lang="en-US" smtClean="0"/>
              <a:t>‹#›</a:t>
            </a:fld>
            <a:endParaRPr lang="en-US"/>
          </a:p>
        </p:txBody>
      </p:sp>
    </p:spTree>
    <p:extLst>
      <p:ext uri="{BB962C8B-B14F-4D97-AF65-F5344CB8AC3E}">
        <p14:creationId xmlns:p14="http://schemas.microsoft.com/office/powerpoint/2010/main" val="840080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901DA3-FE98-4C74-AD01-D190620AF2B2}" type="datetimeFigureOut">
              <a:rPr lang="en-US" smtClean="0"/>
              <a:t>15-Feb-21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61264-95D1-4950-8E81-CAEFDC76103A}" type="slidenum">
              <a:rPr lang="en-US" smtClean="0"/>
              <a:t>‹#›</a:t>
            </a:fld>
            <a:endParaRPr lang="en-US"/>
          </a:p>
        </p:txBody>
      </p:sp>
    </p:spTree>
    <p:extLst>
      <p:ext uri="{BB962C8B-B14F-4D97-AF65-F5344CB8AC3E}">
        <p14:creationId xmlns:p14="http://schemas.microsoft.com/office/powerpoint/2010/main" val="4012692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901DA3-FE98-4C74-AD01-D190620AF2B2}" type="datetimeFigureOut">
              <a:rPr lang="en-US" smtClean="0"/>
              <a:t>15-Feb-21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61264-95D1-4950-8E81-CAEFDC76103A}" type="slidenum">
              <a:rPr lang="en-US" smtClean="0"/>
              <a:t>‹#›</a:t>
            </a:fld>
            <a:endParaRPr lang="en-US"/>
          </a:p>
        </p:txBody>
      </p:sp>
    </p:spTree>
    <p:extLst>
      <p:ext uri="{BB962C8B-B14F-4D97-AF65-F5344CB8AC3E}">
        <p14:creationId xmlns:p14="http://schemas.microsoft.com/office/powerpoint/2010/main" val="4100559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901DA3-FE98-4C74-AD01-D190620AF2B2}" type="datetimeFigureOut">
              <a:rPr lang="en-US" smtClean="0"/>
              <a:t>15-Feb-21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61264-95D1-4950-8E81-CAEFDC76103A}" type="slidenum">
              <a:rPr lang="en-US" smtClean="0"/>
              <a:t>‹#›</a:t>
            </a:fld>
            <a:endParaRPr lang="en-US"/>
          </a:p>
        </p:txBody>
      </p:sp>
    </p:spTree>
    <p:extLst>
      <p:ext uri="{BB962C8B-B14F-4D97-AF65-F5344CB8AC3E}">
        <p14:creationId xmlns:p14="http://schemas.microsoft.com/office/powerpoint/2010/main" val="289528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901DA3-FE98-4C74-AD01-D190620AF2B2}" type="datetimeFigureOut">
              <a:rPr lang="en-US" smtClean="0"/>
              <a:t>15-Feb-21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61264-95D1-4950-8E81-CAEFDC76103A}" type="slidenum">
              <a:rPr lang="en-US" smtClean="0"/>
              <a:t>‹#›</a:t>
            </a:fld>
            <a:endParaRPr lang="en-US"/>
          </a:p>
        </p:txBody>
      </p:sp>
    </p:spTree>
    <p:extLst>
      <p:ext uri="{BB962C8B-B14F-4D97-AF65-F5344CB8AC3E}">
        <p14:creationId xmlns:p14="http://schemas.microsoft.com/office/powerpoint/2010/main" val="985670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901DA3-FE98-4C74-AD01-D190620AF2B2}" type="datetimeFigureOut">
              <a:rPr lang="en-US" smtClean="0"/>
              <a:t>15-Feb-21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61264-95D1-4950-8E81-CAEFDC76103A}" type="slidenum">
              <a:rPr lang="en-US" smtClean="0"/>
              <a:t>‹#›</a:t>
            </a:fld>
            <a:endParaRPr lang="en-US"/>
          </a:p>
        </p:txBody>
      </p:sp>
    </p:spTree>
    <p:extLst>
      <p:ext uri="{BB962C8B-B14F-4D97-AF65-F5344CB8AC3E}">
        <p14:creationId xmlns:p14="http://schemas.microsoft.com/office/powerpoint/2010/main" val="417705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901DA3-FE98-4C74-AD01-D190620AF2B2}" type="datetimeFigureOut">
              <a:rPr lang="en-US" smtClean="0"/>
              <a:t>15-Feb-21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C61264-95D1-4950-8E81-CAEFDC76103A}" type="slidenum">
              <a:rPr lang="en-US" smtClean="0"/>
              <a:t>‹#›</a:t>
            </a:fld>
            <a:endParaRPr lang="en-US"/>
          </a:p>
        </p:txBody>
      </p:sp>
    </p:spTree>
    <p:extLst>
      <p:ext uri="{BB962C8B-B14F-4D97-AF65-F5344CB8AC3E}">
        <p14:creationId xmlns:p14="http://schemas.microsoft.com/office/powerpoint/2010/main" val="576341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901DA3-FE98-4C74-AD01-D190620AF2B2}" type="datetimeFigureOut">
              <a:rPr lang="en-US" smtClean="0"/>
              <a:t>15-Feb-21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C61264-95D1-4950-8E81-CAEFDC76103A}" type="slidenum">
              <a:rPr lang="en-US" smtClean="0"/>
              <a:t>‹#›</a:t>
            </a:fld>
            <a:endParaRPr lang="en-US"/>
          </a:p>
        </p:txBody>
      </p:sp>
    </p:spTree>
    <p:extLst>
      <p:ext uri="{BB962C8B-B14F-4D97-AF65-F5344CB8AC3E}">
        <p14:creationId xmlns:p14="http://schemas.microsoft.com/office/powerpoint/2010/main" val="1088933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901DA3-FE98-4C74-AD01-D190620AF2B2}" type="datetimeFigureOut">
              <a:rPr lang="en-US" smtClean="0"/>
              <a:t>15-Feb-21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C61264-95D1-4950-8E81-CAEFDC76103A}" type="slidenum">
              <a:rPr lang="en-US" smtClean="0"/>
              <a:t>‹#›</a:t>
            </a:fld>
            <a:endParaRPr lang="en-US"/>
          </a:p>
        </p:txBody>
      </p:sp>
    </p:spTree>
    <p:extLst>
      <p:ext uri="{BB962C8B-B14F-4D97-AF65-F5344CB8AC3E}">
        <p14:creationId xmlns:p14="http://schemas.microsoft.com/office/powerpoint/2010/main" val="4178700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901DA3-FE98-4C74-AD01-D190620AF2B2}" type="datetimeFigureOut">
              <a:rPr lang="en-US" smtClean="0"/>
              <a:t>15-Feb-21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61264-95D1-4950-8E81-CAEFDC76103A}" type="slidenum">
              <a:rPr lang="en-US" smtClean="0"/>
              <a:t>‹#›</a:t>
            </a:fld>
            <a:endParaRPr lang="en-US"/>
          </a:p>
        </p:txBody>
      </p:sp>
    </p:spTree>
    <p:extLst>
      <p:ext uri="{BB962C8B-B14F-4D97-AF65-F5344CB8AC3E}">
        <p14:creationId xmlns:p14="http://schemas.microsoft.com/office/powerpoint/2010/main" val="3384883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901DA3-FE98-4C74-AD01-D190620AF2B2}" type="datetimeFigureOut">
              <a:rPr lang="en-US" smtClean="0"/>
              <a:t>15-Feb-21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61264-95D1-4950-8E81-CAEFDC76103A}" type="slidenum">
              <a:rPr lang="en-US" smtClean="0"/>
              <a:t>‹#›</a:t>
            </a:fld>
            <a:endParaRPr lang="en-US"/>
          </a:p>
        </p:txBody>
      </p:sp>
    </p:spTree>
    <p:extLst>
      <p:ext uri="{BB962C8B-B14F-4D97-AF65-F5344CB8AC3E}">
        <p14:creationId xmlns:p14="http://schemas.microsoft.com/office/powerpoint/2010/main" val="826130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2901DA3-FE98-4C74-AD01-D190620AF2B2}" type="datetimeFigureOut">
              <a:rPr lang="en-US" smtClean="0"/>
              <a:t>15-Feb-21</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CC61264-95D1-4950-8E81-CAEFDC76103A}" type="slidenum">
              <a:rPr lang="en-US" smtClean="0"/>
              <a:t>‹#›</a:t>
            </a:fld>
            <a:endParaRPr lang="en-US"/>
          </a:p>
        </p:txBody>
      </p:sp>
    </p:spTree>
    <p:extLst>
      <p:ext uri="{BB962C8B-B14F-4D97-AF65-F5344CB8AC3E}">
        <p14:creationId xmlns:p14="http://schemas.microsoft.com/office/powerpoint/2010/main" val="153991785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Category:Neighbourhoods_in_Delhi"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Category:Neighbourhoods_in_Delhi"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6D8C36-8B9A-4F05-8166-1238B7142F75}"/>
              </a:ext>
            </a:extLst>
          </p:cNvPr>
          <p:cNvSpPr txBox="1"/>
          <p:nvPr/>
        </p:nvSpPr>
        <p:spPr>
          <a:xfrm>
            <a:off x="2535383" y="266664"/>
            <a:ext cx="8853054" cy="519886"/>
          </a:xfrm>
          <a:prstGeom prst="rect">
            <a:avLst/>
          </a:prstGeom>
          <a:noFill/>
        </p:spPr>
        <p:txBody>
          <a:bodyPr wrap="square">
            <a:spAutoFit/>
          </a:bodyPr>
          <a:lstStyle/>
          <a:p>
            <a:pPr>
              <a:lnSpc>
                <a:spcPct val="107000"/>
              </a:lnSpc>
              <a:spcAft>
                <a:spcPts val="1252"/>
              </a:spcAft>
            </a:pPr>
            <a:r>
              <a:rPr lang="en-US" sz="2800" b="1" u="sng" dirty="0">
                <a:solidFill>
                  <a:schemeClr val="bg1"/>
                </a:solidFill>
                <a:latin typeface="Arial" panose="020B0604020202020204" pitchFamily="34" charset="0"/>
                <a:ea typeface="Calibri" panose="020F0502020204030204" pitchFamily="34" charset="0"/>
                <a:cs typeface="Arial" panose="020B0604020202020204" pitchFamily="34" charset="0"/>
              </a:rPr>
              <a:t>IBM Data Science Professional Certificate</a:t>
            </a:r>
          </a:p>
        </p:txBody>
      </p:sp>
      <p:sp>
        <p:nvSpPr>
          <p:cNvPr id="5" name="TextBox 4">
            <a:extLst>
              <a:ext uri="{FF2B5EF4-FFF2-40B4-BE49-F238E27FC236}">
                <a16:creationId xmlns:a16="http://schemas.microsoft.com/office/drawing/2014/main" id="{B8DA85BF-1991-4264-991B-6CE960351D96}"/>
              </a:ext>
            </a:extLst>
          </p:cNvPr>
          <p:cNvSpPr txBox="1"/>
          <p:nvPr/>
        </p:nvSpPr>
        <p:spPr>
          <a:xfrm>
            <a:off x="3352799" y="1129865"/>
            <a:ext cx="6096000" cy="397738"/>
          </a:xfrm>
          <a:prstGeom prst="rect">
            <a:avLst/>
          </a:prstGeom>
          <a:noFill/>
        </p:spPr>
        <p:txBody>
          <a:bodyPr wrap="square">
            <a:spAutoFit/>
          </a:bodyPr>
          <a:lstStyle/>
          <a:p>
            <a:pPr>
              <a:lnSpc>
                <a:spcPct val="107000"/>
              </a:lnSpc>
              <a:spcAft>
                <a:spcPts val="1252"/>
              </a:spcAft>
            </a:pPr>
            <a:r>
              <a:rPr lang="en-US" sz="2000" b="1" u="sng" dirty="0">
                <a:solidFill>
                  <a:schemeClr val="bg1"/>
                </a:solidFill>
                <a:latin typeface="Arial" panose="020B0604020202020204" pitchFamily="34" charset="0"/>
                <a:ea typeface="Calibri" panose="020F0502020204030204" pitchFamily="34" charset="0"/>
                <a:cs typeface="Arial" panose="020B0604020202020204" pitchFamily="34" charset="0"/>
              </a:rPr>
              <a:t>Course 9 – Applied Data Science Capstone</a:t>
            </a:r>
          </a:p>
        </p:txBody>
      </p:sp>
      <p:sp>
        <p:nvSpPr>
          <p:cNvPr id="7" name="TextBox 6">
            <a:extLst>
              <a:ext uri="{FF2B5EF4-FFF2-40B4-BE49-F238E27FC236}">
                <a16:creationId xmlns:a16="http://schemas.microsoft.com/office/drawing/2014/main" id="{518544B8-0502-487B-BEA7-2B7CF9F4C9FE}"/>
              </a:ext>
            </a:extLst>
          </p:cNvPr>
          <p:cNvSpPr txBox="1"/>
          <p:nvPr/>
        </p:nvSpPr>
        <p:spPr>
          <a:xfrm>
            <a:off x="2140502" y="2599250"/>
            <a:ext cx="8153400" cy="397738"/>
          </a:xfrm>
          <a:prstGeom prst="rect">
            <a:avLst/>
          </a:prstGeom>
          <a:noFill/>
        </p:spPr>
        <p:txBody>
          <a:bodyPr wrap="square">
            <a:spAutoFit/>
          </a:bodyPr>
          <a:lstStyle/>
          <a:p>
            <a:pPr algn="ctr">
              <a:lnSpc>
                <a:spcPct val="107000"/>
              </a:lnSpc>
              <a:spcAft>
                <a:spcPts val="1252"/>
              </a:spcAft>
            </a:pPr>
            <a:r>
              <a:rPr lang="en-US" sz="2000" b="1" u="sng" dirty="0">
                <a:solidFill>
                  <a:schemeClr val="bg1"/>
                </a:solidFill>
                <a:latin typeface="Arial" panose="020B0604020202020204" pitchFamily="34" charset="0"/>
                <a:ea typeface="Calibri" panose="020F0502020204030204" pitchFamily="34" charset="0"/>
                <a:cs typeface="Arial" panose="020B0604020202020204" pitchFamily="34" charset="0"/>
              </a:rPr>
              <a:t>Analysis on availability of Parks in Delhi (the capital city of India)  </a:t>
            </a:r>
          </a:p>
        </p:txBody>
      </p:sp>
      <p:sp>
        <p:nvSpPr>
          <p:cNvPr id="9" name="TextBox 8">
            <a:extLst>
              <a:ext uri="{FF2B5EF4-FFF2-40B4-BE49-F238E27FC236}">
                <a16:creationId xmlns:a16="http://schemas.microsoft.com/office/drawing/2014/main" id="{4366FB9C-5F9A-4B3B-B492-01CA26CDC8E1}"/>
              </a:ext>
            </a:extLst>
          </p:cNvPr>
          <p:cNvSpPr txBox="1"/>
          <p:nvPr/>
        </p:nvSpPr>
        <p:spPr>
          <a:xfrm>
            <a:off x="4876799" y="1963992"/>
            <a:ext cx="6096000" cy="397738"/>
          </a:xfrm>
          <a:prstGeom prst="rect">
            <a:avLst/>
          </a:prstGeom>
          <a:noFill/>
        </p:spPr>
        <p:txBody>
          <a:bodyPr wrap="square">
            <a:spAutoFit/>
          </a:bodyPr>
          <a:lstStyle/>
          <a:p>
            <a:pPr>
              <a:lnSpc>
                <a:spcPct val="107000"/>
              </a:lnSpc>
              <a:spcAft>
                <a:spcPts val="1252"/>
              </a:spcAft>
            </a:pPr>
            <a:r>
              <a:rPr lang="en-US" sz="2000" b="1" u="sng" dirty="0">
                <a:solidFill>
                  <a:schemeClr val="bg1"/>
                </a:solidFill>
                <a:latin typeface="Arial" panose="020B0604020202020204" pitchFamily="34" charset="0"/>
                <a:ea typeface="Calibri" panose="020F0502020204030204" pitchFamily="34" charset="0"/>
                <a:cs typeface="Arial" panose="020B0604020202020204" pitchFamily="34" charset="0"/>
              </a:rPr>
              <a:t>Final Presentation </a:t>
            </a:r>
          </a:p>
        </p:txBody>
      </p:sp>
      <p:pic>
        <p:nvPicPr>
          <p:cNvPr id="10" name="Picture 9">
            <a:extLst>
              <a:ext uri="{FF2B5EF4-FFF2-40B4-BE49-F238E27FC236}">
                <a16:creationId xmlns:a16="http://schemas.microsoft.com/office/drawing/2014/main" id="{94D9E3A4-B0BC-43D2-AC18-FB96E9F63A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4527" y="3223606"/>
            <a:ext cx="4641273" cy="2967877"/>
          </a:xfrm>
          <a:prstGeom prst="rect">
            <a:avLst/>
          </a:prstGeom>
        </p:spPr>
      </p:pic>
      <p:sp>
        <p:nvSpPr>
          <p:cNvPr id="12" name="TextBox 11">
            <a:extLst>
              <a:ext uri="{FF2B5EF4-FFF2-40B4-BE49-F238E27FC236}">
                <a16:creationId xmlns:a16="http://schemas.microsoft.com/office/drawing/2014/main" id="{E59251FD-1BF3-4EE5-AECF-7D9588E7A46B}"/>
              </a:ext>
            </a:extLst>
          </p:cNvPr>
          <p:cNvSpPr txBox="1"/>
          <p:nvPr/>
        </p:nvSpPr>
        <p:spPr>
          <a:xfrm>
            <a:off x="4876799" y="6302319"/>
            <a:ext cx="6096000" cy="799706"/>
          </a:xfrm>
          <a:prstGeom prst="rect">
            <a:avLst/>
          </a:prstGeom>
          <a:noFill/>
        </p:spPr>
        <p:txBody>
          <a:bodyPr wrap="square">
            <a:spAutoFit/>
          </a:bodyPr>
          <a:lstStyle/>
          <a:p>
            <a:pPr>
              <a:lnSpc>
                <a:spcPct val="107000"/>
              </a:lnSpc>
              <a:spcAft>
                <a:spcPts val="1252"/>
              </a:spcAft>
            </a:pPr>
            <a:r>
              <a:rPr lang="en-US" dirty="0">
                <a:solidFill>
                  <a:schemeClr val="bg1"/>
                </a:solidFill>
                <a:latin typeface="Arial" panose="020B0604020202020204" pitchFamily="34" charset="0"/>
                <a:ea typeface="Calibri" panose="020F0502020204030204" pitchFamily="34" charset="0"/>
                <a:cs typeface="Arial" panose="020B0604020202020204" pitchFamily="34" charset="0"/>
              </a:rPr>
              <a:t>By - Gaurav Vajpayee</a:t>
            </a:r>
          </a:p>
          <a:p>
            <a:pPr>
              <a:lnSpc>
                <a:spcPct val="107000"/>
              </a:lnSpc>
              <a:spcAft>
                <a:spcPts val="1252"/>
              </a:spcAft>
            </a:pPr>
            <a:r>
              <a:rPr lang="en-US" sz="1600" dirty="0">
                <a:solidFill>
                  <a:schemeClr val="bg1"/>
                </a:solidFill>
                <a:latin typeface="Arial" panose="020B0604020202020204" pitchFamily="34" charset="0"/>
                <a:ea typeface="Calibri" panose="020F0502020204030204" pitchFamily="34" charset="0"/>
                <a:cs typeface="Arial" panose="020B0604020202020204" pitchFamily="34" charset="0"/>
              </a:rPr>
              <a:t>  </a:t>
            </a:r>
          </a:p>
        </p:txBody>
      </p:sp>
    </p:spTree>
    <p:extLst>
      <p:ext uri="{BB962C8B-B14F-4D97-AF65-F5344CB8AC3E}">
        <p14:creationId xmlns:p14="http://schemas.microsoft.com/office/powerpoint/2010/main" val="2130944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A01853-6847-48BE-BE5C-0AA4A9455AA1}"/>
              </a:ext>
            </a:extLst>
          </p:cNvPr>
          <p:cNvSpPr txBox="1"/>
          <p:nvPr/>
        </p:nvSpPr>
        <p:spPr>
          <a:xfrm>
            <a:off x="3075709" y="779401"/>
            <a:ext cx="7218218" cy="519886"/>
          </a:xfrm>
          <a:prstGeom prst="rect">
            <a:avLst/>
          </a:prstGeom>
          <a:noFill/>
        </p:spPr>
        <p:txBody>
          <a:bodyPr wrap="square">
            <a:spAutoFit/>
          </a:bodyPr>
          <a:lstStyle/>
          <a:p>
            <a:pPr>
              <a:lnSpc>
                <a:spcPct val="107000"/>
              </a:lnSpc>
              <a:spcAft>
                <a:spcPts val="1252"/>
              </a:spcAft>
            </a:pPr>
            <a:r>
              <a:rPr lang="en-US" sz="2800" b="1" i="1" u="sng" dirty="0">
                <a:solidFill>
                  <a:schemeClr val="bg1"/>
                </a:solidFill>
                <a:latin typeface="Arial" panose="020B0604020202020204" pitchFamily="34" charset="0"/>
                <a:ea typeface="Calibri" panose="020F0502020204030204" pitchFamily="34" charset="0"/>
                <a:cs typeface="Times New Roman" panose="02020603050405020304" pitchFamily="18" charset="0"/>
              </a:rPr>
              <a:t>Business or Environmental Problem-</a:t>
            </a:r>
          </a:p>
        </p:txBody>
      </p:sp>
      <p:sp>
        <p:nvSpPr>
          <p:cNvPr id="7" name="TextBox 6">
            <a:extLst>
              <a:ext uri="{FF2B5EF4-FFF2-40B4-BE49-F238E27FC236}">
                <a16:creationId xmlns:a16="http://schemas.microsoft.com/office/drawing/2014/main" id="{B5960995-437E-4BD9-9805-81C4AF59910F}"/>
              </a:ext>
            </a:extLst>
          </p:cNvPr>
          <p:cNvSpPr txBox="1"/>
          <p:nvPr/>
        </p:nvSpPr>
        <p:spPr>
          <a:xfrm>
            <a:off x="491836" y="2000303"/>
            <a:ext cx="11208328" cy="3558410"/>
          </a:xfrm>
          <a:prstGeom prst="rect">
            <a:avLst/>
          </a:prstGeom>
          <a:noFill/>
        </p:spPr>
        <p:txBody>
          <a:bodyPr wrap="square">
            <a:spAutoFit/>
          </a:bodyPr>
          <a:lstStyle/>
          <a:p>
            <a:pPr marL="285750" indent="-285750" algn="just">
              <a:lnSpc>
                <a:spcPct val="107000"/>
              </a:lnSpc>
              <a:spcAft>
                <a:spcPts val="1252"/>
              </a:spcAft>
              <a:buFont typeface="Wingdings" panose="05000000000000000000" pitchFamily="2" charset="2"/>
              <a:buChar char="Ø"/>
            </a:pPr>
            <a:r>
              <a:rPr lang="en-US" sz="2400" dirty="0">
                <a:solidFill>
                  <a:schemeClr val="bg1"/>
                </a:solidFill>
                <a:latin typeface="Arial" panose="020B0604020202020204" pitchFamily="34" charset="0"/>
                <a:ea typeface="Calibri" panose="020F0502020204030204" pitchFamily="34" charset="0"/>
                <a:cs typeface="Arial" panose="020B0604020202020204" pitchFamily="34" charset="0"/>
              </a:rPr>
              <a:t>It is moreover an environmental problem which has link to business as well. Real Estate projects with parks in the areas which have less parks can be an attractive deal for customer. </a:t>
            </a:r>
          </a:p>
          <a:p>
            <a:pPr algn="just">
              <a:lnSpc>
                <a:spcPct val="107000"/>
              </a:lnSpc>
              <a:spcAft>
                <a:spcPts val="1252"/>
              </a:spcAft>
            </a:pPr>
            <a:endParaRPr lang="en-US" sz="2400"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marL="285750" indent="-285750" algn="just">
              <a:lnSpc>
                <a:spcPct val="107000"/>
              </a:lnSpc>
              <a:spcAft>
                <a:spcPts val="1252"/>
              </a:spcAft>
              <a:buFont typeface="Wingdings" panose="05000000000000000000" pitchFamily="2" charset="2"/>
              <a:buChar char="Ø"/>
            </a:pPr>
            <a:r>
              <a:rPr lang="en-US" sz="2400" dirty="0">
                <a:solidFill>
                  <a:schemeClr val="bg1"/>
                </a:solidFill>
                <a:latin typeface="Arial" panose="020B0604020202020204" pitchFamily="34" charset="0"/>
                <a:ea typeface="Calibri" panose="020F0502020204030204" pitchFamily="34" charset="0"/>
                <a:cs typeface="Arial" panose="020B0604020202020204" pitchFamily="34" charset="0"/>
              </a:rPr>
              <a:t>It is important to handle this problem in a more analytical way and the problem statement for this </a:t>
            </a:r>
            <a:r>
              <a:rPr lang="en-US" sz="2400" b="1" i="1" dirty="0">
                <a:solidFill>
                  <a:schemeClr val="bg1"/>
                </a:solidFill>
                <a:latin typeface="Arial" panose="020B0604020202020204" pitchFamily="34" charset="0"/>
                <a:ea typeface="Calibri" panose="020F0502020204030204" pitchFamily="34" charset="0"/>
                <a:cs typeface="Arial" panose="020B0604020202020204" pitchFamily="34" charset="0"/>
              </a:rPr>
              <a:t>problem would be how we can decide which part of the Delhi has got good number of parks and which are facing the scarcity of them? </a:t>
            </a:r>
          </a:p>
        </p:txBody>
      </p:sp>
    </p:spTree>
    <p:extLst>
      <p:ext uri="{BB962C8B-B14F-4D97-AF65-F5344CB8AC3E}">
        <p14:creationId xmlns:p14="http://schemas.microsoft.com/office/powerpoint/2010/main" val="1577409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8484EC-6905-4BBE-9A66-989699103235}"/>
              </a:ext>
            </a:extLst>
          </p:cNvPr>
          <p:cNvSpPr txBox="1"/>
          <p:nvPr/>
        </p:nvSpPr>
        <p:spPr>
          <a:xfrm>
            <a:off x="595745" y="115379"/>
            <a:ext cx="11000509" cy="2020746"/>
          </a:xfrm>
          <a:prstGeom prst="rect">
            <a:avLst/>
          </a:prstGeom>
          <a:noFill/>
        </p:spPr>
        <p:txBody>
          <a:bodyPr wrap="square">
            <a:spAutoFit/>
          </a:bodyPr>
          <a:lstStyle/>
          <a:p>
            <a:pPr algn="ctr">
              <a:lnSpc>
                <a:spcPct val="107000"/>
              </a:lnSpc>
              <a:spcAft>
                <a:spcPts val="1252"/>
              </a:spcAft>
            </a:pPr>
            <a:r>
              <a:rPr lang="en-US" sz="2800" b="1" i="1" u="sng" dirty="0">
                <a:solidFill>
                  <a:schemeClr val="bg1"/>
                </a:solidFill>
                <a:latin typeface="Arial" panose="020B0604020202020204" pitchFamily="34" charset="0"/>
                <a:ea typeface="Calibri" panose="020F0502020204030204" pitchFamily="34" charset="0"/>
                <a:cs typeface="Arial" panose="020B0604020202020204" pitchFamily="34" charset="0"/>
              </a:rPr>
              <a:t>Data Required-</a:t>
            </a:r>
            <a:endParaRPr lang="en-US" sz="2800" i="1" dirty="0">
              <a:solidFill>
                <a:schemeClr val="bg1"/>
              </a:solidFill>
              <a:latin typeface="Arial" panose="020B0604020202020204" pitchFamily="34" charset="0"/>
              <a:ea typeface="Calibri" panose="020F0502020204030204" pitchFamily="34" charset="0"/>
              <a:cs typeface="Times New Roman" panose="02020603050405020304" pitchFamily="18" charset="0"/>
            </a:endParaRPr>
          </a:p>
          <a:p>
            <a:pPr marL="342900" indent="-342900" algn="just">
              <a:lnSpc>
                <a:spcPct val="107000"/>
              </a:lnSpc>
              <a:buFont typeface="Wingdings" panose="05000000000000000000" pitchFamily="2" charset="2"/>
              <a:buChar char="Ø"/>
            </a:pPr>
            <a:endParaRPr lang="en-US" sz="2000" dirty="0">
              <a:solidFill>
                <a:schemeClr val="bg1"/>
              </a:solidFill>
              <a:latin typeface="Arial" panose="020B0604020202020204" pitchFamily="34" charset="0"/>
              <a:ea typeface="Calibri" panose="020F0502020204030204" pitchFamily="34" charset="0"/>
              <a:cs typeface="Times New Roman" panose="02020603050405020304" pitchFamily="18" charset="0"/>
            </a:endParaRPr>
          </a:p>
          <a:p>
            <a:pPr marL="342900" indent="-342900" algn="just">
              <a:lnSpc>
                <a:spcPct val="107000"/>
              </a:lnSpc>
              <a:buFont typeface="Wingdings" panose="05000000000000000000" pitchFamily="2" charset="2"/>
              <a:buChar char="Ø"/>
            </a:pPr>
            <a:r>
              <a:rPr lang="en-US" sz="2000" dirty="0">
                <a:solidFill>
                  <a:schemeClr val="bg1"/>
                </a:solidFill>
                <a:latin typeface="Arial" panose="020B0604020202020204" pitchFamily="34" charset="0"/>
                <a:ea typeface="Calibri" panose="020F0502020204030204" pitchFamily="34" charset="0"/>
                <a:cs typeface="Times New Roman" panose="02020603050405020304" pitchFamily="18" charset="0"/>
              </a:rPr>
              <a:t>List of all the neighborhoods of Delhi city .</a:t>
            </a:r>
          </a:p>
          <a:p>
            <a:pPr marL="342900" indent="-342900" algn="just">
              <a:lnSpc>
                <a:spcPct val="107000"/>
              </a:lnSpc>
              <a:buFont typeface="Wingdings" panose="05000000000000000000" pitchFamily="2" charset="2"/>
              <a:buChar char="Ø"/>
            </a:pPr>
            <a:r>
              <a:rPr lang="en-US" sz="2000" dirty="0">
                <a:solidFill>
                  <a:schemeClr val="bg1"/>
                </a:solidFill>
                <a:latin typeface="Arial" panose="020B0604020202020204" pitchFamily="34" charset="0"/>
                <a:ea typeface="Calibri" panose="020F0502020204030204" pitchFamily="34" charset="0"/>
                <a:cs typeface="Times New Roman" panose="02020603050405020304" pitchFamily="18" charset="0"/>
              </a:rPr>
              <a:t>Latitudinal  and Longitudinal data of these neighborhoods .</a:t>
            </a:r>
          </a:p>
          <a:p>
            <a:pPr marL="342900" indent="-342900" algn="just">
              <a:lnSpc>
                <a:spcPct val="107000"/>
              </a:lnSpc>
              <a:spcAft>
                <a:spcPts val="1252"/>
              </a:spcAft>
              <a:buFont typeface="Wingdings" panose="05000000000000000000" pitchFamily="2" charset="2"/>
              <a:buChar char="Ø"/>
            </a:pPr>
            <a:r>
              <a:rPr lang="en-US" sz="2000" dirty="0">
                <a:solidFill>
                  <a:schemeClr val="bg1"/>
                </a:solidFill>
                <a:latin typeface="Arial" panose="020B0604020202020204" pitchFamily="34" charset="0"/>
                <a:ea typeface="Calibri" panose="020F0502020204030204" pitchFamily="34" charset="0"/>
                <a:cs typeface="Times New Roman" panose="02020603050405020304" pitchFamily="18" charset="0"/>
              </a:rPr>
              <a:t>Venue data of these neighborhood particularly availability of parks in these neighborhood.    </a:t>
            </a:r>
            <a:endPar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9EDA1C4D-CFB2-4AC4-AB9F-EB9AF580512A}"/>
              </a:ext>
            </a:extLst>
          </p:cNvPr>
          <p:cNvSpPr txBox="1"/>
          <p:nvPr/>
        </p:nvSpPr>
        <p:spPr>
          <a:xfrm>
            <a:off x="595746" y="2436738"/>
            <a:ext cx="11000508" cy="3993466"/>
          </a:xfrm>
          <a:prstGeom prst="rect">
            <a:avLst/>
          </a:prstGeom>
          <a:noFill/>
        </p:spPr>
        <p:txBody>
          <a:bodyPr wrap="square">
            <a:spAutoFit/>
          </a:bodyPr>
          <a:lstStyle/>
          <a:p>
            <a:pPr algn="ctr">
              <a:lnSpc>
                <a:spcPct val="107000"/>
              </a:lnSpc>
              <a:spcAft>
                <a:spcPts val="1252"/>
              </a:spcAft>
            </a:pPr>
            <a:r>
              <a:rPr lang="en-US" sz="2800" b="1" i="1" u="sng" dirty="0">
                <a:solidFill>
                  <a:schemeClr val="bg1"/>
                </a:solidFill>
                <a:latin typeface="Arial" panose="020B0604020202020204" pitchFamily="34" charset="0"/>
                <a:ea typeface="Calibri" panose="020F0502020204030204" pitchFamily="34" charset="0"/>
                <a:cs typeface="Arial" panose="020B0604020202020204" pitchFamily="34" charset="0"/>
              </a:rPr>
              <a:t>Data Sources –</a:t>
            </a:r>
          </a:p>
          <a:p>
            <a:pPr marL="342900" indent="-342900" algn="just">
              <a:lnSpc>
                <a:spcPct val="107000"/>
              </a:lnSpc>
              <a:spcAft>
                <a:spcPts val="1252"/>
              </a:spcAft>
              <a:buFont typeface="Wingdings" panose="05000000000000000000" pitchFamily="2" charset="2"/>
              <a:buChar char="Ø"/>
            </a:pPr>
            <a:r>
              <a:rPr lang="en-US" sz="2000" dirty="0">
                <a:solidFill>
                  <a:schemeClr val="bg1"/>
                </a:solidFill>
                <a:latin typeface="Arial" panose="020B0604020202020204" pitchFamily="34" charset="0"/>
                <a:ea typeface="Calibri" panose="020F0502020204030204" pitchFamily="34" charset="0"/>
                <a:cs typeface="Arial" panose="020B0604020202020204" pitchFamily="34" charset="0"/>
              </a:rPr>
              <a:t>(</a:t>
            </a:r>
            <a:r>
              <a:rPr lang="en-US" sz="2000" u="sng" dirty="0">
                <a:solidFill>
                  <a:schemeClr val="bg1"/>
                </a:solidFill>
                <a:latin typeface="Arial" panose="020B060402020202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https://en.wikipedia.org/wiki/Category:Neighbourhoods_in_Delhi</a:t>
            </a:r>
            <a:r>
              <a:rPr lang="en-US" sz="2000" dirty="0">
                <a:solidFill>
                  <a:schemeClr val="bg1"/>
                </a:solidFill>
                <a:latin typeface="Arial" panose="020B0604020202020204" pitchFamily="34" charset="0"/>
                <a:ea typeface="Calibri" panose="020F0502020204030204" pitchFamily="34" charset="0"/>
                <a:cs typeface="Arial" panose="020B0604020202020204" pitchFamily="34" charset="0"/>
              </a:rPr>
              <a:t>)  From this  Wikipedia  page we are taking out list of neighborhood of Delhi.</a:t>
            </a:r>
          </a:p>
          <a:p>
            <a:pPr marL="536543" indent="-536543" algn="just">
              <a:lnSpc>
                <a:spcPct val="107000"/>
              </a:lnSpc>
              <a:buFont typeface="+mj-lt"/>
              <a:buAutoNum type="arabicPeriod"/>
            </a:pPr>
            <a:endParaRPr lang="en-US" sz="2000"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marL="342900" indent="-342900" algn="just">
              <a:lnSpc>
                <a:spcPct val="107000"/>
              </a:lnSpc>
              <a:buFont typeface="Wingdings" panose="05000000000000000000" pitchFamily="2" charset="2"/>
              <a:buChar char="Ø"/>
            </a:pPr>
            <a:r>
              <a:rPr lang="en-US" sz="2000" dirty="0">
                <a:solidFill>
                  <a:schemeClr val="bg1"/>
                </a:solidFill>
                <a:latin typeface="Arial" panose="020B0604020202020204" pitchFamily="34" charset="0"/>
                <a:ea typeface="Calibri" panose="020F0502020204030204" pitchFamily="34" charset="0"/>
                <a:cs typeface="Arial" panose="020B0604020202020204" pitchFamily="34" charset="0"/>
              </a:rPr>
              <a:t>To get the geographical coordinates of these neighborhood we will be using Python package called Geocoder .</a:t>
            </a:r>
          </a:p>
          <a:p>
            <a:pPr marL="536543" indent="-536543" algn="just">
              <a:lnSpc>
                <a:spcPct val="107000"/>
              </a:lnSpc>
              <a:spcAft>
                <a:spcPts val="1252"/>
              </a:spcAft>
              <a:buFont typeface="+mj-lt"/>
              <a:buAutoNum type="arabicPeriod"/>
            </a:pPr>
            <a:endParaRPr lang="en-US" sz="2000"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marL="342900" indent="-342900" algn="just">
              <a:lnSpc>
                <a:spcPct val="107000"/>
              </a:lnSpc>
              <a:spcAft>
                <a:spcPts val="1252"/>
              </a:spcAft>
              <a:buFont typeface="Wingdings" panose="05000000000000000000" pitchFamily="2" charset="2"/>
              <a:buChar char="Ø"/>
            </a:pPr>
            <a:r>
              <a:rPr lang="en-US" sz="2000" dirty="0">
                <a:solidFill>
                  <a:schemeClr val="bg1"/>
                </a:solidFill>
                <a:latin typeface="Arial" panose="020B0604020202020204" pitchFamily="34" charset="0"/>
                <a:ea typeface="Calibri" panose="020F0502020204030204" pitchFamily="34" charset="0"/>
                <a:cs typeface="Arial" panose="020B0604020202020204" pitchFamily="34" charset="0"/>
              </a:rPr>
              <a:t>To get the venues data related to the neighborhood we will be using Foursquare API . Foursquare is widely used among developers for geospatial data. In venues we will particularly focus on parks present in the neighborhood.</a:t>
            </a:r>
          </a:p>
        </p:txBody>
      </p:sp>
    </p:spTree>
    <p:extLst>
      <p:ext uri="{BB962C8B-B14F-4D97-AF65-F5344CB8AC3E}">
        <p14:creationId xmlns:p14="http://schemas.microsoft.com/office/powerpoint/2010/main" val="6892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8357C7-0B7A-4651-9A17-66E8FBF878D7}"/>
              </a:ext>
            </a:extLst>
          </p:cNvPr>
          <p:cNvSpPr txBox="1"/>
          <p:nvPr/>
        </p:nvSpPr>
        <p:spPr>
          <a:xfrm>
            <a:off x="4253346" y="124849"/>
            <a:ext cx="6096000" cy="530145"/>
          </a:xfrm>
          <a:prstGeom prst="rect">
            <a:avLst/>
          </a:prstGeom>
          <a:noFill/>
        </p:spPr>
        <p:txBody>
          <a:bodyPr wrap="square">
            <a:spAutoFit/>
          </a:bodyPr>
          <a:lstStyle/>
          <a:p>
            <a:pPr marL="715390">
              <a:lnSpc>
                <a:spcPct val="107000"/>
              </a:lnSpc>
              <a:spcAft>
                <a:spcPts val="1252"/>
              </a:spcAft>
            </a:pPr>
            <a:r>
              <a:rPr lang="en-US" sz="2800" b="1" i="1" u="sng" dirty="0">
                <a:solidFill>
                  <a:schemeClr val="bg1"/>
                </a:solidFill>
                <a:latin typeface="Arial" panose="020B0604020202020204" pitchFamily="34" charset="0"/>
                <a:ea typeface="Calibri" panose="020F0502020204030204" pitchFamily="34" charset="0"/>
                <a:cs typeface="Times New Roman" panose="02020603050405020304" pitchFamily="18" charset="0"/>
              </a:rPr>
              <a:t>Methodology-</a:t>
            </a:r>
            <a:endParaRPr lang="en-US" sz="2800" b="1" i="1" u="sng"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7194D750-AAE3-4C5B-86C3-3387D22B1EA6}"/>
              </a:ext>
            </a:extLst>
          </p:cNvPr>
          <p:cNvSpPr txBox="1"/>
          <p:nvPr/>
        </p:nvSpPr>
        <p:spPr>
          <a:xfrm>
            <a:off x="374072" y="858863"/>
            <a:ext cx="11526983" cy="2022157"/>
          </a:xfrm>
          <a:prstGeom prst="rect">
            <a:avLst/>
          </a:prstGeom>
          <a:noFill/>
        </p:spPr>
        <p:txBody>
          <a:bodyPr wrap="square">
            <a:spAutoFit/>
          </a:bodyPr>
          <a:lstStyle/>
          <a:p>
            <a:pPr marL="342900" indent="-342900" algn="just">
              <a:lnSpc>
                <a:spcPct val="107000"/>
              </a:lnSpc>
              <a:buFont typeface="Wingdings" panose="05000000000000000000" pitchFamily="2" charset="2"/>
              <a:buChar char="Ø"/>
            </a:pPr>
            <a:r>
              <a:rPr lang="en-US" sz="2000" dirty="0">
                <a:solidFill>
                  <a:schemeClr val="bg1"/>
                </a:solidFill>
                <a:latin typeface="Arial" panose="020B0604020202020204" pitchFamily="34" charset="0"/>
                <a:ea typeface="Calibri" panose="020F0502020204030204" pitchFamily="34" charset="0"/>
                <a:cs typeface="Times New Roman" panose="02020603050405020304" pitchFamily="18" charset="0"/>
              </a:rPr>
              <a:t>Firstly we will be taking out the list of all neighborhoods present in Delhi city from a Wikipedia page (</a:t>
            </a:r>
            <a:r>
              <a:rPr lang="en-US" sz="2000" u="sng" dirty="0">
                <a:solidFill>
                  <a:schemeClr val="bg1"/>
                </a:solidFill>
                <a:latin typeface="Arial" panose="020B0604020202020204"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https://en.wikipedia.org/wiki/Category:Neighbourhoods_in_Delhi</a:t>
            </a:r>
            <a:r>
              <a:rPr lang="en-US" sz="2000" dirty="0">
                <a:solidFill>
                  <a:schemeClr val="bg1"/>
                </a:solidFill>
                <a:latin typeface="Arial" panose="020B0604020202020204" pitchFamily="34" charset="0"/>
                <a:ea typeface="Calibri" panose="020F0502020204030204" pitchFamily="34" charset="0"/>
                <a:cs typeface="Times New Roman" panose="02020603050405020304" pitchFamily="18" charset="0"/>
              </a:rPr>
              <a:t> )  by using the technique called web scraping with the help of a Python package called Beautifulsoup. This package helps to extract html data and store it in our program for further usage. This extracted list of neighborhoods is stored in a python datatype of “list”.</a:t>
            </a:r>
          </a:p>
          <a:p>
            <a:pPr marL="536543" indent="-536543" algn="just">
              <a:lnSpc>
                <a:spcPct val="107000"/>
              </a:lnSpc>
              <a:buFont typeface="+mj-lt"/>
              <a:buAutoNum type="arabicParenR"/>
            </a:pPr>
            <a:endParaRPr lang="en-US" sz="18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95EB11B7-69AC-4D91-8852-19CFB3AC3D0B}"/>
              </a:ext>
            </a:extLst>
          </p:cNvPr>
          <p:cNvSpPr txBox="1"/>
          <p:nvPr/>
        </p:nvSpPr>
        <p:spPr>
          <a:xfrm>
            <a:off x="290945" y="2721359"/>
            <a:ext cx="11610110" cy="727059"/>
          </a:xfrm>
          <a:prstGeom prst="rect">
            <a:avLst/>
          </a:prstGeom>
          <a:noFill/>
        </p:spPr>
        <p:txBody>
          <a:bodyPr wrap="square">
            <a:spAutoFit/>
          </a:bodyPr>
          <a:lstStyle/>
          <a:p>
            <a:pPr marL="342900" indent="-342900" algn="just">
              <a:lnSpc>
                <a:spcPct val="107000"/>
              </a:lnSpc>
              <a:buFont typeface="Wingdings" panose="05000000000000000000" pitchFamily="2" charset="2"/>
              <a:buChar char="Ø"/>
            </a:pPr>
            <a:r>
              <a:rPr lang="en-US" sz="2000" dirty="0">
                <a:solidFill>
                  <a:schemeClr val="bg1"/>
                </a:solidFill>
                <a:latin typeface="Arial" panose="020B0604020202020204" pitchFamily="34" charset="0"/>
                <a:ea typeface="Calibri" panose="020F0502020204030204" pitchFamily="34" charset="0"/>
                <a:cs typeface="Times New Roman" panose="02020603050405020304" pitchFamily="18" charset="0"/>
              </a:rPr>
              <a:t>Then with the help of Python package of Geocoder we get geographical coordinates of these neighborhoods stored in a list.</a:t>
            </a:r>
          </a:p>
        </p:txBody>
      </p:sp>
      <p:sp>
        <p:nvSpPr>
          <p:cNvPr id="9" name="TextBox 8">
            <a:extLst>
              <a:ext uri="{FF2B5EF4-FFF2-40B4-BE49-F238E27FC236}">
                <a16:creationId xmlns:a16="http://schemas.microsoft.com/office/drawing/2014/main" id="{0AB80AB5-84AF-46A0-AA17-D98A692769FD}"/>
              </a:ext>
            </a:extLst>
          </p:cNvPr>
          <p:cNvSpPr txBox="1"/>
          <p:nvPr/>
        </p:nvSpPr>
        <p:spPr>
          <a:xfrm>
            <a:off x="290945" y="3623038"/>
            <a:ext cx="11610109" cy="707886"/>
          </a:xfrm>
          <a:prstGeom prst="rect">
            <a:avLst/>
          </a:prstGeom>
          <a:noFill/>
        </p:spPr>
        <p:txBody>
          <a:bodyPr wrap="square">
            <a:spAutoFit/>
          </a:bodyPr>
          <a:lstStyle/>
          <a:p>
            <a:pPr marL="342900" indent="-342900">
              <a:buFont typeface="Wingdings" panose="05000000000000000000" pitchFamily="2" charset="2"/>
              <a:buChar char="Ø"/>
            </a:pPr>
            <a:r>
              <a:rPr lang="en-US" sz="2000" dirty="0">
                <a:solidFill>
                  <a:schemeClr val="bg1"/>
                </a:solidFill>
                <a:latin typeface="Arial" panose="020B0604020202020204" pitchFamily="34" charset="0"/>
                <a:ea typeface="Calibri" panose="020F0502020204030204" pitchFamily="34" charset="0"/>
                <a:cs typeface="Times New Roman" panose="02020603050405020304" pitchFamily="18" charset="0"/>
              </a:rPr>
              <a:t>Now we merge the coordinates list with our neighborhood list and plot these neighborhood on map with the help of Python library called Folium </a:t>
            </a:r>
            <a:endParaRPr lang="en-US" sz="2000" dirty="0">
              <a:solidFill>
                <a:schemeClr val="bg1"/>
              </a:solidFill>
            </a:endParaRPr>
          </a:p>
        </p:txBody>
      </p:sp>
      <p:sp>
        <p:nvSpPr>
          <p:cNvPr id="11" name="TextBox 10">
            <a:extLst>
              <a:ext uri="{FF2B5EF4-FFF2-40B4-BE49-F238E27FC236}">
                <a16:creationId xmlns:a16="http://schemas.microsoft.com/office/drawing/2014/main" id="{EF716670-4A85-4FA7-9149-B5CC9C2A834B}"/>
              </a:ext>
            </a:extLst>
          </p:cNvPr>
          <p:cNvSpPr txBox="1"/>
          <p:nvPr/>
        </p:nvSpPr>
        <p:spPr>
          <a:xfrm>
            <a:off x="290945" y="4499995"/>
            <a:ext cx="11610109" cy="1063689"/>
          </a:xfrm>
          <a:prstGeom prst="rect">
            <a:avLst/>
          </a:prstGeom>
          <a:noFill/>
        </p:spPr>
        <p:txBody>
          <a:bodyPr wrap="square">
            <a:spAutoFit/>
          </a:bodyPr>
          <a:lstStyle/>
          <a:p>
            <a:pPr marL="342900" indent="-342900" algn="just">
              <a:lnSpc>
                <a:spcPct val="107000"/>
              </a:lnSpc>
              <a:spcAft>
                <a:spcPts val="1252"/>
              </a:spcAft>
              <a:buFont typeface="Wingdings" panose="05000000000000000000" pitchFamily="2" charset="2"/>
              <a:buChar char="Ø"/>
            </a:pPr>
            <a:r>
              <a:rPr lang="en-US" sz="2000" dirty="0">
                <a:solidFill>
                  <a:schemeClr val="bg1"/>
                </a:solidFill>
                <a:latin typeface="Arial" panose="020B0604020202020204" pitchFamily="34" charset="0"/>
                <a:ea typeface="Calibri" panose="020F0502020204030204" pitchFamily="34" charset="0"/>
                <a:cs typeface="Times New Roman" panose="02020603050405020304" pitchFamily="18" charset="0"/>
              </a:rPr>
              <a:t>Now we call Foursquare API using our credentials to get top 100 venues data about these neighborhood within 2000m radius of distances. Foursquare is widely used among developers to get geospatial data which is authenticate and updated on the regular basis.</a:t>
            </a:r>
            <a:endPar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16757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CEF514-6865-4F47-BE0D-0ADD5785F255}"/>
              </a:ext>
            </a:extLst>
          </p:cNvPr>
          <p:cNvSpPr txBox="1"/>
          <p:nvPr/>
        </p:nvSpPr>
        <p:spPr>
          <a:xfrm>
            <a:off x="297872" y="1166010"/>
            <a:ext cx="11596255" cy="1056379"/>
          </a:xfrm>
          <a:prstGeom prst="rect">
            <a:avLst/>
          </a:prstGeom>
          <a:noFill/>
        </p:spPr>
        <p:txBody>
          <a:bodyPr wrap="square">
            <a:spAutoFit/>
          </a:bodyPr>
          <a:lstStyle/>
          <a:p>
            <a:pPr marL="342900" indent="-342900" algn="just">
              <a:lnSpc>
                <a:spcPct val="107000"/>
              </a:lnSpc>
              <a:buFont typeface="Wingdings" panose="05000000000000000000" pitchFamily="2" charset="2"/>
              <a:buChar char="Ø"/>
            </a:pPr>
            <a:r>
              <a:rPr lang="en-US" sz="2000" dirty="0">
                <a:solidFill>
                  <a:schemeClr val="bg1"/>
                </a:solidFill>
                <a:latin typeface="Arial" panose="020B0604020202020204" pitchFamily="34" charset="0"/>
                <a:ea typeface="Calibri" panose="020F0502020204030204" pitchFamily="34" charset="0"/>
                <a:cs typeface="Times New Roman" panose="02020603050405020304" pitchFamily="18" charset="0"/>
              </a:rPr>
              <a:t>With the help of one hot encoding we will convert our venue data into 0 and 1 for easy application of machine learning techniques on this data. </a:t>
            </a:r>
            <a:endPar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536543" indent="-536543" algn="just">
              <a:lnSpc>
                <a:spcPct val="107000"/>
              </a:lnSpc>
              <a:buFont typeface="+mj-lt"/>
              <a:buAutoNum type="arabicParenR"/>
            </a:pPr>
            <a:endParaRPr lang="en-US" sz="2000" dirty="0">
              <a:solidFill>
                <a:schemeClr val="bg1"/>
              </a:solidFill>
              <a:latin typeface="Arial" panose="020B060402020202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ADF457C4-7343-4A21-92FA-1218960094C5}"/>
              </a:ext>
            </a:extLst>
          </p:cNvPr>
          <p:cNvSpPr txBox="1"/>
          <p:nvPr/>
        </p:nvSpPr>
        <p:spPr>
          <a:xfrm>
            <a:off x="297871" y="2222389"/>
            <a:ext cx="11596255" cy="1025858"/>
          </a:xfrm>
          <a:prstGeom prst="rect">
            <a:avLst/>
          </a:prstGeom>
          <a:noFill/>
        </p:spPr>
        <p:txBody>
          <a:bodyPr wrap="square">
            <a:spAutoFit/>
          </a:bodyPr>
          <a:lstStyle/>
          <a:p>
            <a:pPr marL="285750" indent="-285750" algn="just">
              <a:lnSpc>
                <a:spcPct val="107000"/>
              </a:lnSpc>
              <a:buFont typeface="Wingdings" panose="05000000000000000000" pitchFamily="2" charset="2"/>
              <a:buChar char="Ø"/>
            </a:pPr>
            <a:r>
              <a:rPr lang="en-US" sz="2000" dirty="0">
                <a:solidFill>
                  <a:schemeClr val="bg1"/>
                </a:solidFill>
                <a:latin typeface="Arial" panose="020B0604020202020204" pitchFamily="34" charset="0"/>
                <a:ea typeface="Calibri" panose="020F0502020204030204" pitchFamily="34" charset="0"/>
                <a:cs typeface="Times New Roman" panose="02020603050405020304" pitchFamily="18" charset="0"/>
              </a:rPr>
              <a:t>Now we take mean of the frequency of occurrence of different venue category. By this we are preparing our data for K-means clustering .</a:t>
            </a:r>
            <a:endPar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536543" indent="-536543" algn="just">
              <a:lnSpc>
                <a:spcPct val="107000"/>
              </a:lnSpc>
              <a:buFont typeface="+mj-lt"/>
              <a:buAutoNum type="arabicParenR"/>
            </a:pPr>
            <a:endParaRPr lang="en-US" sz="1800" dirty="0">
              <a:solidFill>
                <a:schemeClr val="bg1"/>
              </a:solidFill>
              <a:latin typeface="Arial" panose="020B060402020202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55CC2279-99E9-46B8-B8B7-3A8A3F4A6051}"/>
              </a:ext>
            </a:extLst>
          </p:cNvPr>
          <p:cNvSpPr txBox="1"/>
          <p:nvPr/>
        </p:nvSpPr>
        <p:spPr>
          <a:xfrm>
            <a:off x="297868" y="3248247"/>
            <a:ext cx="11596255" cy="2044342"/>
          </a:xfrm>
          <a:prstGeom prst="rect">
            <a:avLst/>
          </a:prstGeom>
          <a:noFill/>
        </p:spPr>
        <p:txBody>
          <a:bodyPr wrap="square">
            <a:spAutoFit/>
          </a:bodyPr>
          <a:lstStyle/>
          <a:p>
            <a:pPr marL="285750" indent="-285750" algn="just">
              <a:lnSpc>
                <a:spcPct val="107000"/>
              </a:lnSpc>
              <a:buFont typeface="Wingdings" panose="05000000000000000000" pitchFamily="2" charset="2"/>
              <a:buChar char="Ø"/>
            </a:pPr>
            <a:r>
              <a:rPr lang="en-US" sz="2000" dirty="0">
                <a:solidFill>
                  <a:schemeClr val="bg1"/>
                </a:solidFill>
                <a:latin typeface="Arial" panose="020B0604020202020204" pitchFamily="34" charset="0"/>
                <a:ea typeface="Calibri" panose="020F0502020204030204" pitchFamily="34" charset="0"/>
                <a:cs typeface="Times New Roman" panose="02020603050405020304" pitchFamily="18" charset="0"/>
              </a:rPr>
              <a:t>Lastly , we will perform clustering on the data by using K-means clustering. This algorithm identifies k number of centroids and then allocates every data point to the nearest cluster whole keeping the centroid as small as possible .It is one of the simplest and popular unsupervised machine learning algorithm and is particularly suited to solve the problem for this project. Here we will be clustering our neighborhoods into three clusters based on their frequency of occurrence of Parks . </a:t>
            </a:r>
            <a:endPar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536543" indent="-536543" algn="just">
              <a:lnSpc>
                <a:spcPct val="107000"/>
              </a:lnSpc>
              <a:spcAft>
                <a:spcPts val="1252"/>
              </a:spcAft>
              <a:buFont typeface="+mj-lt"/>
              <a:buAutoNum type="arabicParenR"/>
            </a:pPr>
            <a:endParaRPr lang="en-US" sz="2000" dirty="0">
              <a:solidFill>
                <a:schemeClr val="bg1"/>
              </a:solidFill>
              <a:latin typeface="Arial" panose="020B060402020202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E6DA15BC-6BC5-459C-B813-15A6AC448692}"/>
              </a:ext>
            </a:extLst>
          </p:cNvPr>
          <p:cNvSpPr txBox="1"/>
          <p:nvPr/>
        </p:nvSpPr>
        <p:spPr>
          <a:xfrm>
            <a:off x="297867" y="5338047"/>
            <a:ext cx="11596255" cy="707886"/>
          </a:xfrm>
          <a:prstGeom prst="rect">
            <a:avLst/>
          </a:prstGeom>
          <a:noFill/>
        </p:spPr>
        <p:txBody>
          <a:bodyPr wrap="square">
            <a:spAutoFit/>
          </a:bodyPr>
          <a:lstStyle/>
          <a:p>
            <a:pPr marL="342900" indent="-342900">
              <a:buFont typeface="Wingdings" panose="05000000000000000000" pitchFamily="2" charset="2"/>
              <a:buChar char="Ø"/>
            </a:pPr>
            <a:r>
              <a:rPr lang="en-US" sz="2000" dirty="0">
                <a:solidFill>
                  <a:schemeClr val="bg1"/>
                </a:solidFill>
                <a:latin typeface="Arial" panose="020B0604020202020204" pitchFamily="34" charset="0"/>
                <a:ea typeface="Calibri" panose="020F0502020204030204" pitchFamily="34" charset="0"/>
                <a:cs typeface="Times New Roman" panose="02020603050405020304" pitchFamily="18" charset="0"/>
              </a:rPr>
              <a:t>By this we will be able to identify the areas having higher number of parks, the areas having low parks and areas have moderate number of parks</a:t>
            </a:r>
            <a:endParaRPr lang="en-US" sz="2000" dirty="0">
              <a:solidFill>
                <a:schemeClr val="bg1"/>
              </a:solidFill>
            </a:endParaRPr>
          </a:p>
        </p:txBody>
      </p:sp>
      <p:sp>
        <p:nvSpPr>
          <p:cNvPr id="11" name="TextBox 10">
            <a:extLst>
              <a:ext uri="{FF2B5EF4-FFF2-40B4-BE49-F238E27FC236}">
                <a16:creationId xmlns:a16="http://schemas.microsoft.com/office/drawing/2014/main" id="{B52B5739-5DE8-491C-901F-F09AFAB9D5E4}"/>
              </a:ext>
            </a:extLst>
          </p:cNvPr>
          <p:cNvSpPr txBox="1"/>
          <p:nvPr/>
        </p:nvSpPr>
        <p:spPr>
          <a:xfrm>
            <a:off x="4156364" y="166536"/>
            <a:ext cx="6096000" cy="530145"/>
          </a:xfrm>
          <a:prstGeom prst="rect">
            <a:avLst/>
          </a:prstGeom>
          <a:noFill/>
        </p:spPr>
        <p:txBody>
          <a:bodyPr wrap="square">
            <a:spAutoFit/>
          </a:bodyPr>
          <a:lstStyle/>
          <a:p>
            <a:pPr marL="715390">
              <a:lnSpc>
                <a:spcPct val="107000"/>
              </a:lnSpc>
              <a:spcAft>
                <a:spcPts val="1252"/>
              </a:spcAft>
            </a:pPr>
            <a:r>
              <a:rPr lang="en-US" sz="2800" b="1" i="1" u="sng" dirty="0">
                <a:solidFill>
                  <a:schemeClr val="bg1"/>
                </a:solidFill>
                <a:latin typeface="Arial" panose="020B0604020202020204" pitchFamily="34" charset="0"/>
                <a:ea typeface="Calibri" panose="020F0502020204030204" pitchFamily="34" charset="0"/>
                <a:cs typeface="Times New Roman" panose="02020603050405020304" pitchFamily="18" charset="0"/>
              </a:rPr>
              <a:t>Methodology-</a:t>
            </a:r>
            <a:endParaRPr lang="en-US" sz="2800" b="1" i="1" u="sng"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08256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02827D-7320-442F-AD1F-FF74BF442387}"/>
              </a:ext>
            </a:extLst>
          </p:cNvPr>
          <p:cNvSpPr txBox="1"/>
          <p:nvPr/>
        </p:nvSpPr>
        <p:spPr>
          <a:xfrm>
            <a:off x="-609600" y="556730"/>
            <a:ext cx="12455236" cy="4953728"/>
          </a:xfrm>
          <a:prstGeom prst="rect">
            <a:avLst/>
          </a:prstGeom>
          <a:noFill/>
        </p:spPr>
        <p:txBody>
          <a:bodyPr wrap="square">
            <a:spAutoFit/>
          </a:bodyPr>
          <a:lstStyle/>
          <a:p>
            <a:pPr marL="1073084" algn="ctr">
              <a:lnSpc>
                <a:spcPct val="107000"/>
              </a:lnSpc>
            </a:pPr>
            <a:r>
              <a:rPr lang="en-US" sz="2800" b="1" i="1" u="sng" dirty="0">
                <a:solidFill>
                  <a:schemeClr val="bg1"/>
                </a:solidFill>
                <a:latin typeface="Arial" panose="020B0604020202020204" pitchFamily="34" charset="0"/>
                <a:ea typeface="Calibri" panose="020F0502020204030204" pitchFamily="34" charset="0"/>
                <a:cs typeface="Times New Roman" panose="02020603050405020304" pitchFamily="18" charset="0"/>
              </a:rPr>
              <a:t>Results –</a:t>
            </a:r>
            <a:endParaRPr lang="en-US" sz="2800" b="1" i="1" u="sng"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1073084">
              <a:lnSpc>
                <a:spcPct val="107000"/>
              </a:lnSpc>
            </a:pPr>
            <a:r>
              <a:rPr lang="en-US" sz="2800" dirty="0">
                <a:solidFill>
                  <a:schemeClr val="bg1"/>
                </a:solidFill>
                <a:latin typeface="Arial" panose="020B0604020202020204" pitchFamily="34" charset="0"/>
                <a:ea typeface="Calibri" panose="020F0502020204030204" pitchFamily="34" charset="0"/>
                <a:cs typeface="Times New Roman" panose="02020603050405020304" pitchFamily="18" charset="0"/>
              </a:rPr>
              <a:t> </a:t>
            </a:r>
            <a:endParaRPr lang="en-US" sz="18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1073084" algn="just">
              <a:lnSpc>
                <a:spcPct val="107000"/>
              </a:lnSpc>
            </a:pPr>
            <a:r>
              <a:rPr lang="en-US" sz="2000" dirty="0">
                <a:solidFill>
                  <a:schemeClr val="bg1"/>
                </a:solidFill>
                <a:latin typeface="Arial" panose="020B0604020202020204" pitchFamily="34" charset="0"/>
                <a:ea typeface="Calibri" panose="020F0502020204030204" pitchFamily="34" charset="0"/>
                <a:cs typeface="Times New Roman" panose="02020603050405020304" pitchFamily="18" charset="0"/>
              </a:rPr>
              <a:t>By clustering the neighborhoods into 3 categories based on the frequency of occurrence of “ Parks” we got following resulting clusters.</a:t>
            </a:r>
            <a:endPar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1415983" indent="-342900" algn="just">
              <a:lnSpc>
                <a:spcPct val="107000"/>
              </a:lnSpc>
              <a:buFont typeface="Wingdings" panose="05000000000000000000" pitchFamily="2" charset="2"/>
              <a:buChar char="Ø"/>
            </a:pPr>
            <a:r>
              <a:rPr lang="en-US" sz="2000" b="1" u="sng" dirty="0">
                <a:solidFill>
                  <a:schemeClr val="bg1"/>
                </a:solidFill>
                <a:latin typeface="Arial" panose="020B0604020202020204" pitchFamily="34" charset="0"/>
                <a:ea typeface="Calibri" panose="020F0502020204030204" pitchFamily="34" charset="0"/>
                <a:cs typeface="Times New Roman" panose="02020603050405020304" pitchFamily="18" charset="0"/>
              </a:rPr>
              <a:t>Cluster 0 </a:t>
            </a:r>
            <a:r>
              <a:rPr lang="en-US" sz="2000" dirty="0">
                <a:solidFill>
                  <a:schemeClr val="bg1"/>
                </a:solidFill>
                <a:latin typeface="Arial" panose="020B0604020202020204" pitchFamily="34" charset="0"/>
                <a:ea typeface="Calibri" panose="020F0502020204030204" pitchFamily="34" charset="0"/>
                <a:cs typeface="Times New Roman" panose="02020603050405020304" pitchFamily="18" charset="0"/>
              </a:rPr>
              <a:t>- neighborhoods falling in this category are have very less frequency of occurrence of Parks.</a:t>
            </a:r>
            <a:endPar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1415983" indent="-342900" algn="just">
              <a:lnSpc>
                <a:spcPct val="107000"/>
              </a:lnSpc>
              <a:buFont typeface="Wingdings" panose="05000000000000000000" pitchFamily="2" charset="2"/>
              <a:buChar char="Ø"/>
            </a:pPr>
            <a:r>
              <a:rPr lang="en-US" sz="2000" b="1" u="sng" dirty="0">
                <a:solidFill>
                  <a:schemeClr val="bg1"/>
                </a:solidFill>
                <a:latin typeface="Arial" panose="020B0604020202020204" pitchFamily="34" charset="0"/>
                <a:ea typeface="Calibri" panose="020F0502020204030204" pitchFamily="34" charset="0"/>
                <a:cs typeface="Times New Roman" panose="02020603050405020304" pitchFamily="18" charset="0"/>
              </a:rPr>
              <a:t>Clusters 1 </a:t>
            </a:r>
            <a:r>
              <a:rPr lang="en-US" sz="2000" dirty="0">
                <a:solidFill>
                  <a:schemeClr val="bg1"/>
                </a:solidFill>
                <a:latin typeface="Arial" panose="020B0604020202020204" pitchFamily="34" charset="0"/>
                <a:ea typeface="Calibri" panose="020F0502020204030204" pitchFamily="34" charset="0"/>
                <a:cs typeface="Times New Roman" panose="02020603050405020304" pitchFamily="18" charset="0"/>
              </a:rPr>
              <a:t>- neighborhood falling in this category have high frequency of occurrence of Parks.</a:t>
            </a:r>
            <a:endPar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1415983" indent="-342900" algn="just">
              <a:lnSpc>
                <a:spcPct val="107000"/>
              </a:lnSpc>
              <a:spcAft>
                <a:spcPts val="1252"/>
              </a:spcAft>
              <a:buFont typeface="Wingdings" panose="05000000000000000000" pitchFamily="2" charset="2"/>
              <a:buChar char="Ø"/>
            </a:pPr>
            <a:r>
              <a:rPr lang="en-US" sz="2000" b="1" u="sng" dirty="0">
                <a:solidFill>
                  <a:schemeClr val="bg1"/>
                </a:solidFill>
                <a:latin typeface="Arial" panose="020B0604020202020204" pitchFamily="34" charset="0"/>
                <a:ea typeface="Calibri" panose="020F0502020204030204" pitchFamily="34" charset="0"/>
                <a:cs typeface="Times New Roman" panose="02020603050405020304" pitchFamily="18" charset="0"/>
              </a:rPr>
              <a:t>Clusters2-</a:t>
            </a:r>
            <a:r>
              <a:rPr lang="en-US" sz="2000" dirty="0">
                <a:solidFill>
                  <a:schemeClr val="bg1"/>
                </a:solidFill>
                <a:latin typeface="Arial" panose="020B0604020202020204" pitchFamily="34" charset="0"/>
                <a:ea typeface="Calibri" panose="020F0502020204030204" pitchFamily="34" charset="0"/>
                <a:cs typeface="Times New Roman" panose="02020603050405020304" pitchFamily="18" charset="0"/>
              </a:rPr>
              <a:t>neighborhood falling in this category have moderate(between high and low) frequency of occurrence of Parks. </a:t>
            </a:r>
          </a:p>
          <a:p>
            <a:pPr marL="1073084" algn="just">
              <a:lnSpc>
                <a:spcPct val="107000"/>
              </a:lnSpc>
              <a:spcAft>
                <a:spcPts val="1252"/>
              </a:spcAft>
            </a:pPr>
            <a:endParaRPr lang="en-US" sz="2000" dirty="0">
              <a:solidFill>
                <a:schemeClr val="bg1"/>
              </a:solidFill>
              <a:latin typeface="Arial" panose="020B0604020202020204" pitchFamily="34" charset="0"/>
              <a:ea typeface="Calibri" panose="020F0502020204030204" pitchFamily="34" charset="0"/>
              <a:cs typeface="Times New Roman" panose="02020603050405020304" pitchFamily="18" charset="0"/>
            </a:endParaRPr>
          </a:p>
          <a:p>
            <a:pPr marL="1415983" indent="-342900" algn="just">
              <a:lnSpc>
                <a:spcPct val="107000"/>
              </a:lnSpc>
              <a:spcAft>
                <a:spcPts val="1252"/>
              </a:spcAft>
              <a:buFont typeface="Wingdings" panose="05000000000000000000" pitchFamily="2" charset="2"/>
              <a:buChar char="Ø"/>
            </a:pPr>
            <a:r>
              <a:rPr lang="en-US" sz="2000" dirty="0">
                <a:solidFill>
                  <a:schemeClr val="bg1"/>
                </a:solidFill>
                <a:latin typeface="Arial" panose="020B0604020202020204" pitchFamily="34" charset="0"/>
                <a:ea typeface="Calibri" panose="020F0502020204030204" pitchFamily="34" charset="0"/>
                <a:cs typeface="Times New Roman" panose="02020603050405020304" pitchFamily="18" charset="0"/>
              </a:rPr>
              <a:t>The map plotting shows results in more visualized representation of  different clusters in which purple dots showing cluster category 1 , green dots showing cluster category 2 and red dots showing cluster category 0.</a:t>
            </a:r>
            <a:endPar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33510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10FAE20-893E-45B2-A0BB-47C859146A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525" y="85549"/>
            <a:ext cx="10396950" cy="6201912"/>
          </a:xfrm>
          <a:prstGeom prst="rect">
            <a:avLst/>
          </a:prstGeom>
        </p:spPr>
      </p:pic>
      <p:sp>
        <p:nvSpPr>
          <p:cNvPr id="4" name="TextBox 3">
            <a:extLst>
              <a:ext uri="{FF2B5EF4-FFF2-40B4-BE49-F238E27FC236}">
                <a16:creationId xmlns:a16="http://schemas.microsoft.com/office/drawing/2014/main" id="{5DB748E6-A4FD-406C-BCAC-AAAEBF1C393A}"/>
              </a:ext>
            </a:extLst>
          </p:cNvPr>
          <p:cNvSpPr txBox="1"/>
          <p:nvPr/>
        </p:nvSpPr>
        <p:spPr>
          <a:xfrm>
            <a:off x="4225637" y="6313671"/>
            <a:ext cx="6096000" cy="458780"/>
          </a:xfrm>
          <a:prstGeom prst="rect">
            <a:avLst/>
          </a:prstGeom>
          <a:noFill/>
        </p:spPr>
        <p:txBody>
          <a:bodyPr wrap="square">
            <a:spAutoFit/>
          </a:bodyPr>
          <a:lstStyle/>
          <a:p>
            <a:pPr marL="0" marR="0">
              <a:lnSpc>
                <a:spcPct val="107000"/>
              </a:lnSpc>
              <a:spcBef>
                <a:spcPts val="0"/>
              </a:spcBef>
              <a:spcAft>
                <a:spcPts val="800"/>
              </a:spcAft>
            </a:pPr>
            <a:r>
              <a:rPr lang="en-US" sz="2400" b="1" u="sng" dirty="0">
                <a:solidFill>
                  <a:schemeClr val="bg1"/>
                </a:solidFill>
                <a:effectLst/>
                <a:latin typeface="Arial" panose="020B0604020202020204" pitchFamily="34" charset="0"/>
                <a:ea typeface="Calibri" panose="020F0502020204030204" pitchFamily="34" charset="0"/>
                <a:cs typeface="Arial" panose="020B0604020202020204" pitchFamily="34" charset="0"/>
              </a:rPr>
              <a:t>Plot of neighborhood clusters</a:t>
            </a:r>
          </a:p>
        </p:txBody>
      </p:sp>
    </p:spTree>
    <p:extLst>
      <p:ext uri="{BB962C8B-B14F-4D97-AF65-F5344CB8AC3E}">
        <p14:creationId xmlns:p14="http://schemas.microsoft.com/office/powerpoint/2010/main" val="2907607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C36C0A-01E7-4BC9-B3C6-B0F0C574F242}"/>
              </a:ext>
            </a:extLst>
          </p:cNvPr>
          <p:cNvSpPr txBox="1"/>
          <p:nvPr/>
        </p:nvSpPr>
        <p:spPr>
          <a:xfrm>
            <a:off x="284018" y="793906"/>
            <a:ext cx="11623963" cy="3838167"/>
          </a:xfrm>
          <a:prstGeom prst="rect">
            <a:avLst/>
          </a:prstGeom>
          <a:noFill/>
        </p:spPr>
        <p:txBody>
          <a:bodyPr wrap="square">
            <a:spAutoFit/>
          </a:bodyPr>
          <a:lstStyle/>
          <a:p>
            <a:pPr algn="ctr">
              <a:lnSpc>
                <a:spcPct val="107000"/>
              </a:lnSpc>
              <a:spcAft>
                <a:spcPts val="1252"/>
              </a:spcAft>
            </a:pPr>
            <a:r>
              <a:rPr lang="en-US" sz="2800" b="1" i="1" u="sng" dirty="0">
                <a:solidFill>
                  <a:schemeClr val="bg1"/>
                </a:solidFill>
                <a:latin typeface="Arial" panose="020B0604020202020204" pitchFamily="34" charset="0"/>
                <a:ea typeface="Calibri" panose="020F0502020204030204" pitchFamily="34" charset="0"/>
                <a:cs typeface="Times New Roman" panose="02020603050405020304" pitchFamily="18" charset="0"/>
              </a:rPr>
              <a:t>Conclusions-</a:t>
            </a:r>
            <a:endParaRPr lang="en-US" sz="2800" b="1" i="1" u="sng"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1252"/>
              </a:spcAft>
              <a:buFont typeface="Wingdings" panose="05000000000000000000" pitchFamily="2" charset="2"/>
              <a:buChar char="Ø"/>
            </a:pPr>
            <a:endParaRPr lang="en-US" sz="2000" dirty="0">
              <a:solidFill>
                <a:schemeClr val="bg1"/>
              </a:solidFill>
              <a:latin typeface="Arial" panose="020B060402020202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1252"/>
              </a:spcAft>
              <a:buFont typeface="Wingdings" panose="05000000000000000000" pitchFamily="2" charset="2"/>
              <a:buChar char="Ø"/>
            </a:pPr>
            <a:r>
              <a:rPr lang="en-US" sz="2000" dirty="0">
                <a:solidFill>
                  <a:schemeClr val="bg1"/>
                </a:solidFill>
                <a:latin typeface="Arial" panose="020B0604020202020204" pitchFamily="34" charset="0"/>
                <a:ea typeface="Calibri" panose="020F0502020204030204" pitchFamily="34" charset="0"/>
                <a:cs typeface="Times New Roman" panose="02020603050405020304" pitchFamily="18" charset="0"/>
              </a:rPr>
              <a:t>By doing this project we came to a conclusion that most of the neighborhoods which have high or good number of parks are located in eastern part of Delhi whereas some neighborhoods of south and east Delhi have moderate number of parks. </a:t>
            </a:r>
          </a:p>
          <a:p>
            <a:pPr marL="342900" indent="-342900" algn="just">
              <a:lnSpc>
                <a:spcPct val="107000"/>
              </a:lnSpc>
              <a:spcAft>
                <a:spcPts val="1252"/>
              </a:spcAft>
              <a:buFont typeface="Wingdings" panose="05000000000000000000" pitchFamily="2" charset="2"/>
              <a:buChar char="Ø"/>
            </a:pPr>
            <a:r>
              <a:rPr lang="en-US" sz="2000" dirty="0">
                <a:solidFill>
                  <a:schemeClr val="bg1"/>
                </a:solidFill>
                <a:latin typeface="Arial" panose="020B0604020202020204" pitchFamily="34" charset="0"/>
                <a:ea typeface="Calibri" panose="020F0502020204030204" pitchFamily="34" charset="0"/>
                <a:cs typeface="Times New Roman" panose="02020603050405020304" pitchFamily="18" charset="0"/>
              </a:rPr>
              <a:t>Whereas neighborhoods with low number of Parks are maximum in number and are located in almost entire area of Delhi but mostly the neighborhoods of western Delhi are facing this problem. </a:t>
            </a:r>
            <a:endPar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1252"/>
              </a:spcAft>
              <a:buFont typeface="Wingdings" panose="05000000000000000000" pitchFamily="2" charset="2"/>
              <a:buChar char="Ø"/>
            </a:pPr>
            <a:r>
              <a:rPr lang="en-US" sz="2000" dirty="0">
                <a:solidFill>
                  <a:schemeClr val="bg1"/>
                </a:solidFill>
                <a:latin typeface="Arial" panose="020B0604020202020204" pitchFamily="34" charset="0"/>
                <a:ea typeface="Calibri" panose="020F0502020204030204" pitchFamily="34" charset="0"/>
                <a:cs typeface="Times New Roman" panose="02020603050405020304" pitchFamily="18" charset="0"/>
              </a:rPr>
              <a:t> This data analysis can be important to locate the places with less number of parks and can be beneficial for future development purposes of Delhi. </a:t>
            </a:r>
            <a:endPar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7484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E0568C-A315-4915-B818-C09E62186076}"/>
              </a:ext>
            </a:extLst>
          </p:cNvPr>
          <p:cNvSpPr txBox="1"/>
          <p:nvPr/>
        </p:nvSpPr>
        <p:spPr>
          <a:xfrm>
            <a:off x="3546763" y="2552664"/>
            <a:ext cx="6096000" cy="1435714"/>
          </a:xfrm>
          <a:prstGeom prst="rect">
            <a:avLst/>
          </a:prstGeom>
          <a:noFill/>
        </p:spPr>
        <p:txBody>
          <a:bodyPr wrap="square">
            <a:spAutoFit/>
          </a:bodyPr>
          <a:lstStyle/>
          <a:p>
            <a:pPr marL="0" marR="0">
              <a:lnSpc>
                <a:spcPct val="107000"/>
              </a:lnSpc>
              <a:spcBef>
                <a:spcPts val="0"/>
              </a:spcBef>
              <a:spcAft>
                <a:spcPts val="800"/>
              </a:spcAft>
            </a:pPr>
            <a:r>
              <a:rPr lang="en-US" sz="8800" b="1" u="sng" dirty="0">
                <a:solidFill>
                  <a:schemeClr val="bg1"/>
                </a:solidFill>
                <a:effectLst/>
                <a:latin typeface="Cambria Math" panose="02040503050406030204" pitchFamily="18" charset="0"/>
                <a:ea typeface="Cambria Math" panose="02040503050406030204" pitchFamily="18" charset="0"/>
                <a:cs typeface="Arial" panose="020B0604020202020204" pitchFamily="34" charset="0"/>
              </a:rPr>
              <a:t>Thank You</a:t>
            </a:r>
          </a:p>
        </p:txBody>
      </p:sp>
    </p:spTree>
    <p:extLst>
      <p:ext uri="{BB962C8B-B14F-4D97-AF65-F5344CB8AC3E}">
        <p14:creationId xmlns:p14="http://schemas.microsoft.com/office/powerpoint/2010/main" val="13073774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39</TotalTime>
  <Words>804</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Cambria Math</vt:lpstr>
      <vt:lpstr>Tw Cen MT</vt:lpstr>
      <vt:lpstr>Wingdings</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5</cp:revision>
  <dcterms:created xsi:type="dcterms:W3CDTF">2021-02-15T15:16:47Z</dcterms:created>
  <dcterms:modified xsi:type="dcterms:W3CDTF">2021-02-15T15:56:43Z</dcterms:modified>
</cp:coreProperties>
</file>