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262" r:id="rId3"/>
    <p:sldId id="264" r:id="rId4"/>
    <p:sldId id="305" r:id="rId5"/>
    <p:sldId id="308" r:id="rId6"/>
    <p:sldId id="306" r:id="rId7"/>
    <p:sldId id="307" r:id="rId8"/>
    <p:sldId id="309" r:id="rId9"/>
    <p:sldId id="311" r:id="rId10"/>
    <p:sldId id="310" r:id="rId11"/>
    <p:sldId id="312" r:id="rId12"/>
    <p:sldId id="313" r:id="rId13"/>
    <p:sldId id="314"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Staatliches" panose="020B0604020202020204" charset="0"/>
      <p:regular r:id="rId20"/>
    </p:embeddedFont>
    <p:embeddedFont>
      <p:font typeface="Work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43F4A4-F898-42A1-ACC1-EF587866FF88}">
  <a:tblStyle styleId="{3743F4A4-F898-42A1-ACC1-EF587866FF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77290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47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4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77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980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12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159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92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803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298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137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685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 name="Google Shape;10;p2"/>
          <p:cNvSpPr/>
          <p:nvPr/>
        </p:nvSpPr>
        <p:spPr>
          <a:xfrm>
            <a:off x="932950" y="897550"/>
            <a:ext cx="7263900" cy="32085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218125" y="956825"/>
            <a:ext cx="6707700" cy="2149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218125" y="3555800"/>
            <a:ext cx="6707700" cy="4041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dk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a:blip r:embed="rId2">
            <a:alphaModFix/>
          </a:blip>
          <a:stretch>
            <a:fillRect/>
          </a:stretch>
        </p:blipFill>
        <p:spPr>
          <a:xfrm>
            <a:off x="0" y="0"/>
            <a:ext cx="9144000" cy="5143529"/>
          </a:xfrm>
          <a:prstGeom prst="rect">
            <a:avLst/>
          </a:prstGeom>
          <a:noFill/>
          <a:ln>
            <a:noFill/>
          </a:ln>
        </p:spPr>
      </p:pic>
      <p:sp>
        <p:nvSpPr>
          <p:cNvPr id="39" name="Google Shape;39;p7"/>
          <p:cNvSpPr/>
          <p:nvPr/>
        </p:nvSpPr>
        <p:spPr>
          <a:xfrm>
            <a:off x="720000" y="1835300"/>
            <a:ext cx="4906800" cy="23469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41" name="Google Shape;41;p7"/>
          <p:cNvSpPr txBox="1">
            <a:spLocks noGrp="1"/>
          </p:cNvSpPr>
          <p:nvPr>
            <p:ph type="subTitle" idx="1"/>
          </p:nvPr>
        </p:nvSpPr>
        <p:spPr>
          <a:xfrm>
            <a:off x="856200" y="1957487"/>
            <a:ext cx="4770600" cy="2096100"/>
          </a:xfrm>
          <a:prstGeom prst="rect">
            <a:avLst/>
          </a:prstGeom>
        </p:spPr>
        <p:txBody>
          <a:bodyPr spcFirstLastPara="1" wrap="square" lIns="91425" tIns="91425" rIns="91425" bIns="91425" anchor="t" anchorCtr="0">
            <a:noAutofit/>
          </a:bodyPr>
          <a:lstStyle>
            <a:lvl1pPr marR="245595" lvl="0" rtl="0">
              <a:lnSpc>
                <a:spcPct val="100000"/>
              </a:lnSpc>
              <a:spcBef>
                <a:spcPts val="0"/>
              </a:spcBef>
              <a:spcAft>
                <a:spcPts val="0"/>
              </a:spcAft>
              <a:buClr>
                <a:schemeClr val="lt1"/>
              </a:buClr>
              <a:buSzPts val="1400"/>
              <a:buChar char="●"/>
              <a:defRPr/>
            </a:lvl1pPr>
            <a:lvl2pPr lvl="1" algn="r" rtl="0">
              <a:lnSpc>
                <a:spcPct val="100000"/>
              </a:lnSpc>
              <a:spcBef>
                <a:spcPts val="160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9_1">
    <p:spTree>
      <p:nvGrpSpPr>
        <p:cNvPr id="1" name="Shape 106"/>
        <p:cNvGrpSpPr/>
        <p:nvPr/>
      </p:nvGrpSpPr>
      <p:grpSpPr>
        <a:xfrm>
          <a:off x="0" y="0"/>
          <a:ext cx="0" cy="0"/>
          <a:chOff x="0" y="0"/>
          <a:chExt cx="0" cy="0"/>
        </a:xfrm>
      </p:grpSpPr>
      <p:pic>
        <p:nvPicPr>
          <p:cNvPr id="107" name="Google Shape;107;p20"/>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8" name="Google Shape;108;p20"/>
          <p:cNvSpPr/>
          <p:nvPr/>
        </p:nvSpPr>
        <p:spPr>
          <a:xfrm rot="10800000" flipH="1">
            <a:off x="1840750" y="1545725"/>
            <a:ext cx="5448300" cy="22290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txBox="1">
            <a:spLocks noGrp="1"/>
          </p:cNvSpPr>
          <p:nvPr>
            <p:ph type="title"/>
          </p:nvPr>
        </p:nvSpPr>
        <p:spPr>
          <a:xfrm>
            <a:off x="2195624" y="1734150"/>
            <a:ext cx="4752900" cy="551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10" name="Google Shape;110;p20"/>
          <p:cNvSpPr txBox="1">
            <a:spLocks noGrp="1"/>
          </p:cNvSpPr>
          <p:nvPr>
            <p:ph type="subTitle" idx="1"/>
          </p:nvPr>
        </p:nvSpPr>
        <p:spPr>
          <a:xfrm>
            <a:off x="2195425" y="2396600"/>
            <a:ext cx="4752900" cy="120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accent4"/>
        </a:solidFill>
        <a:effectLst/>
      </p:bgPr>
    </p:bg>
    <p:spTree>
      <p:nvGrpSpPr>
        <p:cNvPr id="1" name="Shape 207"/>
        <p:cNvGrpSpPr/>
        <p:nvPr/>
      </p:nvGrpSpPr>
      <p:grpSpPr>
        <a:xfrm>
          <a:off x="0" y="0"/>
          <a:ext cx="0" cy="0"/>
          <a:chOff x="0" y="0"/>
          <a:chExt cx="0" cy="0"/>
        </a:xfrm>
      </p:grpSpPr>
      <p:pic>
        <p:nvPicPr>
          <p:cNvPr id="208" name="Google Shape;208;p32"/>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accent4"/>
        </a:solidFill>
        <a:effectLst/>
      </p:bgPr>
    </p:bg>
    <p:spTree>
      <p:nvGrpSpPr>
        <p:cNvPr id="1"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6"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a:off x="1218125" y="956825"/>
            <a:ext cx="6707700" cy="2149200"/>
          </a:xfrm>
          <a:prstGeom prst="rect">
            <a:avLst/>
          </a:prstGeom>
        </p:spPr>
        <p:txBody>
          <a:bodyPr spcFirstLastPara="1" wrap="square" lIns="91425" tIns="91425" rIns="91425" bIns="91425" anchor="t" anchorCtr="0">
            <a:noAutofit/>
          </a:bodyPr>
          <a:lstStyle/>
          <a:p>
            <a:pPr lvl="0"/>
            <a:r>
              <a:rPr lang="en-US" sz="4800" b="1" dirty="0" smtClean="0"/>
              <a:t>Educational Content Generator with AI for remote education</a:t>
            </a:r>
            <a:endParaRPr sz="4800" dirty="0">
              <a:solidFill>
                <a:schemeClr val="lt1"/>
              </a:solidFill>
            </a:endParaRPr>
          </a:p>
        </p:txBody>
      </p:sp>
      <p:sp>
        <p:nvSpPr>
          <p:cNvPr id="220" name="Google Shape;220;p36"/>
          <p:cNvSpPr txBox="1">
            <a:spLocks noGrp="1"/>
          </p:cNvSpPr>
          <p:nvPr>
            <p:ph type="subTitle" idx="1"/>
          </p:nvPr>
        </p:nvSpPr>
        <p:spPr>
          <a:xfrm>
            <a:off x="1130975" y="4387073"/>
            <a:ext cx="6707700" cy="40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smtClean="0"/>
              <a:t>Team: Code Breakers</a:t>
            </a:r>
            <a:endParaRPr b="1" dirty="0"/>
          </a:p>
        </p:txBody>
      </p:sp>
      <p:grpSp>
        <p:nvGrpSpPr>
          <p:cNvPr id="221" name="Google Shape;221;p36"/>
          <p:cNvGrpSpPr/>
          <p:nvPr/>
        </p:nvGrpSpPr>
        <p:grpSpPr>
          <a:xfrm>
            <a:off x="1218125" y="3287188"/>
            <a:ext cx="6707700" cy="114300"/>
            <a:chOff x="1218125" y="3106700"/>
            <a:chExt cx="6707700" cy="114300"/>
          </a:xfrm>
        </p:grpSpPr>
        <p:sp>
          <p:nvSpPr>
            <p:cNvPr id="222" name="Google Shape;222;p36"/>
            <p:cNvSpPr/>
            <p:nvPr/>
          </p:nvSpPr>
          <p:spPr>
            <a:xfrm>
              <a:off x="1218125" y="3106700"/>
              <a:ext cx="65334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218125" y="3588327"/>
            <a:ext cx="6707700" cy="400110"/>
          </a:xfrm>
          <a:prstGeom prst="rect">
            <a:avLst/>
          </a:prstGeom>
          <a:noFill/>
        </p:spPr>
        <p:txBody>
          <a:bodyPr wrap="square" rtlCol="0">
            <a:spAutoFit/>
          </a:bodyPr>
          <a:lstStyle/>
          <a:p>
            <a:pPr algn="ctr"/>
            <a:r>
              <a:rPr lang="en-US" sz="2000" b="1" dirty="0" smtClean="0">
                <a:solidFill>
                  <a:schemeClr val="tx1"/>
                </a:solidFill>
              </a:rPr>
              <a:t>Vid</a:t>
            </a:r>
            <a:r>
              <a:rPr lang="en-US" sz="2000" b="1" dirty="0" smtClean="0">
                <a:solidFill>
                  <a:schemeClr val="bg1">
                    <a:lumMod val="60000"/>
                    <a:lumOff val="40000"/>
                  </a:schemeClr>
                </a:solidFill>
              </a:rPr>
              <a:t>Craft</a:t>
            </a:r>
            <a:endParaRPr lang="en-IN" sz="2000" b="1" dirty="0">
              <a:solidFill>
                <a:schemeClr val="bg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720010" y="529475"/>
            <a:ext cx="7704000" cy="5193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chemeClr val="bg1">
                    <a:lumMod val="60000"/>
                    <a:lumOff val="40000"/>
                  </a:schemeClr>
                </a:solidFill>
              </a:rPr>
              <a:t>Benefits</a:t>
            </a:r>
            <a:endParaRPr dirty="0">
              <a:solidFill>
                <a:schemeClr val="bg1">
                  <a:lumMod val="60000"/>
                  <a:lumOff val="40000"/>
                </a:schemeClr>
              </a:solidFill>
            </a:endParaRPr>
          </a:p>
        </p:txBody>
      </p:sp>
      <p:sp>
        <p:nvSpPr>
          <p:cNvPr id="319" name="Google Shape;319;p44"/>
          <p:cNvSpPr txBox="1">
            <a:spLocks noGrp="1"/>
          </p:cNvSpPr>
          <p:nvPr>
            <p:ph type="subTitle" idx="1"/>
          </p:nvPr>
        </p:nvSpPr>
        <p:spPr>
          <a:xfrm>
            <a:off x="782423" y="1914932"/>
            <a:ext cx="4770600" cy="2096100"/>
          </a:xfrm>
          <a:prstGeom prst="rect">
            <a:avLst/>
          </a:prstGeom>
        </p:spPr>
        <p:txBody>
          <a:bodyPr spcFirstLastPara="1" wrap="square" lIns="91425" tIns="91425" rIns="91425" bIns="91425" anchor="t" anchorCtr="0">
            <a:noAutofit/>
          </a:bodyPr>
          <a:lstStyle/>
          <a:p>
            <a:pPr lvl="0"/>
            <a:r>
              <a:rPr lang="en-US" b="1" dirty="0"/>
              <a:t>Engagement: The visually appealing presentations and voice-overs enhance student engagement and comprehension.</a:t>
            </a:r>
            <a:endParaRPr lang="en-IN" b="1" dirty="0"/>
          </a:p>
          <a:p>
            <a:pPr marL="139700" indent="0">
              <a:buNone/>
            </a:pPr>
            <a:endParaRPr lang="en-IN" b="1" dirty="0"/>
          </a:p>
        </p:txBody>
      </p:sp>
      <p:grpSp>
        <p:nvGrpSpPr>
          <p:cNvPr id="320" name="Google Shape;320;p44"/>
          <p:cNvGrpSpPr/>
          <p:nvPr/>
        </p:nvGrpSpPr>
        <p:grpSpPr>
          <a:xfrm>
            <a:off x="713150" y="1090100"/>
            <a:ext cx="7717800" cy="114325"/>
            <a:chOff x="208025" y="3106700"/>
            <a:chExt cx="7717800" cy="114325"/>
          </a:xfrm>
        </p:grpSpPr>
        <p:sp>
          <p:nvSpPr>
            <p:cNvPr id="321" name="Google Shape;321;p44"/>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4"/>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3" name="Google Shape;323;p44"/>
          <p:cNvPicPr preferRelativeResize="0"/>
          <p:nvPr/>
        </p:nvPicPr>
        <p:blipFill>
          <a:blip r:embed="rId3">
            <a:alphaModFix/>
          </a:blip>
          <a:stretch>
            <a:fillRect/>
          </a:stretch>
        </p:blipFill>
        <p:spPr>
          <a:xfrm>
            <a:off x="5660125" y="1741750"/>
            <a:ext cx="2878500" cy="2527950"/>
          </a:xfrm>
          <a:prstGeom prst="rect">
            <a:avLst/>
          </a:prstGeom>
          <a:noFill/>
          <a:ln>
            <a:noFill/>
          </a:ln>
        </p:spPr>
      </p:pic>
    </p:spTree>
    <p:extLst>
      <p:ext uri="{BB962C8B-B14F-4D97-AF65-F5344CB8AC3E}">
        <p14:creationId xmlns:p14="http://schemas.microsoft.com/office/powerpoint/2010/main" val="423367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2195624" y="1734150"/>
            <a:ext cx="4752900" cy="3648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solidFill>
                  <a:schemeClr val="bg1">
                    <a:lumMod val="60000"/>
                    <a:lumOff val="40000"/>
                  </a:schemeClr>
                </a:solidFill>
              </a:rPr>
              <a:t>CONCLUSION</a:t>
            </a:r>
            <a:endParaRPr dirty="0">
              <a:solidFill>
                <a:schemeClr val="bg1">
                  <a:lumMod val="60000"/>
                  <a:lumOff val="40000"/>
                </a:schemeClr>
              </a:solidFill>
            </a:endParaRPr>
          </a:p>
        </p:txBody>
      </p:sp>
      <p:sp>
        <p:nvSpPr>
          <p:cNvPr id="301" name="Google Shape;301;p42"/>
          <p:cNvSpPr txBox="1">
            <a:spLocks noGrp="1"/>
          </p:cNvSpPr>
          <p:nvPr>
            <p:ph type="subTitle" idx="1"/>
          </p:nvPr>
        </p:nvSpPr>
        <p:spPr>
          <a:xfrm>
            <a:off x="2008909" y="2098964"/>
            <a:ext cx="5202381" cy="1203900"/>
          </a:xfrm>
          <a:prstGeom prst="rect">
            <a:avLst/>
          </a:prstGeom>
        </p:spPr>
        <p:txBody>
          <a:bodyPr spcFirstLastPara="1" wrap="square" lIns="91425" tIns="91425" rIns="91425" bIns="91425" anchor="t" anchorCtr="0">
            <a:noAutofit/>
          </a:bodyPr>
          <a:lstStyle/>
          <a:p>
            <a:pPr marL="0" lvl="0" indent="0" algn="l"/>
            <a:r>
              <a:rPr lang="en-US" sz="1250" b="1" dirty="0"/>
              <a:t>Our AI Video Generator for Education revolutionizes content creation process for educators. It simplifies the process of generating presentations and converting them into engaging videos with text-to-speech capabilities, our product empowers teachers to provide high-quality, accessible, and engaging educational materials. The addition of real-time editing further enhances the flexibility and control educators have over their content.</a:t>
            </a:r>
            <a:endParaRPr sz="1250" b="1" dirty="0"/>
          </a:p>
        </p:txBody>
      </p:sp>
      <p:grpSp>
        <p:nvGrpSpPr>
          <p:cNvPr id="302" name="Google Shape;302;p42"/>
          <p:cNvGrpSpPr/>
          <p:nvPr/>
        </p:nvGrpSpPr>
        <p:grpSpPr>
          <a:xfrm>
            <a:off x="3249212" y="2015464"/>
            <a:ext cx="2645325" cy="114325"/>
            <a:chOff x="5280500" y="3106700"/>
            <a:chExt cx="2645325" cy="114325"/>
          </a:xfrm>
        </p:grpSpPr>
        <p:sp>
          <p:nvSpPr>
            <p:cNvPr id="303" name="Google Shape;303;p42"/>
            <p:cNvSpPr/>
            <p:nvPr/>
          </p:nvSpPr>
          <p:spPr>
            <a:xfrm>
              <a:off x="5280500" y="3106725"/>
              <a:ext cx="24711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2"/>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341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r>
              <a:rPr lang="en-US" dirty="0" smtClean="0">
                <a:solidFill>
                  <a:schemeClr val="bg1">
                    <a:lumMod val="60000"/>
                    <a:lumOff val="40000"/>
                  </a:schemeClr>
                </a:solidFill>
              </a:rPr>
              <a:t>Members</a:t>
            </a:r>
            <a:endParaRPr lang="en-IN" dirty="0">
              <a:solidFill>
                <a:schemeClr val="bg1">
                  <a:lumMod val="60000"/>
                  <a:lumOff val="40000"/>
                </a:schemeClr>
              </a:solidFill>
            </a:endParaRPr>
          </a:p>
        </p:txBody>
      </p:sp>
      <p:sp>
        <p:nvSpPr>
          <p:cNvPr id="3" name="Subtitle 2"/>
          <p:cNvSpPr>
            <a:spLocks noGrp="1"/>
          </p:cNvSpPr>
          <p:nvPr>
            <p:ph type="subTitle" idx="1"/>
          </p:nvPr>
        </p:nvSpPr>
        <p:spPr>
          <a:xfrm>
            <a:off x="1863436" y="2500744"/>
            <a:ext cx="5084889" cy="1288473"/>
          </a:xfrm>
        </p:spPr>
        <p:txBody>
          <a:bodyPr/>
          <a:lstStyle/>
          <a:p>
            <a:pPr marL="482600" indent="-342900">
              <a:buAutoNum type="arabicPeriod"/>
            </a:pPr>
            <a:r>
              <a:rPr lang="en-US" sz="1600" b="1" dirty="0" err="1" smtClean="0"/>
              <a:t>Neeraj</a:t>
            </a:r>
            <a:r>
              <a:rPr lang="en-US" sz="1600" b="1" dirty="0" smtClean="0"/>
              <a:t> </a:t>
            </a:r>
            <a:r>
              <a:rPr lang="en-US" sz="1600" b="1" dirty="0" err="1" smtClean="0">
                <a:solidFill>
                  <a:schemeClr val="bg1">
                    <a:lumMod val="60000"/>
                    <a:lumOff val="40000"/>
                  </a:schemeClr>
                </a:solidFill>
              </a:rPr>
              <a:t>Rajpal</a:t>
            </a:r>
            <a:endParaRPr lang="en-US" sz="1600" b="1" dirty="0" smtClean="0">
              <a:solidFill>
                <a:schemeClr val="bg1">
                  <a:lumMod val="60000"/>
                  <a:lumOff val="40000"/>
                </a:schemeClr>
              </a:solidFill>
            </a:endParaRPr>
          </a:p>
          <a:p>
            <a:pPr marL="482600" indent="-342900">
              <a:buAutoNum type="arabicPeriod"/>
            </a:pPr>
            <a:r>
              <a:rPr lang="en-US" sz="1600" b="1" dirty="0" smtClean="0"/>
              <a:t>Gaurav </a:t>
            </a:r>
            <a:r>
              <a:rPr lang="en-US" sz="1600" b="1" dirty="0" smtClean="0">
                <a:solidFill>
                  <a:schemeClr val="bg1">
                    <a:lumMod val="60000"/>
                    <a:lumOff val="40000"/>
                  </a:schemeClr>
                </a:solidFill>
              </a:rPr>
              <a:t>Yadav</a:t>
            </a:r>
          </a:p>
          <a:p>
            <a:pPr marL="482600" indent="-342900">
              <a:buAutoNum type="arabicPeriod"/>
            </a:pPr>
            <a:r>
              <a:rPr lang="en-US" sz="1600" b="1" dirty="0" smtClean="0"/>
              <a:t>Moksh </a:t>
            </a:r>
            <a:r>
              <a:rPr lang="en-US" sz="1600" b="1" dirty="0" smtClean="0">
                <a:solidFill>
                  <a:schemeClr val="bg1">
                    <a:lumMod val="60000"/>
                    <a:lumOff val="40000"/>
                  </a:schemeClr>
                </a:solidFill>
              </a:rPr>
              <a:t>Oswal</a:t>
            </a:r>
            <a:endParaRPr lang="en-IN" sz="1600" b="1" dirty="0">
              <a:solidFill>
                <a:schemeClr val="bg1">
                  <a:lumMod val="60000"/>
                  <a:lumOff val="40000"/>
                </a:schemeClr>
              </a:solidFill>
            </a:endParaRPr>
          </a:p>
        </p:txBody>
      </p:sp>
    </p:spTree>
    <p:extLst>
      <p:ext uri="{BB962C8B-B14F-4D97-AF65-F5344CB8AC3E}">
        <p14:creationId xmlns:p14="http://schemas.microsoft.com/office/powerpoint/2010/main" val="189704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9424" y="2454586"/>
            <a:ext cx="4752900" cy="551400"/>
          </a:xfrm>
        </p:spPr>
        <p:txBody>
          <a:bodyPr/>
          <a:lstStyle/>
          <a:p>
            <a:r>
              <a:rPr lang="en-US" dirty="0" smtClean="0"/>
              <a:t>Thank-</a:t>
            </a:r>
            <a:r>
              <a:rPr lang="en-US" dirty="0" smtClean="0">
                <a:solidFill>
                  <a:schemeClr val="bg1">
                    <a:lumMod val="60000"/>
                    <a:lumOff val="40000"/>
                  </a:schemeClr>
                </a:solidFill>
              </a:rPr>
              <a:t>YOU</a:t>
            </a:r>
            <a:endParaRPr lang="en-IN" dirty="0"/>
          </a:p>
        </p:txBody>
      </p:sp>
    </p:spTree>
    <p:extLst>
      <p:ext uri="{BB962C8B-B14F-4D97-AF65-F5344CB8AC3E}">
        <p14:creationId xmlns:p14="http://schemas.microsoft.com/office/powerpoint/2010/main" val="321257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4" name="Rectangle 3"/>
          <p:cNvSpPr/>
          <p:nvPr/>
        </p:nvSpPr>
        <p:spPr>
          <a:xfrm>
            <a:off x="1014090" y="712783"/>
            <a:ext cx="7088318" cy="397626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Google Shape;300;p42"/>
          <p:cNvSpPr txBox="1">
            <a:spLocks noGrp="1"/>
          </p:cNvSpPr>
          <p:nvPr>
            <p:ph type="title"/>
          </p:nvPr>
        </p:nvSpPr>
        <p:spPr>
          <a:xfrm>
            <a:off x="1014090" y="712783"/>
            <a:ext cx="7088317" cy="73100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smtClean="0"/>
              <a:t>Identified </a:t>
            </a:r>
            <a:r>
              <a:rPr lang="en" sz="3600" dirty="0" smtClean="0">
                <a:solidFill>
                  <a:schemeClr val="bg1">
                    <a:lumMod val="60000"/>
                    <a:lumOff val="40000"/>
                  </a:schemeClr>
                </a:solidFill>
              </a:rPr>
              <a:t>Problem</a:t>
            </a:r>
            <a:endParaRPr sz="3600" dirty="0">
              <a:solidFill>
                <a:schemeClr val="bg1">
                  <a:lumMod val="60000"/>
                  <a:lumOff val="40000"/>
                </a:schemeClr>
              </a:solidFill>
            </a:endParaRPr>
          </a:p>
        </p:txBody>
      </p:sp>
      <p:sp>
        <p:nvSpPr>
          <p:cNvPr id="11" name="Google Shape;301;p42"/>
          <p:cNvSpPr txBox="1">
            <a:spLocks noGrp="1"/>
          </p:cNvSpPr>
          <p:nvPr>
            <p:ph type="subTitle" idx="1"/>
          </p:nvPr>
        </p:nvSpPr>
        <p:spPr>
          <a:xfrm>
            <a:off x="1014089" y="1766923"/>
            <a:ext cx="6830499" cy="292212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b="1" dirty="0"/>
              <a:t>Limited digital growth in rural/remote education sectors.</a:t>
            </a:r>
          </a:p>
          <a:p>
            <a:pPr algn="l">
              <a:buFont typeface="Arial" panose="020B0604020202020204" pitchFamily="34" charset="0"/>
              <a:buChar char="•"/>
            </a:pPr>
            <a:r>
              <a:rPr lang="en-US" sz="1800" b="1" dirty="0"/>
              <a:t>Growing demand for engaging and accessible online learning materials.</a:t>
            </a:r>
          </a:p>
          <a:p>
            <a:pPr algn="l">
              <a:buFont typeface="Arial" panose="020B0604020202020204" pitchFamily="34" charset="0"/>
              <a:buChar char="•"/>
            </a:pPr>
            <a:r>
              <a:rPr lang="en-US" sz="1800" b="1" dirty="0"/>
              <a:t>Challenge of creating visually appealing and informative presentations or videos for remote students.</a:t>
            </a:r>
          </a:p>
          <a:p>
            <a:pPr algn="l">
              <a:buFont typeface="Arial" panose="020B0604020202020204" pitchFamily="34" charset="0"/>
              <a:buChar char="•"/>
            </a:pPr>
            <a:r>
              <a:rPr lang="en-US" sz="1800" b="1" dirty="0"/>
              <a:t>Time-consuming process of creating these materials.</a:t>
            </a:r>
          </a:p>
        </p:txBody>
      </p:sp>
      <p:grpSp>
        <p:nvGrpSpPr>
          <p:cNvPr id="12" name="Google Shape;302;p42"/>
          <p:cNvGrpSpPr/>
          <p:nvPr/>
        </p:nvGrpSpPr>
        <p:grpSpPr>
          <a:xfrm>
            <a:off x="2394800" y="1345114"/>
            <a:ext cx="4354547" cy="197349"/>
            <a:chOff x="5280500" y="3106700"/>
            <a:chExt cx="2645325" cy="114325"/>
          </a:xfrm>
        </p:grpSpPr>
        <p:sp>
          <p:nvSpPr>
            <p:cNvPr id="13" name="Google Shape;303;p42"/>
            <p:cNvSpPr/>
            <p:nvPr/>
          </p:nvSpPr>
          <p:spPr>
            <a:xfrm>
              <a:off x="5280500" y="3106725"/>
              <a:ext cx="24711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4;p42"/>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720010" y="529475"/>
            <a:ext cx="7704000" cy="519300"/>
          </a:xfrm>
          <a:prstGeom prst="rect">
            <a:avLst/>
          </a:prstGeom>
          <a:solidFill>
            <a:srgbClr val="000000">
              <a:alpha val="67590"/>
            </a:srgbClr>
          </a:solidFill>
        </p:spPr>
        <p:txBody>
          <a:bodyPr spcFirstLastPara="1" wrap="square" lIns="91425" tIns="91425" rIns="91425" bIns="91425" anchor="ctr" anchorCtr="0">
            <a:noAutofit/>
          </a:bodyPr>
          <a:lstStyle/>
          <a:p>
            <a:pPr lvl="0">
              <a:buSzPts val="1100"/>
            </a:pPr>
            <a:r>
              <a:rPr lang="en-US" dirty="0" smtClean="0"/>
              <a:t>PROPOSED </a:t>
            </a:r>
            <a:r>
              <a:rPr lang="en" dirty="0" smtClean="0">
                <a:solidFill>
                  <a:schemeClr val="bg1">
                    <a:lumMod val="60000"/>
                    <a:lumOff val="40000"/>
                  </a:schemeClr>
                </a:solidFill>
              </a:rPr>
              <a:t>Solution</a:t>
            </a:r>
            <a:endParaRPr dirty="0">
              <a:solidFill>
                <a:schemeClr val="bg1">
                  <a:lumMod val="60000"/>
                  <a:lumOff val="40000"/>
                </a:schemeClr>
              </a:solidFill>
            </a:endParaRPr>
          </a:p>
        </p:txBody>
      </p:sp>
      <p:sp>
        <p:nvSpPr>
          <p:cNvPr id="319" name="Google Shape;319;p44"/>
          <p:cNvSpPr txBox="1">
            <a:spLocks noGrp="1"/>
          </p:cNvSpPr>
          <p:nvPr>
            <p:ph type="subTitle" idx="1"/>
          </p:nvPr>
        </p:nvSpPr>
        <p:spPr>
          <a:xfrm>
            <a:off x="720009" y="1791232"/>
            <a:ext cx="5057335" cy="2096100"/>
          </a:xfrm>
          <a:prstGeom prst="rect">
            <a:avLst/>
          </a:prstGeom>
        </p:spPr>
        <p:txBody>
          <a:bodyPr spcFirstLastPara="1" wrap="square" lIns="91425" tIns="91425" rIns="91425" bIns="91425" anchor="t" anchorCtr="0">
            <a:noAutofit/>
          </a:bodyPr>
          <a:lstStyle/>
          <a:p>
            <a:pPr marL="0" lvl="0" indent="0">
              <a:buClr>
                <a:srgbClr val="5B595B"/>
              </a:buClr>
              <a:buSzPts val="1100"/>
              <a:buNone/>
            </a:pPr>
            <a:r>
              <a:rPr lang="en-US" sz="1750" b="1" dirty="0"/>
              <a:t>To address this challenge, we have developed an innovative AI Video Generator designed specifically for educators. This tool allows teachers to create a presentation which automatically gets converted to a video format in which, the topic is explained by our AI’s text to speech convertor.</a:t>
            </a:r>
            <a:endParaRPr sz="1750" b="1" dirty="0"/>
          </a:p>
        </p:txBody>
      </p:sp>
      <p:grpSp>
        <p:nvGrpSpPr>
          <p:cNvPr id="320" name="Google Shape;320;p44"/>
          <p:cNvGrpSpPr/>
          <p:nvPr/>
        </p:nvGrpSpPr>
        <p:grpSpPr>
          <a:xfrm>
            <a:off x="713150" y="1090100"/>
            <a:ext cx="7717800" cy="114325"/>
            <a:chOff x="208025" y="3106700"/>
            <a:chExt cx="7717800" cy="114325"/>
          </a:xfrm>
        </p:grpSpPr>
        <p:sp>
          <p:nvSpPr>
            <p:cNvPr id="321" name="Google Shape;321;p44"/>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4"/>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3" name="Google Shape;323;p44"/>
          <p:cNvPicPr preferRelativeResize="0"/>
          <p:nvPr/>
        </p:nvPicPr>
        <p:blipFill>
          <a:blip r:embed="rId3">
            <a:alphaModFix/>
          </a:blip>
          <a:stretch>
            <a:fillRect/>
          </a:stretch>
        </p:blipFill>
        <p:spPr>
          <a:xfrm>
            <a:off x="5660125" y="1741750"/>
            <a:ext cx="2878500" cy="25279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720010" y="529475"/>
            <a:ext cx="7704000" cy="5193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chemeClr val="bg1">
                    <a:lumMod val="60000"/>
                    <a:lumOff val="40000"/>
                  </a:schemeClr>
                </a:solidFill>
              </a:rPr>
              <a:t>Motivation</a:t>
            </a:r>
            <a:endParaRPr dirty="0">
              <a:solidFill>
                <a:schemeClr val="bg1">
                  <a:lumMod val="60000"/>
                  <a:lumOff val="40000"/>
                </a:schemeClr>
              </a:solidFill>
            </a:endParaRPr>
          </a:p>
        </p:txBody>
      </p:sp>
      <p:sp>
        <p:nvSpPr>
          <p:cNvPr id="319" name="Google Shape;319;p44"/>
          <p:cNvSpPr txBox="1">
            <a:spLocks noGrp="1"/>
          </p:cNvSpPr>
          <p:nvPr>
            <p:ph type="subTitle" idx="1"/>
          </p:nvPr>
        </p:nvSpPr>
        <p:spPr>
          <a:xfrm>
            <a:off x="636949" y="1791231"/>
            <a:ext cx="5091905" cy="2096100"/>
          </a:xfrm>
          <a:prstGeom prst="rect">
            <a:avLst/>
          </a:prstGeom>
        </p:spPr>
        <p:txBody>
          <a:bodyPr spcFirstLastPara="1" wrap="square" lIns="91425" tIns="91425" rIns="91425" bIns="91425" anchor="t" anchorCtr="0">
            <a:noAutofit/>
          </a:bodyPr>
          <a:lstStyle/>
          <a:p>
            <a:pPr marL="139700" indent="0">
              <a:buNone/>
            </a:pPr>
            <a:r>
              <a:rPr lang="en-US" sz="1500" b="1" dirty="0"/>
              <a:t>Saving educator’s time is motivating in itself. Additionally, we aspire to enable children living in remote areas (with limited internet access) to get access to good quality education. This can be done efficiently with our project as it allows educators to create educational videos very quickly from the convenience of their own location, making it possible to reach students in remote areas and helping them experience the AI revolution.</a:t>
            </a:r>
            <a:endParaRPr lang="en-IN" sz="1500" b="1" dirty="0"/>
          </a:p>
        </p:txBody>
      </p:sp>
      <p:grpSp>
        <p:nvGrpSpPr>
          <p:cNvPr id="320" name="Google Shape;320;p44"/>
          <p:cNvGrpSpPr/>
          <p:nvPr/>
        </p:nvGrpSpPr>
        <p:grpSpPr>
          <a:xfrm>
            <a:off x="713150" y="1090100"/>
            <a:ext cx="7717800" cy="114325"/>
            <a:chOff x="208025" y="3106700"/>
            <a:chExt cx="7717800" cy="114325"/>
          </a:xfrm>
        </p:grpSpPr>
        <p:sp>
          <p:nvSpPr>
            <p:cNvPr id="321" name="Google Shape;321;p44"/>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4"/>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3" name="Google Shape;323;p44"/>
          <p:cNvPicPr preferRelativeResize="0"/>
          <p:nvPr/>
        </p:nvPicPr>
        <p:blipFill>
          <a:blip r:embed="rId3">
            <a:alphaModFix/>
          </a:blip>
          <a:stretch>
            <a:fillRect/>
          </a:stretch>
        </p:blipFill>
        <p:spPr>
          <a:xfrm>
            <a:off x="5660125" y="1741750"/>
            <a:ext cx="2878500" cy="2527950"/>
          </a:xfrm>
          <a:prstGeom prst="rect">
            <a:avLst/>
          </a:prstGeom>
          <a:noFill/>
          <a:ln>
            <a:noFill/>
          </a:ln>
        </p:spPr>
      </p:pic>
    </p:spTree>
    <p:extLst>
      <p:ext uri="{BB962C8B-B14F-4D97-AF65-F5344CB8AC3E}">
        <p14:creationId xmlns:p14="http://schemas.microsoft.com/office/powerpoint/2010/main" val="327566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2126351" y="2676259"/>
            <a:ext cx="4752900" cy="3648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smtClean="0">
                <a:solidFill>
                  <a:schemeClr val="bg1">
                    <a:lumMod val="60000"/>
                    <a:lumOff val="40000"/>
                  </a:schemeClr>
                </a:solidFill>
              </a:rPr>
              <a:t>Features</a:t>
            </a:r>
            <a:endParaRPr sz="4000" dirty="0">
              <a:solidFill>
                <a:schemeClr val="bg1">
                  <a:lumMod val="60000"/>
                  <a:lumOff val="40000"/>
                </a:schemeClr>
              </a:solidFill>
            </a:endParaRPr>
          </a:p>
        </p:txBody>
      </p:sp>
    </p:spTree>
    <p:extLst>
      <p:ext uri="{BB962C8B-B14F-4D97-AF65-F5344CB8AC3E}">
        <p14:creationId xmlns:p14="http://schemas.microsoft.com/office/powerpoint/2010/main" val="305656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720010" y="529475"/>
            <a:ext cx="7704000" cy="5193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chemeClr val="bg1">
                    <a:lumMod val="60000"/>
                    <a:lumOff val="40000"/>
                  </a:schemeClr>
                </a:solidFill>
              </a:rPr>
              <a:t>Features</a:t>
            </a:r>
            <a:endParaRPr dirty="0">
              <a:solidFill>
                <a:schemeClr val="bg1">
                  <a:lumMod val="60000"/>
                  <a:lumOff val="40000"/>
                </a:schemeClr>
              </a:solidFill>
            </a:endParaRPr>
          </a:p>
        </p:txBody>
      </p:sp>
      <p:sp>
        <p:nvSpPr>
          <p:cNvPr id="319" name="Google Shape;319;p44"/>
          <p:cNvSpPr txBox="1">
            <a:spLocks noGrp="1"/>
          </p:cNvSpPr>
          <p:nvPr>
            <p:ph type="subTitle" idx="1"/>
          </p:nvPr>
        </p:nvSpPr>
        <p:spPr>
          <a:xfrm>
            <a:off x="539968" y="1741750"/>
            <a:ext cx="5410560" cy="2096100"/>
          </a:xfrm>
          <a:prstGeom prst="rect">
            <a:avLst/>
          </a:prstGeom>
        </p:spPr>
        <p:txBody>
          <a:bodyPr spcFirstLastPara="1" wrap="square" lIns="91425" tIns="91425" rIns="91425" bIns="91425" anchor="t" anchorCtr="0">
            <a:noAutofit/>
          </a:bodyPr>
          <a:lstStyle/>
          <a:p>
            <a:pPr marL="139700" lvl="0" indent="0">
              <a:buNone/>
            </a:pPr>
            <a:r>
              <a:rPr lang="en-US" sz="1300" dirty="0" smtClean="0"/>
              <a:t>1. </a:t>
            </a:r>
            <a:r>
              <a:rPr lang="en-US" sz="1300" b="1" dirty="0" smtClean="0">
                <a:solidFill>
                  <a:schemeClr val="bg1">
                    <a:lumMod val="60000"/>
                    <a:lumOff val="40000"/>
                  </a:schemeClr>
                </a:solidFill>
              </a:rPr>
              <a:t>Transcript </a:t>
            </a:r>
            <a:r>
              <a:rPr lang="en-US" sz="1300" b="1" dirty="0">
                <a:solidFill>
                  <a:schemeClr val="bg1">
                    <a:lumMod val="60000"/>
                    <a:lumOff val="40000"/>
                  </a:schemeClr>
                </a:solidFill>
              </a:rPr>
              <a:t>and Image Generation</a:t>
            </a:r>
            <a:r>
              <a:rPr lang="en-US" sz="1300" dirty="0"/>
              <a:t>: </a:t>
            </a:r>
            <a:r>
              <a:rPr lang="en-US" sz="1300" b="1" dirty="0" smtClean="0"/>
              <a:t>Our product uses WorqHat’s AiCon V3 Advanced Text </a:t>
            </a:r>
            <a:r>
              <a:rPr lang="en-US" sz="1300" b="1" dirty="0"/>
              <a:t>Generation AI Model for the </a:t>
            </a:r>
            <a:r>
              <a:rPr lang="en-US" sz="1300" b="1" dirty="0" smtClean="0"/>
              <a:t>transcript </a:t>
            </a:r>
            <a:r>
              <a:rPr lang="en-US" sz="1300" b="1" dirty="0"/>
              <a:t>of the topic provided by the user and their </a:t>
            </a:r>
            <a:r>
              <a:rPr lang="en-US" sz="1300" b="1" dirty="0" err="1"/>
              <a:t>ImageCon</a:t>
            </a:r>
            <a:r>
              <a:rPr lang="en-US" sz="1300" b="1" dirty="0"/>
              <a:t> V3 Beta to generate images that go along with it.</a:t>
            </a:r>
            <a:endParaRPr lang="en-IN" sz="1300" b="1" dirty="0"/>
          </a:p>
          <a:p>
            <a:pPr marL="139700" lvl="0" indent="0">
              <a:buNone/>
            </a:pPr>
            <a:r>
              <a:rPr lang="en-US" sz="1300" b="1" dirty="0" smtClean="0"/>
              <a:t> 2. </a:t>
            </a:r>
            <a:r>
              <a:rPr lang="en-US" sz="1300" b="1" dirty="0" smtClean="0">
                <a:solidFill>
                  <a:schemeClr val="bg1">
                    <a:lumMod val="60000"/>
                    <a:lumOff val="40000"/>
                  </a:schemeClr>
                </a:solidFill>
              </a:rPr>
              <a:t>Voice </a:t>
            </a:r>
            <a:r>
              <a:rPr lang="en-US" sz="1300" b="1" dirty="0">
                <a:solidFill>
                  <a:schemeClr val="bg1">
                    <a:lumMod val="60000"/>
                    <a:lumOff val="40000"/>
                  </a:schemeClr>
                </a:solidFill>
              </a:rPr>
              <a:t>Over to Explain the </a:t>
            </a:r>
            <a:r>
              <a:rPr lang="en-US" sz="1300" b="1" dirty="0" smtClean="0">
                <a:solidFill>
                  <a:schemeClr val="bg1">
                    <a:lumMod val="60000"/>
                    <a:lumOff val="40000"/>
                  </a:schemeClr>
                </a:solidFill>
              </a:rPr>
              <a:t>Content</a:t>
            </a:r>
            <a:r>
              <a:rPr lang="en-US" sz="1300" b="1" dirty="0" smtClean="0"/>
              <a:t>:</a:t>
            </a:r>
            <a:r>
              <a:rPr lang="en-IN" sz="1300" b="1" dirty="0"/>
              <a:t> </a:t>
            </a:r>
            <a:r>
              <a:rPr lang="en-US" sz="1300" b="1" dirty="0" smtClean="0"/>
              <a:t>As </a:t>
            </a:r>
            <a:r>
              <a:rPr lang="en-US" sz="1300" b="1" dirty="0"/>
              <a:t>the presentation/slides will only contain the points and not the whole explanation, a voice over will be added to narrate the generated transcript. This will be beneficial as no additional human involvement will be required by the students while consuming the knowledge.</a:t>
            </a:r>
            <a:endParaRPr lang="en-US" sz="1300" b="1" dirty="0"/>
          </a:p>
        </p:txBody>
      </p:sp>
      <p:grpSp>
        <p:nvGrpSpPr>
          <p:cNvPr id="320" name="Google Shape;320;p44"/>
          <p:cNvGrpSpPr/>
          <p:nvPr/>
        </p:nvGrpSpPr>
        <p:grpSpPr>
          <a:xfrm>
            <a:off x="713150" y="1090100"/>
            <a:ext cx="7717800" cy="114325"/>
            <a:chOff x="208025" y="3106700"/>
            <a:chExt cx="7717800" cy="114325"/>
          </a:xfrm>
        </p:grpSpPr>
        <p:sp>
          <p:nvSpPr>
            <p:cNvPr id="321" name="Google Shape;321;p44"/>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4"/>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3" name="Google Shape;323;p44"/>
          <p:cNvPicPr preferRelativeResize="0"/>
          <p:nvPr/>
        </p:nvPicPr>
        <p:blipFill>
          <a:blip r:embed="rId3">
            <a:alphaModFix/>
          </a:blip>
          <a:stretch>
            <a:fillRect/>
          </a:stretch>
        </p:blipFill>
        <p:spPr>
          <a:xfrm>
            <a:off x="5660125" y="1741750"/>
            <a:ext cx="2878500" cy="2527950"/>
          </a:xfrm>
          <a:prstGeom prst="rect">
            <a:avLst/>
          </a:prstGeom>
          <a:noFill/>
          <a:ln>
            <a:noFill/>
          </a:ln>
        </p:spPr>
      </p:pic>
    </p:spTree>
    <p:extLst>
      <p:ext uri="{BB962C8B-B14F-4D97-AF65-F5344CB8AC3E}">
        <p14:creationId xmlns:p14="http://schemas.microsoft.com/office/powerpoint/2010/main" val="5312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720010" y="529475"/>
            <a:ext cx="7704000" cy="5193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chemeClr val="bg1">
                    <a:lumMod val="60000"/>
                    <a:lumOff val="40000"/>
                  </a:schemeClr>
                </a:solidFill>
              </a:rPr>
              <a:t>Features</a:t>
            </a:r>
            <a:endParaRPr dirty="0">
              <a:solidFill>
                <a:schemeClr val="bg1">
                  <a:lumMod val="60000"/>
                  <a:lumOff val="40000"/>
                </a:schemeClr>
              </a:solidFill>
            </a:endParaRPr>
          </a:p>
        </p:txBody>
      </p:sp>
      <p:sp>
        <p:nvSpPr>
          <p:cNvPr id="319" name="Google Shape;319;p44"/>
          <p:cNvSpPr txBox="1">
            <a:spLocks noGrp="1"/>
          </p:cNvSpPr>
          <p:nvPr>
            <p:ph type="subTitle" idx="1"/>
          </p:nvPr>
        </p:nvSpPr>
        <p:spPr>
          <a:xfrm>
            <a:off x="644236" y="1741750"/>
            <a:ext cx="5334000" cy="2096100"/>
          </a:xfrm>
          <a:prstGeom prst="rect">
            <a:avLst/>
          </a:prstGeom>
        </p:spPr>
        <p:txBody>
          <a:bodyPr spcFirstLastPara="1" wrap="square" lIns="91425" tIns="91425" rIns="91425" bIns="91425" anchor="t" anchorCtr="0">
            <a:noAutofit/>
          </a:bodyPr>
          <a:lstStyle/>
          <a:p>
            <a:pPr marL="139700" lvl="0" indent="0">
              <a:buNone/>
            </a:pPr>
            <a:r>
              <a:rPr lang="en-US" sz="1300" b="1" dirty="0" smtClean="0"/>
              <a:t>3. </a:t>
            </a:r>
            <a:r>
              <a:rPr lang="en-US" sz="1300" b="1" dirty="0" smtClean="0">
                <a:solidFill>
                  <a:schemeClr val="bg1">
                    <a:lumMod val="60000"/>
                    <a:lumOff val="40000"/>
                  </a:schemeClr>
                </a:solidFill>
              </a:rPr>
              <a:t>Video </a:t>
            </a:r>
            <a:r>
              <a:rPr lang="en-US" sz="1300" b="1" dirty="0">
                <a:solidFill>
                  <a:schemeClr val="bg1">
                    <a:lumMod val="60000"/>
                    <a:lumOff val="40000"/>
                  </a:schemeClr>
                </a:solidFill>
              </a:rPr>
              <a:t>Presentation </a:t>
            </a:r>
            <a:r>
              <a:rPr lang="en-US" sz="1300" b="1" dirty="0" smtClean="0">
                <a:solidFill>
                  <a:schemeClr val="bg1">
                    <a:lumMod val="60000"/>
                    <a:lumOff val="40000"/>
                  </a:schemeClr>
                </a:solidFill>
              </a:rPr>
              <a:t>Generation</a:t>
            </a:r>
            <a:r>
              <a:rPr lang="en-US" sz="1300" b="1" dirty="0" smtClean="0"/>
              <a:t>: Our </a:t>
            </a:r>
            <a:r>
              <a:rPr lang="en-US" sz="1300" b="1" dirty="0"/>
              <a:t>product will combine these slides and the voiced explanation to finally export a video, which can be delivered to students in various online and offline ways.  </a:t>
            </a:r>
            <a:endParaRPr lang="en-IN" sz="1300" b="1" dirty="0"/>
          </a:p>
          <a:p>
            <a:pPr marL="139700" lvl="0" indent="0">
              <a:buNone/>
            </a:pPr>
            <a:r>
              <a:rPr lang="en-US" sz="1300" b="1" dirty="0" smtClean="0"/>
              <a:t>4. </a:t>
            </a:r>
            <a:r>
              <a:rPr lang="en-US" sz="1300" b="1" dirty="0" smtClean="0">
                <a:solidFill>
                  <a:schemeClr val="bg1">
                    <a:lumMod val="60000"/>
                    <a:lumOff val="40000"/>
                  </a:schemeClr>
                </a:solidFill>
              </a:rPr>
              <a:t>Giving </a:t>
            </a:r>
            <a:r>
              <a:rPr lang="en-US" sz="1300" b="1" dirty="0">
                <a:solidFill>
                  <a:schemeClr val="bg1">
                    <a:lumMod val="60000"/>
                    <a:lumOff val="40000"/>
                  </a:schemeClr>
                </a:solidFill>
              </a:rPr>
              <a:t>Educators Control Over the </a:t>
            </a:r>
            <a:r>
              <a:rPr lang="en-US" sz="1300" b="1" dirty="0" smtClean="0">
                <a:solidFill>
                  <a:schemeClr val="bg1">
                    <a:lumMod val="60000"/>
                    <a:lumOff val="40000"/>
                  </a:schemeClr>
                </a:solidFill>
              </a:rPr>
              <a:t>Contents</a:t>
            </a:r>
            <a:r>
              <a:rPr lang="en-US" sz="1300" b="1" dirty="0" smtClean="0"/>
              <a:t>: The </a:t>
            </a:r>
            <a:r>
              <a:rPr lang="en-US" sz="1300" b="1" dirty="0"/>
              <a:t>AI models might generate some things that the educator creating the video presentation may not like. They might also want to add a few additional points or update an image. Our product makes sure that they can do this for any slide by either regenerating a specific part or manually adding the content that they want before exporting the video.</a:t>
            </a:r>
            <a:endParaRPr lang="en-IN" sz="1300" b="1" dirty="0"/>
          </a:p>
        </p:txBody>
      </p:sp>
      <p:grpSp>
        <p:nvGrpSpPr>
          <p:cNvPr id="320" name="Google Shape;320;p44"/>
          <p:cNvGrpSpPr/>
          <p:nvPr/>
        </p:nvGrpSpPr>
        <p:grpSpPr>
          <a:xfrm>
            <a:off x="713150" y="1090100"/>
            <a:ext cx="7717800" cy="114325"/>
            <a:chOff x="208025" y="3106700"/>
            <a:chExt cx="7717800" cy="114325"/>
          </a:xfrm>
        </p:grpSpPr>
        <p:sp>
          <p:nvSpPr>
            <p:cNvPr id="321" name="Google Shape;321;p44"/>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4"/>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3" name="Google Shape;323;p44"/>
          <p:cNvPicPr preferRelativeResize="0"/>
          <p:nvPr/>
        </p:nvPicPr>
        <p:blipFill>
          <a:blip r:embed="rId3">
            <a:alphaModFix/>
          </a:blip>
          <a:stretch>
            <a:fillRect/>
          </a:stretch>
        </p:blipFill>
        <p:spPr>
          <a:xfrm>
            <a:off x="5660125" y="1741750"/>
            <a:ext cx="2878500" cy="2527950"/>
          </a:xfrm>
          <a:prstGeom prst="rect">
            <a:avLst/>
          </a:prstGeom>
          <a:noFill/>
          <a:ln>
            <a:noFill/>
          </a:ln>
        </p:spPr>
      </p:pic>
    </p:spTree>
    <p:extLst>
      <p:ext uri="{BB962C8B-B14F-4D97-AF65-F5344CB8AC3E}">
        <p14:creationId xmlns:p14="http://schemas.microsoft.com/office/powerpoint/2010/main" val="401182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2389588" y="3029550"/>
            <a:ext cx="4371431" cy="3648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smtClean="0">
                <a:solidFill>
                  <a:schemeClr val="bg1">
                    <a:lumMod val="60000"/>
                    <a:lumOff val="40000"/>
                  </a:schemeClr>
                </a:solidFill>
              </a:rPr>
              <a:t>Benefits for educators</a:t>
            </a:r>
            <a:endParaRPr sz="4000" dirty="0">
              <a:solidFill>
                <a:schemeClr val="bg1">
                  <a:lumMod val="60000"/>
                  <a:lumOff val="40000"/>
                </a:schemeClr>
              </a:solidFill>
            </a:endParaRPr>
          </a:p>
        </p:txBody>
      </p:sp>
    </p:spTree>
    <p:extLst>
      <p:ext uri="{BB962C8B-B14F-4D97-AF65-F5344CB8AC3E}">
        <p14:creationId xmlns:p14="http://schemas.microsoft.com/office/powerpoint/2010/main" val="383809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720010" y="529475"/>
            <a:ext cx="7704000" cy="5193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chemeClr val="bg1">
                    <a:lumMod val="60000"/>
                    <a:lumOff val="40000"/>
                  </a:schemeClr>
                </a:solidFill>
              </a:rPr>
              <a:t>Benefits</a:t>
            </a:r>
            <a:endParaRPr dirty="0">
              <a:solidFill>
                <a:schemeClr val="bg1">
                  <a:lumMod val="60000"/>
                  <a:lumOff val="40000"/>
                </a:schemeClr>
              </a:solidFill>
            </a:endParaRPr>
          </a:p>
        </p:txBody>
      </p:sp>
      <p:sp>
        <p:nvSpPr>
          <p:cNvPr id="319" name="Google Shape;319;p44"/>
          <p:cNvSpPr txBox="1">
            <a:spLocks noGrp="1"/>
          </p:cNvSpPr>
          <p:nvPr>
            <p:ph type="subTitle" idx="1"/>
          </p:nvPr>
        </p:nvSpPr>
        <p:spPr>
          <a:xfrm>
            <a:off x="713150" y="1804095"/>
            <a:ext cx="4946975" cy="2158306"/>
          </a:xfrm>
          <a:prstGeom prst="rect">
            <a:avLst/>
          </a:prstGeom>
        </p:spPr>
        <p:txBody>
          <a:bodyPr spcFirstLastPara="1" wrap="square" lIns="91425" tIns="91425" rIns="91425" bIns="91425" anchor="t" anchorCtr="0">
            <a:noAutofit/>
          </a:bodyPr>
          <a:lstStyle/>
          <a:p>
            <a:pPr lvl="0"/>
            <a:r>
              <a:rPr lang="en-US" b="1" dirty="0"/>
              <a:t>Remote learning: Our product ensures a good quality learning experience and educational content is accessible to a wide range of learners, including those who live far away from physical educational institutions.</a:t>
            </a:r>
            <a:endParaRPr lang="en-IN" b="1" dirty="0"/>
          </a:p>
          <a:p>
            <a:pPr marL="139700" indent="0">
              <a:buNone/>
            </a:pPr>
            <a:endParaRPr lang="en-IN" b="1" dirty="0"/>
          </a:p>
          <a:p>
            <a:pPr lvl="0"/>
            <a:r>
              <a:rPr lang="en-US" b="1" dirty="0"/>
              <a:t>Time saving: Our product significantly reduces the time spent on content creation, allowing educators to focus on other things that require their attention.</a:t>
            </a:r>
            <a:endParaRPr lang="en-IN" b="1" dirty="0"/>
          </a:p>
        </p:txBody>
      </p:sp>
      <p:grpSp>
        <p:nvGrpSpPr>
          <p:cNvPr id="320" name="Google Shape;320;p44"/>
          <p:cNvGrpSpPr/>
          <p:nvPr/>
        </p:nvGrpSpPr>
        <p:grpSpPr>
          <a:xfrm>
            <a:off x="713150" y="1090100"/>
            <a:ext cx="7717800" cy="114325"/>
            <a:chOff x="208025" y="3106700"/>
            <a:chExt cx="7717800" cy="114325"/>
          </a:xfrm>
        </p:grpSpPr>
        <p:sp>
          <p:nvSpPr>
            <p:cNvPr id="321" name="Google Shape;321;p44"/>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4"/>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3" name="Google Shape;323;p44"/>
          <p:cNvPicPr preferRelativeResize="0"/>
          <p:nvPr/>
        </p:nvPicPr>
        <p:blipFill>
          <a:blip r:embed="rId3">
            <a:alphaModFix/>
          </a:blip>
          <a:stretch>
            <a:fillRect/>
          </a:stretch>
        </p:blipFill>
        <p:spPr>
          <a:xfrm>
            <a:off x="5660125" y="1741750"/>
            <a:ext cx="2878500" cy="2527950"/>
          </a:xfrm>
          <a:prstGeom prst="rect">
            <a:avLst/>
          </a:prstGeom>
          <a:noFill/>
          <a:ln>
            <a:noFill/>
          </a:ln>
        </p:spPr>
      </p:pic>
    </p:spTree>
    <p:extLst>
      <p:ext uri="{BB962C8B-B14F-4D97-AF65-F5344CB8AC3E}">
        <p14:creationId xmlns:p14="http://schemas.microsoft.com/office/powerpoint/2010/main" val="2694818103"/>
      </p:ext>
    </p:extLst>
  </p:cSld>
  <p:clrMapOvr>
    <a:masterClrMapping/>
  </p:clrMapOvr>
</p:sld>
</file>

<file path=ppt/theme/theme1.xml><?xml version="1.0" encoding="utf-8"?>
<a:theme xmlns:a="http://schemas.openxmlformats.org/drawingml/2006/main"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542</Words>
  <Application>Microsoft Office PowerPoint</Application>
  <PresentationFormat>On-screen Show (16:9)</PresentationFormat>
  <Paragraphs>33</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Roboto</vt:lpstr>
      <vt:lpstr>Staatliches</vt:lpstr>
      <vt:lpstr>Work Sans</vt:lpstr>
      <vt:lpstr>Hackathon Project Proposal by Slidesgo</vt:lpstr>
      <vt:lpstr>Educational Content Generator with AI for remote education</vt:lpstr>
      <vt:lpstr>Identified Problem</vt:lpstr>
      <vt:lpstr>PROPOSED Solution</vt:lpstr>
      <vt:lpstr>Motivation</vt:lpstr>
      <vt:lpstr>Features</vt:lpstr>
      <vt:lpstr>Features</vt:lpstr>
      <vt:lpstr>Features</vt:lpstr>
      <vt:lpstr>Benefits for educators</vt:lpstr>
      <vt:lpstr>Benefits</vt:lpstr>
      <vt:lpstr>Benefits</vt:lpstr>
      <vt:lpstr>CONCLUSION</vt:lpstr>
      <vt:lpstr>Team-Members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Video Generator for Educational Content Creation</dc:title>
  <cp:lastModifiedBy>Moksh Oswal</cp:lastModifiedBy>
  <cp:revision>10</cp:revision>
  <dcterms:modified xsi:type="dcterms:W3CDTF">2023-09-18T04:11:01Z</dcterms:modified>
</cp:coreProperties>
</file>