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4"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25"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9"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30"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2"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33"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34"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35"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36"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37"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3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36"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39"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43"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4"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5"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4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8"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49"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5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52"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53"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55"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56"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58"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59"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60"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61"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6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63"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164"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165"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166"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167"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168"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72"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74"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7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5" name="PlaceHolder 2"/>
          <p:cNvSpPr>
            <a:spLocks noGrp="1"/>
          </p:cNvSpPr>
          <p:nvPr>
            <p:ph type="body"/>
          </p:nvPr>
        </p:nvSpPr>
        <p:spPr>
          <a:xfrm>
            <a:off x="609480" y="1604520"/>
            <a:ext cx="109724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9"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81"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2"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3"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85"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86"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7"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89"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0"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1"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93" name="PlaceHolder 2"/>
          <p:cNvSpPr>
            <a:spLocks noGrp="1"/>
          </p:cNvSpPr>
          <p:nvPr>
            <p:ph type="body"/>
          </p:nvPr>
        </p:nvSpPr>
        <p:spPr>
          <a:xfrm>
            <a:off x="609480" y="1604520"/>
            <a:ext cx="10972440" cy="1896840"/>
          </a:xfrm>
          <a:prstGeom prst="rect">
            <a:avLst/>
          </a:prstGeom>
        </p:spPr>
        <p:txBody>
          <a:bodyPr lIns="0" tIns="0" rIns="0" bIns="0">
            <a:normAutofit/>
          </a:bodyPr>
          <a:lstStyle/>
          <a:p>
            <a:endParaRPr lang="en-IN" sz="3200" b="0" strike="noStrike" spc="-1">
              <a:latin typeface="Arial"/>
            </a:endParaRPr>
          </a:p>
        </p:txBody>
      </p:sp>
      <p:sp>
        <p:nvSpPr>
          <p:cNvPr id="194" name="PlaceHolder 3"/>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96"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98"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
        <p:nvSpPr>
          <p:cNvPr id="199" name="PlaceHolder 5"/>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01" name="PlaceHolder 2"/>
          <p:cNvSpPr>
            <a:spLocks noGrp="1"/>
          </p:cNvSpPr>
          <p:nvPr>
            <p:ph type="body"/>
          </p:nvPr>
        </p:nvSpPr>
        <p:spPr>
          <a:xfrm>
            <a:off x="609480" y="1604520"/>
            <a:ext cx="3533040" cy="1896840"/>
          </a:xfrm>
          <a:prstGeom prst="rect">
            <a:avLst/>
          </a:prstGeom>
        </p:spPr>
        <p:txBody>
          <a:bodyPr lIns="0" tIns="0" rIns="0" bIns="0">
            <a:normAutofit/>
          </a:bodyPr>
          <a:lstStyle/>
          <a:p>
            <a:endParaRPr lang="en-IN" sz="3200" b="0" strike="noStrike" spc="-1">
              <a:latin typeface="Arial"/>
            </a:endParaRPr>
          </a:p>
        </p:txBody>
      </p:sp>
      <p:sp>
        <p:nvSpPr>
          <p:cNvPr id="202" name="PlaceHolder 3"/>
          <p:cNvSpPr>
            <a:spLocks noGrp="1"/>
          </p:cNvSpPr>
          <p:nvPr>
            <p:ph type="body"/>
          </p:nvPr>
        </p:nvSpPr>
        <p:spPr>
          <a:xfrm>
            <a:off x="4319640" y="1604520"/>
            <a:ext cx="3533040" cy="1896840"/>
          </a:xfrm>
          <a:prstGeom prst="rect">
            <a:avLst/>
          </a:prstGeom>
        </p:spPr>
        <p:txBody>
          <a:bodyPr lIns="0" tIns="0" rIns="0" bIns="0">
            <a:normAutofit/>
          </a:bodyPr>
          <a:lstStyle/>
          <a:p>
            <a:endParaRPr lang="en-IN" sz="3200" b="0" strike="noStrike" spc="-1">
              <a:latin typeface="Arial"/>
            </a:endParaRPr>
          </a:p>
        </p:txBody>
      </p:sp>
      <p:sp>
        <p:nvSpPr>
          <p:cNvPr id="203" name="PlaceHolder 4"/>
          <p:cNvSpPr>
            <a:spLocks noGrp="1"/>
          </p:cNvSpPr>
          <p:nvPr>
            <p:ph type="body"/>
          </p:nvPr>
        </p:nvSpPr>
        <p:spPr>
          <a:xfrm>
            <a:off x="8029800" y="1604520"/>
            <a:ext cx="3533040" cy="1896840"/>
          </a:xfrm>
          <a:prstGeom prst="rect">
            <a:avLst/>
          </a:prstGeom>
        </p:spPr>
        <p:txBody>
          <a:bodyPr lIns="0" tIns="0" rIns="0" bIns="0">
            <a:normAutofit/>
          </a:bodyPr>
          <a:lstStyle/>
          <a:p>
            <a:endParaRPr lang="en-IN" sz="3200" b="0" strike="noStrike" spc="-1">
              <a:latin typeface="Arial"/>
            </a:endParaRPr>
          </a:p>
        </p:txBody>
      </p:sp>
      <p:sp>
        <p:nvSpPr>
          <p:cNvPr id="204" name="PlaceHolder 5"/>
          <p:cNvSpPr>
            <a:spLocks noGrp="1"/>
          </p:cNvSpPr>
          <p:nvPr>
            <p:ph type="body"/>
          </p:nvPr>
        </p:nvSpPr>
        <p:spPr>
          <a:xfrm>
            <a:off x="609480" y="3682080"/>
            <a:ext cx="3533040" cy="1896840"/>
          </a:xfrm>
          <a:prstGeom prst="rect">
            <a:avLst/>
          </a:prstGeom>
        </p:spPr>
        <p:txBody>
          <a:bodyPr lIns="0" tIns="0" rIns="0" bIns="0">
            <a:normAutofit/>
          </a:bodyPr>
          <a:lstStyle/>
          <a:p>
            <a:endParaRPr lang="en-IN" sz="3200" b="0" strike="noStrike" spc="-1">
              <a:latin typeface="Arial"/>
            </a:endParaRPr>
          </a:p>
        </p:txBody>
      </p:sp>
      <p:sp>
        <p:nvSpPr>
          <p:cNvPr id="205" name="PlaceHolder 6"/>
          <p:cNvSpPr>
            <a:spLocks noGrp="1"/>
          </p:cNvSpPr>
          <p:nvPr>
            <p:ph type="body"/>
          </p:nvPr>
        </p:nvSpPr>
        <p:spPr>
          <a:xfrm>
            <a:off x="4319640" y="3682080"/>
            <a:ext cx="3533040" cy="1896840"/>
          </a:xfrm>
          <a:prstGeom prst="rect">
            <a:avLst/>
          </a:prstGeom>
        </p:spPr>
        <p:txBody>
          <a:bodyPr lIns="0" tIns="0" rIns="0" bIns="0">
            <a:normAutofit/>
          </a:bodyPr>
          <a:lstStyle/>
          <a:p>
            <a:endParaRPr lang="en-IN" sz="3200" b="0" strike="noStrike" spc="-1">
              <a:latin typeface="Arial"/>
            </a:endParaRPr>
          </a:p>
        </p:txBody>
      </p:sp>
      <p:sp>
        <p:nvSpPr>
          <p:cNvPr id="206" name="PlaceHolder 7"/>
          <p:cNvSpPr>
            <a:spLocks noGrp="1"/>
          </p:cNvSpPr>
          <p:nvPr>
            <p:ph type="body"/>
          </p:nvPr>
        </p:nvSpPr>
        <p:spPr>
          <a:xfrm>
            <a:off x="8029800" y="3682080"/>
            <a:ext cx="35330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7"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8"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2"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13" name="PlaceHolder 3"/>
          <p:cNvSpPr>
            <a:spLocks noGrp="1"/>
          </p:cNvSpPr>
          <p:nvPr>
            <p:ph type="body"/>
          </p:nvPr>
        </p:nvSpPr>
        <p:spPr>
          <a:xfrm>
            <a:off x="6231960" y="1604520"/>
            <a:ext cx="5354280" cy="3977280"/>
          </a:xfrm>
          <a:prstGeom prst="rect">
            <a:avLst/>
          </a:prstGeom>
        </p:spPr>
        <p:txBody>
          <a:bodyPr lIns="0" tIns="0" rIns="0" bIns="0">
            <a:normAutofit/>
          </a:bodyPr>
          <a:lstStyle/>
          <a:p>
            <a:endParaRPr lang="en-IN" sz="3200" b="0" strike="noStrike" spc="-1">
              <a:latin typeface="Arial"/>
            </a:endParaRPr>
          </a:p>
        </p:txBody>
      </p:sp>
      <p:sp>
        <p:nvSpPr>
          <p:cNvPr id="14" name="PlaceHolder 4"/>
          <p:cNvSpPr>
            <a:spLocks noGrp="1"/>
          </p:cNvSpPr>
          <p:nvPr>
            <p:ph type="body"/>
          </p:nvPr>
        </p:nvSpPr>
        <p:spPr>
          <a:xfrm>
            <a:off x="60948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16" name="PlaceHolder 2"/>
          <p:cNvSpPr>
            <a:spLocks noGrp="1"/>
          </p:cNvSpPr>
          <p:nvPr>
            <p:ph type="body"/>
          </p:nvPr>
        </p:nvSpPr>
        <p:spPr>
          <a:xfrm>
            <a:off x="609480" y="1604520"/>
            <a:ext cx="5354280" cy="3977280"/>
          </a:xfrm>
          <a:prstGeom prst="rect">
            <a:avLst/>
          </a:prstGeom>
        </p:spPr>
        <p:txBody>
          <a:bodyPr lIns="0" tIns="0" rIns="0" bIns="0">
            <a:normAutofit/>
          </a:bodyPr>
          <a:lstStyle/>
          <a:p>
            <a:endParaRPr lang="en-IN" sz="3200" b="0" strike="noStrike" spc="-1">
              <a:latin typeface="Arial"/>
            </a:endParaRPr>
          </a:p>
        </p:txBody>
      </p:sp>
      <p:sp>
        <p:nvSpPr>
          <p:cNvPr id="17"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18" name="PlaceHolder 4"/>
          <p:cNvSpPr>
            <a:spLocks noGrp="1"/>
          </p:cNvSpPr>
          <p:nvPr>
            <p:ph type="body"/>
          </p:nvPr>
        </p:nvSpPr>
        <p:spPr>
          <a:xfrm>
            <a:off x="6231960" y="3682080"/>
            <a:ext cx="535428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IN" sz="4400" b="0" strike="noStrike" spc="-1">
              <a:latin typeface="Arial"/>
            </a:endParaRPr>
          </a:p>
        </p:txBody>
      </p:sp>
      <p:sp>
        <p:nvSpPr>
          <p:cNvPr id="20" name="PlaceHolder 2"/>
          <p:cNvSpPr>
            <a:spLocks noGrp="1"/>
          </p:cNvSpPr>
          <p:nvPr>
            <p:ph type="body"/>
          </p:nvPr>
        </p:nvSpPr>
        <p:spPr>
          <a:xfrm>
            <a:off x="609480" y="1604520"/>
            <a:ext cx="5354280" cy="1896840"/>
          </a:xfrm>
          <a:prstGeom prst="rect">
            <a:avLst/>
          </a:prstGeom>
        </p:spPr>
        <p:txBody>
          <a:bodyPr lIns="0" tIns="0" rIns="0" bIns="0">
            <a:normAutofit/>
          </a:bodyPr>
          <a:lstStyle/>
          <a:p>
            <a:endParaRPr lang="en-IN" sz="3200" b="0" strike="noStrike" spc="-1">
              <a:latin typeface="Arial"/>
            </a:endParaRPr>
          </a:p>
        </p:txBody>
      </p:sp>
      <p:sp>
        <p:nvSpPr>
          <p:cNvPr id="21" name="PlaceHolder 3"/>
          <p:cNvSpPr>
            <a:spLocks noGrp="1"/>
          </p:cNvSpPr>
          <p:nvPr>
            <p:ph type="body"/>
          </p:nvPr>
        </p:nvSpPr>
        <p:spPr>
          <a:xfrm>
            <a:off x="6231960" y="1604520"/>
            <a:ext cx="5354280" cy="1896840"/>
          </a:xfrm>
          <a:prstGeom prst="rect">
            <a:avLst/>
          </a:prstGeom>
        </p:spPr>
        <p:txBody>
          <a:bodyPr lIns="0" tIns="0" rIns="0" bIns="0">
            <a:normAutofit/>
          </a:bodyPr>
          <a:lstStyle/>
          <a:p>
            <a:endParaRPr lang="en-IN" sz="3200" b="0" strike="noStrike" spc="-1">
              <a:latin typeface="Arial"/>
            </a:endParaRPr>
          </a:p>
        </p:txBody>
      </p:sp>
      <p:sp>
        <p:nvSpPr>
          <p:cNvPr id="22" name="PlaceHolder 4"/>
          <p:cNvSpPr>
            <a:spLocks noGrp="1"/>
          </p:cNvSpPr>
          <p:nvPr>
            <p:ph type="body"/>
          </p:nvPr>
        </p:nvSpPr>
        <p:spPr>
          <a:xfrm>
            <a:off x="609480" y="3682080"/>
            <a:ext cx="109724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38" name="Group 1"/>
          <p:cNvGrpSpPr/>
          <p:nvPr/>
        </p:nvGrpSpPr>
        <p:grpSpPr>
          <a:xfrm>
            <a:off x="0" y="795600"/>
            <a:ext cx="12183120" cy="5793120"/>
            <a:chOff x="0" y="795600"/>
            <a:chExt cx="12183120" cy="5793120"/>
          </a:xfrm>
        </p:grpSpPr>
        <p:grpSp>
          <p:nvGrpSpPr>
            <p:cNvPr id="39" name="Group 2"/>
            <p:cNvGrpSpPr/>
            <p:nvPr/>
          </p:nvGrpSpPr>
          <p:grpSpPr>
            <a:xfrm>
              <a:off x="190080" y="803880"/>
              <a:ext cx="11811240" cy="5784840"/>
              <a:chOff x="190080" y="803880"/>
              <a:chExt cx="11811240" cy="5784840"/>
            </a:xfrm>
          </p:grpSpPr>
          <p:sp>
            <p:nvSpPr>
              <p:cNvPr id="40" name="Line 3"/>
              <p:cNvSpPr/>
              <p:nvPr/>
            </p:nvSpPr>
            <p:spPr>
              <a:xfrm>
                <a:off x="1900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1" name="Line 4"/>
              <p:cNvSpPr/>
              <p:nvPr/>
            </p:nvSpPr>
            <p:spPr>
              <a:xfrm>
                <a:off x="3934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2" name="Line 5"/>
              <p:cNvSpPr/>
              <p:nvPr/>
            </p:nvSpPr>
            <p:spPr>
              <a:xfrm>
                <a:off x="5972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3" name="Line 6"/>
              <p:cNvSpPr/>
              <p:nvPr/>
            </p:nvSpPr>
            <p:spPr>
              <a:xfrm>
                <a:off x="8010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4" name="Line 7"/>
              <p:cNvSpPr/>
              <p:nvPr/>
            </p:nvSpPr>
            <p:spPr>
              <a:xfrm>
                <a:off x="10044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5" name="Line 8"/>
              <p:cNvSpPr/>
              <p:nvPr/>
            </p:nvSpPr>
            <p:spPr>
              <a:xfrm>
                <a:off x="12081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6" name="Line 9"/>
              <p:cNvSpPr/>
              <p:nvPr/>
            </p:nvSpPr>
            <p:spPr>
              <a:xfrm>
                <a:off x="14119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7" name="Line 10"/>
              <p:cNvSpPr/>
              <p:nvPr/>
            </p:nvSpPr>
            <p:spPr>
              <a:xfrm>
                <a:off x="16153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8" name="Line 11"/>
              <p:cNvSpPr/>
              <p:nvPr/>
            </p:nvSpPr>
            <p:spPr>
              <a:xfrm>
                <a:off x="18190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49" name="Line 12"/>
              <p:cNvSpPr/>
              <p:nvPr/>
            </p:nvSpPr>
            <p:spPr>
              <a:xfrm>
                <a:off x="20228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0" name="Line 13"/>
              <p:cNvSpPr/>
              <p:nvPr/>
            </p:nvSpPr>
            <p:spPr>
              <a:xfrm>
                <a:off x="22262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1" name="Line 14"/>
              <p:cNvSpPr/>
              <p:nvPr/>
            </p:nvSpPr>
            <p:spPr>
              <a:xfrm>
                <a:off x="24300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2" name="Line 15"/>
              <p:cNvSpPr/>
              <p:nvPr/>
            </p:nvSpPr>
            <p:spPr>
              <a:xfrm>
                <a:off x="26337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3" name="Line 16"/>
              <p:cNvSpPr/>
              <p:nvPr/>
            </p:nvSpPr>
            <p:spPr>
              <a:xfrm>
                <a:off x="28371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4" name="Line 17"/>
              <p:cNvSpPr/>
              <p:nvPr/>
            </p:nvSpPr>
            <p:spPr>
              <a:xfrm>
                <a:off x="30409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5" name="Line 18"/>
              <p:cNvSpPr/>
              <p:nvPr/>
            </p:nvSpPr>
            <p:spPr>
              <a:xfrm>
                <a:off x="32446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6" name="Line 19"/>
              <p:cNvSpPr/>
              <p:nvPr/>
            </p:nvSpPr>
            <p:spPr>
              <a:xfrm>
                <a:off x="34480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7" name="Line 20"/>
              <p:cNvSpPr/>
              <p:nvPr/>
            </p:nvSpPr>
            <p:spPr>
              <a:xfrm>
                <a:off x="36518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8" name="Line 21"/>
              <p:cNvSpPr/>
              <p:nvPr/>
            </p:nvSpPr>
            <p:spPr>
              <a:xfrm>
                <a:off x="38556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59" name="Line 22"/>
              <p:cNvSpPr/>
              <p:nvPr/>
            </p:nvSpPr>
            <p:spPr>
              <a:xfrm>
                <a:off x="40590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0" name="Line 23"/>
              <p:cNvSpPr/>
              <p:nvPr/>
            </p:nvSpPr>
            <p:spPr>
              <a:xfrm>
                <a:off x="42627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1" name="Line 24"/>
              <p:cNvSpPr/>
              <p:nvPr/>
            </p:nvSpPr>
            <p:spPr>
              <a:xfrm>
                <a:off x="44665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2" name="Line 25"/>
              <p:cNvSpPr/>
              <p:nvPr/>
            </p:nvSpPr>
            <p:spPr>
              <a:xfrm>
                <a:off x="46699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3" name="Line 26"/>
              <p:cNvSpPr/>
              <p:nvPr/>
            </p:nvSpPr>
            <p:spPr>
              <a:xfrm>
                <a:off x="48736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4" name="Line 27"/>
              <p:cNvSpPr/>
              <p:nvPr/>
            </p:nvSpPr>
            <p:spPr>
              <a:xfrm>
                <a:off x="50774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5" name="Line 28"/>
              <p:cNvSpPr/>
              <p:nvPr/>
            </p:nvSpPr>
            <p:spPr>
              <a:xfrm>
                <a:off x="52808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6" name="Line 29"/>
              <p:cNvSpPr/>
              <p:nvPr/>
            </p:nvSpPr>
            <p:spPr>
              <a:xfrm>
                <a:off x="54846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7" name="Line 30"/>
              <p:cNvSpPr/>
              <p:nvPr/>
            </p:nvSpPr>
            <p:spPr>
              <a:xfrm>
                <a:off x="56880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8" name="Line 31"/>
              <p:cNvSpPr/>
              <p:nvPr/>
            </p:nvSpPr>
            <p:spPr>
              <a:xfrm>
                <a:off x="58917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69" name="Line 32"/>
              <p:cNvSpPr/>
              <p:nvPr/>
            </p:nvSpPr>
            <p:spPr>
              <a:xfrm>
                <a:off x="60955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0" name="Line 33"/>
              <p:cNvSpPr/>
              <p:nvPr/>
            </p:nvSpPr>
            <p:spPr>
              <a:xfrm>
                <a:off x="62989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1" name="Line 34"/>
              <p:cNvSpPr/>
              <p:nvPr/>
            </p:nvSpPr>
            <p:spPr>
              <a:xfrm>
                <a:off x="65026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2" name="Line 35"/>
              <p:cNvSpPr/>
              <p:nvPr/>
            </p:nvSpPr>
            <p:spPr>
              <a:xfrm>
                <a:off x="67064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3" name="Line 36"/>
              <p:cNvSpPr/>
              <p:nvPr/>
            </p:nvSpPr>
            <p:spPr>
              <a:xfrm>
                <a:off x="69098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4" name="Line 37"/>
              <p:cNvSpPr/>
              <p:nvPr/>
            </p:nvSpPr>
            <p:spPr>
              <a:xfrm>
                <a:off x="71136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5" name="Line 38"/>
              <p:cNvSpPr/>
              <p:nvPr/>
            </p:nvSpPr>
            <p:spPr>
              <a:xfrm>
                <a:off x="73173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6" name="Line 39"/>
              <p:cNvSpPr/>
              <p:nvPr/>
            </p:nvSpPr>
            <p:spPr>
              <a:xfrm>
                <a:off x="75207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7" name="Line 40"/>
              <p:cNvSpPr/>
              <p:nvPr/>
            </p:nvSpPr>
            <p:spPr>
              <a:xfrm>
                <a:off x="77245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8" name="Line 41"/>
              <p:cNvSpPr/>
              <p:nvPr/>
            </p:nvSpPr>
            <p:spPr>
              <a:xfrm>
                <a:off x="79282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79" name="Line 42"/>
              <p:cNvSpPr/>
              <p:nvPr/>
            </p:nvSpPr>
            <p:spPr>
              <a:xfrm>
                <a:off x="81316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0" name="Line 43"/>
              <p:cNvSpPr/>
              <p:nvPr/>
            </p:nvSpPr>
            <p:spPr>
              <a:xfrm>
                <a:off x="83354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1" name="Line 44"/>
              <p:cNvSpPr/>
              <p:nvPr/>
            </p:nvSpPr>
            <p:spPr>
              <a:xfrm>
                <a:off x="85392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2" name="Line 45"/>
              <p:cNvSpPr/>
              <p:nvPr/>
            </p:nvSpPr>
            <p:spPr>
              <a:xfrm>
                <a:off x="87426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3" name="Line 46"/>
              <p:cNvSpPr/>
              <p:nvPr/>
            </p:nvSpPr>
            <p:spPr>
              <a:xfrm>
                <a:off x="89463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4" name="Line 47"/>
              <p:cNvSpPr/>
              <p:nvPr/>
            </p:nvSpPr>
            <p:spPr>
              <a:xfrm>
                <a:off x="91501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5" name="Line 48"/>
              <p:cNvSpPr/>
              <p:nvPr/>
            </p:nvSpPr>
            <p:spPr>
              <a:xfrm>
                <a:off x="93535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6" name="Line 49"/>
              <p:cNvSpPr/>
              <p:nvPr/>
            </p:nvSpPr>
            <p:spPr>
              <a:xfrm>
                <a:off x="95572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7" name="Line 50"/>
              <p:cNvSpPr/>
              <p:nvPr/>
            </p:nvSpPr>
            <p:spPr>
              <a:xfrm>
                <a:off x="97610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8" name="Line 51"/>
              <p:cNvSpPr/>
              <p:nvPr/>
            </p:nvSpPr>
            <p:spPr>
              <a:xfrm>
                <a:off x="99644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89" name="Line 52"/>
              <p:cNvSpPr/>
              <p:nvPr/>
            </p:nvSpPr>
            <p:spPr>
              <a:xfrm>
                <a:off x="101682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0" name="Line 53"/>
              <p:cNvSpPr/>
              <p:nvPr/>
            </p:nvSpPr>
            <p:spPr>
              <a:xfrm>
                <a:off x="103719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1" name="Line 54"/>
              <p:cNvSpPr/>
              <p:nvPr/>
            </p:nvSpPr>
            <p:spPr>
              <a:xfrm>
                <a:off x="105753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2" name="Line 55"/>
              <p:cNvSpPr/>
              <p:nvPr/>
            </p:nvSpPr>
            <p:spPr>
              <a:xfrm>
                <a:off x="1077912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3" name="Line 56"/>
              <p:cNvSpPr/>
              <p:nvPr/>
            </p:nvSpPr>
            <p:spPr>
              <a:xfrm>
                <a:off x="109828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4" name="Line 57"/>
              <p:cNvSpPr/>
              <p:nvPr/>
            </p:nvSpPr>
            <p:spPr>
              <a:xfrm>
                <a:off x="1118628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5" name="Line 58"/>
              <p:cNvSpPr/>
              <p:nvPr/>
            </p:nvSpPr>
            <p:spPr>
              <a:xfrm>
                <a:off x="1139004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6" name="Line 59"/>
              <p:cNvSpPr/>
              <p:nvPr/>
            </p:nvSpPr>
            <p:spPr>
              <a:xfrm>
                <a:off x="115938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7" name="Line 60"/>
              <p:cNvSpPr/>
              <p:nvPr/>
            </p:nvSpPr>
            <p:spPr>
              <a:xfrm>
                <a:off x="1179720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98" name="Line 61"/>
              <p:cNvSpPr/>
              <p:nvPr/>
            </p:nvSpPr>
            <p:spPr>
              <a:xfrm>
                <a:off x="12000960" y="803880"/>
                <a:ext cx="360" cy="578484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grpSp>
        <p:sp>
          <p:nvSpPr>
            <p:cNvPr id="99" name="Line 62"/>
            <p:cNvSpPr/>
            <p:nvPr/>
          </p:nvSpPr>
          <p:spPr>
            <a:xfrm flipH="1">
              <a:off x="0" y="7956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0" name="Line 63"/>
            <p:cNvSpPr/>
            <p:nvPr/>
          </p:nvSpPr>
          <p:spPr>
            <a:xfrm flipH="1">
              <a:off x="0" y="9993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1" name="Line 64"/>
            <p:cNvSpPr/>
            <p:nvPr/>
          </p:nvSpPr>
          <p:spPr>
            <a:xfrm flipH="1">
              <a:off x="0" y="12031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2" name="Line 65"/>
            <p:cNvSpPr/>
            <p:nvPr/>
          </p:nvSpPr>
          <p:spPr>
            <a:xfrm flipH="1">
              <a:off x="0" y="14068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3" name="Line 66"/>
            <p:cNvSpPr/>
            <p:nvPr/>
          </p:nvSpPr>
          <p:spPr>
            <a:xfrm flipH="1">
              <a:off x="0" y="16110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4" name="Line 67"/>
            <p:cNvSpPr/>
            <p:nvPr/>
          </p:nvSpPr>
          <p:spPr>
            <a:xfrm flipH="1">
              <a:off x="0" y="18147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5" name="Line 68"/>
            <p:cNvSpPr/>
            <p:nvPr/>
          </p:nvSpPr>
          <p:spPr>
            <a:xfrm flipH="1">
              <a:off x="0" y="20185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6" name="Line 69"/>
            <p:cNvSpPr/>
            <p:nvPr/>
          </p:nvSpPr>
          <p:spPr>
            <a:xfrm flipH="1">
              <a:off x="0" y="22222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7" name="Line 70"/>
            <p:cNvSpPr/>
            <p:nvPr/>
          </p:nvSpPr>
          <p:spPr>
            <a:xfrm flipH="1">
              <a:off x="0" y="24260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8" name="Line 71"/>
            <p:cNvSpPr/>
            <p:nvPr/>
          </p:nvSpPr>
          <p:spPr>
            <a:xfrm flipH="1">
              <a:off x="0" y="26298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09" name="Line 72"/>
            <p:cNvSpPr/>
            <p:nvPr/>
          </p:nvSpPr>
          <p:spPr>
            <a:xfrm flipH="1">
              <a:off x="0" y="28335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0" name="Line 73"/>
            <p:cNvSpPr/>
            <p:nvPr/>
          </p:nvSpPr>
          <p:spPr>
            <a:xfrm flipH="1">
              <a:off x="0" y="30373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1" name="Line 74"/>
            <p:cNvSpPr/>
            <p:nvPr/>
          </p:nvSpPr>
          <p:spPr>
            <a:xfrm flipH="1">
              <a:off x="0" y="32410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2" name="Line 75"/>
            <p:cNvSpPr/>
            <p:nvPr/>
          </p:nvSpPr>
          <p:spPr>
            <a:xfrm flipH="1">
              <a:off x="0" y="34448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3" name="Line 76"/>
            <p:cNvSpPr/>
            <p:nvPr/>
          </p:nvSpPr>
          <p:spPr>
            <a:xfrm flipH="1">
              <a:off x="0" y="36486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4" name="Line 77"/>
            <p:cNvSpPr/>
            <p:nvPr/>
          </p:nvSpPr>
          <p:spPr>
            <a:xfrm flipH="1">
              <a:off x="0" y="38523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5" name="Line 78"/>
            <p:cNvSpPr/>
            <p:nvPr/>
          </p:nvSpPr>
          <p:spPr>
            <a:xfrm flipH="1">
              <a:off x="0" y="40561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6" name="Line 79"/>
            <p:cNvSpPr/>
            <p:nvPr/>
          </p:nvSpPr>
          <p:spPr>
            <a:xfrm flipH="1">
              <a:off x="0" y="42598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7" name="Line 80"/>
            <p:cNvSpPr/>
            <p:nvPr/>
          </p:nvSpPr>
          <p:spPr>
            <a:xfrm flipH="1">
              <a:off x="0" y="44636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8" name="Line 81"/>
            <p:cNvSpPr/>
            <p:nvPr/>
          </p:nvSpPr>
          <p:spPr>
            <a:xfrm flipH="1">
              <a:off x="0" y="46677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19" name="Line 82"/>
            <p:cNvSpPr/>
            <p:nvPr/>
          </p:nvSpPr>
          <p:spPr>
            <a:xfrm flipH="1">
              <a:off x="0" y="48715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0" name="Line 83"/>
            <p:cNvSpPr/>
            <p:nvPr/>
          </p:nvSpPr>
          <p:spPr>
            <a:xfrm flipH="1">
              <a:off x="0" y="50752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1" name="Line 84"/>
            <p:cNvSpPr/>
            <p:nvPr/>
          </p:nvSpPr>
          <p:spPr>
            <a:xfrm flipH="1">
              <a:off x="0" y="52790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2" name="Line 85"/>
            <p:cNvSpPr/>
            <p:nvPr/>
          </p:nvSpPr>
          <p:spPr>
            <a:xfrm flipH="1">
              <a:off x="0" y="54828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3" name="Line 86"/>
            <p:cNvSpPr/>
            <p:nvPr/>
          </p:nvSpPr>
          <p:spPr>
            <a:xfrm flipH="1">
              <a:off x="0" y="568656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4" name="Line 87"/>
            <p:cNvSpPr/>
            <p:nvPr/>
          </p:nvSpPr>
          <p:spPr>
            <a:xfrm flipH="1">
              <a:off x="0" y="589032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5" name="Line 88"/>
            <p:cNvSpPr/>
            <p:nvPr/>
          </p:nvSpPr>
          <p:spPr>
            <a:xfrm flipH="1">
              <a:off x="0" y="609408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6" name="Line 89"/>
            <p:cNvSpPr/>
            <p:nvPr/>
          </p:nvSpPr>
          <p:spPr>
            <a:xfrm flipH="1">
              <a:off x="0" y="629784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sp>
          <p:nvSpPr>
            <p:cNvPr id="127" name="Line 90"/>
            <p:cNvSpPr/>
            <p:nvPr/>
          </p:nvSpPr>
          <p:spPr>
            <a:xfrm flipH="1">
              <a:off x="0" y="6501600"/>
              <a:ext cx="12183120" cy="360"/>
            </a:xfrm>
            <a:prstGeom prst="line">
              <a:avLst/>
            </a:prstGeom>
            <a:ln>
              <a:solidFill>
                <a:schemeClr val="bg1">
                  <a:lumMod val="95000"/>
                </a:schemeClr>
              </a:solidFill>
              <a:round/>
            </a:ln>
          </p:spPr>
          <p:style>
            <a:lnRef idx="1">
              <a:schemeClr val="accent1"/>
            </a:lnRef>
            <a:fillRef idx="0">
              <a:schemeClr val="accent1"/>
            </a:fillRef>
            <a:effectRef idx="0">
              <a:schemeClr val="accent1"/>
            </a:effectRef>
            <a:fontRef idx="minor"/>
          </p:style>
        </p:sp>
      </p:grpSp>
      <p:grpSp>
        <p:nvGrpSpPr>
          <p:cNvPr id="128" name="Group 91"/>
          <p:cNvGrpSpPr/>
          <p:nvPr/>
        </p:nvGrpSpPr>
        <p:grpSpPr>
          <a:xfrm>
            <a:off x="333360" y="633600"/>
            <a:ext cx="80197200" cy="997920"/>
            <a:chOff x="333360" y="633600"/>
            <a:chExt cx="80197200" cy="997920"/>
          </a:xfrm>
        </p:grpSpPr>
        <p:sp>
          <p:nvSpPr>
            <p:cNvPr id="129" name="CustomShape 92"/>
            <p:cNvSpPr/>
            <p:nvPr/>
          </p:nvSpPr>
          <p:spPr>
            <a:xfrm>
              <a:off x="333360" y="633600"/>
              <a:ext cx="11444400" cy="141480"/>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sp>
          <p:nvSpPr>
            <p:cNvPr id="130" name="CustomShape 93"/>
            <p:cNvSpPr/>
            <p:nvPr/>
          </p:nvSpPr>
          <p:spPr>
            <a:xfrm rot="10800000" flipH="1" flipV="1">
              <a:off x="80530560" y="1631160"/>
              <a:ext cx="11444400" cy="141480"/>
            </a:xfrm>
            <a:custGeom>
              <a:avLst/>
              <a:gdLst/>
              <a:ahLst/>
              <a:cxnLst/>
              <a:rect l="l" t="t" r="r" b="b"/>
              <a:pathLst>
                <a:path w="8585221" h="108069">
                  <a:moveTo>
                    <a:pt x="48252" y="0"/>
                  </a:moveTo>
                  <a:lnTo>
                    <a:pt x="79398" y="0"/>
                  </a:lnTo>
                  <a:lnTo>
                    <a:pt x="48099" y="42519"/>
                  </a:lnTo>
                  <a:lnTo>
                    <a:pt x="8554075" y="42519"/>
                  </a:lnTo>
                  <a:lnTo>
                    <a:pt x="8566173" y="42519"/>
                  </a:lnTo>
                  <a:lnTo>
                    <a:pt x="8585221" y="42519"/>
                  </a:lnTo>
                  <a:lnTo>
                    <a:pt x="8536969" y="108069"/>
                  </a:lnTo>
                  <a:lnTo>
                    <a:pt x="8505823" y="108069"/>
                  </a:lnTo>
                  <a:lnTo>
                    <a:pt x="8537122" y="65550"/>
                  </a:lnTo>
                  <a:lnTo>
                    <a:pt x="31146" y="65550"/>
                  </a:lnTo>
                  <a:lnTo>
                    <a:pt x="22248" y="65550"/>
                  </a:lnTo>
                  <a:lnTo>
                    <a:pt x="0" y="65550"/>
                  </a:lnTo>
                  <a:close/>
                </a:path>
              </a:pathLst>
            </a:custGeom>
            <a:gradFill rotWithShape="0">
              <a:gsLst>
                <a:gs pos="0">
                  <a:srgbClr val="FFC000"/>
                </a:gs>
                <a:gs pos="100000">
                  <a:srgbClr val="4A66AC"/>
                </a:gs>
              </a:gsLst>
              <a:lin ang="0"/>
            </a:gradFill>
            <a:ln>
              <a:noFill/>
            </a:ln>
          </p:spPr>
          <p:style>
            <a:lnRef idx="2">
              <a:schemeClr val="accent1">
                <a:shade val="50000"/>
              </a:schemeClr>
            </a:lnRef>
            <a:fillRef idx="1">
              <a:schemeClr val="accent1"/>
            </a:fillRef>
            <a:effectRef idx="0">
              <a:schemeClr val="accent1"/>
            </a:effectRef>
            <a:fontRef idx="minor"/>
          </p:style>
        </p:sp>
      </p:grpSp>
      <p:sp>
        <p:nvSpPr>
          <p:cNvPr id="131" name="PlaceHolder 94"/>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132" name="PlaceHolder 9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IN" sz="4400" b="0" strike="noStrike" spc="-1">
                <a:latin typeface="Arial"/>
              </a:rPr>
              <a:t>Click to edit the title text format</a:t>
            </a:r>
          </a:p>
        </p:txBody>
      </p:sp>
      <p:sp>
        <p:nvSpPr>
          <p:cNvPr id="170" name="PlaceHolder 2"/>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54545"/>
        </a:solidFill>
        <a:effectLst/>
      </p:bgPr>
    </p:bg>
    <p:spTree>
      <p:nvGrpSpPr>
        <p:cNvPr id="1" name=""/>
        <p:cNvGrpSpPr/>
        <p:nvPr/>
      </p:nvGrpSpPr>
      <p:grpSpPr>
        <a:xfrm>
          <a:off x="0" y="0"/>
          <a:ext cx="0" cy="0"/>
          <a:chOff x="0" y="0"/>
          <a:chExt cx="0" cy="0"/>
        </a:xfrm>
      </p:grpSpPr>
      <p:sp>
        <p:nvSpPr>
          <p:cNvPr id="207" name="CustomShape 1"/>
          <p:cNvSpPr/>
          <p:nvPr/>
        </p:nvSpPr>
        <p:spPr>
          <a:xfrm flipH="1">
            <a:off x="-2160" y="0"/>
            <a:ext cx="6170400" cy="6855480"/>
          </a:xfrm>
          <a:custGeom>
            <a:avLst/>
            <a:gdLst/>
            <a:ahLst/>
            <a:cxnLst/>
            <a:rect l="l" t="t" r="r" b="b"/>
            <a:pathLst>
              <a:path w="6172782" h="6858000">
                <a:moveTo>
                  <a:pt x="6172782" y="0"/>
                </a:moveTo>
                <a:lnTo>
                  <a:pt x="69075" y="0"/>
                </a:lnTo>
                <a:lnTo>
                  <a:pt x="35131" y="267128"/>
                </a:lnTo>
                <a:cubicBezTo>
                  <a:pt x="11901" y="495874"/>
                  <a:pt x="0" y="727970"/>
                  <a:pt x="0" y="962845"/>
                </a:cubicBezTo>
                <a:cubicBezTo>
                  <a:pt x="0" y="3429034"/>
                  <a:pt x="1312002" y="5588789"/>
                  <a:pt x="3276103" y="6782205"/>
                </a:cubicBezTo>
                <a:lnTo>
                  <a:pt x="3407923" y="6858000"/>
                </a:lnTo>
                <a:lnTo>
                  <a:pt x="617278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p:style>
      </p:sp>
      <p:sp>
        <p:nvSpPr>
          <p:cNvPr id="209" name="CustomShape 2"/>
          <p:cNvSpPr/>
          <p:nvPr/>
        </p:nvSpPr>
        <p:spPr>
          <a:xfrm>
            <a:off x="7272000" y="4744080"/>
            <a:ext cx="4898880" cy="581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gn="ctr">
              <a:lnSpc>
                <a:spcPct val="90000"/>
              </a:lnSpc>
            </a:pPr>
            <a:r>
              <a:rPr lang="en-IN" sz="3600" b="1" strike="noStrike" spc="-1" dirty="0">
                <a:solidFill>
                  <a:srgbClr val="FFFFFF"/>
                </a:solidFill>
                <a:latin typeface="Calibri"/>
                <a:ea typeface="DejaVu Sans"/>
              </a:rPr>
              <a:t>By </a:t>
            </a:r>
            <a:r>
              <a:rPr lang="en-IN" sz="3600" b="1" spc="-1" dirty="0">
                <a:solidFill>
                  <a:srgbClr val="FFFFFF"/>
                </a:solidFill>
                <a:latin typeface="Calibri"/>
                <a:ea typeface="DejaVu Sans"/>
              </a:rPr>
              <a:t>G</a:t>
            </a:r>
            <a:r>
              <a:rPr lang="en-IN" sz="3600" b="1" strike="noStrike" spc="-1" dirty="0">
                <a:solidFill>
                  <a:srgbClr val="FFFFFF"/>
                </a:solidFill>
                <a:latin typeface="Calibri"/>
                <a:ea typeface="DejaVu Sans"/>
              </a:rPr>
              <a:t>aurav Yadav</a:t>
            </a:r>
            <a:endParaRPr lang="en-IN" sz="3600" b="0" strike="noStrike" spc="-1" dirty="0">
              <a:latin typeface="Arial"/>
            </a:endParaRPr>
          </a:p>
        </p:txBody>
      </p:sp>
      <p:sp>
        <p:nvSpPr>
          <p:cNvPr id="210" name="CustomShape 3"/>
          <p:cNvSpPr/>
          <p:nvPr/>
        </p:nvSpPr>
        <p:spPr>
          <a:xfrm>
            <a:off x="5853960" y="2345400"/>
            <a:ext cx="6428160" cy="1604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90000"/>
              </a:lnSpc>
            </a:pPr>
            <a:r>
              <a:rPr lang="en-IN" sz="4400" b="1" strike="noStrike" spc="-1">
                <a:solidFill>
                  <a:srgbClr val="E2F0D9"/>
                </a:solidFill>
                <a:latin typeface="Trebuchet MS"/>
                <a:ea typeface="DejaVu Sans"/>
              </a:rPr>
              <a:t>Reducing Credit Default Rate at ABC Bank </a:t>
            </a:r>
            <a:r>
              <a:rPr lang="en-IN" sz="4400" b="1" strike="noStrike" spc="-1">
                <a:solidFill>
                  <a:srgbClr val="E2F0D9"/>
                </a:solidFill>
                <a:latin typeface="Calibri"/>
                <a:ea typeface="DejaVu Sans"/>
              </a:rPr>
              <a:t> </a:t>
            </a:r>
            <a:endParaRPr lang="en-IN" sz="4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406440" y="0"/>
            <a:ext cx="113767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pPr>
            <a:r>
              <a:rPr lang="en-IN" sz="3200" b="1" strike="noStrike" spc="-1">
                <a:solidFill>
                  <a:srgbClr val="000000"/>
                </a:solidFill>
                <a:latin typeface="Calibri"/>
                <a:ea typeface="Calibri"/>
              </a:rPr>
              <a:t>Final Model Performance Metrics</a:t>
            </a:r>
            <a:endParaRPr lang="en-IN" sz="3200" b="0" strike="noStrike" spc="-1">
              <a:latin typeface="Arial"/>
            </a:endParaRPr>
          </a:p>
        </p:txBody>
      </p:sp>
      <p:sp>
        <p:nvSpPr>
          <p:cNvPr id="247" name="CustomShape 2"/>
          <p:cNvSpPr/>
          <p:nvPr/>
        </p:nvSpPr>
        <p:spPr>
          <a:xfrm>
            <a:off x="216000" y="864000"/>
            <a:ext cx="11734920" cy="64728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IN" sz="2200" b="0" strike="noStrike" spc="-1">
                <a:solidFill>
                  <a:srgbClr val="000000"/>
                </a:solidFill>
                <a:latin typeface="Calibri"/>
                <a:ea typeface="DejaVu Sans"/>
              </a:rPr>
              <a:t>Accuracy,precision ,recall and f1-score are used as metrics</a:t>
            </a:r>
            <a:endParaRPr lang="en-IN" sz="2200" b="0" strike="noStrike" spc="-1">
              <a:latin typeface="Arial"/>
            </a:endParaRPr>
          </a:p>
        </p:txBody>
      </p:sp>
      <p:pic>
        <p:nvPicPr>
          <p:cNvPr id="248" name="Picture 247"/>
          <p:cNvPicPr/>
          <p:nvPr/>
        </p:nvPicPr>
        <p:blipFill>
          <a:blip r:embed="rId2"/>
          <a:stretch/>
        </p:blipFill>
        <p:spPr>
          <a:xfrm>
            <a:off x="360000" y="1800000"/>
            <a:ext cx="7057080" cy="3743280"/>
          </a:xfrm>
          <a:prstGeom prst="rect">
            <a:avLst/>
          </a:prstGeom>
          <a:ln>
            <a:noFill/>
          </a:ln>
        </p:spPr>
      </p:pic>
      <p:pic>
        <p:nvPicPr>
          <p:cNvPr id="249" name="Picture 248"/>
          <p:cNvPicPr/>
          <p:nvPr/>
        </p:nvPicPr>
        <p:blipFill>
          <a:blip r:embed="rId3"/>
          <a:stretch/>
        </p:blipFill>
        <p:spPr>
          <a:xfrm>
            <a:off x="6264000" y="2116080"/>
            <a:ext cx="5831280" cy="34272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406440" y="0"/>
            <a:ext cx="113767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pPr>
            <a:r>
              <a:rPr lang="en-IN" sz="3200" b="1" strike="noStrike" spc="-1">
                <a:solidFill>
                  <a:srgbClr val="000000"/>
                </a:solidFill>
                <a:latin typeface="Calibri"/>
                <a:ea typeface="Calibri"/>
              </a:rPr>
              <a:t>Final Model Performance Metrics</a:t>
            </a:r>
            <a:endParaRPr lang="en-IN" sz="3200" b="0" strike="noStrike" spc="-1">
              <a:latin typeface="Arial"/>
            </a:endParaRPr>
          </a:p>
        </p:txBody>
      </p:sp>
      <p:sp>
        <p:nvSpPr>
          <p:cNvPr id="251" name="CustomShape 2"/>
          <p:cNvSpPr/>
          <p:nvPr/>
        </p:nvSpPr>
        <p:spPr>
          <a:xfrm>
            <a:off x="216000" y="864000"/>
            <a:ext cx="11734920" cy="64728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IN" sz="2200" b="0" strike="noStrike" spc="-1">
                <a:solidFill>
                  <a:srgbClr val="000000"/>
                </a:solidFill>
                <a:latin typeface="Calibri"/>
                <a:ea typeface="DejaVu Sans"/>
              </a:rPr>
              <a:t>Accuracy,precision ,recall and f1-score are used as metrics</a:t>
            </a:r>
            <a:endParaRPr lang="en-IN" sz="2200" b="0" strike="noStrike" spc="-1">
              <a:latin typeface="Arial"/>
            </a:endParaRPr>
          </a:p>
        </p:txBody>
      </p:sp>
      <p:pic>
        <p:nvPicPr>
          <p:cNvPr id="252" name="Picture 251"/>
          <p:cNvPicPr/>
          <p:nvPr/>
        </p:nvPicPr>
        <p:blipFill>
          <a:blip r:embed="rId2"/>
          <a:stretch/>
        </p:blipFill>
        <p:spPr>
          <a:xfrm>
            <a:off x="216000" y="1811160"/>
            <a:ext cx="6119280" cy="3372120"/>
          </a:xfrm>
          <a:prstGeom prst="rect">
            <a:avLst/>
          </a:prstGeom>
          <a:ln>
            <a:noFill/>
          </a:ln>
        </p:spPr>
      </p:pic>
      <p:pic>
        <p:nvPicPr>
          <p:cNvPr id="253" name="Picture 252"/>
          <p:cNvPicPr/>
          <p:nvPr/>
        </p:nvPicPr>
        <p:blipFill>
          <a:blip r:embed="rId3"/>
          <a:stretch/>
        </p:blipFill>
        <p:spPr>
          <a:xfrm>
            <a:off x="6696000" y="1872000"/>
            <a:ext cx="4607280" cy="3239280"/>
          </a:xfrm>
          <a:prstGeom prst="rect">
            <a:avLst/>
          </a:prstGeom>
          <a:ln>
            <a:noFill/>
          </a:ln>
        </p:spPr>
      </p:pic>
      <p:sp>
        <p:nvSpPr>
          <p:cNvPr id="254" name="CustomShape 3"/>
          <p:cNvSpPr/>
          <p:nvPr/>
        </p:nvSpPr>
        <p:spPr>
          <a:xfrm>
            <a:off x="216000" y="864000"/>
            <a:ext cx="11734920" cy="64728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IN" sz="2200" b="0" strike="noStrike" spc="-1">
                <a:solidFill>
                  <a:srgbClr val="000000"/>
                </a:solidFill>
                <a:latin typeface="Calibri"/>
                <a:ea typeface="DejaVu Sans"/>
              </a:rPr>
              <a:t>Accuracy,precision ,recall and f1-score are used as metrics</a:t>
            </a:r>
            <a:endParaRPr lang="en-IN" sz="2200" b="0" strike="noStrike" spc="-1">
              <a:latin typeface="Arial"/>
            </a:endParaRPr>
          </a:p>
        </p:txBody>
      </p:sp>
      <p:sp>
        <p:nvSpPr>
          <p:cNvPr id="255" name="CustomShape 4"/>
          <p:cNvSpPr/>
          <p:nvPr/>
        </p:nvSpPr>
        <p:spPr>
          <a:xfrm>
            <a:off x="288000" y="5832000"/>
            <a:ext cx="11734920" cy="647280"/>
          </a:xfrm>
          <a:prstGeom prst="rect">
            <a:avLst/>
          </a:prstGeom>
          <a:solidFill>
            <a:schemeClr val="accent1">
              <a:lumMod val="75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IN" sz="2200" b="0" strike="noStrike" spc="-1">
                <a:solidFill>
                  <a:srgbClr val="000000"/>
                </a:solidFill>
                <a:latin typeface="Calibri"/>
                <a:ea typeface="DejaVu Sans"/>
              </a:rPr>
              <a:t>Logistic Regression performs well in our case though we try four different algorithms</a:t>
            </a:r>
            <a:endParaRPr lang="en-IN"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406440" y="0"/>
            <a:ext cx="113767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90000"/>
              </a:lnSpc>
            </a:pPr>
            <a:r>
              <a:rPr lang="en-IN" sz="3200" b="0" strike="noStrike" spc="-1">
                <a:solidFill>
                  <a:srgbClr val="000000"/>
                </a:solidFill>
                <a:latin typeface="Calibri"/>
                <a:ea typeface="Calibri"/>
              </a:rPr>
              <a:t>Suitable RECOMMENDATIONS</a:t>
            </a:r>
            <a:endParaRPr lang="en-IN" sz="3200" b="0" strike="noStrike" spc="-1">
              <a:latin typeface="Arial"/>
            </a:endParaRPr>
          </a:p>
        </p:txBody>
      </p:sp>
      <p:sp>
        <p:nvSpPr>
          <p:cNvPr id="257" name="CustomShape 2"/>
          <p:cNvSpPr/>
          <p:nvPr/>
        </p:nvSpPr>
        <p:spPr>
          <a:xfrm>
            <a:off x="1184040" y="1162440"/>
            <a:ext cx="9220320" cy="4449600"/>
          </a:xfrm>
          <a:prstGeom prst="roundRect">
            <a:avLst>
              <a:gd name="adj" fmla="val 16667"/>
            </a:avLst>
          </a:prstGeom>
          <a:solidFill>
            <a:schemeClr val="accent1">
              <a:lumMod val="50000"/>
            </a:schemeClr>
          </a:solidFill>
          <a:ln>
            <a:solidFill>
              <a:srgbClr val="1AB5EE"/>
            </a:solidFill>
            <a:round/>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p:style>
      </p:sp>
      <p:sp>
        <p:nvSpPr>
          <p:cNvPr id="258" name="CustomShape 3"/>
          <p:cNvSpPr/>
          <p:nvPr/>
        </p:nvSpPr>
        <p:spPr>
          <a:xfrm>
            <a:off x="1513440" y="1310760"/>
            <a:ext cx="8562240" cy="411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85840" indent="-283320">
              <a:lnSpc>
                <a:spcPct val="100000"/>
              </a:lnSpc>
              <a:buClr>
                <a:srgbClr val="FFFFFF"/>
              </a:buClr>
              <a:buFont typeface="Wingdings" charset="2"/>
              <a:buChar char=""/>
            </a:pPr>
            <a:r>
              <a:rPr lang="en-IN" sz="2400" b="0" strike="noStrike" spc="-1">
                <a:solidFill>
                  <a:srgbClr val="FFFFFF"/>
                </a:solidFill>
                <a:latin typeface="Calibri"/>
                <a:ea typeface="Arial"/>
              </a:rPr>
              <a:t>Need to see the trend of credit score of the customer, if it is falling down try to get in touch with the customer.</a:t>
            </a:r>
            <a:endParaRPr lang="en-IN" sz="2400" b="0" strike="noStrike" spc="-1">
              <a:latin typeface="Arial"/>
            </a:endParaRPr>
          </a:p>
          <a:p>
            <a:pPr marL="285840" indent="-283320">
              <a:lnSpc>
                <a:spcPct val="100000"/>
              </a:lnSpc>
              <a:buClr>
                <a:srgbClr val="FFFFFF"/>
              </a:buClr>
              <a:buFont typeface="Wingdings" charset="2"/>
              <a:buChar char=""/>
            </a:pPr>
            <a:r>
              <a:rPr lang="en-IN" sz="2400" b="0" strike="noStrike" spc="-1">
                <a:solidFill>
                  <a:srgbClr val="FFFFFF"/>
                </a:solidFill>
                <a:latin typeface="Calibri"/>
                <a:ea typeface="Arial"/>
              </a:rPr>
              <a:t>Check how many existing credits are are available for a particular customer at this bank</a:t>
            </a:r>
            <a:endParaRPr lang="en-IN" sz="2400" b="0" strike="noStrike" spc="-1">
              <a:latin typeface="Arial"/>
            </a:endParaRPr>
          </a:p>
          <a:p>
            <a:pPr marL="285840" indent="-283320">
              <a:lnSpc>
                <a:spcPct val="100000"/>
              </a:lnSpc>
              <a:buClr>
                <a:srgbClr val="FFFFFF"/>
              </a:buClr>
              <a:buFont typeface="Wingdings" charset="2"/>
              <a:buChar char=""/>
            </a:pPr>
            <a:r>
              <a:rPr lang="en-IN" sz="2400" b="0" strike="noStrike" spc="-1">
                <a:solidFill>
                  <a:srgbClr val="FFFFFF"/>
                </a:solidFill>
                <a:latin typeface="Calibri"/>
                <a:ea typeface="Arial"/>
              </a:rPr>
              <a:t>Using PAN , number of existing credits can be checked and based on this ,the customer needs to be monitored if the customer has many existing credits.</a:t>
            </a:r>
            <a:endParaRPr lang="en-IN" sz="2400" b="0" strike="noStrike" spc="-1">
              <a:latin typeface="Arial"/>
            </a:endParaRPr>
          </a:p>
          <a:p>
            <a:pPr>
              <a:lnSpc>
                <a:spcPct val="100000"/>
              </a:lnSpc>
            </a:pPr>
            <a:endParaRPr lang="en-IN"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9" name="Picture 2"/>
          <p:cNvPicPr/>
          <p:nvPr/>
        </p:nvPicPr>
        <p:blipFill>
          <a:blip r:embed="rId2"/>
          <a:srcRect t="12485" b="2926"/>
          <a:stretch/>
        </p:blipFill>
        <p:spPr>
          <a:xfrm>
            <a:off x="0" y="0"/>
            <a:ext cx="12189600" cy="6855480"/>
          </a:xfrm>
          <a:prstGeom prst="rect">
            <a:avLst/>
          </a:prstGeom>
          <a:ln>
            <a:noFill/>
          </a:ln>
        </p:spPr>
      </p:pic>
      <p:sp>
        <p:nvSpPr>
          <p:cNvPr id="260" name="CustomShape 1"/>
          <p:cNvSpPr/>
          <p:nvPr/>
        </p:nvSpPr>
        <p:spPr>
          <a:xfrm>
            <a:off x="-6840" y="-5040"/>
            <a:ext cx="12189600" cy="685548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IN" dirty="0"/>
          </a:p>
        </p:txBody>
      </p:sp>
      <p:sp>
        <p:nvSpPr>
          <p:cNvPr id="261" name="CustomShape 2"/>
          <p:cNvSpPr/>
          <p:nvPr/>
        </p:nvSpPr>
        <p:spPr>
          <a:xfrm>
            <a:off x="0" y="4599360"/>
            <a:ext cx="9196200" cy="1621440"/>
          </a:xfrm>
          <a:custGeom>
            <a:avLst/>
            <a:gdLst/>
            <a:ahLst/>
            <a:cxnLst/>
            <a:rect l="l" t="t" r="r" b="b"/>
            <a:pathLst>
              <a:path w="10000" h="10000">
                <a:moveTo>
                  <a:pt x="0" y="0"/>
                </a:moveTo>
                <a:lnTo>
                  <a:pt x="8679" y="0"/>
                </a:lnTo>
                <a:cubicBezTo>
                  <a:pt x="9051" y="3216"/>
                  <a:pt x="9564" y="6751"/>
                  <a:pt x="10000" y="10000"/>
                </a:cubicBezTo>
                <a:lnTo>
                  <a:pt x="0" y="10000"/>
                </a:lnTo>
                <a:lnTo>
                  <a:pt x="0" y="0"/>
                </a:lnTo>
                <a:close/>
              </a:path>
            </a:pathLst>
          </a:custGeom>
          <a:ln>
            <a:noFill/>
          </a:ln>
        </p:spPr>
        <p:style>
          <a:lnRef idx="2">
            <a:schemeClr val="accent1">
              <a:shade val="50000"/>
            </a:schemeClr>
          </a:lnRef>
          <a:fillRef idx="1">
            <a:schemeClr val="accent1"/>
          </a:fillRef>
          <a:effectRef idx="0">
            <a:schemeClr val="accent1"/>
          </a:effectRef>
          <a:fontRef idx="minor"/>
        </p:style>
      </p:sp>
      <p:sp>
        <p:nvSpPr>
          <p:cNvPr id="262" name="CustomShape 3"/>
          <p:cNvSpPr/>
          <p:nvPr/>
        </p:nvSpPr>
        <p:spPr>
          <a:xfrm flipH="1">
            <a:off x="7653600" y="4953960"/>
            <a:ext cx="1894680" cy="911880"/>
          </a:xfrm>
          <a:prstGeom prst="parallelogram">
            <a:avLst>
              <a:gd name="adj" fmla="val 56343"/>
            </a:avLst>
          </a:prstGeom>
          <a:solidFill>
            <a:schemeClr val="accent3"/>
          </a:solidFill>
          <a:ln>
            <a:noFill/>
          </a:ln>
          <a:effectLst>
            <a:outerShdw blurRad="50800" dist="38100" dir="10800000" algn="r" rotWithShape="0">
              <a:srgbClr val="000000">
                <a:alpha val="40000"/>
              </a:srgbClr>
            </a:outerShdw>
          </a:effectLst>
        </p:spPr>
        <p:style>
          <a:lnRef idx="2">
            <a:schemeClr val="accent1">
              <a:shade val="50000"/>
            </a:schemeClr>
          </a:lnRef>
          <a:fillRef idx="1">
            <a:schemeClr val="accent1"/>
          </a:fillRef>
          <a:effectRef idx="0">
            <a:schemeClr val="accent1"/>
          </a:effectRef>
          <a:fontRef idx="minor"/>
        </p:style>
      </p:sp>
      <p:sp>
        <p:nvSpPr>
          <p:cNvPr id="263" name="CustomShape 4"/>
          <p:cNvSpPr/>
          <p:nvPr/>
        </p:nvSpPr>
        <p:spPr>
          <a:xfrm>
            <a:off x="477720" y="4953960"/>
            <a:ext cx="6589440" cy="819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4800" b="1" strike="noStrike" spc="-1">
                <a:solidFill>
                  <a:srgbClr val="FFFFFF"/>
                </a:solidFill>
                <a:latin typeface="Georgia"/>
                <a:ea typeface="DejaVu Sans"/>
              </a:rPr>
              <a:t>Thank you</a:t>
            </a:r>
            <a:endParaRPr lang="en-IN" sz="4800" b="0" strike="noStrike" spc="-1">
              <a:latin typeface="Arial"/>
            </a:endParaRPr>
          </a:p>
        </p:txBody>
      </p:sp>
      <p:pic>
        <p:nvPicPr>
          <p:cNvPr id="264" name="Graphic 13"/>
          <p:cNvPicPr/>
          <p:nvPr/>
        </p:nvPicPr>
        <p:blipFill>
          <a:blip r:embed="rId3"/>
          <a:stretch/>
        </p:blipFill>
        <p:spPr>
          <a:xfrm>
            <a:off x="8254800" y="5064480"/>
            <a:ext cx="745200" cy="745200"/>
          </a:xfrm>
          <a:prstGeom prst="rect">
            <a:avLst/>
          </a:prstGeom>
          <a:ln>
            <a:noFill/>
          </a:ln>
        </p:spPr>
      </p:pic>
      <p:grpSp>
        <p:nvGrpSpPr>
          <p:cNvPr id="265" name="Group 5"/>
          <p:cNvGrpSpPr/>
          <p:nvPr/>
        </p:nvGrpSpPr>
        <p:grpSpPr>
          <a:xfrm>
            <a:off x="126360" y="4091040"/>
            <a:ext cx="8649360" cy="574200"/>
            <a:chOff x="126360" y="4091040"/>
            <a:chExt cx="8649360" cy="574200"/>
          </a:xfrm>
        </p:grpSpPr>
        <p:sp>
          <p:nvSpPr>
            <p:cNvPr id="266" name="CustomShape 6"/>
            <p:cNvSpPr/>
            <p:nvPr/>
          </p:nvSpPr>
          <p:spPr>
            <a:xfrm>
              <a:off x="126360" y="4091040"/>
              <a:ext cx="284688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600" b="0" strike="noStrike" spc="-1" dirty="0">
                <a:latin typeface="Arial"/>
              </a:endParaRPr>
            </a:p>
          </p:txBody>
        </p:sp>
        <p:sp>
          <p:nvSpPr>
            <p:cNvPr id="268" name="CustomShape 8"/>
            <p:cNvSpPr/>
            <p:nvPr/>
          </p:nvSpPr>
          <p:spPr>
            <a:xfrm>
              <a:off x="2751840" y="4091040"/>
              <a:ext cx="2846880" cy="331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600" b="0" strike="noStrike" spc="-1" dirty="0">
                <a:latin typeface="Arial"/>
              </a:endParaRPr>
            </a:p>
          </p:txBody>
        </p:sp>
        <p:sp>
          <p:nvSpPr>
            <p:cNvPr id="270" name="CustomShape 10"/>
            <p:cNvSpPr/>
            <p:nvPr/>
          </p:nvSpPr>
          <p:spPr>
            <a:xfrm>
              <a:off x="5376960" y="4091040"/>
              <a:ext cx="3398760" cy="574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endParaRPr lang="en-IN" sz="1600" b="0" strike="noStrike" spc="-1" dirty="0">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769320" y="1923120"/>
            <a:ext cx="10653480" cy="2539440"/>
          </a:xfrm>
          <a:prstGeom prst="rect">
            <a:avLst/>
          </a:prstGeom>
          <a:ln>
            <a:noFill/>
          </a:ln>
          <a:effectLst>
            <a:outerShdw blurRad="107950" dist="12700" dir="5400000" algn="ctr">
              <a:srgbClr val="000000"/>
            </a:outerShdw>
            <a:softEdge rad="0"/>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0">
            <a:schemeClr val="accent1"/>
          </a:lnRef>
          <a:fillRef idx="3">
            <a:schemeClr val="accent1"/>
          </a:fillRef>
          <a:effectRef idx="3">
            <a:schemeClr val="accent1"/>
          </a:effectRef>
          <a:fontRef idx="minor"/>
        </p:style>
        <p:txBody>
          <a:bodyPr lIns="90000" tIns="45000" rIns="90000" bIns="45000"/>
          <a:lstStyle/>
          <a:p>
            <a:pPr>
              <a:lnSpc>
                <a:spcPct val="100000"/>
              </a:lnSpc>
            </a:pPr>
            <a:r>
              <a:rPr lang="en-IN" sz="2400" b="1" i="1" u="sng" strike="noStrike" spc="-1">
                <a:solidFill>
                  <a:srgbClr val="FFFFFF"/>
                </a:solidFill>
                <a:uFillTx/>
                <a:latin typeface="Arial"/>
                <a:ea typeface="DejaVu Sans"/>
              </a:rPr>
              <a:t>Goal: </a:t>
            </a:r>
            <a:endParaRPr lang="en-IN" sz="2400" b="0" strike="noStrike" spc="-1">
              <a:latin typeface="Arial"/>
            </a:endParaRPr>
          </a:p>
          <a:p>
            <a:pPr>
              <a:lnSpc>
                <a:spcPct val="100000"/>
              </a:lnSpc>
            </a:pPr>
            <a:endParaRPr lang="en-IN" sz="2400" b="0" strike="noStrike" spc="-1">
              <a:latin typeface="Arial"/>
            </a:endParaRPr>
          </a:p>
          <a:p>
            <a:pPr algn="ctr">
              <a:lnSpc>
                <a:spcPct val="100000"/>
              </a:lnSpc>
            </a:pPr>
            <a:r>
              <a:rPr lang="en-IN" sz="2400" b="1" i="1" strike="noStrike" spc="-1">
                <a:solidFill>
                  <a:srgbClr val="FFFFFF"/>
                </a:solidFill>
                <a:latin typeface="Arial"/>
                <a:ea typeface="DejaVu Sans"/>
              </a:rPr>
              <a:t> </a:t>
            </a:r>
            <a:r>
              <a:rPr lang="en-IN" sz="2800" b="0" strike="noStrike" spc="-1">
                <a:solidFill>
                  <a:srgbClr val="000000"/>
                </a:solidFill>
                <a:latin typeface="Gill Sans MT"/>
                <a:ea typeface="DejaVu Sans"/>
              </a:rPr>
              <a:t>Finding out the risky customers using data, identify the characteristics and recommend suitable actions which will help the bank reduce overall default rate.</a:t>
            </a:r>
            <a:endParaRPr lang="en-IN" sz="2800" b="0" strike="noStrike" spc="-1">
              <a:latin typeface="Arial"/>
            </a:endParaRPr>
          </a:p>
          <a:p>
            <a:pPr>
              <a:lnSpc>
                <a:spcPct val="100000"/>
              </a:lnSpc>
            </a:pPr>
            <a:endParaRPr lang="en-IN" sz="2800" b="0" strike="noStrike" spc="-1">
              <a:latin typeface="Arial"/>
            </a:endParaRPr>
          </a:p>
        </p:txBody>
      </p:sp>
      <p:sp>
        <p:nvSpPr>
          <p:cNvPr id="212" name="CustomShape 2"/>
          <p:cNvSpPr/>
          <p:nvPr/>
        </p:nvSpPr>
        <p:spPr>
          <a:xfrm>
            <a:off x="353520" y="73800"/>
            <a:ext cx="11484720" cy="575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IN" sz="3200" b="1" strike="noStrike" spc="-1">
                <a:solidFill>
                  <a:srgbClr val="002060"/>
                </a:solidFill>
                <a:latin typeface="Calibri"/>
                <a:ea typeface="DejaVu Sans"/>
              </a:rPr>
              <a:t>Reducing Credit Default Rate at ABC Bank </a:t>
            </a:r>
            <a:endParaRPr lang="en-IN" sz="3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406440" y="0"/>
            <a:ext cx="113767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90000"/>
              </a:lnSpc>
            </a:pPr>
            <a:r>
              <a:rPr lang="en-IN" sz="3200" b="1" strike="noStrike" spc="-1">
                <a:solidFill>
                  <a:srgbClr val="002060"/>
                </a:solidFill>
                <a:latin typeface="Calibri"/>
                <a:ea typeface="DejaVu Sans"/>
              </a:rPr>
              <a:t>Reducing Credit Default Rate at ABC Bank  </a:t>
            </a:r>
            <a:endParaRPr lang="en-IN" sz="3200" b="0" strike="noStrike" spc="-1">
              <a:latin typeface="Arial"/>
            </a:endParaRPr>
          </a:p>
        </p:txBody>
      </p:sp>
      <p:sp>
        <p:nvSpPr>
          <p:cNvPr id="214" name="CustomShape 2"/>
          <p:cNvSpPr/>
          <p:nvPr/>
        </p:nvSpPr>
        <p:spPr>
          <a:xfrm>
            <a:off x="321840" y="1278360"/>
            <a:ext cx="11675160" cy="2144880"/>
          </a:xfrm>
          <a:prstGeom prst="rect">
            <a:avLst/>
          </a:prstGeom>
          <a:solidFill>
            <a:schemeClr val="bg1"/>
          </a:solidFill>
          <a:ln w="28440">
            <a:solidFill>
              <a:srgbClr val="002060"/>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r>
              <a:rPr lang="en-IN" sz="1800" b="0" strike="noStrike" spc="-1">
                <a:solidFill>
                  <a:srgbClr val="000000"/>
                </a:solidFill>
                <a:latin typeface="Calibri"/>
                <a:ea typeface="DejaVu Sans"/>
              </a:rPr>
              <a:t> </a:t>
            </a:r>
            <a:endParaRPr lang="en-IN" sz="1800" b="0" strike="noStrike" spc="-1">
              <a:latin typeface="Arial"/>
            </a:endParaRPr>
          </a:p>
          <a:p>
            <a:pPr marL="285840" indent="-283320">
              <a:lnSpc>
                <a:spcPct val="100000"/>
              </a:lnSpc>
              <a:buClr>
                <a:srgbClr val="000000"/>
              </a:buClr>
              <a:buFont typeface="Wingdings" charset="2"/>
              <a:buChar char=""/>
            </a:pPr>
            <a:r>
              <a:rPr lang="en-IN" sz="1800" b="0" strike="noStrike" spc="-1">
                <a:solidFill>
                  <a:srgbClr val="000000"/>
                </a:solidFill>
                <a:latin typeface="Gill Sans MT"/>
                <a:ea typeface="DejaVu Sans"/>
              </a:rPr>
              <a:t>ABC Bank is facing the challenge of high credit default rates. </a:t>
            </a:r>
            <a:endParaRPr lang="en-IN" sz="1800" b="0" strike="noStrike" spc="-1">
              <a:latin typeface="Arial"/>
            </a:endParaRPr>
          </a:p>
          <a:p>
            <a:pPr marL="285840" indent="-283320">
              <a:lnSpc>
                <a:spcPct val="100000"/>
              </a:lnSpc>
              <a:buClr>
                <a:srgbClr val="000000"/>
              </a:buClr>
              <a:buFont typeface="Wingdings" charset="2"/>
              <a:buChar char=""/>
            </a:pPr>
            <a:r>
              <a:rPr lang="en-IN" sz="1800" b="0" strike="noStrike" spc="-1">
                <a:solidFill>
                  <a:srgbClr val="000000"/>
                </a:solidFill>
                <a:latin typeface="Gill Sans MT"/>
                <a:ea typeface="DejaVu Sans"/>
              </a:rPr>
              <a:t>One of the strategies which the bank has come up with is to identify the risky customers (those who are likely to default) and take proactive measures to perform actions for these risky customers before they actually default. </a:t>
            </a:r>
            <a:r>
              <a:rPr lang="en-IN" sz="1800" b="0" strike="noStrike" spc="-1">
                <a:solidFill>
                  <a:srgbClr val="000000"/>
                </a:solidFill>
                <a:latin typeface="Calibri"/>
                <a:ea typeface="DejaVu Sans"/>
              </a:rPr>
              <a:t>.</a:t>
            </a:r>
            <a:endParaRPr lang="en-IN" sz="1800" b="0" strike="noStrike" spc="-1">
              <a:latin typeface="Arial"/>
            </a:endParaRPr>
          </a:p>
        </p:txBody>
      </p:sp>
      <p:sp>
        <p:nvSpPr>
          <p:cNvPr id="215" name="CustomShape 3"/>
          <p:cNvSpPr/>
          <p:nvPr/>
        </p:nvSpPr>
        <p:spPr>
          <a:xfrm>
            <a:off x="320760" y="892440"/>
            <a:ext cx="11675160" cy="383760"/>
          </a:xfrm>
          <a:prstGeom prst="rect">
            <a:avLst/>
          </a:prstGeom>
          <a:solidFill>
            <a:schemeClr val="accent1">
              <a:lumMod val="5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gn="ctr">
              <a:lnSpc>
                <a:spcPct val="100000"/>
              </a:lnSpc>
            </a:pPr>
            <a:r>
              <a:rPr lang="en-IN" sz="2000" b="1" strike="noStrike" spc="-1">
                <a:solidFill>
                  <a:srgbClr val="FFFFFF"/>
                </a:solidFill>
                <a:latin typeface="Calibri"/>
                <a:ea typeface="DejaVu Sans"/>
              </a:rPr>
              <a:t>Background</a:t>
            </a:r>
            <a:endParaRPr lang="en-IN"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406440" y="-18360"/>
            <a:ext cx="113767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90000"/>
              </a:lnSpc>
            </a:pPr>
            <a:r>
              <a:rPr lang="en-IN" sz="3200" b="1" strike="noStrike" spc="-1">
                <a:solidFill>
                  <a:srgbClr val="002060"/>
                </a:solidFill>
                <a:latin typeface="Calibri"/>
                <a:ea typeface="Calibri"/>
              </a:rPr>
              <a:t>Numerical and Categorical Features</a:t>
            </a:r>
            <a:endParaRPr lang="en-IN" sz="3200" b="0" strike="noStrike" spc="-1">
              <a:latin typeface="Arial"/>
            </a:endParaRPr>
          </a:p>
        </p:txBody>
      </p:sp>
      <p:graphicFrame>
        <p:nvGraphicFramePr>
          <p:cNvPr id="217" name="Table 2"/>
          <p:cNvGraphicFramePr/>
          <p:nvPr/>
        </p:nvGraphicFramePr>
        <p:xfrm>
          <a:off x="6230520" y="783360"/>
          <a:ext cx="3544920" cy="4785360"/>
        </p:xfrm>
        <a:graphic>
          <a:graphicData uri="http://schemas.openxmlformats.org/drawingml/2006/table">
            <a:tbl>
              <a:tblPr/>
              <a:tblGrid>
                <a:gridCol w="3544920">
                  <a:extLst>
                    <a:ext uri="{9D8B030D-6E8A-4147-A177-3AD203B41FA5}">
                      <a16:colId xmlns:a16="http://schemas.microsoft.com/office/drawing/2014/main" val="20000"/>
                    </a:ext>
                  </a:extLst>
                </a:gridCol>
              </a:tblGrid>
              <a:tr h="387360">
                <a:tc>
                  <a:txBody>
                    <a:bodyPr/>
                    <a:lstStyle/>
                    <a:p>
                      <a:pPr algn="ctr">
                        <a:lnSpc>
                          <a:spcPct val="100000"/>
                        </a:lnSpc>
                      </a:pPr>
                      <a:r>
                        <a:rPr lang="en-IN" sz="2000" b="1" strike="noStrike" spc="-1">
                          <a:solidFill>
                            <a:srgbClr val="FFFFFF"/>
                          </a:solidFill>
                          <a:latin typeface="Calibri"/>
                        </a:rPr>
                        <a:t>Categorical Features</a:t>
                      </a:r>
                      <a:endParaRPr lang="en-IN" sz="20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extLst>
                  <a:ext uri="{0D108BD9-81ED-4DB2-BD59-A6C34878D82A}">
                    <a16:rowId xmlns:a16="http://schemas.microsoft.com/office/drawing/2014/main" val="10000"/>
                  </a:ext>
                </a:extLst>
              </a:tr>
              <a:tr h="357120">
                <a:tc>
                  <a:txBody>
                    <a:bodyPr/>
                    <a:lstStyle/>
                    <a:p>
                      <a:pPr>
                        <a:lnSpc>
                          <a:spcPct val="100000"/>
                        </a:lnSpc>
                      </a:pPr>
                      <a:r>
                        <a:rPr lang="en-IN" sz="1800" b="0" strike="noStrike" spc="-1">
                          <a:solidFill>
                            <a:srgbClr val="000000"/>
                          </a:solidFill>
                          <a:latin typeface="Calibri"/>
                        </a:rPr>
                        <a:t>personal_status</a:t>
                      </a:r>
                      <a:endParaRPr lang="en-IN" sz="18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1"/>
                  </a:ext>
                </a:extLst>
              </a:tr>
              <a:tr h="357120">
                <a:tc>
                  <a:txBody>
                    <a:bodyPr/>
                    <a:lstStyle/>
                    <a:p>
                      <a:pPr>
                        <a:lnSpc>
                          <a:spcPct val="100000"/>
                        </a:lnSpc>
                      </a:pPr>
                      <a:r>
                        <a:rPr lang="en-IN" sz="1800" b="0" strike="noStrike" spc="-1">
                          <a:solidFill>
                            <a:srgbClr val="000000"/>
                          </a:solidFill>
                          <a:latin typeface="Calibri"/>
                        </a:rPr>
                        <a:t>other_debtors</a:t>
                      </a:r>
                      <a:endParaRPr lang="en-IN" sz="18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2"/>
                  </a:ext>
                </a:extLst>
              </a:tr>
              <a:tr h="357120">
                <a:tc>
                  <a:txBody>
                    <a:bodyPr/>
                    <a:lstStyle/>
                    <a:p>
                      <a:pPr>
                        <a:lnSpc>
                          <a:spcPct val="100000"/>
                        </a:lnSpc>
                      </a:pPr>
                      <a:r>
                        <a:rPr lang="en-IN" sz="1800" b="0" strike="noStrike" spc="-1">
                          <a:solidFill>
                            <a:srgbClr val="000000"/>
                          </a:solidFill>
                          <a:latin typeface="Calibri"/>
                        </a:rPr>
                        <a:t>housing</a:t>
                      </a:r>
                      <a:endParaRPr lang="en-IN" sz="18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3"/>
                  </a:ext>
                </a:extLst>
              </a:tr>
              <a:tr h="357120">
                <a:tc>
                  <a:txBody>
                    <a:bodyPr/>
                    <a:lstStyle/>
                    <a:p>
                      <a:pPr>
                        <a:lnSpc>
                          <a:spcPct val="100000"/>
                        </a:lnSpc>
                      </a:pPr>
                      <a:r>
                        <a:rPr lang="en-IN" sz="1800" b="0" strike="noStrike" spc="-1">
                          <a:solidFill>
                            <a:srgbClr val="000000"/>
                          </a:solidFill>
                          <a:latin typeface="Calibri"/>
                        </a:rPr>
                        <a:t>credit_history</a:t>
                      </a:r>
                      <a:endParaRPr lang="en-IN" sz="18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4"/>
                  </a:ext>
                </a:extLst>
              </a:tr>
              <a:tr h="347760">
                <a:tc>
                  <a:txBody>
                    <a:bodyPr/>
                    <a:lstStyle/>
                    <a:p>
                      <a:pPr>
                        <a:lnSpc>
                          <a:spcPct val="100000"/>
                        </a:lnSpc>
                      </a:pPr>
                      <a:r>
                        <a:rPr lang="en-IN" sz="1800" b="0" strike="noStrike" spc="-1">
                          <a:latin typeface="Arial"/>
                        </a:rPr>
                        <a:t>foreign_worker</a:t>
                      </a: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5"/>
                  </a:ext>
                </a:extLst>
              </a:tr>
              <a:tr h="347760">
                <a:tc>
                  <a:txBody>
                    <a:bodyPr/>
                    <a:lstStyle/>
                    <a:p>
                      <a:pPr>
                        <a:lnSpc>
                          <a:spcPct val="100000"/>
                        </a:lnSpc>
                      </a:pPr>
                      <a:r>
                        <a:rPr lang="en-IN" sz="1800" b="0" strike="noStrike" spc="-1">
                          <a:latin typeface="Arial"/>
                        </a:rPr>
                        <a:t>inst_plans</a:t>
                      </a: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6"/>
                  </a:ext>
                </a:extLst>
              </a:tr>
              <a:tr h="347760">
                <a:tc>
                  <a:txBody>
                    <a:bodyPr/>
                    <a:lstStyle/>
                    <a:p>
                      <a:pPr>
                        <a:lnSpc>
                          <a:spcPct val="100000"/>
                        </a:lnSpc>
                      </a:pPr>
                      <a:r>
                        <a:rPr lang="en-IN" sz="1800" b="0" strike="noStrike" spc="-1">
                          <a:latin typeface="Arial"/>
                        </a:rPr>
                        <a:t>property</a:t>
                      </a: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7"/>
                  </a:ext>
                </a:extLst>
              </a:tr>
              <a:tr h="347760">
                <a:tc>
                  <a:txBody>
                    <a:bodyPr/>
                    <a:lstStyle/>
                    <a:p>
                      <a:pPr>
                        <a:lnSpc>
                          <a:spcPct val="100000"/>
                        </a:lnSpc>
                      </a:pPr>
                      <a:r>
                        <a:rPr lang="en-IN" sz="1800" b="0" strike="noStrike" spc="-1">
                          <a:latin typeface="Arial"/>
                        </a:rPr>
                        <a:t>job</a:t>
                      </a: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8"/>
                  </a:ext>
                </a:extLst>
              </a:tr>
              <a:tr h="347760">
                <a:tc>
                  <a:txBody>
                    <a:bodyPr/>
                    <a:lstStyle/>
                    <a:p>
                      <a:pPr>
                        <a:lnSpc>
                          <a:spcPct val="100000"/>
                        </a:lnSpc>
                      </a:pPr>
                      <a:r>
                        <a:rPr lang="en-IN" sz="1800" b="0" strike="noStrike" spc="-1">
                          <a:latin typeface="Arial"/>
                        </a:rPr>
                        <a:t>checkin_acc</a:t>
                      </a: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9"/>
                  </a:ext>
                </a:extLst>
              </a:tr>
              <a:tr h="347760">
                <a:tc>
                  <a:txBody>
                    <a:bodyPr/>
                    <a:lstStyle/>
                    <a:p>
                      <a:pPr>
                        <a:lnSpc>
                          <a:spcPct val="100000"/>
                        </a:lnSpc>
                      </a:pPr>
                      <a:r>
                        <a:rPr lang="en-IN" sz="1800" b="0" strike="noStrike" spc="-1">
                          <a:latin typeface="Arial"/>
                        </a:rPr>
                        <a:t>present_emp_since</a:t>
                      </a: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10"/>
                  </a:ext>
                </a:extLst>
              </a:tr>
              <a:tr h="347760">
                <a:tc>
                  <a:txBody>
                    <a:bodyPr/>
                    <a:lstStyle/>
                    <a:p>
                      <a:pPr>
                        <a:lnSpc>
                          <a:spcPct val="100000"/>
                        </a:lnSpc>
                      </a:pPr>
                      <a:r>
                        <a:rPr lang="en-IN" sz="1800" b="0" strike="noStrike" spc="-1">
                          <a:latin typeface="Arial"/>
                        </a:rPr>
                        <a:t>residing_since</a:t>
                      </a: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11"/>
                  </a:ext>
                </a:extLst>
              </a:tr>
              <a:tr h="357120">
                <a:tc>
                  <a:txBody>
                    <a:bodyPr/>
                    <a:lstStyle/>
                    <a:p>
                      <a:pPr>
                        <a:lnSpc>
                          <a:spcPct val="100000"/>
                        </a:lnSpc>
                      </a:pPr>
                      <a:r>
                        <a:rPr lang="en-IN" sz="1800" b="0" strike="noStrike" spc="-1">
                          <a:solidFill>
                            <a:srgbClr val="000000"/>
                          </a:solidFill>
                          <a:latin typeface="Calibri"/>
                        </a:rPr>
                        <a:t>svaing_acc</a:t>
                      </a:r>
                      <a:endParaRPr lang="en-IN" sz="18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12"/>
                  </a:ext>
                </a:extLst>
              </a:tr>
            </a:tbl>
          </a:graphicData>
        </a:graphic>
      </p:graphicFrame>
      <p:graphicFrame>
        <p:nvGraphicFramePr>
          <p:cNvPr id="218" name="Table 3"/>
          <p:cNvGraphicFramePr/>
          <p:nvPr/>
        </p:nvGraphicFramePr>
        <p:xfrm>
          <a:off x="1175760" y="848160"/>
          <a:ext cx="3711960" cy="5060160"/>
        </p:xfrm>
        <a:graphic>
          <a:graphicData uri="http://schemas.openxmlformats.org/drawingml/2006/table">
            <a:tbl>
              <a:tblPr/>
              <a:tblGrid>
                <a:gridCol w="3711960">
                  <a:extLst>
                    <a:ext uri="{9D8B030D-6E8A-4147-A177-3AD203B41FA5}">
                      <a16:colId xmlns:a16="http://schemas.microsoft.com/office/drawing/2014/main" val="20000"/>
                    </a:ext>
                  </a:extLst>
                </a:gridCol>
              </a:tblGrid>
              <a:tr h="574200">
                <a:tc>
                  <a:txBody>
                    <a:bodyPr/>
                    <a:lstStyle/>
                    <a:p>
                      <a:pPr algn="ctr">
                        <a:lnSpc>
                          <a:spcPct val="100000"/>
                        </a:lnSpc>
                      </a:pPr>
                      <a:r>
                        <a:rPr lang="en-IN" sz="2000" b="1" strike="noStrike" spc="-1">
                          <a:solidFill>
                            <a:srgbClr val="FFFFFF"/>
                          </a:solidFill>
                          <a:latin typeface="Calibri"/>
                        </a:rPr>
                        <a:t>Numerical  Features</a:t>
                      </a:r>
                      <a:endParaRPr lang="en-IN" sz="20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extLst>
                  <a:ext uri="{0D108BD9-81ED-4DB2-BD59-A6C34878D82A}">
                    <a16:rowId xmlns:a16="http://schemas.microsoft.com/office/drawing/2014/main" val="10000"/>
                  </a:ext>
                </a:extLst>
              </a:tr>
              <a:tr h="597600">
                <a:tc>
                  <a:txBody>
                    <a:bodyPr/>
                    <a:lstStyle/>
                    <a:p>
                      <a:pPr>
                        <a:lnSpc>
                          <a:spcPct val="100000"/>
                        </a:lnSpc>
                      </a:pPr>
                      <a:r>
                        <a:rPr lang="en-IN" sz="1800" b="0" strike="noStrike" spc="-1">
                          <a:solidFill>
                            <a:srgbClr val="000000"/>
                          </a:solidFill>
                          <a:latin typeface="Calibri"/>
                        </a:rPr>
                        <a:t>age	</a:t>
                      </a:r>
                      <a:endParaRPr lang="en-IN" sz="18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1"/>
                  </a:ext>
                </a:extLst>
              </a:tr>
              <a:tr h="597600">
                <a:tc>
                  <a:txBody>
                    <a:bodyPr/>
                    <a:lstStyle/>
                    <a:p>
                      <a:pPr>
                        <a:lnSpc>
                          <a:spcPct val="100000"/>
                        </a:lnSpc>
                      </a:pPr>
                      <a:r>
                        <a:rPr lang="en-IN" sz="1800" b="0" strike="noStrike" spc="-1">
                          <a:solidFill>
                            <a:srgbClr val="000000"/>
                          </a:solidFill>
                          <a:latin typeface="Calibri"/>
                        </a:rPr>
                        <a:t>num_credits	</a:t>
                      </a:r>
                      <a:endParaRPr lang="en-IN" sz="18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2"/>
                  </a:ext>
                </a:extLst>
              </a:tr>
              <a:tr h="892800">
                <a:tc>
                  <a:txBody>
                    <a:bodyPr/>
                    <a:lstStyle/>
                    <a:p>
                      <a:pPr>
                        <a:lnSpc>
                          <a:spcPct val="100000"/>
                        </a:lnSpc>
                      </a:pPr>
                      <a:r>
                        <a:rPr lang="en-IN" sz="1800" b="0" strike="noStrike" spc="-1">
                          <a:solidFill>
                            <a:srgbClr val="000000"/>
                          </a:solidFill>
                          <a:latin typeface="Calibri"/>
                        </a:rPr>
                        <a:t>duration</a:t>
                      </a:r>
                      <a:endParaRPr lang="en-IN" sz="18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3"/>
                  </a:ext>
                </a:extLst>
              </a:tr>
              <a:tr h="597600">
                <a:tc>
                  <a:txBody>
                    <a:bodyPr/>
                    <a:lstStyle/>
                    <a:p>
                      <a:pPr>
                        <a:lnSpc>
                          <a:spcPct val="100000"/>
                        </a:lnSpc>
                      </a:pPr>
                      <a:r>
                        <a:rPr lang="en-IN" sz="1800" b="0" strike="noStrike" spc="-1">
                          <a:solidFill>
                            <a:srgbClr val="000000"/>
                          </a:solidFill>
                          <a:latin typeface="Calibri"/>
                        </a:rPr>
                        <a:t>residing_since</a:t>
                      </a:r>
                      <a:endParaRPr lang="en-IN" sz="18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4"/>
                  </a:ext>
                </a:extLst>
              </a:tr>
              <a:tr h="600120">
                <a:tc>
                  <a:txBody>
                    <a:bodyPr/>
                    <a:lstStyle/>
                    <a:p>
                      <a:pPr>
                        <a:lnSpc>
                          <a:spcPct val="100000"/>
                        </a:lnSpc>
                      </a:pPr>
                      <a:r>
                        <a:rPr lang="en-IN" sz="1800" b="0" strike="noStrike" spc="-1">
                          <a:solidFill>
                            <a:srgbClr val="000000"/>
                          </a:solidFill>
                          <a:latin typeface="Calibri"/>
                        </a:rPr>
                        <a:t>inst_rate	</a:t>
                      </a:r>
                      <a:endParaRPr lang="en-IN" sz="18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5"/>
                  </a:ext>
                </a:extLst>
              </a:tr>
              <a:tr h="600120">
                <a:tc>
                  <a:txBody>
                    <a:bodyPr/>
                    <a:lstStyle/>
                    <a:p>
                      <a:pPr>
                        <a:lnSpc>
                          <a:spcPct val="100000"/>
                        </a:lnSpc>
                      </a:pPr>
                      <a:r>
                        <a:rPr lang="en-IN" sz="1800" b="0" strike="noStrike" spc="-1">
                          <a:latin typeface="Arial"/>
                        </a:rPr>
                        <a:t>amount</a:t>
                      </a: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6"/>
                  </a:ext>
                </a:extLst>
              </a:tr>
              <a:tr h="600120">
                <a:tc>
                  <a:txBody>
                    <a:bodyPr/>
                    <a:lstStyle/>
                    <a:p>
                      <a:pPr>
                        <a:lnSpc>
                          <a:spcPct val="100000"/>
                        </a:lnSpc>
                      </a:pPr>
                      <a:r>
                        <a:rPr lang="en-IN" sz="1800" b="0" strike="noStrike" spc="-1">
                          <a:latin typeface="Arial"/>
                        </a:rPr>
                        <a:t>dependents</a:t>
                      </a:r>
                    </a:p>
                  </a:txBody>
                  <a:tcPr>
                    <a:lnL w="6480">
                      <a:solidFill>
                        <a:srgbClr val="4472C4"/>
                      </a:solidFill>
                    </a:lnL>
                    <a:lnR w="6480">
                      <a:solidFill>
                        <a:srgbClr val="4472C4"/>
                      </a:solidFill>
                    </a:lnR>
                    <a:lnT w="6480">
                      <a:solidFill>
                        <a:srgbClr val="4472C4"/>
                      </a:solidFill>
                    </a:lnT>
                    <a:lnB w="6480">
                      <a:solidFill>
                        <a:srgbClr val="4472C4"/>
                      </a:solidFill>
                    </a:lnB>
                    <a:no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406440" y="-18360"/>
            <a:ext cx="113767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90000"/>
              </a:lnSpc>
            </a:pPr>
            <a:r>
              <a:rPr lang="en-IN" sz="3200" b="1" strike="noStrike" spc="-1">
                <a:solidFill>
                  <a:srgbClr val="002060"/>
                </a:solidFill>
                <a:latin typeface="Calibri"/>
                <a:ea typeface="Calibri"/>
              </a:rPr>
              <a:t>Features Importance-Numerical features</a:t>
            </a:r>
            <a:endParaRPr lang="en-IN" sz="3200" b="0" strike="noStrike" spc="-1">
              <a:latin typeface="Arial"/>
            </a:endParaRPr>
          </a:p>
        </p:txBody>
      </p:sp>
      <p:pic>
        <p:nvPicPr>
          <p:cNvPr id="220" name="Picture 219"/>
          <p:cNvPicPr/>
          <p:nvPr/>
        </p:nvPicPr>
        <p:blipFill>
          <a:blip r:embed="rId2"/>
          <a:stretch/>
        </p:blipFill>
        <p:spPr>
          <a:xfrm>
            <a:off x="709560" y="1224000"/>
            <a:ext cx="4066200" cy="2663280"/>
          </a:xfrm>
          <a:prstGeom prst="rect">
            <a:avLst/>
          </a:prstGeom>
          <a:ln>
            <a:noFill/>
          </a:ln>
        </p:spPr>
      </p:pic>
      <p:pic>
        <p:nvPicPr>
          <p:cNvPr id="221" name="Picture 220"/>
          <p:cNvPicPr/>
          <p:nvPr/>
        </p:nvPicPr>
        <p:blipFill>
          <a:blip r:embed="rId3"/>
          <a:stretch/>
        </p:blipFill>
        <p:spPr>
          <a:xfrm>
            <a:off x="7832160" y="1008000"/>
            <a:ext cx="4047120" cy="3565800"/>
          </a:xfrm>
          <a:prstGeom prst="rect">
            <a:avLst/>
          </a:prstGeom>
          <a:ln>
            <a:noFill/>
          </a:ln>
        </p:spPr>
      </p:pic>
      <p:sp>
        <p:nvSpPr>
          <p:cNvPr id="222" name="CustomShape 2"/>
          <p:cNvSpPr/>
          <p:nvPr/>
        </p:nvSpPr>
        <p:spPr>
          <a:xfrm>
            <a:off x="864000" y="4837320"/>
            <a:ext cx="9934920" cy="1425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marL="216000" indent="-215280">
              <a:lnSpc>
                <a:spcPct val="100000"/>
              </a:lnSpc>
              <a:buClr>
                <a:srgbClr val="000000"/>
              </a:buClr>
              <a:buSzPct val="45000"/>
              <a:buFont typeface="Wingdings" charset="2"/>
              <a:buChar char=""/>
            </a:pPr>
            <a:r>
              <a:rPr lang="en-IN" sz="1800" b="0" strike="noStrike" spc="-1">
                <a:solidFill>
                  <a:srgbClr val="000000"/>
                </a:solidFill>
                <a:latin typeface="Arial"/>
                <a:ea typeface="DejaVu Sans"/>
              </a:rPr>
              <a:t>Extra tree regressor is used to calculate feature importance for numerical features.</a:t>
            </a:r>
            <a:endParaRPr lang="en-IN" sz="1800" b="0" strike="noStrike" spc="-1">
              <a:latin typeface="Arial"/>
            </a:endParaRPr>
          </a:p>
          <a:p>
            <a:pPr marL="216000" indent="-215280">
              <a:lnSpc>
                <a:spcPct val="100000"/>
              </a:lnSpc>
              <a:buClr>
                <a:srgbClr val="000000"/>
              </a:buClr>
              <a:buSzPct val="45000"/>
              <a:buFont typeface="Wingdings" charset="2"/>
              <a:buChar char=""/>
            </a:pPr>
            <a:r>
              <a:rPr lang="en-IN" sz="1800" b="0" strike="noStrike" spc="-1">
                <a:solidFill>
                  <a:srgbClr val="000000"/>
                </a:solidFill>
                <a:latin typeface="Arial"/>
                <a:ea typeface="DejaVu Sans"/>
              </a:rPr>
              <a:t>Correlations among the features are calculated .</a:t>
            </a:r>
            <a:endParaRPr lang="en-IN" sz="1800" b="0" strike="noStrike" spc="-1">
              <a:latin typeface="Arial"/>
            </a:endParaRPr>
          </a:p>
          <a:p>
            <a:pPr marL="216000" indent="-215280">
              <a:lnSpc>
                <a:spcPct val="100000"/>
              </a:lnSpc>
              <a:buClr>
                <a:srgbClr val="000000"/>
              </a:buClr>
              <a:buSzPct val="45000"/>
              <a:buFont typeface="Wingdings" charset="2"/>
              <a:buChar char=""/>
            </a:pPr>
            <a:r>
              <a:rPr lang="en-IN" sz="1800" b="0" strike="noStrike" spc="-1">
                <a:solidFill>
                  <a:srgbClr val="000000"/>
                </a:solidFill>
                <a:latin typeface="Arial"/>
                <a:ea typeface="DejaVu Sans"/>
              </a:rPr>
              <a:t>No numerical features are highly correlated.</a:t>
            </a:r>
            <a:endParaRPr lang="en-IN" sz="1800" b="0" strike="noStrike" spc="-1">
              <a:latin typeface="Arial"/>
            </a:endParaRPr>
          </a:p>
          <a:p>
            <a:pPr marL="216000" indent="-215280">
              <a:lnSpc>
                <a:spcPct val="100000"/>
              </a:lnSpc>
              <a:buClr>
                <a:srgbClr val="000000"/>
              </a:buClr>
              <a:buSzPct val="45000"/>
              <a:buFont typeface="Wingdings" charset="2"/>
              <a:buChar char=""/>
            </a:pPr>
            <a:r>
              <a:rPr lang="en-IN" sz="1800" b="0" strike="noStrike" spc="-1">
                <a:solidFill>
                  <a:srgbClr val="000000"/>
                </a:solidFill>
                <a:latin typeface="Arial"/>
                <a:ea typeface="DejaVu Sans"/>
              </a:rPr>
              <a:t>Amount is considered as the most importat feature</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 name="CustomShape 1"/>
          <p:cNvSpPr/>
          <p:nvPr/>
        </p:nvSpPr>
        <p:spPr>
          <a:xfrm>
            <a:off x="406440" y="-18360"/>
            <a:ext cx="113767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90000"/>
              </a:lnSpc>
            </a:pPr>
            <a:r>
              <a:rPr lang="en-IN" sz="3200" b="1" strike="noStrike" spc="-1">
                <a:solidFill>
                  <a:srgbClr val="002060"/>
                </a:solidFill>
                <a:latin typeface="Calibri"/>
                <a:ea typeface="Calibri"/>
              </a:rPr>
              <a:t>Features Importance-Categorical features</a:t>
            </a:r>
            <a:endParaRPr lang="en-IN" sz="3200" b="0" strike="noStrike" spc="-1">
              <a:latin typeface="Arial"/>
            </a:endParaRPr>
          </a:p>
        </p:txBody>
      </p:sp>
      <p:sp>
        <p:nvSpPr>
          <p:cNvPr id="224" name="CustomShape 2"/>
          <p:cNvSpPr/>
          <p:nvPr/>
        </p:nvSpPr>
        <p:spPr>
          <a:xfrm>
            <a:off x="864000" y="4837320"/>
            <a:ext cx="9934920" cy="993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marL="216000" indent="-215280">
              <a:lnSpc>
                <a:spcPct val="100000"/>
              </a:lnSpc>
              <a:buClr>
                <a:srgbClr val="000000"/>
              </a:buClr>
              <a:buSzPct val="45000"/>
              <a:buFont typeface="Wingdings" charset="2"/>
              <a:buChar char=""/>
            </a:pPr>
            <a:r>
              <a:rPr lang="en-IN" sz="2600" b="0" strike="noStrike" spc="-1">
                <a:solidFill>
                  <a:srgbClr val="000000"/>
                </a:solidFill>
                <a:latin typeface="Arial"/>
                <a:ea typeface="DejaVu Sans"/>
              </a:rPr>
              <a:t>Categorical features are selected based on domain knowledge.</a:t>
            </a:r>
            <a:endParaRPr lang="en-IN" sz="2600" b="0" strike="noStrike" spc="-1">
              <a:latin typeface="Arial"/>
            </a:endParaRPr>
          </a:p>
        </p:txBody>
      </p:sp>
      <p:pic>
        <p:nvPicPr>
          <p:cNvPr id="225" name="Picture 224"/>
          <p:cNvPicPr/>
          <p:nvPr/>
        </p:nvPicPr>
        <p:blipFill>
          <a:blip r:embed="rId2"/>
          <a:stretch/>
        </p:blipFill>
        <p:spPr>
          <a:xfrm>
            <a:off x="1584000" y="864000"/>
            <a:ext cx="6790320" cy="333252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406440" y="-18360"/>
            <a:ext cx="113767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90000"/>
              </a:lnSpc>
            </a:pPr>
            <a:r>
              <a:rPr lang="en-IN" sz="3200" b="1" strike="noStrike" spc="-1">
                <a:solidFill>
                  <a:srgbClr val="002060"/>
                </a:solidFill>
                <a:latin typeface="Calibri"/>
                <a:ea typeface="Calibri"/>
              </a:rPr>
              <a:t>Modeling Techniques Details</a:t>
            </a:r>
            <a:endParaRPr lang="en-IN" sz="3200" b="0" strike="noStrike" spc="-1">
              <a:latin typeface="Arial"/>
            </a:endParaRPr>
          </a:p>
        </p:txBody>
      </p:sp>
      <p:sp>
        <p:nvSpPr>
          <p:cNvPr id="227" name="CustomShape 2"/>
          <p:cNvSpPr/>
          <p:nvPr/>
        </p:nvSpPr>
        <p:spPr>
          <a:xfrm>
            <a:off x="216720" y="792000"/>
            <a:ext cx="11590920" cy="993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txBody>
          <a:bodyPr lIns="90000" tIns="45000" rIns="90000" bIns="45000"/>
          <a:lstStyle/>
          <a:p>
            <a:pPr marL="216000" indent="-215280">
              <a:lnSpc>
                <a:spcPct val="100000"/>
              </a:lnSpc>
              <a:buClr>
                <a:srgbClr val="000000"/>
              </a:buClr>
              <a:buSzPct val="45000"/>
              <a:buFont typeface="Wingdings" charset="2"/>
              <a:buChar char=""/>
            </a:pPr>
            <a:r>
              <a:rPr lang="en-IN" sz="2600" b="0" strike="noStrike" spc="-1">
                <a:solidFill>
                  <a:srgbClr val="000000"/>
                </a:solidFill>
                <a:latin typeface="Arial"/>
                <a:ea typeface="DejaVu Sans"/>
              </a:rPr>
              <a:t>Logistic Regression,Decision Tree,Random Forest and XGBoost algorithms are used to create model.</a:t>
            </a:r>
            <a:endParaRPr lang="en-IN" sz="2600" b="0" strike="noStrike" spc="-1">
              <a:latin typeface="Arial"/>
            </a:endParaRPr>
          </a:p>
        </p:txBody>
      </p:sp>
      <p:sp>
        <p:nvSpPr>
          <p:cNvPr id="228" name="CustomShape 3"/>
          <p:cNvSpPr/>
          <p:nvPr/>
        </p:nvSpPr>
        <p:spPr>
          <a:xfrm>
            <a:off x="432360" y="2461320"/>
            <a:ext cx="4822920" cy="1425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229" name="CustomShape 4"/>
          <p:cNvSpPr/>
          <p:nvPr/>
        </p:nvSpPr>
        <p:spPr>
          <a:xfrm>
            <a:off x="360000" y="4765320"/>
            <a:ext cx="4174920" cy="1425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sp>
        <p:nvSpPr>
          <p:cNvPr id="230" name="CustomShape 5"/>
          <p:cNvSpPr/>
          <p:nvPr/>
        </p:nvSpPr>
        <p:spPr>
          <a:xfrm>
            <a:off x="7056000" y="4824000"/>
            <a:ext cx="4174920" cy="1425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graphicFrame>
        <p:nvGraphicFramePr>
          <p:cNvPr id="231" name="Table 6"/>
          <p:cNvGraphicFramePr/>
          <p:nvPr/>
        </p:nvGraphicFramePr>
        <p:xfrm>
          <a:off x="651600" y="4348440"/>
          <a:ext cx="3579480" cy="398880"/>
        </p:xfrm>
        <a:graphic>
          <a:graphicData uri="http://schemas.openxmlformats.org/drawingml/2006/table">
            <a:tbl>
              <a:tblPr/>
              <a:tblGrid>
                <a:gridCol w="3579480">
                  <a:extLst>
                    <a:ext uri="{9D8B030D-6E8A-4147-A177-3AD203B41FA5}">
                      <a16:colId xmlns:a16="http://schemas.microsoft.com/office/drawing/2014/main" val="20000"/>
                    </a:ext>
                  </a:extLst>
                </a:gridCol>
              </a:tblGrid>
              <a:tr h="398880">
                <a:tc>
                  <a:txBody>
                    <a:bodyPr/>
                    <a:lstStyle/>
                    <a:p>
                      <a:pPr algn="ctr">
                        <a:lnSpc>
                          <a:spcPct val="100000"/>
                        </a:lnSpc>
                      </a:pPr>
                      <a:r>
                        <a:rPr lang="en-IN" sz="2000" b="1" strike="noStrike" spc="-1">
                          <a:solidFill>
                            <a:srgbClr val="FFFFFF"/>
                          </a:solidFill>
                          <a:latin typeface="Calibri"/>
                        </a:rPr>
                        <a:t>Random Forest</a:t>
                      </a:r>
                      <a:endParaRPr lang="en-IN" sz="20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extLst>
                  <a:ext uri="{0D108BD9-81ED-4DB2-BD59-A6C34878D82A}">
                    <a16:rowId xmlns:a16="http://schemas.microsoft.com/office/drawing/2014/main" val="10000"/>
                  </a:ext>
                </a:extLst>
              </a:tr>
            </a:tbl>
          </a:graphicData>
        </a:graphic>
      </p:graphicFrame>
      <p:graphicFrame>
        <p:nvGraphicFramePr>
          <p:cNvPr id="232" name="Table 7"/>
          <p:cNvGraphicFramePr/>
          <p:nvPr/>
        </p:nvGraphicFramePr>
        <p:xfrm>
          <a:off x="626400" y="2048400"/>
          <a:ext cx="4485600" cy="398880"/>
        </p:xfrm>
        <a:graphic>
          <a:graphicData uri="http://schemas.openxmlformats.org/drawingml/2006/table">
            <a:tbl>
              <a:tblPr/>
              <a:tblGrid>
                <a:gridCol w="4485600">
                  <a:extLst>
                    <a:ext uri="{9D8B030D-6E8A-4147-A177-3AD203B41FA5}">
                      <a16:colId xmlns:a16="http://schemas.microsoft.com/office/drawing/2014/main" val="20000"/>
                    </a:ext>
                  </a:extLst>
                </a:gridCol>
              </a:tblGrid>
              <a:tr h="398880">
                <a:tc>
                  <a:txBody>
                    <a:bodyPr/>
                    <a:lstStyle/>
                    <a:p>
                      <a:pPr algn="ctr">
                        <a:lnSpc>
                          <a:spcPct val="100000"/>
                        </a:lnSpc>
                      </a:pPr>
                      <a:r>
                        <a:rPr lang="en-IN" sz="2000" b="1" strike="noStrike" spc="-1">
                          <a:solidFill>
                            <a:srgbClr val="FFFFFF"/>
                          </a:solidFill>
                          <a:latin typeface="Calibri"/>
                        </a:rPr>
                        <a:t>Logistic Regression</a:t>
                      </a:r>
                      <a:endParaRPr lang="en-IN" sz="20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extLst>
                  <a:ext uri="{0D108BD9-81ED-4DB2-BD59-A6C34878D82A}">
                    <a16:rowId xmlns:a16="http://schemas.microsoft.com/office/drawing/2014/main" val="10000"/>
                  </a:ext>
                </a:extLst>
              </a:tr>
            </a:tbl>
          </a:graphicData>
        </a:graphic>
      </p:graphicFrame>
      <p:sp>
        <p:nvSpPr>
          <p:cNvPr id="233" name="CustomShape 8"/>
          <p:cNvSpPr/>
          <p:nvPr/>
        </p:nvSpPr>
        <p:spPr>
          <a:xfrm>
            <a:off x="432360" y="2445840"/>
            <a:ext cx="4822920" cy="136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000000"/>
              </a:buClr>
              <a:buSzPct val="45000"/>
              <a:buFont typeface="Wingdings" charset="2"/>
              <a:buChar char=""/>
            </a:pPr>
            <a:r>
              <a:rPr lang="en-IN" sz="1800" b="0" strike="noStrike" spc="-1">
                <a:solidFill>
                  <a:srgbClr val="000000"/>
                </a:solidFill>
                <a:latin typeface="Arial"/>
                <a:ea typeface="DejaVu Sans"/>
              </a:rPr>
              <a:t>Logistic Regression requires feature scaling, so feature scaling is performed</a:t>
            </a:r>
            <a:endParaRPr lang="en-IN" sz="1800" b="0" strike="noStrike" spc="-1">
              <a:latin typeface="Arial"/>
            </a:endParaRPr>
          </a:p>
          <a:p>
            <a:pPr marL="216000" indent="-215280">
              <a:lnSpc>
                <a:spcPct val="100000"/>
              </a:lnSpc>
              <a:buClr>
                <a:srgbClr val="000000"/>
              </a:buClr>
              <a:buSzPct val="45000"/>
              <a:buFont typeface="Wingdings" charset="2"/>
              <a:buChar char=""/>
            </a:pPr>
            <a:r>
              <a:rPr lang="en-IN" sz="1800" b="0" strike="noStrike" spc="-1">
                <a:solidFill>
                  <a:srgbClr val="000000"/>
                </a:solidFill>
                <a:latin typeface="Arial"/>
                <a:ea typeface="DejaVu Sans"/>
              </a:rPr>
              <a:t>SMOTE is performed to handle imbalance data as this technique doesnot handle imbalance data automaticallly.</a:t>
            </a:r>
            <a:endParaRPr lang="en-IN" sz="1800" b="0" strike="noStrike" spc="-1">
              <a:latin typeface="Arial"/>
            </a:endParaRPr>
          </a:p>
        </p:txBody>
      </p:sp>
      <p:sp>
        <p:nvSpPr>
          <p:cNvPr id="234" name="CustomShape 9"/>
          <p:cNvSpPr/>
          <p:nvPr/>
        </p:nvSpPr>
        <p:spPr>
          <a:xfrm>
            <a:off x="360000" y="4824000"/>
            <a:ext cx="4319280" cy="136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280">
              <a:lnSpc>
                <a:spcPct val="100000"/>
              </a:lnSpc>
              <a:buClr>
                <a:srgbClr val="000000"/>
              </a:buClr>
              <a:buSzPct val="45000"/>
              <a:buFont typeface="Wingdings" charset="2"/>
              <a:buChar char=""/>
            </a:pPr>
            <a:r>
              <a:rPr lang="en-IN" sz="1800" b="0" strike="noStrike" spc="-1">
                <a:solidFill>
                  <a:srgbClr val="000000"/>
                </a:solidFill>
                <a:latin typeface="Arial"/>
                <a:ea typeface="DejaVu Sans"/>
              </a:rPr>
              <a:t> SMOTE is not performed to handle imbalance data as this technique handles imbalance data automaticallly.</a:t>
            </a:r>
            <a:endParaRPr lang="en-IN" sz="1800" b="0" strike="noStrike" spc="-1">
              <a:latin typeface="Arial"/>
            </a:endParaRPr>
          </a:p>
        </p:txBody>
      </p:sp>
      <p:sp>
        <p:nvSpPr>
          <p:cNvPr id="235" name="CustomShape 10"/>
          <p:cNvSpPr/>
          <p:nvPr/>
        </p:nvSpPr>
        <p:spPr>
          <a:xfrm>
            <a:off x="7200000" y="5117760"/>
            <a:ext cx="4103280" cy="85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solidFill>
                  <a:srgbClr val="000000"/>
                </a:solidFill>
                <a:latin typeface="Arial"/>
                <a:ea typeface="DejaVu Sans"/>
              </a:rPr>
              <a:t> SMOTE is not performed to handle imbalance data as this technique handles imbalance data automaticallly.</a:t>
            </a:r>
            <a:endParaRPr lang="en-IN" sz="1800" b="0" strike="noStrike" spc="-1">
              <a:latin typeface="Arial"/>
            </a:endParaRPr>
          </a:p>
        </p:txBody>
      </p:sp>
      <p:graphicFrame>
        <p:nvGraphicFramePr>
          <p:cNvPr id="236" name="Table 11"/>
          <p:cNvGraphicFramePr/>
          <p:nvPr/>
        </p:nvGraphicFramePr>
        <p:xfrm>
          <a:off x="7172280" y="4393800"/>
          <a:ext cx="3567960" cy="398880"/>
        </p:xfrm>
        <a:graphic>
          <a:graphicData uri="http://schemas.openxmlformats.org/drawingml/2006/table">
            <a:tbl>
              <a:tblPr/>
              <a:tblGrid>
                <a:gridCol w="3567960">
                  <a:extLst>
                    <a:ext uri="{9D8B030D-6E8A-4147-A177-3AD203B41FA5}">
                      <a16:colId xmlns:a16="http://schemas.microsoft.com/office/drawing/2014/main" val="20000"/>
                    </a:ext>
                  </a:extLst>
                </a:gridCol>
              </a:tblGrid>
              <a:tr h="398880">
                <a:tc>
                  <a:txBody>
                    <a:bodyPr/>
                    <a:lstStyle/>
                    <a:p>
                      <a:pPr algn="ctr">
                        <a:lnSpc>
                          <a:spcPct val="100000"/>
                        </a:lnSpc>
                      </a:pPr>
                      <a:r>
                        <a:rPr lang="en-IN" sz="2000" b="1" strike="noStrike" spc="-1">
                          <a:solidFill>
                            <a:srgbClr val="FFFFFF"/>
                          </a:solidFill>
                          <a:latin typeface="Calibri"/>
                        </a:rPr>
                        <a:t>Xgboost</a:t>
                      </a:r>
                      <a:endParaRPr lang="en-IN" sz="20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extLst>
                  <a:ext uri="{0D108BD9-81ED-4DB2-BD59-A6C34878D82A}">
                    <a16:rowId xmlns:a16="http://schemas.microsoft.com/office/drawing/2014/main" val="10000"/>
                  </a:ext>
                </a:extLst>
              </a:tr>
            </a:tbl>
          </a:graphicData>
        </a:graphic>
      </p:graphicFrame>
      <p:sp>
        <p:nvSpPr>
          <p:cNvPr id="237" name="CustomShape 12"/>
          <p:cNvSpPr/>
          <p:nvPr/>
        </p:nvSpPr>
        <p:spPr>
          <a:xfrm>
            <a:off x="7056720" y="2304000"/>
            <a:ext cx="4174920" cy="1425960"/>
          </a:xfrm>
          <a:prstGeom prst="roundRect">
            <a:avLst>
              <a:gd name="adj" fmla="val 16667"/>
            </a:avLst>
          </a:prstGeom>
          <a:solidFill>
            <a:schemeClr val="accent6">
              <a:lumMod val="20000"/>
              <a:lumOff val="80000"/>
            </a:schemeClr>
          </a:solidFill>
          <a:ln>
            <a:round/>
          </a:ln>
        </p:spPr>
        <p:style>
          <a:lnRef idx="2">
            <a:schemeClr val="accent1">
              <a:shade val="50000"/>
            </a:schemeClr>
          </a:lnRef>
          <a:fillRef idx="1">
            <a:schemeClr val="accent1"/>
          </a:fillRef>
          <a:effectRef idx="0">
            <a:schemeClr val="accent1"/>
          </a:effectRef>
          <a:fontRef idx="minor"/>
        </p:style>
      </p:sp>
      <p:graphicFrame>
        <p:nvGraphicFramePr>
          <p:cNvPr id="238" name="Table 13"/>
          <p:cNvGraphicFramePr/>
          <p:nvPr/>
        </p:nvGraphicFramePr>
        <p:xfrm>
          <a:off x="7243560" y="1876320"/>
          <a:ext cx="3579480" cy="407160"/>
        </p:xfrm>
        <a:graphic>
          <a:graphicData uri="http://schemas.openxmlformats.org/drawingml/2006/table">
            <a:tbl>
              <a:tblPr/>
              <a:tblGrid>
                <a:gridCol w="3579480">
                  <a:extLst>
                    <a:ext uri="{9D8B030D-6E8A-4147-A177-3AD203B41FA5}">
                      <a16:colId xmlns:a16="http://schemas.microsoft.com/office/drawing/2014/main" val="20000"/>
                    </a:ext>
                  </a:extLst>
                </a:gridCol>
              </a:tblGrid>
              <a:tr h="407160">
                <a:tc>
                  <a:txBody>
                    <a:bodyPr/>
                    <a:lstStyle/>
                    <a:p>
                      <a:pPr algn="ctr">
                        <a:lnSpc>
                          <a:spcPct val="100000"/>
                        </a:lnSpc>
                      </a:pPr>
                      <a:r>
                        <a:rPr lang="en-IN" sz="2000" b="1" strike="noStrike" spc="-1">
                          <a:solidFill>
                            <a:srgbClr val="FFFFFF"/>
                          </a:solidFill>
                          <a:latin typeface="Calibri"/>
                        </a:rPr>
                        <a:t>Decision Tree</a:t>
                      </a:r>
                      <a:endParaRPr lang="en-IN" sz="2000" b="0" strike="noStrike" spc="-1">
                        <a:latin typeface="Arial"/>
                      </a:endParaRPr>
                    </a:p>
                  </a:txBody>
                  <a:tcPr>
                    <a:lnL w="6480">
                      <a:solidFill>
                        <a:srgbClr val="4472C4"/>
                      </a:solidFill>
                    </a:lnL>
                    <a:lnR w="6480">
                      <a:solidFill>
                        <a:srgbClr val="4472C4"/>
                      </a:solidFill>
                    </a:lnR>
                    <a:lnT w="6480">
                      <a:solidFill>
                        <a:srgbClr val="4472C4"/>
                      </a:solidFill>
                    </a:lnT>
                    <a:lnB w="6480">
                      <a:solidFill>
                        <a:srgbClr val="4472C4"/>
                      </a:solidFill>
                    </a:lnB>
                    <a:solidFill>
                      <a:srgbClr val="4472C4"/>
                    </a:solidFill>
                  </a:tcPr>
                </a:tc>
                <a:extLst>
                  <a:ext uri="{0D108BD9-81ED-4DB2-BD59-A6C34878D82A}">
                    <a16:rowId xmlns:a16="http://schemas.microsoft.com/office/drawing/2014/main" val="10000"/>
                  </a:ext>
                </a:extLst>
              </a:tr>
            </a:tbl>
          </a:graphicData>
        </a:graphic>
      </p:graphicFrame>
      <p:sp>
        <p:nvSpPr>
          <p:cNvPr id="239" name="CustomShape 14"/>
          <p:cNvSpPr/>
          <p:nvPr/>
        </p:nvSpPr>
        <p:spPr>
          <a:xfrm>
            <a:off x="7128000" y="2448000"/>
            <a:ext cx="4103640" cy="1113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1800" b="0" strike="noStrike" spc="-1">
                <a:latin typeface="Arial"/>
              </a:rPr>
              <a:t>SMOTE is performed to handle imbalance data as this technique doesnot handle imbalance data automaticallly.</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406440" y="0"/>
            <a:ext cx="113767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pPr>
            <a:r>
              <a:rPr lang="en-IN" sz="3200" b="1" strike="noStrike" spc="-1">
                <a:solidFill>
                  <a:srgbClr val="002060"/>
                </a:solidFill>
                <a:latin typeface="Calibri"/>
                <a:ea typeface="Calibri"/>
              </a:rPr>
              <a:t> Methodology-Solution Approach</a:t>
            </a:r>
            <a:endParaRPr lang="en-IN" sz="3200" b="0" strike="noStrike" spc="-1">
              <a:latin typeface="Arial"/>
            </a:endParaRPr>
          </a:p>
        </p:txBody>
      </p:sp>
      <p:sp>
        <p:nvSpPr>
          <p:cNvPr id="241" name="CustomShape 2"/>
          <p:cNvSpPr/>
          <p:nvPr/>
        </p:nvSpPr>
        <p:spPr>
          <a:xfrm>
            <a:off x="514800" y="877320"/>
            <a:ext cx="6807240" cy="902520"/>
          </a:xfrm>
          <a:prstGeom prst="rect">
            <a:avLst/>
          </a:prstGeom>
          <a:noFill/>
          <a:ln w="2844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242" name="CustomShape 3"/>
          <p:cNvSpPr/>
          <p:nvPr/>
        </p:nvSpPr>
        <p:spPr>
          <a:xfrm>
            <a:off x="360000" y="1152000"/>
            <a:ext cx="11446920" cy="596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IN" sz="2200" b="0" strike="noStrike" spc="-1">
                <a:solidFill>
                  <a:srgbClr val="000000"/>
                </a:solidFill>
                <a:latin typeface="Calibri"/>
                <a:ea typeface="DejaVu Sans"/>
              </a:rPr>
              <a:t>Steps Followed for Building Machine Learning  Model:</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Step 1: Loading the dataset</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-The dataset is loaded using python</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-Missing values, information regarding each features are being checked.</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Step 2 :Preprocessing and Feature Engineering:</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-Distribution of the class is checked(Here dataset is imbalance)</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-Numerical and categorical features are selected from the dataset.</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-EDA is performed on both numerical and categorical dataset</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-Importance features are selected. I have used extra tree regressor 				and correlation matrix for feature importance for numerical features.</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-Finally feature scaling is performed on numerical features(Here I have 			used standardscaler)</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-Categorical features are selected based on domain knowledge</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Step 3 :Performing one-hot encoding on categorical features</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-One-hot encoding is performed on categorical features and dummy 				variable trap is handled.</a:t>
            </a:r>
            <a:endParaRPr lang="en-IN" sz="2200" b="0" strike="noStrike" spc="-1">
              <a:latin typeface="Arial"/>
            </a:endParaRPr>
          </a:p>
          <a:p>
            <a:pPr>
              <a:lnSpc>
                <a:spcPct val="100000"/>
              </a:lnSpc>
            </a:pPr>
            <a:endParaRPr lang="en-IN"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406440" y="0"/>
            <a:ext cx="11376720" cy="671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rmAutofit/>
          </a:bodyPr>
          <a:lstStyle/>
          <a:p>
            <a:pPr>
              <a:lnSpc>
                <a:spcPct val="90000"/>
              </a:lnSpc>
            </a:pPr>
            <a:r>
              <a:rPr lang="en-IN" sz="3200" b="1" strike="noStrike" spc="-1">
                <a:solidFill>
                  <a:srgbClr val="002060"/>
                </a:solidFill>
                <a:latin typeface="Calibri"/>
                <a:ea typeface="Calibri"/>
              </a:rPr>
              <a:t> Methodology-Solution Approach</a:t>
            </a:r>
            <a:endParaRPr lang="en-IN" sz="3200" b="0" strike="noStrike" spc="-1">
              <a:latin typeface="Arial"/>
            </a:endParaRPr>
          </a:p>
        </p:txBody>
      </p:sp>
      <p:sp>
        <p:nvSpPr>
          <p:cNvPr id="244" name="CustomShape 2"/>
          <p:cNvSpPr/>
          <p:nvPr/>
        </p:nvSpPr>
        <p:spPr>
          <a:xfrm>
            <a:off x="514800" y="877320"/>
            <a:ext cx="6807240" cy="902520"/>
          </a:xfrm>
          <a:prstGeom prst="rect">
            <a:avLst/>
          </a:prstGeom>
          <a:noFill/>
          <a:ln w="28440">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lstStyle/>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245" name="CustomShape 3"/>
          <p:cNvSpPr/>
          <p:nvPr/>
        </p:nvSpPr>
        <p:spPr>
          <a:xfrm>
            <a:off x="360000" y="1152000"/>
            <a:ext cx="11446920" cy="5964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endParaRPr lang="en-IN" sz="1800" b="0" strike="noStrike" spc="-1">
              <a:latin typeface="Arial"/>
            </a:endParaRPr>
          </a:p>
          <a:p>
            <a:pPr>
              <a:lnSpc>
                <a:spcPct val="100000"/>
              </a:lnSpc>
            </a:pPr>
            <a:r>
              <a:rPr lang="en-IN" sz="2200" b="0" strike="noStrike" spc="-1">
                <a:solidFill>
                  <a:srgbClr val="000000"/>
                </a:solidFill>
                <a:latin typeface="Calibri"/>
                <a:ea typeface="DejaVu Sans"/>
              </a:rPr>
              <a:t>Step 4:Handling Imbalance dataset:</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-Since the dataset is imbalance ,SMOTE method is performed to   					balance the dataset.</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0" strike="noStrike" spc="-1">
                <a:solidFill>
                  <a:srgbClr val="000000"/>
                </a:solidFill>
                <a:latin typeface="Calibri"/>
                <a:ea typeface="DejaVu Sans"/>
              </a:rPr>
              <a:t>Step 5: Model Creation:</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-Both numerical and categorical encoded features are combined and 				splitted the data into train and test split</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-Logistic regression,Decision tree ,Random forest and Xgboost algorithms 		are used create the model.</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2200" b="0" strike="noStrike" spc="-1">
                <a:solidFill>
                  <a:srgbClr val="000000"/>
                </a:solidFill>
                <a:latin typeface="Calibri"/>
                <a:ea typeface="DejaVu Sans"/>
              </a:rPr>
              <a:t>Step 5 :Model Evaluation:</a:t>
            </a:r>
            <a:endParaRPr lang="en-IN" sz="2200" b="0" strike="noStrike" spc="-1">
              <a:latin typeface="Arial"/>
            </a:endParaRPr>
          </a:p>
          <a:p>
            <a:pPr>
              <a:lnSpc>
                <a:spcPct val="100000"/>
              </a:lnSpc>
            </a:pPr>
            <a:r>
              <a:rPr lang="en-IN" sz="2200" b="0" strike="noStrike" spc="-1">
                <a:solidFill>
                  <a:srgbClr val="000000"/>
                </a:solidFill>
                <a:latin typeface="Calibri"/>
                <a:ea typeface="DejaVu Sans"/>
              </a:rPr>
              <a:t>		-accuracy,precision ,recall and f1-score are calculated and compared 				among all the models.</a:t>
            </a:r>
            <a:endParaRPr lang="en-IN" sz="2200" b="0" strike="noStrike" spc="-1">
              <a:latin typeface="Arial"/>
            </a:endParaRPr>
          </a:p>
          <a:p>
            <a:pPr>
              <a:lnSpc>
                <a:spcPct val="100000"/>
              </a:lnSpc>
            </a:pPr>
            <a:endParaRPr lang="en-IN" sz="2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20B8EF"/>
      </a:accent1>
      <a:accent2>
        <a:srgbClr val="33C1FF"/>
      </a:accent2>
      <a:accent3>
        <a:srgbClr val="65E9FE"/>
      </a:accent3>
      <a:accent4>
        <a:srgbClr val="29C6F9"/>
      </a:accent4>
      <a:accent5>
        <a:srgbClr val="54D2FB"/>
      </a:accent5>
      <a:accent6>
        <a:srgbClr val="00B0F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6543</TotalTime>
  <Words>748</Words>
  <Application>Microsoft Office PowerPoint</Application>
  <PresentationFormat>Widescreen</PresentationFormat>
  <Paragraphs>123</Paragraphs>
  <Slides>13</Slides>
  <Notes>0</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13</vt:i4>
      </vt:variant>
    </vt:vector>
  </HeadingPairs>
  <TitlesOfParts>
    <vt:vector size="23" baseType="lpstr">
      <vt:lpstr>Arial</vt:lpstr>
      <vt:lpstr>Calibri</vt:lpstr>
      <vt:lpstr>Georgia</vt:lpstr>
      <vt:lpstr>Gill Sans MT</vt:lpstr>
      <vt:lpstr>Symbol</vt:lpstr>
      <vt:lpstr>Trebuchet MS</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Analytics Weekly Review</dc:title>
  <dc:subject/>
  <dc:creator>Bommu Venkat Suresh Babu</dc:creator>
  <dc:description/>
  <cp:lastModifiedBy>saurav yadav</cp:lastModifiedBy>
  <cp:revision>291</cp:revision>
  <dcterms:created xsi:type="dcterms:W3CDTF">2019-12-18T06:44:07Z</dcterms:created>
  <dcterms:modified xsi:type="dcterms:W3CDTF">2025-07-25T06:18:50Z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MSIP_Label_4b5591f2-6b23-403d-aa5f-b6d577f5e572_ActionId">
    <vt:lpwstr>452cde24-386b-47ca-b7de-000093a89051</vt:lpwstr>
  </property>
  <property fmtid="{D5CDD505-2E9C-101B-9397-08002B2CF9AE}" pid="8" name="MSIP_Label_4b5591f2-6b23-403d-aa5f-b6d577f5e572_ContentBits">
    <vt:lpwstr>0</vt:lpwstr>
  </property>
  <property fmtid="{D5CDD505-2E9C-101B-9397-08002B2CF9AE}" pid="9" name="MSIP_Label_4b5591f2-6b23-403d-aa5f-b6d577f5e572_Enabled">
    <vt:lpwstr>true</vt:lpwstr>
  </property>
  <property fmtid="{D5CDD505-2E9C-101B-9397-08002B2CF9AE}" pid="10" name="MSIP_Label_4b5591f2-6b23-403d-aa5f-b6d577f5e572_Method">
    <vt:lpwstr>Standard</vt:lpwstr>
  </property>
  <property fmtid="{D5CDD505-2E9C-101B-9397-08002B2CF9AE}" pid="11" name="MSIP_Label_4b5591f2-6b23-403d-aa5f-b6d577f5e572_Name">
    <vt:lpwstr>4b5591f2-6b23-403d-aa5f-b6d577f5e572</vt:lpwstr>
  </property>
  <property fmtid="{D5CDD505-2E9C-101B-9397-08002B2CF9AE}" pid="12" name="MSIP_Label_4b5591f2-6b23-403d-aa5f-b6d577f5e572_SetDate">
    <vt:lpwstr>2020-09-23T07:23:26Z</vt:lpwstr>
  </property>
  <property fmtid="{D5CDD505-2E9C-101B-9397-08002B2CF9AE}" pid="13" name="MSIP_Label_4b5591f2-6b23-403d-aa5f-b6d577f5e572_SiteId">
    <vt:lpwstr>311b3378-8e8a-4b5e-a33f-e80a3d8ba60a</vt:lpwstr>
  </property>
  <property fmtid="{D5CDD505-2E9C-101B-9397-08002B2CF9AE}" pid="14" name="Notes">
    <vt:i4>4</vt:i4>
  </property>
  <property fmtid="{D5CDD505-2E9C-101B-9397-08002B2CF9AE}" pid="15" name="PresentationFormat">
    <vt:lpwstr>Widescreen</vt:lpwstr>
  </property>
  <property fmtid="{D5CDD505-2E9C-101B-9397-08002B2CF9AE}" pid="16" name="ScaleCrop">
    <vt:bool>false</vt:bool>
  </property>
  <property fmtid="{D5CDD505-2E9C-101B-9397-08002B2CF9AE}" pid="17" name="ShareDoc">
    <vt:bool>false</vt:bool>
  </property>
  <property fmtid="{D5CDD505-2E9C-101B-9397-08002B2CF9AE}" pid="18" name="Slides">
    <vt:i4>38</vt:i4>
  </property>
</Properties>
</file>