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919775" cy="33840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59" userDrawn="1">
          <p15:clr>
            <a:srgbClr val="A4A3A4"/>
          </p15:clr>
        </p15:guide>
        <p15:guide id="2" pos="1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29784-40BC-4A17-A86E-58FB29A6A9DB}" v="11" dt="2024-11-28T03:04:00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" d="100"/>
          <a:sy n="16" d="100"/>
        </p:scale>
        <p:origin x="1637" y="53"/>
      </p:cViewPr>
      <p:guideLst>
        <p:guide orient="horz" pos="10659"/>
        <p:guide pos="1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83" y="5538290"/>
            <a:ext cx="37331809" cy="11781590"/>
          </a:xfrm>
        </p:spPr>
        <p:txBody>
          <a:bodyPr anchor="b"/>
          <a:lstStyle>
            <a:lvl1pPr algn="ctr">
              <a:defRPr sz="2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972" y="17774224"/>
            <a:ext cx="32939831" cy="8170342"/>
          </a:xfrm>
        </p:spPr>
        <p:txBody>
          <a:bodyPr/>
          <a:lstStyle>
            <a:lvl1pPr marL="0" indent="0" algn="ctr">
              <a:buNone/>
              <a:defRPr sz="11527"/>
            </a:lvl1pPr>
            <a:lvl2pPr marL="2195977" indent="0" algn="ctr">
              <a:buNone/>
              <a:defRPr sz="9606"/>
            </a:lvl2pPr>
            <a:lvl3pPr marL="4391955" indent="0" algn="ctr">
              <a:buNone/>
              <a:defRPr sz="8646"/>
            </a:lvl3pPr>
            <a:lvl4pPr marL="6587932" indent="0" algn="ctr">
              <a:buNone/>
              <a:defRPr sz="7685"/>
            </a:lvl4pPr>
            <a:lvl5pPr marL="8783909" indent="0" algn="ctr">
              <a:buNone/>
              <a:defRPr sz="7685"/>
            </a:lvl5pPr>
            <a:lvl6pPr marL="10979887" indent="0" algn="ctr">
              <a:buNone/>
              <a:defRPr sz="7685"/>
            </a:lvl6pPr>
            <a:lvl7pPr marL="13175864" indent="0" algn="ctr">
              <a:buNone/>
              <a:defRPr sz="7685"/>
            </a:lvl7pPr>
            <a:lvl8pPr marL="15371841" indent="0" algn="ctr">
              <a:buNone/>
              <a:defRPr sz="7685"/>
            </a:lvl8pPr>
            <a:lvl9pPr marL="17567819" indent="0" algn="ctr">
              <a:buNone/>
              <a:defRPr sz="76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30092" y="1801706"/>
            <a:ext cx="9470201" cy="286784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9487" y="1801706"/>
            <a:ext cx="27861607" cy="286784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612" y="8436694"/>
            <a:ext cx="37880806" cy="14076805"/>
          </a:xfrm>
        </p:spPr>
        <p:txBody>
          <a:bodyPr anchor="b"/>
          <a:lstStyle>
            <a:lvl1pPr>
              <a:defRPr sz="2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612" y="22646670"/>
            <a:ext cx="37880806" cy="7402659"/>
          </a:xfrm>
        </p:spPr>
        <p:txBody>
          <a:bodyPr/>
          <a:lstStyle>
            <a:lvl1pPr marL="0" indent="0">
              <a:buNone/>
              <a:defRPr sz="11527">
                <a:solidFill>
                  <a:schemeClr val="tx1"/>
                </a:solidFill>
              </a:defRPr>
            </a:lvl1pPr>
            <a:lvl2pPr marL="2195977" indent="0">
              <a:buNone/>
              <a:defRPr sz="9606">
                <a:solidFill>
                  <a:schemeClr val="tx1">
                    <a:tint val="75000"/>
                  </a:schemeClr>
                </a:solidFill>
              </a:defRPr>
            </a:lvl2pPr>
            <a:lvl3pPr marL="4391955" indent="0">
              <a:buNone/>
              <a:defRPr sz="8646">
                <a:solidFill>
                  <a:schemeClr val="tx1">
                    <a:tint val="75000"/>
                  </a:schemeClr>
                </a:solidFill>
              </a:defRPr>
            </a:lvl3pPr>
            <a:lvl4pPr marL="6587932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4pPr>
            <a:lvl5pPr marL="8783909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5pPr>
            <a:lvl6pPr marL="10979887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6pPr>
            <a:lvl7pPr marL="13175864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7pPr>
            <a:lvl8pPr marL="15371841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8pPr>
            <a:lvl9pPr marL="17567819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485" y="9008530"/>
            <a:ext cx="18665904" cy="21471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4386" y="9008530"/>
            <a:ext cx="18665904" cy="21471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1801714"/>
            <a:ext cx="37880806" cy="6540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210" y="8295683"/>
            <a:ext cx="18580121" cy="4065586"/>
          </a:xfrm>
        </p:spPr>
        <p:txBody>
          <a:bodyPr anchor="b"/>
          <a:lstStyle>
            <a:lvl1pPr marL="0" indent="0">
              <a:buNone/>
              <a:defRPr sz="11527" b="1"/>
            </a:lvl1pPr>
            <a:lvl2pPr marL="2195977" indent="0">
              <a:buNone/>
              <a:defRPr sz="9606" b="1"/>
            </a:lvl2pPr>
            <a:lvl3pPr marL="4391955" indent="0">
              <a:buNone/>
              <a:defRPr sz="8646" b="1"/>
            </a:lvl3pPr>
            <a:lvl4pPr marL="6587932" indent="0">
              <a:buNone/>
              <a:defRPr sz="7685" b="1"/>
            </a:lvl4pPr>
            <a:lvl5pPr marL="8783909" indent="0">
              <a:buNone/>
              <a:defRPr sz="7685" b="1"/>
            </a:lvl5pPr>
            <a:lvl6pPr marL="10979887" indent="0">
              <a:buNone/>
              <a:defRPr sz="7685" b="1"/>
            </a:lvl6pPr>
            <a:lvl7pPr marL="13175864" indent="0">
              <a:buNone/>
              <a:defRPr sz="7685" b="1"/>
            </a:lvl7pPr>
            <a:lvl8pPr marL="15371841" indent="0">
              <a:buNone/>
              <a:defRPr sz="7685" b="1"/>
            </a:lvl8pPr>
            <a:lvl9pPr marL="17567819" indent="0">
              <a:buNone/>
              <a:defRPr sz="76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210" y="12361269"/>
            <a:ext cx="18580121" cy="18181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34388" y="8295683"/>
            <a:ext cx="18671625" cy="4065586"/>
          </a:xfrm>
        </p:spPr>
        <p:txBody>
          <a:bodyPr anchor="b"/>
          <a:lstStyle>
            <a:lvl1pPr marL="0" indent="0">
              <a:buNone/>
              <a:defRPr sz="11527" b="1"/>
            </a:lvl1pPr>
            <a:lvl2pPr marL="2195977" indent="0">
              <a:buNone/>
              <a:defRPr sz="9606" b="1"/>
            </a:lvl2pPr>
            <a:lvl3pPr marL="4391955" indent="0">
              <a:buNone/>
              <a:defRPr sz="8646" b="1"/>
            </a:lvl3pPr>
            <a:lvl4pPr marL="6587932" indent="0">
              <a:buNone/>
              <a:defRPr sz="7685" b="1"/>
            </a:lvl4pPr>
            <a:lvl5pPr marL="8783909" indent="0">
              <a:buNone/>
              <a:defRPr sz="7685" b="1"/>
            </a:lvl5pPr>
            <a:lvl6pPr marL="10979887" indent="0">
              <a:buNone/>
              <a:defRPr sz="7685" b="1"/>
            </a:lvl6pPr>
            <a:lvl7pPr marL="13175864" indent="0">
              <a:buNone/>
              <a:defRPr sz="7685" b="1"/>
            </a:lvl7pPr>
            <a:lvl8pPr marL="15371841" indent="0">
              <a:buNone/>
              <a:defRPr sz="7685" b="1"/>
            </a:lvl8pPr>
            <a:lvl9pPr marL="17567819" indent="0">
              <a:buNone/>
              <a:defRPr sz="76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34388" y="12361269"/>
            <a:ext cx="18671625" cy="18181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256049"/>
            <a:ext cx="14165271" cy="7896172"/>
          </a:xfrm>
        </p:spPr>
        <p:txBody>
          <a:bodyPr anchor="b"/>
          <a:lstStyle>
            <a:lvl1pPr>
              <a:defRPr sz="15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1625" y="4872447"/>
            <a:ext cx="22234386" cy="24048858"/>
          </a:xfrm>
        </p:spPr>
        <p:txBody>
          <a:bodyPr/>
          <a:lstStyle>
            <a:lvl1pPr>
              <a:defRPr sz="15370"/>
            </a:lvl1pPr>
            <a:lvl2pPr>
              <a:defRPr sz="13449"/>
            </a:lvl2pPr>
            <a:lvl3pPr>
              <a:defRPr sz="11527"/>
            </a:lvl3pPr>
            <a:lvl4pPr>
              <a:defRPr sz="9606"/>
            </a:lvl4pPr>
            <a:lvl5pPr>
              <a:defRPr sz="9606"/>
            </a:lvl5pPr>
            <a:lvl6pPr>
              <a:defRPr sz="9606"/>
            </a:lvl6pPr>
            <a:lvl7pPr>
              <a:defRPr sz="9606"/>
            </a:lvl7pPr>
            <a:lvl8pPr>
              <a:defRPr sz="9606"/>
            </a:lvl8pPr>
            <a:lvl9pPr>
              <a:defRPr sz="96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10152221"/>
            <a:ext cx="14165271" cy="18808246"/>
          </a:xfrm>
        </p:spPr>
        <p:txBody>
          <a:bodyPr/>
          <a:lstStyle>
            <a:lvl1pPr marL="0" indent="0">
              <a:buNone/>
              <a:defRPr sz="7685"/>
            </a:lvl1pPr>
            <a:lvl2pPr marL="2195977" indent="0">
              <a:buNone/>
              <a:defRPr sz="6724"/>
            </a:lvl2pPr>
            <a:lvl3pPr marL="4391955" indent="0">
              <a:buNone/>
              <a:defRPr sz="5764"/>
            </a:lvl3pPr>
            <a:lvl4pPr marL="6587932" indent="0">
              <a:buNone/>
              <a:defRPr sz="4803"/>
            </a:lvl4pPr>
            <a:lvl5pPr marL="8783909" indent="0">
              <a:buNone/>
              <a:defRPr sz="4803"/>
            </a:lvl5pPr>
            <a:lvl6pPr marL="10979887" indent="0">
              <a:buNone/>
              <a:defRPr sz="4803"/>
            </a:lvl6pPr>
            <a:lvl7pPr marL="13175864" indent="0">
              <a:buNone/>
              <a:defRPr sz="4803"/>
            </a:lvl7pPr>
            <a:lvl8pPr marL="15371841" indent="0">
              <a:buNone/>
              <a:defRPr sz="4803"/>
            </a:lvl8pPr>
            <a:lvl9pPr marL="17567819" indent="0">
              <a:buNone/>
              <a:defRPr sz="48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256049"/>
            <a:ext cx="14165271" cy="7896172"/>
          </a:xfrm>
        </p:spPr>
        <p:txBody>
          <a:bodyPr anchor="b"/>
          <a:lstStyle>
            <a:lvl1pPr>
              <a:defRPr sz="15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71625" y="4872447"/>
            <a:ext cx="22234386" cy="24048858"/>
          </a:xfrm>
        </p:spPr>
        <p:txBody>
          <a:bodyPr anchor="t"/>
          <a:lstStyle>
            <a:lvl1pPr marL="0" indent="0">
              <a:buNone/>
              <a:defRPr sz="15370"/>
            </a:lvl1pPr>
            <a:lvl2pPr marL="2195977" indent="0">
              <a:buNone/>
              <a:defRPr sz="13449"/>
            </a:lvl2pPr>
            <a:lvl3pPr marL="4391955" indent="0">
              <a:buNone/>
              <a:defRPr sz="11527"/>
            </a:lvl3pPr>
            <a:lvl4pPr marL="6587932" indent="0">
              <a:buNone/>
              <a:defRPr sz="9606"/>
            </a:lvl4pPr>
            <a:lvl5pPr marL="8783909" indent="0">
              <a:buNone/>
              <a:defRPr sz="9606"/>
            </a:lvl5pPr>
            <a:lvl6pPr marL="10979887" indent="0">
              <a:buNone/>
              <a:defRPr sz="9606"/>
            </a:lvl6pPr>
            <a:lvl7pPr marL="13175864" indent="0">
              <a:buNone/>
              <a:defRPr sz="9606"/>
            </a:lvl7pPr>
            <a:lvl8pPr marL="15371841" indent="0">
              <a:buNone/>
              <a:defRPr sz="9606"/>
            </a:lvl8pPr>
            <a:lvl9pPr marL="17567819" indent="0">
              <a:buNone/>
              <a:defRPr sz="96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10152221"/>
            <a:ext cx="14165271" cy="18808246"/>
          </a:xfrm>
        </p:spPr>
        <p:txBody>
          <a:bodyPr/>
          <a:lstStyle>
            <a:lvl1pPr marL="0" indent="0">
              <a:buNone/>
              <a:defRPr sz="7685"/>
            </a:lvl1pPr>
            <a:lvl2pPr marL="2195977" indent="0">
              <a:buNone/>
              <a:defRPr sz="6724"/>
            </a:lvl2pPr>
            <a:lvl3pPr marL="4391955" indent="0">
              <a:buNone/>
              <a:defRPr sz="5764"/>
            </a:lvl3pPr>
            <a:lvl4pPr marL="6587932" indent="0">
              <a:buNone/>
              <a:defRPr sz="4803"/>
            </a:lvl4pPr>
            <a:lvl5pPr marL="8783909" indent="0">
              <a:buNone/>
              <a:defRPr sz="4803"/>
            </a:lvl5pPr>
            <a:lvl6pPr marL="10979887" indent="0">
              <a:buNone/>
              <a:defRPr sz="4803"/>
            </a:lvl6pPr>
            <a:lvl7pPr marL="13175864" indent="0">
              <a:buNone/>
              <a:defRPr sz="4803"/>
            </a:lvl7pPr>
            <a:lvl8pPr marL="15371841" indent="0">
              <a:buNone/>
              <a:defRPr sz="4803"/>
            </a:lvl8pPr>
            <a:lvl9pPr marL="17567819" indent="0">
              <a:buNone/>
              <a:defRPr sz="48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9485" y="1801714"/>
            <a:ext cx="37880806" cy="654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485" y="9008530"/>
            <a:ext cx="37880806" cy="2147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9485" y="31365358"/>
            <a:ext cx="9881949" cy="1801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38E-256A-4E72-A597-CD3918F3964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8426" y="31365358"/>
            <a:ext cx="14822924" cy="1801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18341" y="31365358"/>
            <a:ext cx="9881949" cy="1801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91955" rtl="0" eaLnBrk="1" latinLnBrk="0" hangingPunct="1">
        <a:lnSpc>
          <a:spcPct val="90000"/>
        </a:lnSpc>
        <a:spcBef>
          <a:spcPct val="0"/>
        </a:spcBef>
        <a:buNone/>
        <a:defRPr sz="21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989" indent="-1097989" algn="l" defTabSz="4391955" rtl="0" eaLnBrk="1" latinLnBrk="0" hangingPunct="1">
        <a:lnSpc>
          <a:spcPct val="90000"/>
        </a:lnSpc>
        <a:spcBef>
          <a:spcPts val="4803"/>
        </a:spcBef>
        <a:buFont typeface="Arial" panose="020B0604020202020204" pitchFamily="34" charset="0"/>
        <a:buChar char="•"/>
        <a:defRPr sz="13449" kern="1200">
          <a:solidFill>
            <a:schemeClr val="tx1"/>
          </a:solidFill>
          <a:latin typeface="+mn-lt"/>
          <a:ea typeface="+mn-ea"/>
          <a:cs typeface="+mn-cs"/>
        </a:defRPr>
      </a:lvl1pPr>
      <a:lvl2pPr marL="3293966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11527" kern="1200">
          <a:solidFill>
            <a:schemeClr val="tx1"/>
          </a:solidFill>
          <a:latin typeface="+mn-lt"/>
          <a:ea typeface="+mn-ea"/>
          <a:cs typeface="+mn-cs"/>
        </a:defRPr>
      </a:lvl2pPr>
      <a:lvl3pPr marL="5489943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9606" kern="1200">
          <a:solidFill>
            <a:schemeClr val="tx1"/>
          </a:solidFill>
          <a:latin typeface="+mn-lt"/>
          <a:ea typeface="+mn-ea"/>
          <a:cs typeface="+mn-cs"/>
        </a:defRPr>
      </a:lvl3pPr>
      <a:lvl4pPr marL="7685921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4pPr>
      <a:lvl5pPr marL="9881898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5pPr>
      <a:lvl6pPr marL="12077875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6pPr>
      <a:lvl7pPr marL="14273853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7pPr>
      <a:lvl8pPr marL="16469830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8pPr>
      <a:lvl9pPr marL="18665807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1pPr>
      <a:lvl2pPr marL="2195977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2pPr>
      <a:lvl3pPr marL="4391955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3pPr>
      <a:lvl4pPr marL="6587932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4pPr>
      <a:lvl5pPr marL="8783909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5pPr>
      <a:lvl6pPr marL="10979887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6pPr>
      <a:lvl7pPr marL="13175864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7pPr>
      <a:lvl8pPr marL="15371841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8pPr>
      <a:lvl9pPr marL="17567819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s://laravel.com/docsMySQ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41">
            <a:extLst>
              <a:ext uri="{FF2B5EF4-FFF2-40B4-BE49-F238E27FC236}">
                <a16:creationId xmlns:a16="http://schemas.microsoft.com/office/drawing/2014/main" id="{43877622-8AA6-4933-966A-B9660977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2531"/>
            <a:ext cx="42519600" cy="6363896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BBDAFB6A-9AC4-4958-BB7B-733D3BAE9C9D}"/>
              </a:ext>
            </a:extLst>
          </p:cNvPr>
          <p:cNvSpPr txBox="1"/>
          <p:nvPr/>
        </p:nvSpPr>
        <p:spPr>
          <a:xfrm>
            <a:off x="3671887" y="402531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05">
              <a:spcBef>
                <a:spcPct val="20000"/>
              </a:spcBef>
              <a:defRPr/>
            </a:pPr>
            <a:r>
              <a:rPr lang="en-US" sz="8500" b="1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Devnation</a:t>
            </a:r>
            <a: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 CMS</a:t>
            </a:r>
          </a:p>
          <a:p>
            <a:pPr algn="ctr" defTabSz="3761005">
              <a:spcBef>
                <a:spcPct val="20000"/>
              </a:spcBef>
              <a:defRPr/>
            </a:pPr>
            <a: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Milan C I</a:t>
            </a:r>
          </a:p>
          <a:p>
            <a:pPr algn="ctr" defTabSz="3761005">
              <a:spcBef>
                <a:spcPct val="20000"/>
              </a:spcBef>
              <a:defRPr/>
            </a:pPr>
            <a:r>
              <a:rPr lang="en-US" sz="8500" b="1" dirty="0">
                <a:solidFill>
                  <a:schemeClr val="bg1"/>
                </a:solidFill>
                <a:latin typeface="Quattrocento" panose="02020802030000000404" pitchFamily="18" charset="0"/>
              </a:rPr>
              <a:t>Guide: Dr. Antony P J</a:t>
            </a:r>
            <a:endParaRPr lang="en-US" sz="85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D731DEE-BC36-4E99-8DC4-5F19F1516E71}"/>
              </a:ext>
            </a:extLst>
          </p:cNvPr>
          <p:cNvSpPr txBox="1"/>
          <p:nvPr/>
        </p:nvSpPr>
        <p:spPr>
          <a:xfrm>
            <a:off x="3657600" y="4701634"/>
            <a:ext cx="36576000" cy="20313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Department of Computer Science and Engineering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A J Institute of Engineering and Technology (IC202115628)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B47E0-DB70-424E-A3AB-D8E566E468E8}"/>
              </a:ext>
            </a:extLst>
          </p:cNvPr>
          <p:cNvSpPr/>
          <p:nvPr/>
        </p:nvSpPr>
        <p:spPr>
          <a:xfrm>
            <a:off x="660482" y="8001000"/>
            <a:ext cx="10058400" cy="9000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A59A44B9-0C44-4351-A568-BA66A73B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8834881"/>
            <a:ext cx="9598176" cy="825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4400" dirty="0" err="1">
                <a:latin typeface="Quattrocento Sans" panose="020B0502050000020003" pitchFamily="34" charset="0"/>
              </a:rPr>
              <a:t>DevNation</a:t>
            </a:r>
            <a:r>
              <a:rPr lang="en-US" sz="4400" dirty="0">
                <a:latin typeface="Quattrocento Sans" panose="020B0502050000020003" pitchFamily="34" charset="0"/>
              </a:rPr>
              <a:t> CMS is an open-source project for the </a:t>
            </a:r>
            <a:r>
              <a:rPr lang="en-US" sz="4400" dirty="0" err="1">
                <a:latin typeface="Quattrocento Sans" panose="020B0502050000020003" pitchFamily="34" charset="0"/>
              </a:rPr>
              <a:t>DevNation</a:t>
            </a:r>
            <a:r>
              <a:rPr lang="en-US" sz="4400" dirty="0">
                <a:latin typeface="Quattrocento Sans" panose="020B0502050000020003" pitchFamily="34" charset="0"/>
              </a:rPr>
              <a:t> community, focused on simplifying content management. It offers tools for publishing, collaboration, and role-based access, with customizable templates and a user-friendly interface. Built for scalability and security, it ensures responsive performance to meet the community's diverse needs.</a:t>
            </a:r>
            <a:endParaRPr lang="en-US" sz="44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85A20832-4B93-4EBE-A4E5-E1BBE356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7471322"/>
            <a:ext cx="10058400" cy="1292457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50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Abstract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FFA62B-E154-4B93-9E45-9FD9078D4116}"/>
              </a:ext>
            </a:extLst>
          </p:cNvPr>
          <p:cNvSpPr/>
          <p:nvPr/>
        </p:nvSpPr>
        <p:spPr>
          <a:xfrm>
            <a:off x="1148850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D5059470-F6B1-44E3-BD21-4E6A9191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502" y="7471324"/>
            <a:ext cx="10058400" cy="1292455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53E36A-BB92-45B4-A1A2-255F88BA6082}"/>
              </a:ext>
            </a:extLst>
          </p:cNvPr>
          <p:cNvSpPr/>
          <p:nvPr/>
        </p:nvSpPr>
        <p:spPr>
          <a:xfrm>
            <a:off x="2231652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B7D342EC-CA9D-460D-8B50-87742E74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522" y="7471324"/>
            <a:ext cx="10058400" cy="1292455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17DB27-1EB0-4738-803C-7CB07D0CCE08}"/>
              </a:ext>
            </a:extLst>
          </p:cNvPr>
          <p:cNvSpPr/>
          <p:nvPr/>
        </p:nvSpPr>
        <p:spPr>
          <a:xfrm>
            <a:off x="33144541" y="8001002"/>
            <a:ext cx="10058400" cy="13243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2ADE87BE-0D4A-4BCB-9DDA-0CE85F97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1" y="7471324"/>
            <a:ext cx="10058400" cy="1292455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082BAE-DDF2-4CB3-BCBF-F5DABCAF46DB}"/>
              </a:ext>
            </a:extLst>
          </p:cNvPr>
          <p:cNvSpPr/>
          <p:nvPr/>
        </p:nvSpPr>
        <p:spPr>
          <a:xfrm>
            <a:off x="660482" y="18211800"/>
            <a:ext cx="10058400" cy="140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94BD80BA-566F-4F4D-BF3F-AE9781B4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17769978"/>
            <a:ext cx="10058400" cy="135622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C1EBB-4AA8-47E5-AA37-D8D86A51E38F}"/>
              </a:ext>
            </a:extLst>
          </p:cNvPr>
          <p:cNvSpPr/>
          <p:nvPr/>
        </p:nvSpPr>
        <p:spPr>
          <a:xfrm>
            <a:off x="33147000" y="23159516"/>
            <a:ext cx="10058400" cy="907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412BE432-FEE3-4CB4-92F2-6CEC895E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4861" y="23266192"/>
            <a:ext cx="10164432" cy="825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Laravel Framework</a:t>
            </a:r>
          </a:p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Documentation: </a:t>
            </a: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  <a:hlinkClick r:id="rId2"/>
              </a:rPr>
              <a:t>https://laravel.com/docsMySQL</a:t>
            </a:r>
            <a:endParaRPr lang="en-US" sz="4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4400" dirty="0"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Database Reference:</a:t>
            </a:r>
          </a:p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https://dev.mysql.com/doc/Community </a:t>
            </a:r>
          </a:p>
          <a:p>
            <a:pPr algn="just">
              <a:lnSpc>
                <a:spcPct val="110000"/>
              </a:lnSpc>
            </a:pPr>
            <a:endParaRPr lang="en-US" sz="4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Contributions: </a:t>
            </a:r>
          </a:p>
          <a:p>
            <a:pPr algn="just">
              <a:lnSpc>
                <a:spcPct val="110000"/>
              </a:lnSpc>
            </a:pP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Insights from </a:t>
            </a:r>
            <a:r>
              <a:rPr lang="en-US" sz="4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DevNation</a:t>
            </a: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 forums and surveys</a:t>
            </a:r>
            <a:r>
              <a:rPr lang="en-US" sz="4400" dirty="0">
                <a:latin typeface="Quattrocento Sans" panose="020B0502050000020003" pitchFamily="34" charset="0"/>
                <a:cs typeface="Arial" pitchFamily="34" charset="0"/>
              </a:rPr>
              <a:t>.</a:t>
            </a: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 Open Source Methodologies: "Collaborative Development Practices,"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70218574-C289-48DD-A694-419B42F5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4860" y="21891212"/>
            <a:ext cx="10058400" cy="1292455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References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B28589AC-2BEA-46A4-8B8A-61DC6E6E4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19894259"/>
            <a:ext cx="9598176" cy="601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4400" dirty="0" err="1">
                <a:latin typeface="Quattrocento Sans" panose="020B0502050000020003" pitchFamily="34" charset="0"/>
              </a:rPr>
              <a:t>DevNation</a:t>
            </a:r>
            <a:r>
              <a:rPr lang="en-US" sz="4400" dirty="0">
                <a:latin typeface="Quattrocento Sans" panose="020B0502050000020003" pitchFamily="34" charset="0"/>
              </a:rPr>
              <a:t> CMS addresses the need for effective content management in digital communities. This open-source, community-driven platform evolves with user needs, offering intuitive tools for creating, curating, and managing content, supporting </a:t>
            </a:r>
            <a:r>
              <a:rPr lang="en-US" sz="4400" dirty="0" err="1">
                <a:latin typeface="Quattrocento Sans" panose="020B0502050000020003" pitchFamily="34" charset="0"/>
              </a:rPr>
              <a:t>DevNation's</a:t>
            </a:r>
            <a:r>
              <a:rPr lang="en-US" sz="4400" dirty="0">
                <a:latin typeface="Quattrocento Sans" panose="020B0502050000020003" pitchFamily="34" charset="0"/>
              </a:rPr>
              <a:t> digital presence.</a:t>
            </a:r>
            <a:endParaRPr lang="en-US" sz="44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F410DFE3-C77F-46EA-9309-3274A987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6633" y="9687773"/>
            <a:ext cx="9598176" cy="75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4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DevNation</a:t>
            </a:r>
            <a:r>
              <a:rPr lang="en-US" sz="4400" dirty="0">
                <a:effectLst/>
                <a:latin typeface="Quattrocento Sans" panose="020B0502050000020003" pitchFamily="34" charset="0"/>
                <a:cs typeface="Arial" pitchFamily="34" charset="0"/>
              </a:rPr>
              <a:t> CMS highlights the potential of open-source, community-focused development using Laravel and SQL. Its robust architecture ensures flexibility and efficiency, making it a reliable solution for content management. Future plans include implementing AI-powered content recommendations and extending APIs for third-party integrations.</a:t>
            </a:r>
          </a:p>
        </p:txBody>
      </p:sp>
      <p:pic>
        <p:nvPicPr>
          <p:cNvPr id="50" name="Picture 2" descr="Laxmi Memorial Education Trust® A J INSTITUTE OF ENGINEERING AND  TECHNOLOGY, MANGALURU NH-66, Kottara Chowki, Mangaluru -575006">
            <a:extLst>
              <a:ext uri="{FF2B5EF4-FFF2-40B4-BE49-F238E27FC236}">
                <a16:creationId xmlns:a16="http://schemas.microsoft.com/office/drawing/2014/main" id="{984902EF-68B5-46AA-A9FB-E177CB0B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2" y="3532808"/>
            <a:ext cx="3771154" cy="322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Ref: MIC/IIC/2018/Program/01 Date: December 31, 2018 Dear IIC Member, Sub:  Facebook live session on “India First Leadership Ta">
            <a:extLst>
              <a:ext uri="{FF2B5EF4-FFF2-40B4-BE49-F238E27FC236}">
                <a16:creationId xmlns:a16="http://schemas.microsoft.com/office/drawing/2014/main" id="{9D6B6137-361E-4C80-B0DD-CAE30FCB2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476" y="3552860"/>
            <a:ext cx="53340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admin | Government of India, All India Council for Technical Education">
            <a:extLst>
              <a:ext uri="{FF2B5EF4-FFF2-40B4-BE49-F238E27FC236}">
                <a16:creationId xmlns:a16="http://schemas.microsoft.com/office/drawing/2014/main" id="{E25216DC-1FE2-4502-A942-30E8D0A2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460" y="3560882"/>
            <a:ext cx="37338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MoE | MoE Innovation Cell">
            <a:extLst>
              <a:ext uri="{FF2B5EF4-FFF2-40B4-BE49-F238E27FC236}">
                <a16:creationId xmlns:a16="http://schemas.microsoft.com/office/drawing/2014/main" id="{58866E47-952E-4D4D-B2F4-466B7053A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" t="17905" r="6142" b="10644"/>
          <a:stretch/>
        </p:blipFill>
        <p:spPr bwMode="auto">
          <a:xfrm>
            <a:off x="4299289" y="3580934"/>
            <a:ext cx="53340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ent Flow Chart - 7+ Examples, Format, How to Make, Pdf">
            <a:extLst>
              <a:ext uri="{FF2B5EF4-FFF2-40B4-BE49-F238E27FC236}">
                <a16:creationId xmlns:a16="http://schemas.microsoft.com/office/drawing/2014/main" id="{6992461F-4DC6-9868-5A38-E8530180E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614" y="9472489"/>
            <a:ext cx="9877969" cy="220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C5DDB-BD4B-CAAF-FF9A-F9F85FDE52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704" y="10508008"/>
            <a:ext cx="8770549" cy="404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3C6EC-F4EF-C2F4-B12F-8C6A67B73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704" y="16482920"/>
            <a:ext cx="8770549" cy="4035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97966-7C7C-4A6D-1AF8-5A0132972B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447" y="22646635"/>
            <a:ext cx="8770549" cy="3652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B15A2-25CD-7AA8-BBDA-24BD08078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447" y="27204118"/>
            <a:ext cx="8785465" cy="40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6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217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Quattrocento</vt:lpstr>
      <vt:lpstr>Quattrocento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P A Keertana</cp:lastModifiedBy>
  <cp:revision>4</cp:revision>
  <dcterms:created xsi:type="dcterms:W3CDTF">2023-06-13T05:06:35Z</dcterms:created>
  <dcterms:modified xsi:type="dcterms:W3CDTF">2024-12-05T09:18:06Z</dcterms:modified>
</cp:coreProperties>
</file>