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919775" cy="33840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59" userDrawn="1">
          <p15:clr>
            <a:srgbClr val="A4A3A4"/>
          </p15:clr>
        </p15:guide>
        <p15:guide id="2" pos="1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6" d="100"/>
          <a:sy n="16" d="100"/>
        </p:scale>
        <p:origin x="1637" y="53"/>
      </p:cViewPr>
      <p:guideLst>
        <p:guide orient="horz" pos="10659"/>
        <p:guide pos="138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983" y="5538290"/>
            <a:ext cx="37331809" cy="11781590"/>
          </a:xfrm>
        </p:spPr>
        <p:txBody>
          <a:bodyPr anchor="b"/>
          <a:lstStyle>
            <a:lvl1pPr algn="ctr">
              <a:defRPr sz="2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9972" y="17774224"/>
            <a:ext cx="32939831" cy="8170342"/>
          </a:xfrm>
        </p:spPr>
        <p:txBody>
          <a:bodyPr/>
          <a:lstStyle>
            <a:lvl1pPr marL="0" indent="0" algn="ctr">
              <a:buNone/>
              <a:defRPr sz="11527"/>
            </a:lvl1pPr>
            <a:lvl2pPr marL="2195977" indent="0" algn="ctr">
              <a:buNone/>
              <a:defRPr sz="9606"/>
            </a:lvl2pPr>
            <a:lvl3pPr marL="4391955" indent="0" algn="ctr">
              <a:buNone/>
              <a:defRPr sz="8646"/>
            </a:lvl3pPr>
            <a:lvl4pPr marL="6587932" indent="0" algn="ctr">
              <a:buNone/>
              <a:defRPr sz="7685"/>
            </a:lvl4pPr>
            <a:lvl5pPr marL="8783909" indent="0" algn="ctr">
              <a:buNone/>
              <a:defRPr sz="7685"/>
            </a:lvl5pPr>
            <a:lvl6pPr marL="10979887" indent="0" algn="ctr">
              <a:buNone/>
              <a:defRPr sz="7685"/>
            </a:lvl6pPr>
            <a:lvl7pPr marL="13175864" indent="0" algn="ctr">
              <a:buNone/>
              <a:defRPr sz="7685"/>
            </a:lvl7pPr>
            <a:lvl8pPr marL="15371841" indent="0" algn="ctr">
              <a:buNone/>
              <a:defRPr sz="7685"/>
            </a:lvl8pPr>
            <a:lvl9pPr marL="17567819" indent="0" algn="ctr">
              <a:buNone/>
              <a:defRPr sz="76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1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4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30092" y="1801706"/>
            <a:ext cx="9470201" cy="286784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9487" y="1801706"/>
            <a:ext cx="27861607" cy="286784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6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612" y="8436694"/>
            <a:ext cx="37880806" cy="14076805"/>
          </a:xfrm>
        </p:spPr>
        <p:txBody>
          <a:bodyPr anchor="b"/>
          <a:lstStyle>
            <a:lvl1pPr>
              <a:defRPr sz="2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6612" y="22646670"/>
            <a:ext cx="37880806" cy="7402659"/>
          </a:xfrm>
        </p:spPr>
        <p:txBody>
          <a:bodyPr/>
          <a:lstStyle>
            <a:lvl1pPr marL="0" indent="0">
              <a:buNone/>
              <a:defRPr sz="11527">
                <a:solidFill>
                  <a:schemeClr val="tx1"/>
                </a:solidFill>
              </a:defRPr>
            </a:lvl1pPr>
            <a:lvl2pPr marL="2195977" indent="0">
              <a:buNone/>
              <a:defRPr sz="9606">
                <a:solidFill>
                  <a:schemeClr val="tx1">
                    <a:tint val="75000"/>
                  </a:schemeClr>
                </a:solidFill>
              </a:defRPr>
            </a:lvl2pPr>
            <a:lvl3pPr marL="4391955" indent="0">
              <a:buNone/>
              <a:defRPr sz="8646">
                <a:solidFill>
                  <a:schemeClr val="tx1">
                    <a:tint val="75000"/>
                  </a:schemeClr>
                </a:solidFill>
              </a:defRPr>
            </a:lvl3pPr>
            <a:lvl4pPr marL="6587932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4pPr>
            <a:lvl5pPr marL="8783909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5pPr>
            <a:lvl6pPr marL="10979887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6pPr>
            <a:lvl7pPr marL="13175864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7pPr>
            <a:lvl8pPr marL="15371841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8pPr>
            <a:lvl9pPr marL="17567819" indent="0">
              <a:buNone/>
              <a:defRPr sz="76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2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485" y="9008530"/>
            <a:ext cx="18665904" cy="21471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34386" y="9008530"/>
            <a:ext cx="18665904" cy="214716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9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1801714"/>
            <a:ext cx="37880806" cy="6540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5210" y="8295683"/>
            <a:ext cx="18580121" cy="4065586"/>
          </a:xfrm>
        </p:spPr>
        <p:txBody>
          <a:bodyPr anchor="b"/>
          <a:lstStyle>
            <a:lvl1pPr marL="0" indent="0">
              <a:buNone/>
              <a:defRPr sz="11527" b="1"/>
            </a:lvl1pPr>
            <a:lvl2pPr marL="2195977" indent="0">
              <a:buNone/>
              <a:defRPr sz="9606" b="1"/>
            </a:lvl2pPr>
            <a:lvl3pPr marL="4391955" indent="0">
              <a:buNone/>
              <a:defRPr sz="8646" b="1"/>
            </a:lvl3pPr>
            <a:lvl4pPr marL="6587932" indent="0">
              <a:buNone/>
              <a:defRPr sz="7685" b="1"/>
            </a:lvl4pPr>
            <a:lvl5pPr marL="8783909" indent="0">
              <a:buNone/>
              <a:defRPr sz="7685" b="1"/>
            </a:lvl5pPr>
            <a:lvl6pPr marL="10979887" indent="0">
              <a:buNone/>
              <a:defRPr sz="7685" b="1"/>
            </a:lvl6pPr>
            <a:lvl7pPr marL="13175864" indent="0">
              <a:buNone/>
              <a:defRPr sz="7685" b="1"/>
            </a:lvl7pPr>
            <a:lvl8pPr marL="15371841" indent="0">
              <a:buNone/>
              <a:defRPr sz="7685" b="1"/>
            </a:lvl8pPr>
            <a:lvl9pPr marL="17567819" indent="0">
              <a:buNone/>
              <a:defRPr sz="76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210" y="12361269"/>
            <a:ext cx="18580121" cy="18181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34388" y="8295683"/>
            <a:ext cx="18671625" cy="4065586"/>
          </a:xfrm>
        </p:spPr>
        <p:txBody>
          <a:bodyPr anchor="b"/>
          <a:lstStyle>
            <a:lvl1pPr marL="0" indent="0">
              <a:buNone/>
              <a:defRPr sz="11527" b="1"/>
            </a:lvl1pPr>
            <a:lvl2pPr marL="2195977" indent="0">
              <a:buNone/>
              <a:defRPr sz="9606" b="1"/>
            </a:lvl2pPr>
            <a:lvl3pPr marL="4391955" indent="0">
              <a:buNone/>
              <a:defRPr sz="8646" b="1"/>
            </a:lvl3pPr>
            <a:lvl4pPr marL="6587932" indent="0">
              <a:buNone/>
              <a:defRPr sz="7685" b="1"/>
            </a:lvl4pPr>
            <a:lvl5pPr marL="8783909" indent="0">
              <a:buNone/>
              <a:defRPr sz="7685" b="1"/>
            </a:lvl5pPr>
            <a:lvl6pPr marL="10979887" indent="0">
              <a:buNone/>
              <a:defRPr sz="7685" b="1"/>
            </a:lvl6pPr>
            <a:lvl7pPr marL="13175864" indent="0">
              <a:buNone/>
              <a:defRPr sz="7685" b="1"/>
            </a:lvl7pPr>
            <a:lvl8pPr marL="15371841" indent="0">
              <a:buNone/>
              <a:defRPr sz="7685" b="1"/>
            </a:lvl8pPr>
            <a:lvl9pPr marL="17567819" indent="0">
              <a:buNone/>
              <a:defRPr sz="76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34388" y="12361269"/>
            <a:ext cx="18671625" cy="181815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2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2256049"/>
            <a:ext cx="14165271" cy="7896172"/>
          </a:xfrm>
        </p:spPr>
        <p:txBody>
          <a:bodyPr anchor="b"/>
          <a:lstStyle>
            <a:lvl1pPr>
              <a:defRPr sz="15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1625" y="4872447"/>
            <a:ext cx="22234386" cy="24048858"/>
          </a:xfrm>
        </p:spPr>
        <p:txBody>
          <a:bodyPr/>
          <a:lstStyle>
            <a:lvl1pPr>
              <a:defRPr sz="15370"/>
            </a:lvl1pPr>
            <a:lvl2pPr>
              <a:defRPr sz="13449"/>
            </a:lvl2pPr>
            <a:lvl3pPr>
              <a:defRPr sz="11527"/>
            </a:lvl3pPr>
            <a:lvl4pPr>
              <a:defRPr sz="9606"/>
            </a:lvl4pPr>
            <a:lvl5pPr>
              <a:defRPr sz="9606"/>
            </a:lvl5pPr>
            <a:lvl6pPr>
              <a:defRPr sz="9606"/>
            </a:lvl6pPr>
            <a:lvl7pPr>
              <a:defRPr sz="9606"/>
            </a:lvl7pPr>
            <a:lvl8pPr>
              <a:defRPr sz="9606"/>
            </a:lvl8pPr>
            <a:lvl9pPr>
              <a:defRPr sz="96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205" y="10152221"/>
            <a:ext cx="14165271" cy="18808246"/>
          </a:xfrm>
        </p:spPr>
        <p:txBody>
          <a:bodyPr/>
          <a:lstStyle>
            <a:lvl1pPr marL="0" indent="0">
              <a:buNone/>
              <a:defRPr sz="7685"/>
            </a:lvl1pPr>
            <a:lvl2pPr marL="2195977" indent="0">
              <a:buNone/>
              <a:defRPr sz="6724"/>
            </a:lvl2pPr>
            <a:lvl3pPr marL="4391955" indent="0">
              <a:buNone/>
              <a:defRPr sz="5764"/>
            </a:lvl3pPr>
            <a:lvl4pPr marL="6587932" indent="0">
              <a:buNone/>
              <a:defRPr sz="4803"/>
            </a:lvl4pPr>
            <a:lvl5pPr marL="8783909" indent="0">
              <a:buNone/>
              <a:defRPr sz="4803"/>
            </a:lvl5pPr>
            <a:lvl6pPr marL="10979887" indent="0">
              <a:buNone/>
              <a:defRPr sz="4803"/>
            </a:lvl6pPr>
            <a:lvl7pPr marL="13175864" indent="0">
              <a:buNone/>
              <a:defRPr sz="4803"/>
            </a:lvl7pPr>
            <a:lvl8pPr marL="15371841" indent="0">
              <a:buNone/>
              <a:defRPr sz="4803"/>
            </a:lvl8pPr>
            <a:lvl9pPr marL="17567819" indent="0">
              <a:buNone/>
              <a:defRPr sz="48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8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2256049"/>
            <a:ext cx="14165271" cy="7896172"/>
          </a:xfrm>
        </p:spPr>
        <p:txBody>
          <a:bodyPr anchor="b"/>
          <a:lstStyle>
            <a:lvl1pPr>
              <a:defRPr sz="153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71625" y="4872447"/>
            <a:ext cx="22234386" cy="24048858"/>
          </a:xfrm>
        </p:spPr>
        <p:txBody>
          <a:bodyPr anchor="t"/>
          <a:lstStyle>
            <a:lvl1pPr marL="0" indent="0">
              <a:buNone/>
              <a:defRPr sz="15370"/>
            </a:lvl1pPr>
            <a:lvl2pPr marL="2195977" indent="0">
              <a:buNone/>
              <a:defRPr sz="13449"/>
            </a:lvl2pPr>
            <a:lvl3pPr marL="4391955" indent="0">
              <a:buNone/>
              <a:defRPr sz="11527"/>
            </a:lvl3pPr>
            <a:lvl4pPr marL="6587932" indent="0">
              <a:buNone/>
              <a:defRPr sz="9606"/>
            </a:lvl4pPr>
            <a:lvl5pPr marL="8783909" indent="0">
              <a:buNone/>
              <a:defRPr sz="9606"/>
            </a:lvl5pPr>
            <a:lvl6pPr marL="10979887" indent="0">
              <a:buNone/>
              <a:defRPr sz="9606"/>
            </a:lvl6pPr>
            <a:lvl7pPr marL="13175864" indent="0">
              <a:buNone/>
              <a:defRPr sz="9606"/>
            </a:lvl7pPr>
            <a:lvl8pPr marL="15371841" indent="0">
              <a:buNone/>
              <a:defRPr sz="9606"/>
            </a:lvl8pPr>
            <a:lvl9pPr marL="17567819" indent="0">
              <a:buNone/>
              <a:defRPr sz="96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205" y="10152221"/>
            <a:ext cx="14165271" cy="18808246"/>
          </a:xfrm>
        </p:spPr>
        <p:txBody>
          <a:bodyPr/>
          <a:lstStyle>
            <a:lvl1pPr marL="0" indent="0">
              <a:buNone/>
              <a:defRPr sz="7685"/>
            </a:lvl1pPr>
            <a:lvl2pPr marL="2195977" indent="0">
              <a:buNone/>
              <a:defRPr sz="6724"/>
            </a:lvl2pPr>
            <a:lvl3pPr marL="4391955" indent="0">
              <a:buNone/>
              <a:defRPr sz="5764"/>
            </a:lvl3pPr>
            <a:lvl4pPr marL="6587932" indent="0">
              <a:buNone/>
              <a:defRPr sz="4803"/>
            </a:lvl4pPr>
            <a:lvl5pPr marL="8783909" indent="0">
              <a:buNone/>
              <a:defRPr sz="4803"/>
            </a:lvl5pPr>
            <a:lvl6pPr marL="10979887" indent="0">
              <a:buNone/>
              <a:defRPr sz="4803"/>
            </a:lvl6pPr>
            <a:lvl7pPr marL="13175864" indent="0">
              <a:buNone/>
              <a:defRPr sz="4803"/>
            </a:lvl7pPr>
            <a:lvl8pPr marL="15371841" indent="0">
              <a:buNone/>
              <a:defRPr sz="4803"/>
            </a:lvl8pPr>
            <a:lvl9pPr marL="17567819" indent="0">
              <a:buNone/>
              <a:defRPr sz="48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9485" y="1801714"/>
            <a:ext cx="37880806" cy="654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9485" y="9008530"/>
            <a:ext cx="37880806" cy="2147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9485" y="31365358"/>
            <a:ext cx="9881949" cy="1801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38E-256A-4E72-A597-CD3918F3964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8426" y="31365358"/>
            <a:ext cx="14822924" cy="1801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18341" y="31365358"/>
            <a:ext cx="9881949" cy="1801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1C82-1670-4530-A7E9-C5145F0BF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91955" rtl="0" eaLnBrk="1" latinLnBrk="0" hangingPunct="1">
        <a:lnSpc>
          <a:spcPct val="90000"/>
        </a:lnSpc>
        <a:spcBef>
          <a:spcPct val="0"/>
        </a:spcBef>
        <a:buNone/>
        <a:defRPr sz="211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989" indent="-1097989" algn="l" defTabSz="4391955" rtl="0" eaLnBrk="1" latinLnBrk="0" hangingPunct="1">
        <a:lnSpc>
          <a:spcPct val="90000"/>
        </a:lnSpc>
        <a:spcBef>
          <a:spcPts val="4803"/>
        </a:spcBef>
        <a:buFont typeface="Arial" panose="020B0604020202020204" pitchFamily="34" charset="0"/>
        <a:buChar char="•"/>
        <a:defRPr sz="13449" kern="1200">
          <a:solidFill>
            <a:schemeClr val="tx1"/>
          </a:solidFill>
          <a:latin typeface="+mn-lt"/>
          <a:ea typeface="+mn-ea"/>
          <a:cs typeface="+mn-cs"/>
        </a:defRPr>
      </a:lvl1pPr>
      <a:lvl2pPr marL="3293966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11527" kern="1200">
          <a:solidFill>
            <a:schemeClr val="tx1"/>
          </a:solidFill>
          <a:latin typeface="+mn-lt"/>
          <a:ea typeface="+mn-ea"/>
          <a:cs typeface="+mn-cs"/>
        </a:defRPr>
      </a:lvl2pPr>
      <a:lvl3pPr marL="5489943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9606" kern="1200">
          <a:solidFill>
            <a:schemeClr val="tx1"/>
          </a:solidFill>
          <a:latin typeface="+mn-lt"/>
          <a:ea typeface="+mn-ea"/>
          <a:cs typeface="+mn-cs"/>
        </a:defRPr>
      </a:lvl3pPr>
      <a:lvl4pPr marL="7685921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4pPr>
      <a:lvl5pPr marL="9881898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5pPr>
      <a:lvl6pPr marL="12077875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6pPr>
      <a:lvl7pPr marL="14273853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7pPr>
      <a:lvl8pPr marL="16469830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8pPr>
      <a:lvl9pPr marL="18665807" indent="-1097989" algn="l" defTabSz="4391955" rtl="0" eaLnBrk="1" latinLnBrk="0" hangingPunct="1">
        <a:lnSpc>
          <a:spcPct val="90000"/>
        </a:lnSpc>
        <a:spcBef>
          <a:spcPts val="2402"/>
        </a:spcBef>
        <a:buFont typeface="Arial" panose="020B0604020202020204" pitchFamily="34" charset="0"/>
        <a:buChar char="•"/>
        <a:defRPr sz="8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1pPr>
      <a:lvl2pPr marL="2195977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2pPr>
      <a:lvl3pPr marL="4391955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3pPr>
      <a:lvl4pPr marL="6587932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4pPr>
      <a:lvl5pPr marL="8783909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5pPr>
      <a:lvl6pPr marL="10979887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6pPr>
      <a:lvl7pPr marL="13175864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7pPr>
      <a:lvl8pPr marL="15371841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8pPr>
      <a:lvl9pPr marL="17567819" algn="l" defTabSz="4391955" rtl="0" eaLnBrk="1" latinLnBrk="0" hangingPunct="1">
        <a:defRPr sz="8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241">
            <a:extLst>
              <a:ext uri="{FF2B5EF4-FFF2-40B4-BE49-F238E27FC236}">
                <a16:creationId xmlns:a16="http://schemas.microsoft.com/office/drawing/2014/main" id="{43877622-8AA6-4933-966A-B96609775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42519600" cy="6080622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61170" tIns="30584" rIns="61170" bIns="30584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4200" b="1" i="1" u="sng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D731DEE-BC36-4E99-8DC4-5F19F1516E71}"/>
              </a:ext>
            </a:extLst>
          </p:cNvPr>
          <p:cNvSpPr txBox="1"/>
          <p:nvPr/>
        </p:nvSpPr>
        <p:spPr>
          <a:xfrm>
            <a:off x="3657600" y="3726111"/>
            <a:ext cx="36576000" cy="203132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Department of Computer Science &amp;  Engineering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A J Institute of Engineering and Technology (IC202115628)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5B47E0-DB70-424E-A3AB-D8E566E468E8}"/>
              </a:ext>
            </a:extLst>
          </p:cNvPr>
          <p:cNvSpPr/>
          <p:nvPr/>
        </p:nvSpPr>
        <p:spPr>
          <a:xfrm>
            <a:off x="660482" y="8092440"/>
            <a:ext cx="10058400" cy="12442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A59A44B9-0C44-4351-A568-BA66A73B9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966" y="8883388"/>
            <a:ext cx="9598176" cy="969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800" dirty="0"/>
              <a:t>Deaf and hard-of-hearing individuals often face challenges accessing video content due to limited or no sign language interpretation. </a:t>
            </a:r>
            <a:r>
              <a:rPr lang="en-US" sz="4800" dirty="0" err="1"/>
              <a:t>SignFlix</a:t>
            </a:r>
            <a:r>
              <a:rPr lang="en-US" sz="4800" dirty="0"/>
              <a:t> addresses this by providing a video streaming platform where users upload videos with captions, which are then processed via an API to generate sign language interpretation. This ensures an inclusive and accessible digital content experience.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FFA62B-E154-4B93-9E45-9FD9078D4116}"/>
              </a:ext>
            </a:extLst>
          </p:cNvPr>
          <p:cNvSpPr/>
          <p:nvPr/>
        </p:nvSpPr>
        <p:spPr>
          <a:xfrm>
            <a:off x="11488502" y="809243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53E36A-BB92-45B4-A1A2-255F88BA6082}"/>
              </a:ext>
            </a:extLst>
          </p:cNvPr>
          <p:cNvSpPr/>
          <p:nvPr/>
        </p:nvSpPr>
        <p:spPr>
          <a:xfrm>
            <a:off x="22316522" y="800099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17DB27-1EB0-4738-803C-7CB07D0CCE08}"/>
              </a:ext>
            </a:extLst>
          </p:cNvPr>
          <p:cNvSpPr/>
          <p:nvPr/>
        </p:nvSpPr>
        <p:spPr>
          <a:xfrm>
            <a:off x="33022621" y="8037062"/>
            <a:ext cx="10058400" cy="1270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082BAE-DDF2-4CB3-BCBF-F5DABCAF46DB}"/>
              </a:ext>
            </a:extLst>
          </p:cNvPr>
          <p:cNvSpPr/>
          <p:nvPr/>
        </p:nvSpPr>
        <p:spPr>
          <a:xfrm>
            <a:off x="660482" y="21891212"/>
            <a:ext cx="10058400" cy="103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7C1EBB-4AA8-47E5-AA37-D8D86A51E38F}"/>
              </a:ext>
            </a:extLst>
          </p:cNvPr>
          <p:cNvSpPr/>
          <p:nvPr/>
        </p:nvSpPr>
        <p:spPr>
          <a:xfrm>
            <a:off x="33144542" y="22779251"/>
            <a:ext cx="10058400" cy="9453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412BE432-FEE3-4CB4-92F2-6CEC895E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1012" y="23888569"/>
            <a:ext cx="9598176" cy="771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800" dirty="0"/>
              <a:t>1. World Health Organization – Deafness and hearing loss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2. Accessibility guidelines for multimedia content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3. APIs for text-to-sign language conversion</a:t>
            </a:r>
          </a:p>
          <a:p>
            <a:pPr>
              <a:lnSpc>
                <a:spcPct val="150000"/>
              </a:lnSpc>
            </a:pPr>
            <a:r>
              <a:rPr lang="en-US" sz="4800" dirty="0"/>
              <a:t>4. Documentations</a:t>
            </a: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B28589AC-2BEA-46A4-8B8A-61DC6E6E4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966" y="22098217"/>
            <a:ext cx="9598176" cy="99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800" dirty="0"/>
              <a:t>Video content is rapidly growing, yet most platforms lack proper sign language support. </a:t>
            </a:r>
            <a:r>
              <a:rPr lang="en-US" sz="4800" dirty="0" err="1"/>
              <a:t>SignFlix</a:t>
            </a:r>
            <a:r>
              <a:rPr lang="en-US" sz="4800" dirty="0"/>
              <a:t> bridges this gap by processing captions into sign language using external APIs, making it easier for deaf and hard-of-hearing viewers to understand and enjoy digital content.</a:t>
            </a:r>
          </a:p>
        </p:txBody>
      </p:sp>
      <p:sp>
        <p:nvSpPr>
          <p:cNvPr id="47" name="TextBox 19">
            <a:extLst>
              <a:ext uri="{FF2B5EF4-FFF2-40B4-BE49-F238E27FC236}">
                <a16:creationId xmlns:a16="http://schemas.microsoft.com/office/drawing/2014/main" id="{AFF01D4B-907C-4A8D-B742-F314608D6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5038" y="9220396"/>
            <a:ext cx="9007786" cy="747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US" sz="4800" dirty="0"/>
              <a:t>1. Users upload videos with captions.</a:t>
            </a:r>
          </a:p>
          <a:p>
            <a:r>
              <a:rPr lang="en-US" sz="4800" dirty="0"/>
              <a:t>2. The platform extracts captions from the uploaded video.</a:t>
            </a:r>
          </a:p>
          <a:p>
            <a:r>
              <a:rPr lang="en-US" sz="4800" dirty="0"/>
              <a:t>3. Captions are sent to an external API for sign language conversion.</a:t>
            </a:r>
          </a:p>
          <a:p>
            <a:r>
              <a:rPr lang="en-US" sz="4800" dirty="0"/>
              <a:t>4. The interpreted sign language is rendered alongside the video.</a:t>
            </a:r>
          </a:p>
        </p:txBody>
      </p:sp>
      <p:sp>
        <p:nvSpPr>
          <p:cNvPr id="48" name="TextBox 19">
            <a:extLst>
              <a:ext uri="{FF2B5EF4-FFF2-40B4-BE49-F238E27FC236}">
                <a16:creationId xmlns:a16="http://schemas.microsoft.com/office/drawing/2014/main" id="{48C70C39-0686-4CB6-8E0D-3B444C16D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7335" y="9199399"/>
            <a:ext cx="9257734" cy="1824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sz="4400" dirty="0" err="1"/>
              <a:t>SignFlix</a:t>
            </a:r>
            <a:r>
              <a:rPr lang="en-US" sz="4400" dirty="0"/>
              <a:t> successfully demonstrated that captioned video content could be made accessible through sign language integration using external APIs. Initial user feedback indicates improved comprehension and inclusivity.</a:t>
            </a:r>
          </a:p>
          <a:p>
            <a:pPr algn="just">
              <a:lnSpc>
                <a:spcPct val="150000"/>
              </a:lnSpc>
            </a:pPr>
            <a:r>
              <a:rPr lang="en-US" sz="4400" dirty="0"/>
              <a:t>Planned features include a dual-screen interface displaying both the original video and the sign language interpretation side-by-side. Users will be able to control the playback of sign language—adjusting speed, synchronizing delays with the main video, and pausing independently. This will allow for a more personalized and accessible viewing experience.</a:t>
            </a: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F410DFE3-C77F-46EA-9309-3274A987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2733" y="9456478"/>
            <a:ext cx="9598176" cy="660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800" dirty="0" err="1"/>
              <a:t>SignFlix</a:t>
            </a:r>
            <a:r>
              <a:rPr lang="en-US" sz="4800" dirty="0"/>
              <a:t> offers a scalable, automated and user-friendly solution to make video content accessible for the deaf and hard-of-hearing community without relying on manual interpretation.</a:t>
            </a:r>
          </a:p>
        </p:txBody>
      </p:sp>
      <p:pic>
        <p:nvPicPr>
          <p:cNvPr id="50" name="Picture 2" descr="Laxmi Memorial Education Trust® A J INSTITUTE OF ENGINEERING AND  TECHNOLOGY, MANGALURU NH-66, Kottara Chowki, Mangaluru -575006">
            <a:extLst>
              <a:ext uri="{FF2B5EF4-FFF2-40B4-BE49-F238E27FC236}">
                <a16:creationId xmlns:a16="http://schemas.microsoft.com/office/drawing/2014/main" id="{984902EF-68B5-46AA-A9FB-E177CB0B2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12" y="505193"/>
            <a:ext cx="3771154" cy="3220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Ref: MIC/IIC/2018/Program/01 Date: December 31, 2018 Dear IIC Member, Sub:  Facebook live session on “India First Leadership Ta">
            <a:extLst>
              <a:ext uri="{FF2B5EF4-FFF2-40B4-BE49-F238E27FC236}">
                <a16:creationId xmlns:a16="http://schemas.microsoft.com/office/drawing/2014/main" id="{9D6B6137-361E-4C80-B0DD-CAE30FCB2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3476" y="3504734"/>
            <a:ext cx="5334000" cy="32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8" descr="admin | Government of India, All India Council for Technical Education">
            <a:extLst>
              <a:ext uri="{FF2B5EF4-FFF2-40B4-BE49-F238E27FC236}">
                <a16:creationId xmlns:a16="http://schemas.microsoft.com/office/drawing/2014/main" id="{E25216DC-1FE2-4502-A942-30E8D0A2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4340" y="717391"/>
            <a:ext cx="3733800" cy="32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MoE | MoE Innovation Cell">
            <a:extLst>
              <a:ext uri="{FF2B5EF4-FFF2-40B4-BE49-F238E27FC236}">
                <a16:creationId xmlns:a16="http://schemas.microsoft.com/office/drawing/2014/main" id="{58866E47-952E-4D4D-B2F4-466B7053A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" t="17905" r="6142" b="10644"/>
          <a:stretch/>
        </p:blipFill>
        <p:spPr bwMode="auto">
          <a:xfrm>
            <a:off x="4299289" y="3580934"/>
            <a:ext cx="5334000" cy="322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0">
            <a:extLst>
              <a:ext uri="{FF2B5EF4-FFF2-40B4-BE49-F238E27FC236}">
                <a16:creationId xmlns:a16="http://schemas.microsoft.com/office/drawing/2014/main" id="{D5FA5E48-ECB3-2415-4A8D-5FA05297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7367635"/>
            <a:ext cx="10058400" cy="1292457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50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Abstract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2F33005-ABC8-3862-84C0-5F7A50F1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502" y="7471324"/>
            <a:ext cx="10058400" cy="1292455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Methodology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B96D1C3-4255-DC20-4857-7F9FEC4D9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7002" y="7410364"/>
            <a:ext cx="10058400" cy="1292455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Results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19080F3-2A1B-5C29-8DD7-288A42130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3101" y="7471324"/>
            <a:ext cx="10058400" cy="1292455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Conclusion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717FF98-09E1-365E-A364-02BB0152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02" y="20741995"/>
            <a:ext cx="10058400" cy="1356222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B610682-1B62-D708-0E48-557FC5EF6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542" y="21891212"/>
            <a:ext cx="10058400" cy="1292455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487">
              <a:defRPr/>
            </a:pPr>
            <a:r>
              <a:rPr lang="en-US" sz="44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References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E6347-B400-6FCA-4199-46618F50F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5038" y="17155961"/>
            <a:ext cx="9007786" cy="14594156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CC3771B-91B5-652D-DDCD-A18C5364FA0F}"/>
              </a:ext>
            </a:extLst>
          </p:cNvPr>
          <p:cNvSpPr txBox="1"/>
          <p:nvPr/>
        </p:nvSpPr>
        <p:spPr>
          <a:xfrm>
            <a:off x="4940978" y="1150965"/>
            <a:ext cx="35292622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05">
              <a:spcBef>
                <a:spcPct val="20000"/>
              </a:spcBef>
              <a:defRPr/>
            </a:pPr>
            <a:r>
              <a:rPr lang="en-US" sz="6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“</a:t>
            </a:r>
            <a:r>
              <a:rPr lang="en-US" sz="6600" b="1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SIGNFLIX</a:t>
            </a:r>
            <a:r>
              <a:rPr lang="en-US" sz="6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: A VIDEO STREAMING PLATFORM WITH SIGN LANGUAGE”</a:t>
            </a:r>
          </a:p>
          <a:p>
            <a:pPr algn="ctr" defTabSz="3761005">
              <a:spcBef>
                <a:spcPct val="20000"/>
              </a:spcBef>
              <a:defRPr/>
            </a:pPr>
            <a:r>
              <a:rPr lang="en-US" sz="6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Jnanesh, Milan CI, Gauresh G Pai, Himanshu Hegde</a:t>
            </a:r>
          </a:p>
        </p:txBody>
      </p:sp>
    </p:spTree>
    <p:extLst>
      <p:ext uri="{BB962C8B-B14F-4D97-AF65-F5344CB8AC3E}">
        <p14:creationId xmlns:p14="http://schemas.microsoft.com/office/powerpoint/2010/main" val="154996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328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Quattrocento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Jnanesh Tuluve</cp:lastModifiedBy>
  <cp:revision>5</cp:revision>
  <dcterms:created xsi:type="dcterms:W3CDTF">2023-06-13T05:06:35Z</dcterms:created>
  <dcterms:modified xsi:type="dcterms:W3CDTF">2025-05-08T09:11:18Z</dcterms:modified>
</cp:coreProperties>
</file>