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
  </p:notesMasterIdLst>
  <p:sldIdLst>
    <p:sldId id="258" r:id="rId2"/>
    <p:sldId id="257" r:id="rId3"/>
    <p:sldId id="259" r:id="rId4"/>
    <p:sldId id="260" r:id="rId5"/>
    <p:sldId id="266" r:id="rId6"/>
    <p:sldId id="262" r:id="rId7"/>
    <p:sldId id="263" r:id="rId8"/>
    <p:sldId id="264" r:id="rId9"/>
    <p:sldId id="265"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666"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7547F3-D0A6-43A2-A4D6-114E3F4586EC}" type="datetimeFigureOut">
              <a:rPr lang="en-IN" smtClean="0"/>
              <a:t>04-04-2025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B34E88-DE03-4814-A3F7-0FA0C52041AF}" type="slidenum">
              <a:rPr lang="en-IN" smtClean="0"/>
              <a:t>‹#›</a:t>
            </a:fld>
            <a:endParaRPr lang="en-IN"/>
          </a:p>
        </p:txBody>
      </p:sp>
    </p:spTree>
    <p:extLst>
      <p:ext uri="{BB962C8B-B14F-4D97-AF65-F5344CB8AC3E}">
        <p14:creationId xmlns:p14="http://schemas.microsoft.com/office/powerpoint/2010/main" val="11177865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5B34E88-DE03-4814-A3F7-0FA0C52041AF}" type="slidenum">
              <a:rPr lang="en-IN" smtClean="0"/>
              <a:t>1</a:t>
            </a:fld>
            <a:endParaRPr lang="en-IN"/>
          </a:p>
        </p:txBody>
      </p:sp>
    </p:spTree>
    <p:extLst>
      <p:ext uri="{BB962C8B-B14F-4D97-AF65-F5344CB8AC3E}">
        <p14:creationId xmlns:p14="http://schemas.microsoft.com/office/powerpoint/2010/main" val="2841300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07D21FF-50EA-4C11-A205-D5C66C346388}"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9" name="Rectangle 8"/>
          <p:cNvSpPr/>
          <p:nvPr/>
        </p:nvSpPr>
        <p:spPr>
          <a:xfrm>
            <a:off x="345440" y="2942602"/>
            <a:ext cx="7147931"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572652" y="2944634"/>
            <a:ext cx="1190348"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712714" y="3136658"/>
            <a:ext cx="910224"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45483" y="3055621"/>
            <a:ext cx="6947845"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786826" y="4625268"/>
            <a:ext cx="762000" cy="457200"/>
          </a:xfrm>
        </p:spPr>
        <p:txBody>
          <a:bodyPr/>
          <a:lstStyle>
            <a:lvl1pPr algn="ctr">
              <a:defRPr sz="2800">
                <a:solidFill>
                  <a:schemeClr val="accent1">
                    <a:lumMod val="50000"/>
                  </a:schemeClr>
                </a:solidFill>
              </a:defRPr>
            </a:lvl1pPr>
          </a:lstStyle>
          <a:p>
            <a:fld id="{196A272F-F1FF-4541-B50B-471765F95DDC}" type="slidenum">
              <a:rPr lang="en-IN" smtClean="0"/>
              <a:t>‹#›</a:t>
            </a:fld>
            <a:endParaRPr lang="en-IN"/>
          </a:p>
        </p:txBody>
      </p:sp>
      <p:sp>
        <p:nvSpPr>
          <p:cNvPr id="11" name="Rectangle 10"/>
          <p:cNvSpPr/>
          <p:nvPr/>
        </p:nvSpPr>
        <p:spPr>
          <a:xfrm>
            <a:off x="541822" y="4559276"/>
            <a:ext cx="6755166"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38971" y="3139440"/>
            <a:ext cx="6760868"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642805" y="4648200"/>
            <a:ext cx="65532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 name="Title 1"/>
          <p:cNvSpPr>
            <a:spLocks noGrp="1"/>
          </p:cNvSpPr>
          <p:nvPr>
            <p:ph type="ctrTitle"/>
          </p:nvPr>
        </p:nvSpPr>
        <p:spPr>
          <a:xfrm>
            <a:off x="604705" y="3227033"/>
            <a:ext cx="6629400" cy="1219201"/>
          </a:xfrm>
        </p:spPr>
        <p:txBody>
          <a:bodyPr anchor="b" anchorCtr="0">
            <a:noAutofit/>
          </a:bodyPr>
          <a:lstStyle>
            <a:lvl1pPr>
              <a:defRPr sz="4000">
                <a:solidFill>
                  <a:schemeClr val="accent1">
                    <a:lumMod val="50000"/>
                  </a:schemeClr>
                </a:solidFill>
              </a:defRPr>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D21FF-50EA-4C11-A205-D5C66C346388}"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A272F-F1FF-4541-B50B-471765F95DDC}"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861702" y="228600"/>
            <a:ext cx="185928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6955225" y="351409"/>
            <a:ext cx="1672235"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048577" y="395427"/>
            <a:ext cx="1485531" cy="578898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380999"/>
            <a:ext cx="6172200" cy="57912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7D21FF-50EA-4C11-A205-D5C66C346388}"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A272F-F1FF-4541-B50B-471765F95DDC}"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7D21FF-50EA-4C11-A205-D5C66C346388}"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A272F-F1FF-4541-B50B-471765F95DDC}"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107D21FF-50EA-4C11-A205-D5C66C346388}" type="datetimeFigureOut">
              <a:rPr lang="en-IN" smtClean="0"/>
              <a:t>04-04-2025</a:t>
            </a:fld>
            <a:endParaRPr lang="en-IN"/>
          </a:p>
        </p:txBody>
      </p:sp>
      <p:sp>
        <p:nvSpPr>
          <p:cNvPr id="13" name="Rectangle 12"/>
          <p:cNvSpPr/>
          <p:nvPr/>
        </p:nvSpPr>
        <p:spPr>
          <a:xfrm>
            <a:off x="451976" y="2946400"/>
            <a:ext cx="8265160"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567656" y="3048000"/>
            <a:ext cx="8033800"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6A272F-F1FF-4541-B50B-471765F95DDC}" type="slidenum">
              <a:rPr lang="en-IN" smtClean="0"/>
              <a:t>‹#›</a:t>
            </a:fld>
            <a:endParaRPr lang="en-IN"/>
          </a:p>
        </p:txBody>
      </p:sp>
      <p:sp>
        <p:nvSpPr>
          <p:cNvPr id="2" name="Title 1"/>
          <p:cNvSpPr>
            <a:spLocks noGrp="1"/>
          </p:cNvSpPr>
          <p:nvPr>
            <p:ph type="title"/>
          </p:nvPr>
        </p:nvSpPr>
        <p:spPr>
          <a:xfrm>
            <a:off x="736456" y="3200399"/>
            <a:ext cx="76962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a:t>Click to edit Master title style</a:t>
            </a:r>
            <a:endParaRPr lang="en-US" dirty="0"/>
          </a:p>
        </p:txBody>
      </p:sp>
      <p:sp>
        <p:nvSpPr>
          <p:cNvPr id="15" name="Rectangle 14"/>
          <p:cNvSpPr/>
          <p:nvPr/>
        </p:nvSpPr>
        <p:spPr>
          <a:xfrm>
            <a:off x="675496" y="4541520"/>
            <a:ext cx="781812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36456" y="4607510"/>
            <a:ext cx="76962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4" name="Rectangle 13"/>
          <p:cNvSpPr/>
          <p:nvPr/>
        </p:nvSpPr>
        <p:spPr>
          <a:xfrm>
            <a:off x="675757" y="3124200"/>
            <a:ext cx="7817599"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p>
            <a:r>
              <a:rPr lang="en-US"/>
              <a:t>Click to edit Master title style</a:t>
            </a:r>
          </a:p>
        </p:txBody>
      </p:sp>
      <p:sp>
        <p:nvSpPr>
          <p:cNvPr id="3" name="Content Placeholder 2"/>
          <p:cNvSpPr>
            <a:spLocks noGrp="1"/>
          </p:cNvSpPr>
          <p:nvPr>
            <p:ph sz="half" idx="1"/>
          </p:nvPr>
        </p:nvSpPr>
        <p:spPr>
          <a:xfrm>
            <a:off x="426128"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1"/>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7D21FF-50EA-4C11-A205-D5C66C346388}"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A272F-F1FF-4541-B50B-471765F95DDC}"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26128" y="408372"/>
            <a:ext cx="8260672" cy="1039427"/>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26128" y="1722438"/>
            <a:ext cx="4040188"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26128" y="2438400"/>
            <a:ext cx="4040188"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722438"/>
            <a:ext cx="4041775"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438400"/>
            <a:ext cx="4041775"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7D21FF-50EA-4C11-A205-D5C66C346388}" type="datetimeFigureOut">
              <a:rPr lang="en-IN" smtClean="0"/>
              <a:t>04-04-2025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6A272F-F1FF-4541-B50B-471765F95DDC}"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07D21FF-50EA-4C11-A205-D5C66C346388}" type="datetimeFigureOut">
              <a:rPr lang="en-IN" smtClean="0"/>
              <a:t>04-04-2025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6A272F-F1FF-4541-B50B-471765F95DDC}"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07D21FF-50EA-4C11-A205-D5C66C346388}" type="datetimeFigureOut">
              <a:rPr lang="en-IN" smtClean="0"/>
              <a:t>04-04-2025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6A272F-F1FF-4541-B50B-471765F95DDC}"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886200" y="685800"/>
            <a:ext cx="4572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7D21FF-50EA-4C11-A205-D5C66C346388}"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6A272F-F1FF-4541-B50B-471765F95DDC}" type="slidenum">
              <a:rPr lang="en-IN" smtClean="0"/>
              <a:t>‹#›</a:t>
            </a:fld>
            <a:endParaRPr lang="en-IN"/>
          </a:p>
        </p:txBody>
      </p:sp>
      <p:sp>
        <p:nvSpPr>
          <p:cNvPr id="8" name="Rectangle 7"/>
          <p:cNvSpPr/>
          <p:nvPr/>
        </p:nvSpPr>
        <p:spPr>
          <a:xfrm>
            <a:off x="560034" y="1505712"/>
            <a:ext cx="2716566"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76690" y="1642472"/>
            <a:ext cx="2483254"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769000" y="2971800"/>
            <a:ext cx="2298634"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769000" y="1734312"/>
            <a:ext cx="2298634" cy="1191620"/>
          </a:xfrm>
        </p:spPr>
        <p:txBody>
          <a:bodyPr anchor="b">
            <a:normAutofit/>
          </a:bodyPr>
          <a:lstStyle>
            <a:lvl1pPr algn="l">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685800" y="621437"/>
            <a:ext cx="77724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p:txBody>
          <a:bodyPr/>
          <a:lstStyle/>
          <a:p>
            <a:fld id="{107D21FF-50EA-4C11-A205-D5C66C346388}" type="datetimeFigureOut">
              <a:rPr lang="en-IN" smtClean="0"/>
              <a:t>04-04-2025</a:t>
            </a:fld>
            <a:endParaRPr lang="en-IN"/>
          </a:p>
        </p:txBody>
      </p:sp>
      <p:sp>
        <p:nvSpPr>
          <p:cNvPr id="7" name="Slide Number Placeholder 6"/>
          <p:cNvSpPr>
            <a:spLocks noGrp="1"/>
          </p:cNvSpPr>
          <p:nvPr>
            <p:ph type="sldNum" sz="quarter" idx="12"/>
          </p:nvPr>
        </p:nvSpPr>
        <p:spPr/>
        <p:txBody>
          <a:bodyPr/>
          <a:lstStyle/>
          <a:p>
            <a:fld id="{196A272F-F1FF-4541-B50B-471765F95DDC}" type="slidenum">
              <a:rPr lang="en-IN" smtClean="0"/>
              <a:t>‹#›</a:t>
            </a:fld>
            <a:endParaRPr lang="en-IN"/>
          </a:p>
        </p:txBody>
      </p:sp>
      <p:sp>
        <p:nvSpPr>
          <p:cNvPr id="10" name="Rectangle 9"/>
          <p:cNvSpPr/>
          <p:nvPr/>
        </p:nvSpPr>
        <p:spPr>
          <a:xfrm>
            <a:off x="685800" y="4953000"/>
            <a:ext cx="77724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761999" y="5029200"/>
            <a:ext cx="7600765"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914400" y="5638800"/>
            <a:ext cx="7328514"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05589" y="5074920"/>
            <a:ext cx="7946136"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956289" y="5656556"/>
            <a:ext cx="7244736"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914400" y="5105400"/>
            <a:ext cx="7328514" cy="523043"/>
          </a:xfrm>
        </p:spPr>
        <p:txBody>
          <a:bodyPr anchor="ctr" anchorCtr="0"/>
          <a:lstStyle>
            <a:lvl1pPr algn="ctr">
              <a:defRPr sz="2000" b="0">
                <a:solidFill>
                  <a:schemeClr val="accent1">
                    <a:lumMod val="75000"/>
                  </a:schemeClr>
                </a:solidFill>
              </a:defRPr>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91440" y="101600"/>
            <a:ext cx="896112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1752600"/>
            <a:ext cx="8229600"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2"/>
                </a:solidFill>
              </a:defRPr>
            </a:lvl1pPr>
          </a:lstStyle>
          <a:p>
            <a:fld id="{107D21FF-50EA-4C11-A205-D5C66C346388}" type="datetimeFigureOut">
              <a:rPr lang="en-IN" smtClean="0"/>
              <a:t>04-04-2025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2"/>
                </a:solidFill>
              </a:defRPr>
            </a:lvl1pPr>
          </a:lstStyle>
          <a:p>
            <a:fld id="{196A272F-F1FF-4541-B50B-471765F95DDC}" type="slidenum">
              <a:rPr lang="en-IN" smtClean="0"/>
              <a:t>‹#›</a:t>
            </a:fld>
            <a:endParaRPr lang="en-IN"/>
          </a:p>
        </p:txBody>
      </p:sp>
      <p:sp>
        <p:nvSpPr>
          <p:cNvPr id="9" name="Rectangle 8"/>
          <p:cNvSpPr/>
          <p:nvPr/>
        </p:nvSpPr>
        <p:spPr>
          <a:xfrm>
            <a:off x="274320" y="278166"/>
            <a:ext cx="859536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372863" y="372862"/>
            <a:ext cx="8380520"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26128" y="408372"/>
            <a:ext cx="8260672" cy="1039427"/>
          </a:xfrm>
          <a:prstGeom prst="rect">
            <a:avLst/>
          </a:prstGeom>
        </p:spPr>
        <p:txBody>
          <a:bodyPr vert="horz" lIns="91440" tIns="45720" rIns="91440" bIns="45720" rtlCol="0" anchor="ctr">
            <a:normAutofit/>
          </a:bodyPr>
          <a:lstStyle/>
          <a:p>
            <a:r>
              <a:rPr lang="en-US"/>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2454"/>
            <a:ext cx="9144000" cy="1429867"/>
          </a:xfrm>
          <a:prstGeom prst="rect">
            <a:avLst/>
          </a:prstGeom>
        </p:spPr>
      </p:pic>
      <p:sp>
        <p:nvSpPr>
          <p:cNvPr id="5" name="TextBox 4">
            <a:extLst>
              <a:ext uri="{FF2B5EF4-FFF2-40B4-BE49-F238E27FC236}">
                <a16:creationId xmlns:a16="http://schemas.microsoft.com/office/drawing/2014/main" id="{5ECC500D-EB8A-82CC-8F01-973750986ADB}"/>
              </a:ext>
            </a:extLst>
          </p:cNvPr>
          <p:cNvSpPr txBox="1"/>
          <p:nvPr/>
        </p:nvSpPr>
        <p:spPr>
          <a:xfrm>
            <a:off x="3825974" y="1556792"/>
            <a:ext cx="1447832"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b="1" i="1" dirty="0">
                <a:latin typeface="Times New Roman" panose="02020603050405020304" pitchFamily="18" charset="0"/>
                <a:cs typeface="Times New Roman" panose="02020603050405020304" pitchFamily="18" charset="0"/>
              </a:rPr>
              <a:t>Presentation </a:t>
            </a:r>
          </a:p>
          <a:p>
            <a:pPr algn="ctr"/>
            <a:r>
              <a:rPr lang="en-IN" b="1" i="1" dirty="0">
                <a:latin typeface="Times New Roman" panose="02020603050405020304" pitchFamily="18" charset="0"/>
                <a:cs typeface="Times New Roman" panose="02020603050405020304" pitchFamily="18" charset="0"/>
              </a:rPr>
              <a:t>On</a:t>
            </a:r>
          </a:p>
        </p:txBody>
      </p:sp>
      <p:sp>
        <p:nvSpPr>
          <p:cNvPr id="6" name="TextBox 3">
            <a:extLst>
              <a:ext uri="{FF2B5EF4-FFF2-40B4-BE49-F238E27FC236}">
                <a16:creationId xmlns:a16="http://schemas.microsoft.com/office/drawing/2014/main" id="{EA290AAC-10D8-37AA-10B8-7C55C1162604}"/>
              </a:ext>
            </a:extLst>
          </p:cNvPr>
          <p:cNvSpPr txBox="1"/>
          <p:nvPr/>
        </p:nvSpPr>
        <p:spPr>
          <a:xfrm>
            <a:off x="251520" y="2381943"/>
            <a:ext cx="8769927" cy="83099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sz="2400" b="1" dirty="0">
                <a:latin typeface="Times New Roman" panose="02020603050405020304" pitchFamily="18" charset="0"/>
                <a:cs typeface="Times New Roman" panose="02020603050405020304" pitchFamily="18" charset="0"/>
              </a:rPr>
              <a:t>“</a:t>
            </a:r>
            <a:r>
              <a:rPr lang="en-IN" sz="2400" b="1" dirty="0" err="1">
                <a:latin typeface="Times New Roman" panose="02020603050405020304" pitchFamily="18" charset="0"/>
                <a:cs typeface="Times New Roman" panose="02020603050405020304" pitchFamily="18" charset="0"/>
              </a:rPr>
              <a:t>SIGNFLIX</a:t>
            </a:r>
            <a:r>
              <a:rPr lang="en-IN" sz="2400" b="1" dirty="0">
                <a:latin typeface="Times New Roman" panose="02020603050405020304" pitchFamily="18" charset="0"/>
                <a:cs typeface="Times New Roman" panose="02020603050405020304" pitchFamily="18" charset="0"/>
              </a:rPr>
              <a:t>: A VIDEO STREAMING PLATFORM WITH SIGN LANGUAGE”</a:t>
            </a:r>
          </a:p>
        </p:txBody>
      </p:sp>
      <p:sp>
        <p:nvSpPr>
          <p:cNvPr id="7" name="TextBox 5">
            <a:extLst>
              <a:ext uri="{FF2B5EF4-FFF2-40B4-BE49-F238E27FC236}">
                <a16:creationId xmlns:a16="http://schemas.microsoft.com/office/drawing/2014/main" id="{A81ACE11-7A26-F1A9-25F5-854DAF76268A}"/>
              </a:ext>
            </a:extLst>
          </p:cNvPr>
          <p:cNvSpPr txBox="1"/>
          <p:nvPr/>
        </p:nvSpPr>
        <p:spPr>
          <a:xfrm>
            <a:off x="-23936" y="3990054"/>
            <a:ext cx="5458691" cy="203132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1"/>
            <a:r>
              <a:rPr lang="en-IN" b="1" dirty="0">
                <a:latin typeface="Times New Roman" panose="02020603050405020304" pitchFamily="18" charset="0"/>
                <a:cs typeface="Times New Roman" panose="02020603050405020304" pitchFamily="18" charset="0"/>
              </a:rPr>
              <a:t>PRESENTED BY:</a:t>
            </a:r>
          </a:p>
          <a:p>
            <a:pPr algn="ctr"/>
            <a:endParaRPr lang="en-IN" b="1" dirty="0">
              <a:latin typeface="Times New Roman" panose="02020603050405020304" pitchFamily="18" charset="0"/>
              <a:cs typeface="Times New Roman" panose="02020603050405020304" pitchFamily="18" charset="0"/>
            </a:endParaRPr>
          </a:p>
          <a:p>
            <a:pPr lvl="1" algn="just"/>
            <a:r>
              <a:rPr lang="en-IN" b="1" dirty="0">
                <a:latin typeface="Times New Roman" panose="02020603050405020304" pitchFamily="18" charset="0"/>
                <a:cs typeface="Times New Roman" panose="02020603050405020304" pitchFamily="18" charset="0"/>
              </a:rPr>
              <a:t>JNANESH                      : </a:t>
            </a:r>
            <a:r>
              <a:rPr lang="en-IN" b="1" dirty="0" err="1">
                <a:latin typeface="Times New Roman" panose="02020603050405020304" pitchFamily="18" charset="0"/>
                <a:cs typeface="Times New Roman" panose="02020603050405020304" pitchFamily="18" charset="0"/>
              </a:rPr>
              <a:t>4JK22CS020</a:t>
            </a:r>
            <a:endParaRPr lang="en-IN" b="1" dirty="0">
              <a:latin typeface="Times New Roman" panose="02020603050405020304" pitchFamily="18" charset="0"/>
              <a:cs typeface="Times New Roman" panose="02020603050405020304" pitchFamily="18" charset="0"/>
            </a:endParaRPr>
          </a:p>
          <a:p>
            <a:pPr lvl="1" algn="just"/>
            <a:r>
              <a:rPr lang="en-IN" b="1" dirty="0">
                <a:latin typeface="Times New Roman" panose="02020603050405020304" pitchFamily="18" charset="0"/>
                <a:cs typeface="Times New Roman" panose="02020603050405020304" pitchFamily="18" charset="0"/>
              </a:rPr>
              <a:t>GAURESH G PAI	: </a:t>
            </a:r>
            <a:r>
              <a:rPr lang="en-IN" b="1" dirty="0" err="1">
                <a:latin typeface="Times New Roman" panose="02020603050405020304" pitchFamily="18" charset="0"/>
                <a:cs typeface="Times New Roman" panose="02020603050405020304" pitchFamily="18" charset="0"/>
              </a:rPr>
              <a:t>4JK22CS016</a:t>
            </a:r>
            <a:endParaRPr lang="en-IN" b="1" dirty="0">
              <a:latin typeface="Times New Roman" panose="02020603050405020304" pitchFamily="18" charset="0"/>
              <a:cs typeface="Times New Roman" panose="02020603050405020304" pitchFamily="18" charset="0"/>
            </a:endParaRPr>
          </a:p>
          <a:p>
            <a:pPr lvl="1" algn="just"/>
            <a:r>
              <a:rPr lang="en-IN" b="1" dirty="0">
                <a:latin typeface="Times New Roman" panose="02020603050405020304" pitchFamily="18" charset="0"/>
                <a:cs typeface="Times New Roman" panose="02020603050405020304" pitchFamily="18" charset="0"/>
              </a:rPr>
              <a:t>HIMANSHU HEGDE	: </a:t>
            </a:r>
            <a:r>
              <a:rPr lang="en-IN" b="1" dirty="0" err="1">
                <a:latin typeface="Times New Roman" panose="02020603050405020304" pitchFamily="18" charset="0"/>
                <a:cs typeface="Times New Roman" panose="02020603050405020304" pitchFamily="18" charset="0"/>
              </a:rPr>
              <a:t>4JK22CS018</a:t>
            </a:r>
            <a:endParaRPr lang="en-IN" b="1" dirty="0">
              <a:latin typeface="Times New Roman" panose="02020603050405020304" pitchFamily="18" charset="0"/>
              <a:cs typeface="Times New Roman" panose="02020603050405020304" pitchFamily="18" charset="0"/>
            </a:endParaRPr>
          </a:p>
          <a:p>
            <a:pPr lvl="1" algn="just"/>
            <a:r>
              <a:rPr lang="en-IN" b="1" dirty="0">
                <a:latin typeface="Times New Roman" panose="02020603050405020304" pitchFamily="18" charset="0"/>
                <a:cs typeface="Times New Roman" panose="02020603050405020304" pitchFamily="18" charset="0"/>
              </a:rPr>
              <a:t>MILAN CI		: </a:t>
            </a:r>
            <a:r>
              <a:rPr lang="en-IN" b="1" dirty="0" err="1">
                <a:latin typeface="Times New Roman" panose="02020603050405020304" pitchFamily="18" charset="0"/>
                <a:cs typeface="Times New Roman" panose="02020603050405020304" pitchFamily="18" charset="0"/>
              </a:rPr>
              <a:t>4JK22CS027</a:t>
            </a:r>
            <a:endParaRPr lang="en-IN"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
        <p:nvSpPr>
          <p:cNvPr id="8" name="TextBox 6">
            <a:extLst>
              <a:ext uri="{FF2B5EF4-FFF2-40B4-BE49-F238E27FC236}">
                <a16:creationId xmlns:a16="http://schemas.microsoft.com/office/drawing/2014/main" id="{2BC6AA81-376E-B0F1-A66F-8425B51BDDA2}"/>
              </a:ext>
            </a:extLst>
          </p:cNvPr>
          <p:cNvSpPr txBox="1"/>
          <p:nvPr/>
        </p:nvSpPr>
        <p:spPr>
          <a:xfrm>
            <a:off x="5269624" y="4034273"/>
            <a:ext cx="3779815"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IN" b="1" dirty="0">
                <a:latin typeface="Times New Roman" panose="02020603050405020304" pitchFamily="18" charset="0"/>
                <a:cs typeface="Times New Roman" panose="02020603050405020304" pitchFamily="18" charset="0"/>
              </a:rPr>
              <a:t>UNDER THE GUIDANCE OF</a:t>
            </a: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MRS. NAYANA YADAV M</a:t>
            </a:r>
          </a:p>
          <a:p>
            <a:pPr algn="ctr"/>
            <a:r>
              <a:rPr lang="en-IN" sz="1800" b="1" dirty="0">
                <a:effectLst/>
                <a:latin typeface="Times New Roman" panose="02020603050405020304" pitchFamily="18" charset="0"/>
                <a:ea typeface="Times New Roman" panose="02020603050405020304" pitchFamily="18" charset="0"/>
              </a:rPr>
              <a:t>ASSISTANT PROFESSOR, CSE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746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11760" y="2636912"/>
            <a:ext cx="4320480" cy="830997"/>
          </a:xfrm>
          <a:prstGeom prst="rect">
            <a:avLst/>
          </a:prstGeom>
          <a:noFill/>
        </p:spPr>
        <p:txBody>
          <a:bodyPr wrap="square" rtlCol="0">
            <a:spAutoFit/>
          </a:bodyPr>
          <a:lstStyle/>
          <a:p>
            <a:r>
              <a:rPr lang="en-US" sz="4800" b="1" dirty="0">
                <a:latin typeface="Tahoma" pitchFamily="34" charset="0"/>
                <a:ea typeface="Tahoma" pitchFamily="34" charset="0"/>
                <a:cs typeface="Tahoma" pitchFamily="34" charset="0"/>
              </a:rPr>
              <a:t>THANK YOU!</a:t>
            </a:r>
            <a:endParaRPr lang="en-IN" sz="4800" b="1" dirty="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599536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60648"/>
            <a:ext cx="8229600" cy="1143000"/>
          </a:xfrm>
        </p:spPr>
        <p:txBody>
          <a:bodyPr>
            <a:normAutofit/>
          </a:bodyPr>
          <a:lstStyle/>
          <a:p>
            <a:r>
              <a:rPr lang="en-US" sz="3600" b="1" dirty="0">
                <a:solidFill>
                  <a:schemeClr val="tx1"/>
                </a:solidFill>
                <a:latin typeface="Times New Roman" pitchFamily="18" charset="0"/>
                <a:cs typeface="Times New Roman" pitchFamily="18" charset="0"/>
              </a:rPr>
              <a:t>PROBLEM STATEMENT</a:t>
            </a:r>
            <a:endParaRPr lang="en-IN" sz="3600" b="1" dirty="0">
              <a:solidFill>
                <a:schemeClr val="tx1"/>
              </a:solidFill>
              <a:latin typeface="Times New Roman" pitchFamily="18" charset="0"/>
              <a:cs typeface="Times New Roman" pitchFamily="18" charset="0"/>
            </a:endParaRPr>
          </a:p>
        </p:txBody>
      </p:sp>
      <p:sp>
        <p:nvSpPr>
          <p:cNvPr id="4" name="Content Placeholder 3"/>
          <p:cNvSpPr>
            <a:spLocks noGrp="1"/>
          </p:cNvSpPr>
          <p:nvPr>
            <p:ph idx="1"/>
          </p:nvPr>
        </p:nvSpPr>
        <p:spPr>
          <a:xfrm>
            <a:off x="539552" y="1844824"/>
            <a:ext cx="8229600" cy="4525963"/>
          </a:xfrm>
        </p:spPr>
        <p:txBody>
          <a:bodyPr/>
          <a:lstStyle/>
          <a:p>
            <a:r>
              <a:rPr lang="en-US" sz="2800" dirty="0">
                <a:latin typeface="Times New Roman" pitchFamily="18" charset="0"/>
                <a:cs typeface="Times New Roman" pitchFamily="18" charset="0"/>
              </a:rPr>
              <a:t>Deaf and hard-of-hearing individuals struggle to access video content.</a:t>
            </a:r>
          </a:p>
          <a:p>
            <a:r>
              <a:rPr lang="en-US" sz="2800" dirty="0">
                <a:latin typeface="Times New Roman" pitchFamily="18" charset="0"/>
                <a:cs typeface="Times New Roman" pitchFamily="18" charset="0"/>
              </a:rPr>
              <a:t>Most online videos lack proper sign language interpretation.</a:t>
            </a:r>
          </a:p>
          <a:p>
            <a:r>
              <a:rPr lang="en-US" sz="2800" dirty="0">
                <a:latin typeface="Times New Roman" pitchFamily="18" charset="0"/>
                <a:cs typeface="Times New Roman" pitchFamily="18" charset="0"/>
              </a:rPr>
              <a:t>Automatic captions alone do not provide a fully accessible experience.</a:t>
            </a:r>
          </a:p>
          <a:p>
            <a:r>
              <a:rPr lang="en-US" sz="2800" dirty="0">
                <a:latin typeface="Times New Roman" pitchFamily="18" charset="0"/>
                <a:cs typeface="Times New Roman" pitchFamily="18" charset="0"/>
              </a:rPr>
              <a:t>The lack of sign language support limits equal access to information and entertainment.</a:t>
            </a:r>
            <a:endParaRPr lang="en-IN" dirty="0"/>
          </a:p>
        </p:txBody>
      </p:sp>
    </p:spTree>
    <p:extLst>
      <p:ext uri="{BB962C8B-B14F-4D97-AF65-F5344CB8AC3E}">
        <p14:creationId xmlns:p14="http://schemas.microsoft.com/office/powerpoint/2010/main" val="1447115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solidFill>
                  <a:schemeClr val="tx1"/>
                </a:solidFill>
                <a:latin typeface="Times New Roman" pitchFamily="18" charset="0"/>
                <a:cs typeface="Times New Roman" pitchFamily="18" charset="0"/>
              </a:rPr>
              <a:t>EXISTING SOLUTION</a:t>
            </a:r>
            <a:endParaRPr lang="en-IN" sz="36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r>
              <a:rPr lang="en-US" sz="2800" b="1" dirty="0">
                <a:latin typeface="Times New Roman" pitchFamily="18" charset="0"/>
                <a:cs typeface="Times New Roman" pitchFamily="18" charset="0"/>
              </a:rPr>
              <a:t>YouTube's Auto-Captions:  </a:t>
            </a:r>
            <a:r>
              <a:rPr lang="en-US" sz="2800" dirty="0">
                <a:latin typeface="Times New Roman" pitchFamily="18" charset="0"/>
                <a:cs typeface="Times New Roman" pitchFamily="18" charset="0"/>
              </a:rPr>
              <a:t>YouTube provides automatic captions, but it lacks integrated sign language interpretation.</a:t>
            </a:r>
          </a:p>
          <a:p>
            <a:pPr algn="just"/>
            <a:r>
              <a:rPr lang="en-US" sz="2800" b="1" dirty="0">
                <a:latin typeface="Times New Roman" pitchFamily="18" charset="0"/>
                <a:cs typeface="Times New Roman" pitchFamily="18" charset="0"/>
              </a:rPr>
              <a:t>Sign Language Apps: </a:t>
            </a:r>
            <a:r>
              <a:rPr lang="en-US" sz="2000" dirty="0"/>
              <a:t> </a:t>
            </a:r>
            <a:r>
              <a:rPr lang="en-US" sz="2800" dirty="0">
                <a:latin typeface="Times New Roman" pitchFamily="18" charset="0"/>
                <a:cs typeface="Times New Roman" pitchFamily="18" charset="0"/>
              </a:rPr>
              <a:t>Apps like The ASL App and </a:t>
            </a:r>
            <a:r>
              <a:rPr lang="en-US" sz="2800" dirty="0" err="1">
                <a:latin typeface="Times New Roman" pitchFamily="18" charset="0"/>
                <a:cs typeface="Times New Roman" pitchFamily="18" charset="0"/>
              </a:rPr>
              <a:t>HandTalk</a:t>
            </a:r>
            <a:r>
              <a:rPr lang="en-US" sz="2800" dirty="0">
                <a:latin typeface="Times New Roman" pitchFamily="18" charset="0"/>
                <a:cs typeface="Times New Roman" pitchFamily="18" charset="0"/>
              </a:rPr>
              <a:t> help translate text to sign language, but they are not integrated into mainstream video platforms.</a:t>
            </a:r>
          </a:p>
          <a:p>
            <a:pPr algn="just"/>
            <a:r>
              <a:rPr lang="en-US" sz="2800" b="1" dirty="0">
                <a:latin typeface="Times New Roman" pitchFamily="18" charset="0"/>
                <a:cs typeface="Times New Roman" pitchFamily="18" charset="0"/>
              </a:rPr>
              <a:t>Television &amp; Streaming Services:</a:t>
            </a:r>
            <a:r>
              <a:rPr lang="en-US" sz="2000" dirty="0"/>
              <a:t>  </a:t>
            </a:r>
            <a:r>
              <a:rPr lang="en-US" sz="2800" dirty="0">
                <a:latin typeface="Times New Roman" pitchFamily="18" charset="0"/>
                <a:cs typeface="Times New Roman" pitchFamily="18" charset="0"/>
              </a:rPr>
              <a:t>Some streaming services (e.g., Netflix, Disney+) provide sign language interpretation for select content, but availability is limited.</a:t>
            </a:r>
          </a:p>
        </p:txBody>
      </p:sp>
    </p:spTree>
    <p:extLst>
      <p:ext uri="{BB962C8B-B14F-4D97-AF65-F5344CB8AC3E}">
        <p14:creationId xmlns:p14="http://schemas.microsoft.com/office/powerpoint/2010/main" val="2310161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latin typeface="Times New Roman" pitchFamily="18" charset="0"/>
                <a:cs typeface="Times New Roman" pitchFamily="18" charset="0"/>
              </a:rPr>
              <a:t>PROPOSED SOLUTION</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 </a:t>
            </a:r>
            <a:r>
              <a:rPr lang="en-US" sz="2800" b="1" dirty="0" err="1">
                <a:latin typeface="Times New Roman" pitchFamily="18" charset="0"/>
                <a:cs typeface="Times New Roman" pitchFamily="18" charset="0"/>
              </a:rPr>
              <a:t>SignFlix</a:t>
            </a:r>
            <a:r>
              <a:rPr lang="en-US" sz="2800" b="1" dirty="0">
                <a:latin typeface="Times New Roman" pitchFamily="18" charset="0"/>
                <a:cs typeface="Times New Roman" pitchFamily="18" charset="0"/>
              </a:rPr>
              <a:t> </a:t>
            </a:r>
            <a:r>
              <a:rPr lang="en-US" sz="2600" dirty="0">
                <a:latin typeface="Times New Roman" pitchFamily="18" charset="0"/>
                <a:cs typeface="Times New Roman" pitchFamily="18" charset="0"/>
              </a:rPr>
              <a:t>is a video streaming platform designed to improve accessibility for the deaf and hard-of-hearing community by integrating sign language interpretation.</a:t>
            </a:r>
          </a:p>
          <a:p>
            <a:r>
              <a:rPr lang="en-US" sz="2600" dirty="0">
                <a:latin typeface="Times New Roman" pitchFamily="18" charset="0"/>
                <a:cs typeface="Times New Roman" pitchFamily="18" charset="0"/>
              </a:rPr>
              <a:t>It provides </a:t>
            </a:r>
            <a:r>
              <a:rPr lang="en-US" sz="2800" b="1" dirty="0">
                <a:latin typeface="Times New Roman" pitchFamily="18" charset="0"/>
                <a:cs typeface="Times New Roman" pitchFamily="18" charset="0"/>
              </a:rPr>
              <a:t>sign language interpretation </a:t>
            </a:r>
            <a:r>
              <a:rPr lang="en-US" sz="2600" dirty="0">
                <a:latin typeface="Times New Roman" pitchFamily="18" charset="0"/>
                <a:cs typeface="Times New Roman" pitchFamily="18" charset="0"/>
              </a:rPr>
              <a:t>by processing video captions.</a:t>
            </a:r>
          </a:p>
          <a:p>
            <a:r>
              <a:rPr lang="en-US" sz="2600" dirty="0">
                <a:latin typeface="Times New Roman" pitchFamily="18" charset="0"/>
                <a:cs typeface="Times New Roman" pitchFamily="18" charset="0"/>
              </a:rPr>
              <a:t>The platform ensures </a:t>
            </a:r>
            <a:r>
              <a:rPr lang="en-US" sz="2800" b="1" dirty="0">
                <a:latin typeface="Times New Roman" pitchFamily="18" charset="0"/>
                <a:cs typeface="Times New Roman" pitchFamily="18" charset="0"/>
              </a:rPr>
              <a:t>inclusive content </a:t>
            </a:r>
            <a:r>
              <a:rPr lang="en-US" sz="2600" dirty="0">
                <a:latin typeface="Times New Roman" pitchFamily="18" charset="0"/>
                <a:cs typeface="Times New Roman" pitchFamily="18" charset="0"/>
              </a:rPr>
              <a:t>by converting text into sign language using an API.</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4005490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latin typeface="Times New Roman" pitchFamily="18" charset="0"/>
                <a:cs typeface="Times New Roman" pitchFamily="18" charset="0"/>
              </a:rPr>
              <a:t>METHODOLOGY</a:t>
            </a:r>
            <a:endParaRPr lang="en-IN" sz="4000" b="1" dirty="0">
              <a:solidFill>
                <a:schemeClr val="tx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E3221D89-922C-1E66-C14F-6E13FEF75D8B}"/>
              </a:ext>
            </a:extLst>
          </p:cNvPr>
          <p:cNvPicPr>
            <a:picLocks noChangeAspect="1"/>
          </p:cNvPicPr>
          <p:nvPr/>
        </p:nvPicPr>
        <p:blipFill>
          <a:blip r:embed="rId2"/>
          <a:stretch>
            <a:fillRect/>
          </a:stretch>
        </p:blipFill>
        <p:spPr>
          <a:xfrm>
            <a:off x="3187291" y="1921600"/>
            <a:ext cx="2738345" cy="4436588"/>
          </a:xfrm>
          <a:prstGeom prst="rect">
            <a:avLst/>
          </a:prstGeom>
        </p:spPr>
      </p:pic>
    </p:spTree>
    <p:extLst>
      <p:ext uri="{BB962C8B-B14F-4D97-AF65-F5344CB8AC3E}">
        <p14:creationId xmlns:p14="http://schemas.microsoft.com/office/powerpoint/2010/main" val="3721384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solidFill>
                  <a:schemeClr val="tx1"/>
                </a:solidFill>
                <a:latin typeface="Times New Roman" pitchFamily="18" charset="0"/>
                <a:cs typeface="Times New Roman" pitchFamily="18" charset="0"/>
              </a:rPr>
              <a:t>LITERATURE REVIEW</a:t>
            </a:r>
            <a:endParaRPr lang="en-IN" sz="4000"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26128" y="1556792"/>
            <a:ext cx="8229600" cy="4373563"/>
          </a:xfrm>
        </p:spPr>
        <p:txBody>
          <a:bodyPr>
            <a:normAutofit fontScale="77500" lnSpcReduction="20000"/>
          </a:bodyPr>
          <a:lstStyle/>
          <a:p>
            <a:pPr marL="0" indent="0">
              <a:buNone/>
            </a:pPr>
            <a:r>
              <a:rPr lang="en-US" sz="3400" b="1" dirty="0">
                <a:solidFill>
                  <a:schemeClr val="tx1"/>
                </a:solidFill>
                <a:latin typeface="Times New Roman" pitchFamily="18" charset="0"/>
                <a:cs typeface="Times New Roman" pitchFamily="18" charset="0"/>
              </a:rPr>
              <a:t>[1]</a:t>
            </a:r>
            <a:r>
              <a:rPr lang="en-US" sz="3400" b="1" i="0" dirty="0">
                <a:solidFill>
                  <a:schemeClr val="tx1"/>
                </a:solidFill>
                <a:effectLst/>
                <a:latin typeface="Arial" panose="020B0604020202020204" pitchFamily="34" charset="0"/>
              </a:rPr>
              <a:t> </a:t>
            </a:r>
            <a:r>
              <a:rPr lang="en-US" sz="3400" b="1" i="0" dirty="0">
                <a:solidFill>
                  <a:srgbClr val="000000"/>
                </a:solidFill>
                <a:effectLst/>
                <a:latin typeface="Arial" panose="020B0604020202020204" pitchFamily="34" charset="0"/>
              </a:rPr>
              <a:t>Sign Language Translation: A Survey of Approaches and Techniques</a:t>
            </a:r>
            <a:endParaRPr lang="en-US" sz="3400" b="1" dirty="0">
              <a:latin typeface="Times New Roman" pitchFamily="18" charset="0"/>
              <a:cs typeface="Times New Roman" pitchFamily="18" charset="0"/>
            </a:endParaRPr>
          </a:p>
          <a:p>
            <a:pPr marL="0" indent="0" algn="just">
              <a:lnSpc>
                <a:spcPct val="150000"/>
              </a:lnSpc>
              <a:buNone/>
            </a:pPr>
            <a:r>
              <a:rPr lang="en-US" sz="3100" b="0" i="0" dirty="0">
                <a:effectLst/>
                <a:latin typeface="fkGroteskNeue"/>
              </a:rPr>
              <a:t>This survey explores various approaches to sign language translation, focusing on machine learning techniques like </a:t>
            </a:r>
            <a:r>
              <a:rPr lang="en-US" sz="3100" b="0" i="0" dirty="0" err="1">
                <a:effectLst/>
                <a:latin typeface="fkGroteskNeue"/>
              </a:rPr>
              <a:t>CNNs</a:t>
            </a:r>
            <a:r>
              <a:rPr lang="en-US" sz="3100" b="0" i="0" dirty="0">
                <a:effectLst/>
                <a:latin typeface="fkGroteskNeue"/>
              </a:rPr>
              <a:t>, </a:t>
            </a:r>
            <a:r>
              <a:rPr lang="en-US" sz="3100" b="0" i="0" dirty="0" err="1">
                <a:effectLst/>
                <a:latin typeface="fkGroteskNeue"/>
              </a:rPr>
              <a:t>RNNs</a:t>
            </a:r>
            <a:r>
              <a:rPr lang="en-US" sz="3100" b="0" i="0" dirty="0">
                <a:effectLst/>
                <a:latin typeface="fkGroteskNeue"/>
              </a:rPr>
              <a:t>, and hybrid models for static and dynamic signs. It reviews advancements in text-to-sign language systems and highlights challenges such as regional variations, scalability, and emotional expressiveness in digital signing.</a:t>
            </a:r>
            <a:endParaRPr lang="en-IN" sz="3100" dirty="0"/>
          </a:p>
        </p:txBody>
      </p:sp>
    </p:spTree>
    <p:extLst>
      <p:ext uri="{BB962C8B-B14F-4D97-AF65-F5344CB8AC3E}">
        <p14:creationId xmlns:p14="http://schemas.microsoft.com/office/powerpoint/2010/main" val="465891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9552" y="476672"/>
            <a:ext cx="8208912" cy="5649491"/>
          </a:xfrm>
        </p:spPr>
        <p:txBody>
          <a:bodyPr>
            <a:normAutofit/>
          </a:bodyPr>
          <a:lstStyle/>
          <a:p>
            <a:pPr marL="0" indent="0">
              <a:buNone/>
            </a:pPr>
            <a:r>
              <a:rPr lang="en-US" sz="2700" b="1" dirty="0">
                <a:latin typeface="Times New Roman" pitchFamily="18" charset="0"/>
                <a:cs typeface="Times New Roman" pitchFamily="18" charset="0"/>
              </a:rPr>
              <a:t>[2] Gesture, Sign, and Language: The Coming of Age of Sign Language and Gesture Studies</a:t>
            </a:r>
            <a:endParaRPr lang="en-US" sz="1800" dirty="0">
              <a:latin typeface="Times New Roman" pitchFamily="18" charset="0"/>
              <a:cs typeface="Times New Roman" pitchFamily="18" charset="0"/>
            </a:endParaRPr>
          </a:p>
          <a:p>
            <a:pPr marL="0" indent="0" algn="just">
              <a:lnSpc>
                <a:spcPct val="150000"/>
              </a:lnSpc>
              <a:buNone/>
            </a:pPr>
            <a:r>
              <a:rPr lang="en-US" dirty="0">
                <a:latin typeface="Times New Roman" pitchFamily="18" charset="0"/>
                <a:cs typeface="Times New Roman" pitchFamily="18" charset="0"/>
              </a:rPr>
              <a:t>This paper reviews the evolution of sign language research, highlighting three stages: the initial perception of sign language as pantomime, its recognition as a legitimate linguistic system similar to spoken languages, and the current understanding that modality influences linguistic structure. It explores the relationship between gestures and signs and examines modality and iconicity as central issues in sign language studies</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203430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95536" y="332656"/>
            <a:ext cx="8496944" cy="5793507"/>
          </a:xfrm>
        </p:spPr>
        <p:txBody>
          <a:bodyPr>
            <a:normAutofit fontScale="85000" lnSpcReduction="10000"/>
          </a:bodyPr>
          <a:lstStyle/>
          <a:p>
            <a:pPr marL="0" indent="0">
              <a:buNone/>
            </a:pPr>
            <a:endParaRPr lang="en-US" sz="2800" b="1" dirty="0">
              <a:latin typeface="Times New Roman" pitchFamily="18" charset="0"/>
              <a:cs typeface="Times New Roman" pitchFamily="18" charset="0"/>
            </a:endParaRPr>
          </a:p>
          <a:p>
            <a:pPr marL="0" indent="0">
              <a:buNone/>
            </a:pPr>
            <a:r>
              <a:rPr lang="en-US" sz="2800" b="1" dirty="0">
                <a:latin typeface="Times New Roman" pitchFamily="18" charset="0"/>
                <a:cs typeface="Times New Roman" pitchFamily="18" charset="0"/>
              </a:rPr>
              <a:t>[3] Streaming Video over the Internet: Approaches and Directions</a:t>
            </a:r>
          </a:p>
          <a:p>
            <a:pPr marL="0" indent="0" algn="just">
              <a:lnSpc>
                <a:spcPct val="150000"/>
              </a:lnSpc>
              <a:buNone/>
            </a:pPr>
            <a:endParaRPr lang="en-US" sz="1800" dirty="0">
              <a:latin typeface="Times New Roman" pitchFamily="18" charset="0"/>
              <a:cs typeface="Times New Roman" pitchFamily="18" charset="0"/>
            </a:endParaRPr>
          </a:p>
          <a:p>
            <a:pPr marL="0" indent="0" algn="just">
              <a:lnSpc>
                <a:spcPct val="150000"/>
              </a:lnSpc>
              <a:buNone/>
            </a:pPr>
            <a:r>
              <a:rPr lang="en-US" sz="2600" b="0" i="0" dirty="0">
                <a:effectLst/>
                <a:latin typeface="fkGroteskNeue"/>
              </a:rPr>
              <a:t>This paper explores the challenges and solutions for streaming video over the Internet, focusing on bandwidth, delay, and loss requirements. It covers six key areas: video compression, application-layer QoS control, continuous media distribution services, streaming servers, media synchronization mechanisms, and streaming media protocols. The study discusses trade-offs between approaches and highlights future research directions to improve real-time multimedia services. Published in </a:t>
            </a:r>
            <a:r>
              <a:rPr lang="en-US" sz="2600" b="0" i="1" dirty="0">
                <a:effectLst/>
                <a:latin typeface="fkGroteskNeue"/>
              </a:rPr>
              <a:t>IEEE Transactions on Circuits and Systems for Video Technology</a:t>
            </a:r>
            <a:r>
              <a:rPr lang="en-US" sz="2600" b="0" i="0" dirty="0">
                <a:effectLst/>
                <a:latin typeface="fkGroteskNeue"/>
              </a:rPr>
              <a:t>, 2001.</a:t>
            </a:r>
            <a:endParaRPr lang="en-IN" sz="2600" dirty="0">
              <a:latin typeface="Times New Roman" pitchFamily="18" charset="0"/>
              <a:cs typeface="Times New Roman" pitchFamily="18" charset="0"/>
            </a:endParaRPr>
          </a:p>
        </p:txBody>
      </p:sp>
    </p:spTree>
    <p:extLst>
      <p:ext uri="{BB962C8B-B14F-4D97-AF65-F5344CB8AC3E}">
        <p14:creationId xmlns:p14="http://schemas.microsoft.com/office/powerpoint/2010/main" val="3802196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solidFill>
                  <a:schemeClr val="tx1"/>
                </a:solidFill>
                <a:latin typeface="Times New Roman" pitchFamily="18" charset="0"/>
                <a:cs typeface="Times New Roman" pitchFamily="18" charset="0"/>
              </a:rPr>
              <a:t>REFERENCES</a:t>
            </a:r>
            <a:endParaRPr lang="en-IN" b="1"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323528" y="1628800"/>
            <a:ext cx="8229600" cy="4680520"/>
          </a:xfrm>
        </p:spPr>
        <p:txBody>
          <a:bodyPr>
            <a:noAutofit/>
          </a:bodyPr>
          <a:lstStyle/>
          <a:p>
            <a:pPr algn="just"/>
            <a:r>
              <a:rPr lang="en-US" sz="1600" dirty="0">
                <a:latin typeface="Times New Roman" pitchFamily="18" charset="0"/>
                <a:cs typeface="Times New Roman" pitchFamily="18" charset="0"/>
              </a:rPr>
              <a:t>Sign Language Translation: A Survey of Approaches and Techniques</a:t>
            </a:r>
          </a:p>
          <a:p>
            <a:pPr algn="just"/>
            <a:r>
              <a:rPr lang="en-US" sz="1600" dirty="0">
                <a:latin typeface="Times New Roman" pitchFamily="18" charset="0"/>
                <a:cs typeface="Times New Roman" pitchFamily="18" charset="0"/>
              </a:rPr>
              <a:t>Gesture, Sign, and Language: The Coming of Age of Sign Language and Gesture Studies</a:t>
            </a:r>
          </a:p>
          <a:p>
            <a:pPr algn="just"/>
            <a:r>
              <a:rPr lang="en-US" sz="1600" dirty="0">
                <a:latin typeface="Times New Roman" pitchFamily="18" charset="0"/>
                <a:cs typeface="Times New Roman" pitchFamily="18" charset="0"/>
              </a:rPr>
              <a:t>Streaming Video over the Internet: Approaches and Directions</a:t>
            </a:r>
          </a:p>
          <a:p>
            <a:pPr algn="just"/>
            <a:r>
              <a:rPr lang="en-US" sz="1600" dirty="0" err="1">
                <a:latin typeface="Times New Roman" pitchFamily="18" charset="0"/>
                <a:cs typeface="Times New Roman" pitchFamily="18" charset="0"/>
              </a:rPr>
              <a:t>Next.js</a:t>
            </a:r>
            <a:r>
              <a:rPr lang="en-US" sz="1600" dirty="0">
                <a:latin typeface="Times New Roman" pitchFamily="18" charset="0"/>
                <a:cs typeface="Times New Roman" pitchFamily="18" charset="0"/>
              </a:rPr>
              <a:t> Documentation</a:t>
            </a:r>
          </a:p>
          <a:p>
            <a:pPr algn="just"/>
            <a:r>
              <a:rPr lang="en-US" sz="1600" dirty="0">
                <a:latin typeface="Times New Roman" pitchFamily="18" charset="0"/>
                <a:cs typeface="Times New Roman" pitchFamily="18" charset="0"/>
              </a:rPr>
              <a:t>Prisma Documentation</a:t>
            </a:r>
          </a:p>
          <a:p>
            <a:pPr algn="just"/>
            <a:endParaRPr lang="en-US" sz="1600" dirty="0">
              <a:latin typeface="Times New Roman" pitchFamily="18" charset="0"/>
              <a:cs typeface="Times New Roman" pitchFamily="18" charset="0"/>
            </a:endParaRPr>
          </a:p>
          <a:p>
            <a:pPr algn="just"/>
            <a:endParaRPr 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348690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322</TotalTime>
  <Words>519</Words>
  <Application>Microsoft Office PowerPoint</Application>
  <PresentationFormat>On-screen Show (4:3)</PresentationFormat>
  <Paragraphs>44</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Book Antiqua</vt:lpstr>
      <vt:lpstr>Calibri</vt:lpstr>
      <vt:lpstr>Century Gothic</vt:lpstr>
      <vt:lpstr>fkGroteskNeue</vt:lpstr>
      <vt:lpstr>Tahoma</vt:lpstr>
      <vt:lpstr>Times New Roman</vt:lpstr>
      <vt:lpstr>Apothecary</vt:lpstr>
      <vt:lpstr>PowerPoint Presentation</vt:lpstr>
      <vt:lpstr>PROBLEM STATEMENT</vt:lpstr>
      <vt:lpstr>EXISTING SOLUTION</vt:lpstr>
      <vt:lpstr>PROPOSED SOLUTION</vt:lpstr>
      <vt:lpstr>METHODOLOGY</vt:lpstr>
      <vt:lpstr>LITERATURE REVIEW</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Prakrithi</dc:creator>
  <cp:lastModifiedBy>Jnanesh Tuluve</cp:lastModifiedBy>
  <cp:revision>17</cp:revision>
  <dcterms:created xsi:type="dcterms:W3CDTF">2025-04-02T16:50:25Z</dcterms:created>
  <dcterms:modified xsi:type="dcterms:W3CDTF">2025-04-04T09:37:39Z</dcterms:modified>
</cp:coreProperties>
</file>