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 Bold" panose="020B0604020202020204" charset="0"/>
      <p:regular r:id="rId10"/>
    </p:embeddedFon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Canva Sans Bold Italics" panose="020B0604020202020204" charset="0"/>
      <p:regular r:id="rId13"/>
    </p:embeddedFont>
    <p:embeddedFont>
      <p:font typeface="Canva Sans Italics" panose="020B0604020202020204" charset="0"/>
      <p:regular r:id="rId14"/>
    </p:embeddedFont>
    <p:embeddedFont>
      <p:font typeface="Times New Roman Bold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40555" y="2491883"/>
            <a:ext cx="2555176" cy="130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5"/>
              </a:lnSpc>
            </a:pPr>
            <a:r>
              <a:rPr lang="en-US" sz="3600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Presentation 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7409" y="3985336"/>
            <a:ext cx="16513183" cy="1588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 b="1" spc="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“SIGNFLIX:A VIDEO STREAMING PLATFORM WITH SIGN LANGAUAGE”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74325" y="6410239"/>
            <a:ext cx="3587982" cy="633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3523" y="7061644"/>
            <a:ext cx="7434796" cy="2409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4"/>
              </a:lnSpc>
            </a:pPr>
            <a:r>
              <a:rPr lang="en-US" sz="3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GAURESH G PAI:         4JK22CS016  JNANESH :                    4JK22CS020</a:t>
            </a:r>
          </a:p>
          <a:p>
            <a:pPr algn="l">
              <a:lnSpc>
                <a:spcPts val="4874"/>
              </a:lnSpc>
            </a:pPr>
            <a:r>
              <a:rPr lang="en-US" sz="3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HIMANSHU HEGDE : 4JK22CS018 MILAN CI :                      4JK22CS027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79364" y="7680855"/>
            <a:ext cx="5385749" cy="1067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3"/>
              </a:lnSpc>
            </a:pPr>
            <a:r>
              <a:rPr lang="en-US" sz="349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MRS. NAYANA YADAV M</a:t>
            </a:r>
          </a:p>
          <a:p>
            <a:pPr algn="ctr">
              <a:lnSpc>
                <a:spcPts val="3759"/>
              </a:lnSpc>
            </a:pPr>
            <a:r>
              <a:rPr lang="en-US" sz="269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ASSISTANT PROFESSOR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27941" y="8766989"/>
            <a:ext cx="3706389" cy="46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9"/>
              </a:lnSpc>
            </a:pPr>
            <a:r>
              <a:rPr lang="en-US" sz="269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OF CSE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30794" y="7029555"/>
            <a:ext cx="6300683" cy="633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7"/>
              </a:lnSpc>
            </a:pPr>
            <a:r>
              <a:rPr lang="en-US" sz="359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 THE GUIDANCE OF: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7908"/>
            <a:ext cx="8708510" cy="102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61074" y="1787871"/>
            <a:ext cx="13014228" cy="109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9877"/>
              </a:lnSpc>
              <a:buFont typeface="Arial"/>
              <a:buChar char="•"/>
            </a:pPr>
            <a:r>
              <a:rPr lang="en-US" sz="45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INTRODUCTION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61074" y="3081032"/>
            <a:ext cx="14698226" cy="4383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8910"/>
              </a:lnSpc>
              <a:buFont typeface="Arial"/>
              <a:buChar char="•"/>
            </a:pPr>
            <a:r>
              <a:rPr lang="en-US" sz="45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PROBLEM STATEMENT</a:t>
            </a:r>
          </a:p>
          <a:p>
            <a:pPr marL="971550" lvl="1" indent="-485775" algn="just">
              <a:lnSpc>
                <a:spcPts val="8910"/>
              </a:lnSpc>
              <a:buFont typeface="Arial"/>
              <a:buChar char="•"/>
            </a:pPr>
            <a:r>
              <a:rPr lang="en-US" sz="45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OBJECTIVE</a:t>
            </a:r>
          </a:p>
          <a:p>
            <a:pPr marL="971550" lvl="1" indent="-485775" algn="just">
              <a:lnSpc>
                <a:spcPts val="8910"/>
              </a:lnSpc>
              <a:buFont typeface="Arial"/>
              <a:buChar char="•"/>
            </a:pPr>
            <a:r>
              <a:rPr lang="en-US" sz="45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PROGRESS UPDATE</a:t>
            </a:r>
          </a:p>
          <a:p>
            <a:pPr marL="971550" lvl="1" indent="-485775" algn="just">
              <a:lnSpc>
                <a:spcPts val="8910"/>
              </a:lnSpc>
              <a:buFont typeface="Arial"/>
              <a:buChar char="•"/>
            </a:pPr>
            <a:r>
              <a:rPr lang="en-US" sz="45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15268" y="885825"/>
            <a:ext cx="5971332" cy="983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10715"/>
            <a:ext cx="16230600" cy="2897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66"/>
              </a:lnSpc>
              <a:spcBef>
                <a:spcPct val="0"/>
              </a:spcBef>
            </a:pPr>
            <a:r>
              <a:rPr lang="en-US" sz="27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today's digital world, video content plays a significant role in entertainment, education, and communication. However, accessibility for the deaf and hard-of-hearing community is still a major concern. While subtitles help, they are not always a complete solution, especially for individuals who rely primarily on sign language for communication. There is a pressing need for inclusive platforms that ensure equal access to video content for everyone, regardless of their hearing 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149135" y="314792"/>
            <a:ext cx="774611" cy="774697"/>
            <a:chOff x="0" y="0"/>
            <a:chExt cx="774611" cy="7747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647573" cy="647700"/>
            </a:xfrm>
            <a:custGeom>
              <a:avLst/>
              <a:gdLst/>
              <a:ahLst/>
              <a:cxnLst/>
              <a:rect l="l" t="t" r="r" b="b"/>
              <a:pathLst>
                <a:path w="647573" h="647700">
                  <a:moveTo>
                    <a:pt x="323850" y="647573"/>
                  </a:moveTo>
                  <a:cubicBezTo>
                    <a:pt x="145288" y="647573"/>
                    <a:pt x="0" y="502285"/>
                    <a:pt x="0" y="323850"/>
                  </a:cubicBezTo>
                  <a:cubicBezTo>
                    <a:pt x="0" y="145415"/>
                    <a:pt x="145288" y="0"/>
                    <a:pt x="323850" y="0"/>
                  </a:cubicBezTo>
                  <a:cubicBezTo>
                    <a:pt x="502412" y="0"/>
                    <a:pt x="647573" y="145288"/>
                    <a:pt x="647573" y="323850"/>
                  </a:cubicBezTo>
                  <a:cubicBezTo>
                    <a:pt x="647573" y="502412"/>
                    <a:pt x="502285" y="647700"/>
                    <a:pt x="323850" y="647700"/>
                  </a:cubicBezTo>
                  <a:lnTo>
                    <a:pt x="323850" y="647573"/>
                  </a:lnTo>
                  <a:close/>
                  <a:moveTo>
                    <a:pt x="323850" y="27051"/>
                  </a:moveTo>
                  <a:cubicBezTo>
                    <a:pt x="160147" y="27178"/>
                    <a:pt x="27178" y="160147"/>
                    <a:pt x="27178" y="323850"/>
                  </a:cubicBezTo>
                  <a:cubicBezTo>
                    <a:pt x="27178" y="487553"/>
                    <a:pt x="160147" y="620522"/>
                    <a:pt x="323850" y="620522"/>
                  </a:cubicBezTo>
                  <a:cubicBezTo>
                    <a:pt x="487553" y="620522"/>
                    <a:pt x="620522" y="487553"/>
                    <a:pt x="620522" y="323850"/>
                  </a:cubicBezTo>
                  <a:cubicBezTo>
                    <a:pt x="620522" y="160147"/>
                    <a:pt x="487426" y="27178"/>
                    <a:pt x="323850" y="27178"/>
                  </a:cubicBezTo>
                  <a:close/>
                </a:path>
              </a:pathLst>
            </a:custGeom>
            <a:solidFill>
              <a:srgbClr val="FBF9F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79730" y="252349"/>
              <a:ext cx="153162" cy="284353"/>
            </a:xfrm>
            <a:custGeom>
              <a:avLst/>
              <a:gdLst/>
              <a:ahLst/>
              <a:cxnLst/>
              <a:rect l="l" t="t" r="r" b="b"/>
              <a:pathLst>
                <a:path w="153162" h="284353">
                  <a:moveTo>
                    <a:pt x="14986" y="284353"/>
                  </a:moveTo>
                  <a:cubicBezTo>
                    <a:pt x="11557" y="284353"/>
                    <a:pt x="8001" y="282956"/>
                    <a:pt x="5334" y="280416"/>
                  </a:cubicBezTo>
                  <a:cubicBezTo>
                    <a:pt x="0" y="275082"/>
                    <a:pt x="0" y="266446"/>
                    <a:pt x="5334" y="261239"/>
                  </a:cubicBezTo>
                  <a:lnTo>
                    <a:pt x="123698" y="142875"/>
                  </a:lnTo>
                  <a:lnTo>
                    <a:pt x="5334" y="24511"/>
                  </a:lnTo>
                  <a:cubicBezTo>
                    <a:pt x="0" y="19177"/>
                    <a:pt x="0" y="10541"/>
                    <a:pt x="5334" y="5334"/>
                  </a:cubicBezTo>
                  <a:cubicBezTo>
                    <a:pt x="10668" y="127"/>
                    <a:pt x="19304" y="0"/>
                    <a:pt x="24511" y="5334"/>
                  </a:cubicBezTo>
                  <a:lnTo>
                    <a:pt x="146685" y="127508"/>
                  </a:lnTo>
                  <a:cubicBezTo>
                    <a:pt x="150876" y="131699"/>
                    <a:pt x="153162" y="137160"/>
                    <a:pt x="153162" y="142875"/>
                  </a:cubicBezTo>
                  <a:cubicBezTo>
                    <a:pt x="153162" y="148590"/>
                    <a:pt x="150876" y="154178"/>
                    <a:pt x="146685" y="158242"/>
                  </a:cubicBezTo>
                  <a:lnTo>
                    <a:pt x="24511" y="280416"/>
                  </a:lnTo>
                  <a:cubicBezTo>
                    <a:pt x="21844" y="283083"/>
                    <a:pt x="18415" y="284353"/>
                    <a:pt x="14859" y="284353"/>
                  </a:cubicBezTo>
                  <a:lnTo>
                    <a:pt x="14859" y="284353"/>
                  </a:lnTo>
                  <a:close/>
                </a:path>
              </a:pathLst>
            </a:custGeom>
            <a:solidFill>
              <a:srgbClr val="FBF9F1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243967" y="381635"/>
              <a:ext cx="288798" cy="27178"/>
            </a:xfrm>
            <a:custGeom>
              <a:avLst/>
              <a:gdLst/>
              <a:ahLst/>
              <a:cxnLst/>
              <a:rect l="l" t="t" r="r" b="b"/>
              <a:pathLst>
                <a:path w="288798" h="27178">
                  <a:moveTo>
                    <a:pt x="275209" y="27178"/>
                  </a:moveTo>
                  <a:lnTo>
                    <a:pt x="13589" y="27178"/>
                  </a:lnTo>
                  <a:cubicBezTo>
                    <a:pt x="6096" y="27178"/>
                    <a:pt x="0" y="21082"/>
                    <a:pt x="0" y="13589"/>
                  </a:cubicBezTo>
                  <a:cubicBezTo>
                    <a:pt x="0" y="6096"/>
                    <a:pt x="6096" y="0"/>
                    <a:pt x="13589" y="0"/>
                  </a:cubicBezTo>
                  <a:lnTo>
                    <a:pt x="275209" y="0"/>
                  </a:lnTo>
                  <a:cubicBezTo>
                    <a:pt x="282702" y="0"/>
                    <a:pt x="288798" y="6096"/>
                    <a:pt x="288798" y="13589"/>
                  </a:cubicBezTo>
                  <a:cubicBezTo>
                    <a:pt x="288798" y="21082"/>
                    <a:pt x="282702" y="27178"/>
                    <a:pt x="275209" y="27178"/>
                  </a:cubicBezTo>
                  <a:close/>
                </a:path>
              </a:pathLst>
            </a:custGeom>
            <a:solidFill>
              <a:srgbClr val="FBF9F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37089"/>
            <a:ext cx="9046821" cy="105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401981"/>
            <a:ext cx="16230600" cy="144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009" lvl="1" indent="-302005" algn="just">
              <a:lnSpc>
                <a:spcPts val="3866"/>
              </a:lnSpc>
              <a:buFont typeface="Arial"/>
              <a:buChar char="•"/>
            </a:pPr>
            <a:r>
              <a:rPr lang="en-US" sz="27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Accessibility:</a:t>
            </a:r>
            <a:r>
              <a:rPr lang="en-US" sz="27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Traditional video platforms often rely solely on subtitles, which do not fully cater to the needs of deaf and hard-of-hearing individuals who primarily use sign language.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960687"/>
            <a:ext cx="16230600" cy="9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009" lvl="1" indent="-302005" algn="just">
              <a:lnSpc>
                <a:spcPts val="3866"/>
              </a:lnSpc>
              <a:spcBef>
                <a:spcPct val="0"/>
              </a:spcBef>
              <a:buFont typeface="Arial"/>
              <a:buChar char="•"/>
            </a:pPr>
            <a:r>
              <a:rPr lang="en-US" sz="2797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Effort: </a:t>
            </a:r>
            <a:r>
              <a:rPr lang="en-US" sz="2797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sign language interpretations manually for every video is time-consuming, labor-intensive, and not scalable for large volumes of content.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7427" y="5029423"/>
            <a:ext cx="16301873" cy="9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009" lvl="1" indent="-302005" algn="just">
              <a:lnSpc>
                <a:spcPts val="3866"/>
              </a:lnSpc>
              <a:spcBef>
                <a:spcPct val="0"/>
              </a:spcBef>
              <a:buFont typeface="Arial"/>
              <a:buChar char="•"/>
            </a:pPr>
            <a:r>
              <a:rPr lang="en-US" sz="2797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Integration: </a:t>
            </a:r>
            <a:r>
              <a:rPr lang="en-US" sz="2797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no automated system that seamlessly integrates sign language interpretation into video content in real-time before uploading.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397" y="6098159"/>
            <a:ext cx="16396903" cy="9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009" lvl="1" indent="-302005" algn="just">
              <a:lnSpc>
                <a:spcPts val="3866"/>
              </a:lnSpc>
              <a:spcBef>
                <a:spcPct val="0"/>
              </a:spcBef>
              <a:buFont typeface="Arial"/>
              <a:buChar char="•"/>
            </a:pPr>
            <a:r>
              <a:rPr lang="en-US" sz="2797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Inclusion Gap: </a:t>
            </a:r>
            <a:r>
              <a:rPr lang="en-US" sz="2797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absence of sign language support in most streaming platforms contributes to the digital divide, limiting equal access to information and entertainment.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398" y="7157371"/>
            <a:ext cx="16230600" cy="144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009" lvl="1" indent="-302005" algn="just">
              <a:lnSpc>
                <a:spcPts val="3866"/>
              </a:lnSpc>
              <a:spcBef>
                <a:spcPct val="0"/>
              </a:spcBef>
              <a:buFont typeface="Arial"/>
              <a:buChar char="•"/>
            </a:pPr>
            <a:r>
              <a:rPr lang="en-US" sz="2797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 for Automation: </a:t>
            </a:r>
            <a:r>
              <a:rPr lang="en-US" sz="2797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a critical need for a solution that can automatically read subtitles, convert them to sign language using 3D models, and embed this into videos to enhance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5825"/>
            <a:ext cx="9138552" cy="105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26594" y="3650954"/>
            <a:ext cx="15021249" cy="97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256" lvl="1" indent="-302128" algn="just">
              <a:lnSpc>
                <a:spcPts val="3918"/>
              </a:lnSpc>
              <a:buFont typeface="Arial"/>
              <a:buChar char="•"/>
            </a:pPr>
            <a:r>
              <a:rPr lang="en-US" sz="2798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 Language Generation</a:t>
            </a:r>
            <a:r>
              <a:rPr lang="en-US" sz="2798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To convert subtitle text into sign language using a 3D animated model.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26594" y="4993229"/>
            <a:ext cx="15201165" cy="97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256" lvl="1" indent="-302128" algn="just">
              <a:lnSpc>
                <a:spcPts val="3918"/>
              </a:lnSpc>
              <a:buFont typeface="Arial"/>
              <a:buChar char="•"/>
            </a:pPr>
            <a:r>
              <a:rPr lang="en-US" sz="2798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Video Integration –</a:t>
            </a:r>
            <a:r>
              <a:rPr lang="en-US" sz="2798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embed the 3D sign language avatar in one corner of the video before final upload.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26594" y="2308679"/>
            <a:ext cx="15232706" cy="97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256" lvl="1" indent="-302128" algn="just">
              <a:lnSpc>
                <a:spcPts val="3918"/>
              </a:lnSpc>
              <a:buFont typeface="Arial"/>
              <a:buChar char="•"/>
            </a:pPr>
            <a:r>
              <a:rPr lang="en-US" sz="279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Automatic Subtitle Processing –</a:t>
            </a:r>
            <a:r>
              <a:rPr lang="en-US" sz="27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extract and analyze subtitles from user-uploaded videos.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26594" y="6335503"/>
            <a:ext cx="15201165" cy="97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256" lvl="1" indent="-302128" algn="just">
              <a:lnSpc>
                <a:spcPts val="3918"/>
              </a:lnSpc>
              <a:buFont typeface="Arial"/>
              <a:buChar char="•"/>
            </a:pPr>
            <a:r>
              <a:rPr lang="en-US" sz="2798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Platform –</a:t>
            </a:r>
            <a:r>
              <a:rPr lang="en-US" sz="2798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provide an intuitive and inclusive video streaming experience for both content creators and viewers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26594" y="7677778"/>
            <a:ext cx="15201165" cy="97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256" lvl="1" indent="-302128" algn="just">
              <a:lnSpc>
                <a:spcPts val="3918"/>
              </a:lnSpc>
              <a:buFont typeface="Arial"/>
              <a:buChar char="•"/>
            </a:pPr>
            <a:r>
              <a:rPr lang="en-US" sz="2798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 &amp; Efficiency –</a:t>
            </a:r>
            <a:r>
              <a:rPr lang="en-US" sz="2798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create a scalable system that minimizes manual intervention while maintaining accuracy and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5825"/>
            <a:ext cx="7666016" cy="105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b="1" u="none" strike="noStrik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PROGRESS UPDATE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24007"/>
            <a:ext cx="16230600" cy="1471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buFont typeface="Arial"/>
              <a:buChar char="•"/>
            </a:pPr>
            <a:r>
              <a:rPr lang="en-US" sz="2800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API Research and Evaluation:</a:t>
            </a:r>
            <a:r>
              <a:rPr lang="en-US" sz="28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Conducted research on subtitle parsing libraries and sign language generation APIs (e.g., Google Speech-to-Text, DeepMotion, or SignAll) to determine suitable tools for automatic sign interpretation.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862388"/>
            <a:ext cx="16230600" cy="1471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u="none" strike="noStrik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Subtitle Extraction Testing:</a:t>
            </a:r>
            <a:r>
              <a:rPr lang="en-US" sz="2800" i="1" u="none" strike="noStrik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Successfully tested extraction of subtitles from uploaded video files (SRT, VTT formats), verifying time-sync accuracy and text segmentation for sign generation.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400768"/>
            <a:ext cx="16230600" cy="147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u="none" strike="noStrik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3D Avatar Integration Exploration:</a:t>
            </a:r>
            <a:r>
              <a:rPr lang="en-US" sz="2800" i="1" u="none" strike="noStrik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Initiated testing of 3D avatar rendering frameworks (such as Three.js, Blender WebGL exports, or Ready Player Me) for embedding animated sign language models into video content.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939149"/>
            <a:ext cx="16230600" cy="147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u="none" strike="noStrik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Pipeline Planning for Video Embedding:</a:t>
            </a:r>
            <a:r>
              <a:rPr lang="en-US" sz="2800" i="1" u="none" strike="noStrik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Designed a preliminary pipeline to overlay the 3D sign model into a video corner using FFmpeg or WebRTC-based methods before the upload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8218" y="410718"/>
            <a:ext cx="5023599" cy="1059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1118" y="1730029"/>
            <a:ext cx="16230600" cy="97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buFont typeface="Arial"/>
              <a:buChar char="•"/>
            </a:pPr>
            <a:r>
              <a:rPr lang="en-US" sz="2800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FFmpeg –</a:t>
            </a:r>
            <a:r>
              <a:rPr lang="en-US" sz="28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Open-source video processing tool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🔗 https://ffmpeg.org/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81118" y="2890015"/>
            <a:ext cx="16230600" cy="97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u="none" strike="noStrik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WebVTT / SRT Subtitle Format Documentation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i="1" u="none" strike="noStrik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🔗https://developer.mozilla.org/enUS/docs/Web/API/WebVTT_API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81118" y="4050001"/>
            <a:ext cx="14139882" cy="97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u="none" strike="noStrike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Three.js </a:t>
            </a:r>
            <a:r>
              <a:rPr lang="en-US" sz="2800" i="1" u="none" strike="noStrike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– JavaScript 3D library for rendering animated avatars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i="1" u="none" strike="noStrike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🔗 https://threejs.org/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3912" y="5230881"/>
            <a:ext cx="16121082" cy="97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u="none" strike="noStrike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Ready Player Me –</a:t>
            </a:r>
            <a:r>
              <a:rPr lang="en-US" sz="2800" i="1" u="none" strike="noStrike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Customizable 3D avatars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i="1" u="none" strike="noStrike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🔗 https://readyplayer.me/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1118" y="6378710"/>
            <a:ext cx="16121082" cy="1471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u="none" strike="noStrike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Automatic Sign Language Generation from Text for Deaf Accessibility –</a:t>
            </a:r>
            <a:r>
              <a:rPr lang="en-US" sz="2800" i="1" u="none" strike="noStrike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Discusses NLP and animation for sign language synthesis.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i="1" u="none" strike="noStrike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🔗 https://scholar.google.com/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1118" y="8025185"/>
            <a:ext cx="9567882" cy="97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29" lvl="1" indent="-302265" algn="just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Video </a:t>
            </a:r>
            <a:r>
              <a:rPr lang="en-US" sz="2800" b="1" i="1" u="none" strike="noStrike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Accessibility Guidelines – W3C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b="1" i="1" u="none" strike="noStrike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</a:t>
            </a:r>
            <a:r>
              <a:rPr lang="en-US" sz="2800" i="1" u="none" strike="noStrike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🔗 https://www.w3.org/TR/media-accessibility-reqs/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36112" y="4305300"/>
            <a:ext cx="8015775" cy="151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 b="1" i="1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632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Canva Sans Italics</vt:lpstr>
      <vt:lpstr>Canva Sans Bold Italics</vt:lpstr>
      <vt:lpstr>Arimo Bold</vt:lpstr>
      <vt:lpstr>Canva Sans</vt:lpstr>
      <vt:lpstr>Times New Roman Bold Italics</vt:lpstr>
      <vt:lpstr>Arial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Elegant and Modern Startup Pitch Deck Presentation-1.pptx (1).pdf</dc:title>
  <cp:lastModifiedBy>Gàuresh Pai</cp:lastModifiedBy>
  <cp:revision>3</cp:revision>
  <dcterms:created xsi:type="dcterms:W3CDTF">2006-08-16T00:00:00Z</dcterms:created>
  <dcterms:modified xsi:type="dcterms:W3CDTF">2025-05-16T18:23:20Z</dcterms:modified>
  <dc:identifier>DAGliObq1gw</dc:identifier>
</cp:coreProperties>
</file>