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embeddedFontLst>
    <p:embeddedFont>
      <p:font typeface="Poppins Light"/>
      <p:regular r:id="rId15"/>
    </p:embeddedFont>
    <p:embeddedFont>
      <p:font typeface="Poppins Light"/>
      <p:regular r:id="rId16"/>
    </p:embeddedFont>
    <p:embeddedFont>
      <p:font typeface="Poppins Light"/>
      <p:regular r:id="rId17"/>
    </p:embeddedFont>
    <p:embeddedFont>
      <p:font typeface="Poppins Light"/>
      <p:regular r:id="rId18"/>
    </p:embeddedFont>
    <p:embeddedFont>
      <p:font typeface="Roboto Light"/>
      <p:regular r:id="rId19"/>
    </p:embeddedFont>
    <p:embeddedFont>
      <p:font typeface="Roboto Light"/>
      <p:regular r:id="rId20"/>
    </p:embeddedFont>
    <p:embeddedFont>
      <p:font typeface="Roboto Light"/>
      <p:regular r:id="rId21"/>
    </p:embeddedFont>
    <p:embeddedFont>
      <p:font typeface="Roboto Light"/>
      <p:regular r:id="rId22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font" Target="fonts/font4.fntdata"/><Relationship Id="rId19" Type="http://schemas.openxmlformats.org/officeDocument/2006/relationships/font" Target="fonts/font5.fntdata"/><Relationship Id="rId20" Type="http://schemas.openxmlformats.org/officeDocument/2006/relationships/font" Target="fonts/font6.fntdata"/><Relationship Id="rId21" Type="http://schemas.openxmlformats.org/officeDocument/2006/relationships/font" Target="fonts/font7.fntdata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slideLayout" Target="../slideLayouts/slideLayout3.xml"/><Relationship Id="rId6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6" Type="http://schemas.openxmlformats.org/officeDocument/2006/relationships/slideLayout" Target="../slideLayouts/slideLayout6.xml"/><Relationship Id="rId7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6" Type="http://schemas.openxmlformats.org/officeDocument/2006/relationships/image" Target="../media/image-7-6.png"/><Relationship Id="rId7" Type="http://schemas.openxmlformats.org/officeDocument/2006/relationships/image" Target="../media/image-7-7.png"/><Relationship Id="rId8" Type="http://schemas.openxmlformats.org/officeDocument/2006/relationships/image" Target="../media/image-7-8.png"/><Relationship Id="rId9" Type="http://schemas.openxmlformats.org/officeDocument/2006/relationships/slideLayout" Target="../slideLayouts/slideLayout8.xml"/><Relationship Id="rId10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9144000" y="0"/>
            <a:ext cx="5486400" cy="8229600"/>
          </a:xfrm>
          <a:prstGeom prst="rect">
            <a:avLst/>
          </a:prstGeom>
          <a:solidFill>
            <a:srgbClr val="E6E6E7"/>
          </a:solidFill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1838206"/>
            <a:ext cx="7556421" cy="28351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CPRM - Centralized Patient &amp; Resource Management System for Wenlock Hospital</a:t>
            </a:r>
            <a:endParaRPr lang="en-US" sz="4450" dirty="0"/>
          </a:p>
        </p:txBody>
      </p:sp>
      <p:sp>
        <p:nvSpPr>
          <p:cNvPr id="5" name="Text 2"/>
          <p:cNvSpPr/>
          <p:nvPr/>
        </p:nvSpPr>
        <p:spPr>
          <a:xfrm>
            <a:off x="793790" y="5013484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Revolutionizing healthcare operations with seamless integration and real-time data.</a:t>
            </a:r>
            <a:endParaRPr lang="en-US" sz="1750" dirty="0"/>
          </a:p>
        </p:txBody>
      </p:sp>
      <p:sp>
        <p:nvSpPr>
          <p:cNvPr id="6" name="Shape 3"/>
          <p:cNvSpPr/>
          <p:nvPr/>
        </p:nvSpPr>
        <p:spPr>
          <a:xfrm>
            <a:off x="793790" y="6011347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4D4D51"/>
            </a:solidFill>
            <a:prstDash val="solid"/>
          </a:ln>
        </p:spPr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410" y="6018967"/>
            <a:ext cx="347663" cy="347663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1270040" y="5994440"/>
            <a:ext cx="1991082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E5E0DF"/>
                </a:solidFill>
                <a:latin typeface="Roboto Bold" pitchFamily="34" charset="0"/>
                <a:ea typeface="Roboto Bold" pitchFamily="34" charset="-122"/>
                <a:cs typeface="Roboto Bold" pitchFamily="34" charset="-120"/>
              </a:rPr>
              <a:t>by 928 Gauresh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9144000" y="0"/>
            <a:ext cx="5486400" cy="8229600"/>
          </a:xfrm>
          <a:prstGeom prst="rect">
            <a:avLst/>
          </a:prstGeom>
          <a:solidFill>
            <a:srgbClr val="E6E6E7"/>
          </a:solidFill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1186934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Admin Overview: Centralized Control</a:t>
            </a:r>
            <a:endParaRPr lang="en-US" sz="4450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90" y="2944654"/>
            <a:ext cx="566976" cy="566976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644253" y="3079313"/>
            <a:ext cx="325028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Universal Access Points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1644253" y="3569732"/>
            <a:ext cx="670595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Links to all roles and every page are available here.</a:t>
            </a:r>
            <a:endParaRPr lang="en-US" sz="1750" dirty="0"/>
          </a:p>
        </p:txBody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4499610"/>
            <a:ext cx="566976" cy="566976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1644253" y="463427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Role-Based Security</a:t>
            </a:r>
            <a:endParaRPr lang="en-US" sz="2200" dirty="0"/>
          </a:p>
        </p:txBody>
      </p:sp>
      <p:sp>
        <p:nvSpPr>
          <p:cNvPr id="10" name="Text 5"/>
          <p:cNvSpPr/>
          <p:nvPr/>
        </p:nvSpPr>
        <p:spPr>
          <a:xfrm>
            <a:off x="1644253" y="5124688"/>
            <a:ext cx="670595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Ensuring appropriate access for each user type.</a:t>
            </a:r>
            <a:endParaRPr lang="en-US" sz="1750" dirty="0"/>
          </a:p>
        </p:txBody>
      </p:sp>
      <p:pic>
        <p:nvPicPr>
          <p:cNvPr id="1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6054566"/>
            <a:ext cx="566976" cy="566976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1644253" y="6189226"/>
            <a:ext cx="308967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System Health Metrics</a:t>
            </a:r>
            <a:endParaRPr lang="en-US" sz="2200" dirty="0"/>
          </a:p>
        </p:txBody>
      </p:sp>
      <p:sp>
        <p:nvSpPr>
          <p:cNvPr id="13" name="Text 7"/>
          <p:cNvSpPr/>
          <p:nvPr/>
        </p:nvSpPr>
        <p:spPr>
          <a:xfrm>
            <a:off x="1644253" y="6679644"/>
            <a:ext cx="670595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Monitoring overall system performance and status.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5486400" cy="8229600"/>
          </a:xfrm>
          <a:prstGeom prst="rect">
            <a:avLst/>
          </a:prstGeom>
          <a:solidFill>
            <a:srgbClr val="E6E6E7"/>
          </a:solidFill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6228636" y="584121"/>
            <a:ext cx="7659529" cy="19884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200"/>
              </a:lnSpc>
              <a:buNone/>
            </a:pPr>
            <a:r>
              <a:rPr lang="en-US" sz="41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OT Management: Streamlined Surgical Workflow</a:t>
            </a:r>
            <a:endParaRPr lang="en-US" sz="4150" dirty="0"/>
          </a:p>
        </p:txBody>
      </p:sp>
      <p:sp>
        <p:nvSpPr>
          <p:cNvPr id="5" name="Shape 2"/>
          <p:cNvSpPr/>
          <p:nvPr/>
        </p:nvSpPr>
        <p:spPr>
          <a:xfrm>
            <a:off x="6228636" y="2890718"/>
            <a:ext cx="477203" cy="477202"/>
          </a:xfrm>
          <a:prstGeom prst="roundRect">
            <a:avLst>
              <a:gd name="adj" fmla="val 18667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6917888" y="2963585"/>
            <a:ext cx="2651165" cy="3313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0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Efficient Scheduling</a:t>
            </a:r>
            <a:endParaRPr lang="en-US" sz="2050" dirty="0"/>
          </a:p>
        </p:txBody>
      </p:sp>
      <p:sp>
        <p:nvSpPr>
          <p:cNvPr id="7" name="Text 4"/>
          <p:cNvSpPr/>
          <p:nvPr/>
        </p:nvSpPr>
        <p:spPr>
          <a:xfrm>
            <a:off x="6917888" y="3422094"/>
            <a:ext cx="6970276" cy="3392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Surgery scheduling and resource allocation are optimized.</a:t>
            </a:r>
            <a:endParaRPr lang="en-US" sz="1650" dirty="0"/>
          </a:p>
        </p:txBody>
      </p:sp>
      <p:sp>
        <p:nvSpPr>
          <p:cNvPr id="8" name="Shape 5"/>
          <p:cNvSpPr/>
          <p:nvPr/>
        </p:nvSpPr>
        <p:spPr>
          <a:xfrm>
            <a:off x="6228636" y="4185404"/>
            <a:ext cx="477203" cy="477202"/>
          </a:xfrm>
          <a:prstGeom prst="roundRect">
            <a:avLst>
              <a:gd name="adj" fmla="val 18667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6917888" y="4258270"/>
            <a:ext cx="2651165" cy="3313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0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Real-Time Updates</a:t>
            </a:r>
            <a:endParaRPr lang="en-US" sz="2050" dirty="0"/>
          </a:p>
        </p:txBody>
      </p:sp>
      <p:sp>
        <p:nvSpPr>
          <p:cNvPr id="10" name="Text 7"/>
          <p:cNvSpPr/>
          <p:nvPr/>
        </p:nvSpPr>
        <p:spPr>
          <a:xfrm>
            <a:off x="6917888" y="4716780"/>
            <a:ext cx="6970276" cy="3392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Live status updates for all surgical procedures.</a:t>
            </a:r>
            <a:endParaRPr lang="en-US" sz="1650" dirty="0"/>
          </a:p>
        </p:txBody>
      </p:sp>
      <p:sp>
        <p:nvSpPr>
          <p:cNvPr id="11" name="Shape 8"/>
          <p:cNvSpPr/>
          <p:nvPr/>
        </p:nvSpPr>
        <p:spPr>
          <a:xfrm>
            <a:off x="6228636" y="5480090"/>
            <a:ext cx="477203" cy="477202"/>
          </a:xfrm>
          <a:prstGeom prst="roundRect">
            <a:avLst>
              <a:gd name="adj" fmla="val 18667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6917888" y="5552956"/>
            <a:ext cx="2855833" cy="3313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0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Pharmacy Integration</a:t>
            </a:r>
            <a:endParaRPr lang="en-US" sz="2050" dirty="0"/>
          </a:p>
        </p:txBody>
      </p:sp>
      <p:sp>
        <p:nvSpPr>
          <p:cNvPr id="13" name="Text 10"/>
          <p:cNvSpPr/>
          <p:nvPr/>
        </p:nvSpPr>
        <p:spPr>
          <a:xfrm>
            <a:off x="6917888" y="6011466"/>
            <a:ext cx="6970276" cy="3392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Seamless medication preparation with pharmacy.</a:t>
            </a:r>
            <a:endParaRPr lang="en-US" sz="1650" dirty="0"/>
          </a:p>
        </p:txBody>
      </p:sp>
      <p:sp>
        <p:nvSpPr>
          <p:cNvPr id="14" name="Shape 11"/>
          <p:cNvSpPr/>
          <p:nvPr/>
        </p:nvSpPr>
        <p:spPr>
          <a:xfrm>
            <a:off x="6228636" y="6774775"/>
            <a:ext cx="477203" cy="477202"/>
          </a:xfrm>
          <a:prstGeom prst="roundRect">
            <a:avLst>
              <a:gd name="adj" fmla="val 18667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6917888" y="6847642"/>
            <a:ext cx="3132773" cy="3313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0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Emergency Prioritization</a:t>
            </a:r>
            <a:endParaRPr lang="en-US" sz="2050" dirty="0"/>
          </a:p>
        </p:txBody>
      </p:sp>
      <p:sp>
        <p:nvSpPr>
          <p:cNvPr id="16" name="Text 13"/>
          <p:cNvSpPr/>
          <p:nvPr/>
        </p:nvSpPr>
        <p:spPr>
          <a:xfrm>
            <a:off x="6917888" y="7306151"/>
            <a:ext cx="6970276" cy="3392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Critical surgeries are automatically prioritized.</a:t>
            </a:r>
            <a:endParaRPr lang="en-US" sz="16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44247"/>
            <a:ext cx="1248263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Nurse Dashboard: Patient Flow Management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2000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Patient Queue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401145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Manages patient flow efficiently and effectively.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4200406" y="382000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Vital Signs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4200406" y="4401145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Monitors crucial patient vital signs in real-time.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607022" y="382000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Task Assignment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07022" y="4401145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Assigns and tracks all nursing tasks directly.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11013638" y="3820001"/>
            <a:ext cx="2845594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Communication Hub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11013638" y="4755475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Facilitates communication with doctors and pharmacy.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9144000" y="0"/>
            <a:ext cx="5486400" cy="8229600"/>
          </a:xfrm>
          <a:prstGeom prst="rect">
            <a:avLst/>
          </a:prstGeom>
          <a:solidFill>
            <a:srgbClr val="E6E6E7"/>
          </a:solidFill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73073" y="608409"/>
            <a:ext cx="7597854" cy="13804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400"/>
              </a:lnSpc>
              <a:buNone/>
            </a:pPr>
            <a:r>
              <a:rPr lang="en-US" sz="430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Token Queue: Privacy-First Patient Management</a:t>
            </a:r>
            <a:endParaRPr lang="en-US" sz="4300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073" y="2320052"/>
            <a:ext cx="1104424" cy="132528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98358" y="2540913"/>
            <a:ext cx="2761178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Token-Based ID</a:t>
            </a:r>
            <a:endParaRPr lang="en-US" sz="2150" dirty="0"/>
          </a:p>
        </p:txBody>
      </p:sp>
      <p:sp>
        <p:nvSpPr>
          <p:cNvPr id="7" name="Text 3"/>
          <p:cNvSpPr/>
          <p:nvPr/>
        </p:nvSpPr>
        <p:spPr>
          <a:xfrm>
            <a:off x="2098358" y="3018473"/>
            <a:ext cx="6272570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Patients identified by tokens (P001, P002).</a:t>
            </a:r>
            <a:endParaRPr lang="en-US" sz="1700" dirty="0"/>
          </a:p>
        </p:txBody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073" y="3645337"/>
            <a:ext cx="1104424" cy="1325285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2098358" y="3866198"/>
            <a:ext cx="2761178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Wait Time Estimates</a:t>
            </a:r>
            <a:endParaRPr lang="en-US" sz="2150" dirty="0"/>
          </a:p>
        </p:txBody>
      </p:sp>
      <p:sp>
        <p:nvSpPr>
          <p:cNvPr id="10" name="Text 5"/>
          <p:cNvSpPr/>
          <p:nvPr/>
        </p:nvSpPr>
        <p:spPr>
          <a:xfrm>
            <a:off x="2098358" y="4343757"/>
            <a:ext cx="6272570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Accurate wait time management and display.</a:t>
            </a:r>
            <a:endParaRPr lang="en-US" sz="1700" dirty="0"/>
          </a:p>
        </p:txBody>
      </p:sp>
      <p:pic>
        <p:nvPicPr>
          <p:cNvPr id="1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073" y="4970621"/>
            <a:ext cx="1104424" cy="1325285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2098358" y="5191482"/>
            <a:ext cx="2775942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Department Routing</a:t>
            </a:r>
            <a:endParaRPr lang="en-US" sz="2150" dirty="0"/>
          </a:p>
        </p:txBody>
      </p:sp>
      <p:sp>
        <p:nvSpPr>
          <p:cNvPr id="13" name="Text 7"/>
          <p:cNvSpPr/>
          <p:nvPr/>
        </p:nvSpPr>
        <p:spPr>
          <a:xfrm>
            <a:off x="2098358" y="5669042"/>
            <a:ext cx="6272570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Coordinated patient routing to departments.</a:t>
            </a:r>
            <a:endParaRPr lang="en-US" sz="1700" dirty="0"/>
          </a:p>
        </p:txBody>
      </p:sp>
      <p:pic>
        <p:nvPicPr>
          <p:cNvPr id="14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073" y="6295906"/>
            <a:ext cx="1104424" cy="1325285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2098358" y="6516767"/>
            <a:ext cx="2761178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1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Privacy Protection</a:t>
            </a:r>
            <a:endParaRPr lang="en-US" sz="2150" dirty="0"/>
          </a:p>
        </p:txBody>
      </p:sp>
      <p:sp>
        <p:nvSpPr>
          <p:cNvPr id="16" name="Text 9"/>
          <p:cNvSpPr/>
          <p:nvPr/>
        </p:nvSpPr>
        <p:spPr>
          <a:xfrm>
            <a:off x="2098358" y="6994327"/>
            <a:ext cx="6272570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Ensures complete patient privacy and anonymity.</a:t>
            </a:r>
            <a:endParaRPr lang="en-US" sz="17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9144000" y="0"/>
            <a:ext cx="5486400" cy="8231862"/>
          </a:xfrm>
          <a:prstGeom prst="rect">
            <a:avLst/>
          </a:prstGeom>
          <a:solidFill>
            <a:srgbClr val="E6E6E7"/>
          </a:solidFill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31862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27829" y="571857"/>
            <a:ext cx="7688342" cy="12996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100"/>
              </a:lnSpc>
              <a:buNone/>
            </a:pPr>
            <a:r>
              <a:rPr lang="en-US" sz="40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Pharmacy Management: Medication Workflow</a:t>
            </a:r>
            <a:endParaRPr lang="en-US" sz="4050" dirty="0"/>
          </a:p>
        </p:txBody>
      </p:sp>
      <p:sp>
        <p:nvSpPr>
          <p:cNvPr id="5" name="Shape 2"/>
          <p:cNvSpPr/>
          <p:nvPr/>
        </p:nvSpPr>
        <p:spPr>
          <a:xfrm>
            <a:off x="727829" y="2183368"/>
            <a:ext cx="7688342" cy="1213247"/>
          </a:xfrm>
          <a:prstGeom prst="roundRect">
            <a:avLst>
              <a:gd name="adj" fmla="val 719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943332" y="2398871"/>
            <a:ext cx="2599372" cy="3248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Inventory Control</a:t>
            </a:r>
            <a:endParaRPr lang="en-US" sz="2000" dirty="0"/>
          </a:p>
        </p:txBody>
      </p:sp>
      <p:sp>
        <p:nvSpPr>
          <p:cNvPr id="7" name="Text 4"/>
          <p:cNvSpPr/>
          <p:nvPr/>
        </p:nvSpPr>
        <p:spPr>
          <a:xfrm>
            <a:off x="943332" y="2848332"/>
            <a:ext cx="7257336" cy="332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Manages inventory and generates stock alerts.</a:t>
            </a:r>
            <a:endParaRPr lang="en-US" sz="1600" dirty="0"/>
          </a:p>
        </p:txBody>
      </p:sp>
      <p:sp>
        <p:nvSpPr>
          <p:cNvPr id="8" name="Shape 5"/>
          <p:cNvSpPr/>
          <p:nvPr/>
        </p:nvSpPr>
        <p:spPr>
          <a:xfrm>
            <a:off x="727829" y="3604498"/>
            <a:ext cx="7688342" cy="1213247"/>
          </a:xfrm>
          <a:prstGeom prst="roundRect">
            <a:avLst>
              <a:gd name="adj" fmla="val 719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943332" y="3820001"/>
            <a:ext cx="2971086" cy="3248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Prescription Processing</a:t>
            </a:r>
            <a:endParaRPr lang="en-US" sz="2000" dirty="0"/>
          </a:p>
        </p:txBody>
      </p:sp>
      <p:sp>
        <p:nvSpPr>
          <p:cNvPr id="10" name="Text 7"/>
          <p:cNvSpPr/>
          <p:nvPr/>
        </p:nvSpPr>
        <p:spPr>
          <a:xfrm>
            <a:off x="943332" y="4269462"/>
            <a:ext cx="7257336" cy="332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Streamlines all prescription dispensing.</a:t>
            </a:r>
            <a:endParaRPr lang="en-US" sz="1600" dirty="0"/>
          </a:p>
        </p:txBody>
      </p:sp>
      <p:sp>
        <p:nvSpPr>
          <p:cNvPr id="11" name="Shape 8"/>
          <p:cNvSpPr/>
          <p:nvPr/>
        </p:nvSpPr>
        <p:spPr>
          <a:xfrm>
            <a:off x="727829" y="5025628"/>
            <a:ext cx="7688342" cy="1213247"/>
          </a:xfrm>
          <a:prstGeom prst="roundRect">
            <a:avLst>
              <a:gd name="adj" fmla="val 719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943332" y="5241131"/>
            <a:ext cx="2599372" cy="3248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OT Integration</a:t>
            </a:r>
            <a:endParaRPr lang="en-US" sz="2000" dirty="0"/>
          </a:p>
        </p:txBody>
      </p:sp>
      <p:sp>
        <p:nvSpPr>
          <p:cNvPr id="13" name="Text 10"/>
          <p:cNvSpPr/>
          <p:nvPr/>
        </p:nvSpPr>
        <p:spPr>
          <a:xfrm>
            <a:off x="943332" y="5690592"/>
            <a:ext cx="7257336" cy="332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Coordinates with OT for surgery preparations.</a:t>
            </a:r>
            <a:endParaRPr lang="en-US" sz="1600" dirty="0"/>
          </a:p>
        </p:txBody>
      </p:sp>
      <p:sp>
        <p:nvSpPr>
          <p:cNvPr id="14" name="Shape 11"/>
          <p:cNvSpPr/>
          <p:nvPr/>
        </p:nvSpPr>
        <p:spPr>
          <a:xfrm>
            <a:off x="727829" y="6446758"/>
            <a:ext cx="7688342" cy="1213247"/>
          </a:xfrm>
          <a:prstGeom prst="roundRect">
            <a:avLst>
              <a:gd name="adj" fmla="val 719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943332" y="6662261"/>
            <a:ext cx="2599372" cy="3248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Dispensing Tracking</a:t>
            </a:r>
            <a:endParaRPr lang="en-US" sz="2000" dirty="0"/>
          </a:p>
        </p:txBody>
      </p:sp>
      <p:sp>
        <p:nvSpPr>
          <p:cNvPr id="16" name="Text 13"/>
          <p:cNvSpPr/>
          <p:nvPr/>
        </p:nvSpPr>
        <p:spPr>
          <a:xfrm>
            <a:off x="943332" y="7111722"/>
            <a:ext cx="7257336" cy="332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Monitors all medication distribution.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96660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Blood Bank: Life-Saving Resource Management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2197418" y="330660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Inventory Tracking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797022"/>
            <a:ext cx="423886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Real-time blood inventory by type.</a:t>
            </a:r>
            <a:endParaRPr lang="en-US" sz="1750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32653" y="2767846"/>
            <a:ext cx="4564975" cy="4564975"/>
          </a:xfrm>
          <a:prstGeom prst="rect">
            <a:avLst/>
          </a:prstGeom>
        </p:spPr>
      </p:pic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362" y="4019788"/>
            <a:ext cx="318968" cy="39862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597628" y="3306604"/>
            <a:ext cx="327159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Donation Management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9597628" y="3797022"/>
            <a:ext cx="423898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Efficiently manages all blood donations.</a:t>
            </a:r>
            <a:endParaRPr lang="en-US" sz="17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767846"/>
            <a:ext cx="4564975" cy="4564975"/>
          </a:xfrm>
          <a:prstGeom prst="rect">
            <a:avLst/>
          </a:prstGeom>
        </p:spPr>
      </p:pic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6713" y="4019788"/>
            <a:ext cx="318968" cy="398621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597628" y="5759172"/>
            <a:ext cx="291334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Expiration Monitoring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9597628" y="6249591"/>
            <a:ext cx="423898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Tracks blood product expiration dates.</a:t>
            </a:r>
            <a:endParaRPr lang="en-US" sz="1750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767846"/>
            <a:ext cx="4564975" cy="4564975"/>
          </a:xfrm>
          <a:prstGeom prst="rect">
            <a:avLst/>
          </a:prstGeom>
        </p:spPr>
      </p:pic>
      <p:pic>
        <p:nvPicPr>
          <p:cNvPr id="14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6713" y="5682139"/>
            <a:ext cx="318968" cy="398621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1980367" y="5577721"/>
            <a:ext cx="305228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Emergency Allocation</a:t>
            </a:r>
            <a:endParaRPr lang="en-US" sz="2200" dirty="0"/>
          </a:p>
        </p:txBody>
      </p:sp>
      <p:sp>
        <p:nvSpPr>
          <p:cNvPr id="16" name="Text 8"/>
          <p:cNvSpPr/>
          <p:nvPr/>
        </p:nvSpPr>
        <p:spPr>
          <a:xfrm>
            <a:off x="793790" y="6068139"/>
            <a:ext cx="423886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Rapid allocation during critical emergencies.</a:t>
            </a:r>
            <a:endParaRPr lang="en-US" sz="1750" dirty="0"/>
          </a:p>
        </p:txBody>
      </p:sp>
      <p:pic>
        <p:nvPicPr>
          <p:cNvPr id="17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2653" y="2767846"/>
            <a:ext cx="4564975" cy="4564975"/>
          </a:xfrm>
          <a:prstGeom prst="rect">
            <a:avLst/>
          </a:prstGeom>
        </p:spPr>
      </p:pic>
      <p:pic>
        <p:nvPicPr>
          <p:cNvPr id="18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24362" y="5682139"/>
            <a:ext cx="318968" cy="39862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5486400" cy="8229600"/>
          </a:xfrm>
          <a:prstGeom prst="rect">
            <a:avLst/>
          </a:prstGeom>
          <a:solidFill>
            <a:srgbClr val="E6E6E7"/>
          </a:solidFill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6273641" y="620316"/>
            <a:ext cx="5623798" cy="7028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Measurable Impact</a:t>
            </a:r>
            <a:endParaRPr lang="en-US" sz="4400" dirty="0"/>
          </a:p>
        </p:txBody>
      </p:sp>
      <p:sp>
        <p:nvSpPr>
          <p:cNvPr id="5" name="Text 2"/>
          <p:cNvSpPr/>
          <p:nvPr/>
        </p:nvSpPr>
        <p:spPr>
          <a:xfrm>
            <a:off x="6273641" y="1772960"/>
            <a:ext cx="2335768" cy="7422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800"/>
              </a:lnSpc>
              <a:buNone/>
            </a:pPr>
            <a:r>
              <a:rPr lang="en-US" sz="58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5</a:t>
            </a:r>
            <a:endParaRPr lang="en-US" sz="5800" dirty="0"/>
          </a:p>
        </p:txBody>
      </p:sp>
      <p:sp>
        <p:nvSpPr>
          <p:cNvPr id="6" name="Text 3"/>
          <p:cNvSpPr/>
          <p:nvPr/>
        </p:nvSpPr>
        <p:spPr>
          <a:xfrm>
            <a:off x="6273641" y="2796302"/>
            <a:ext cx="2335768" cy="7029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Display Update (seconds)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6273641" y="3634145"/>
            <a:ext cx="2335768" cy="7196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Reduced from 30+ minutes.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8890516" y="1772960"/>
            <a:ext cx="2335768" cy="7422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800"/>
              </a:lnSpc>
              <a:buNone/>
            </a:pPr>
            <a:r>
              <a:rPr lang="en-US" sz="58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3</a:t>
            </a:r>
            <a:endParaRPr lang="en-US" sz="5800" dirty="0"/>
          </a:p>
        </p:txBody>
      </p:sp>
      <p:sp>
        <p:nvSpPr>
          <p:cNvPr id="9" name="Text 6"/>
          <p:cNvSpPr/>
          <p:nvPr/>
        </p:nvSpPr>
        <p:spPr>
          <a:xfrm>
            <a:off x="8890516" y="2796302"/>
            <a:ext cx="2335768" cy="10544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Emergency Response (minutes)</a:t>
            </a:r>
            <a:endParaRPr lang="en-US" sz="2200" dirty="0"/>
          </a:p>
        </p:txBody>
      </p:sp>
      <p:sp>
        <p:nvSpPr>
          <p:cNvPr id="10" name="Text 7"/>
          <p:cNvSpPr/>
          <p:nvPr/>
        </p:nvSpPr>
        <p:spPr>
          <a:xfrm>
            <a:off x="8890516" y="3985617"/>
            <a:ext cx="2335768" cy="7196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Average time reduced from 8 minutes.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11507391" y="1772960"/>
            <a:ext cx="2335768" cy="7422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800"/>
              </a:lnSpc>
              <a:buNone/>
            </a:pPr>
            <a:r>
              <a:rPr lang="en-US" sz="58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40%</a:t>
            </a:r>
            <a:endParaRPr lang="en-US" sz="5800" dirty="0"/>
          </a:p>
        </p:txBody>
      </p:sp>
      <p:sp>
        <p:nvSpPr>
          <p:cNvPr id="12" name="Text 9"/>
          <p:cNvSpPr/>
          <p:nvPr/>
        </p:nvSpPr>
        <p:spPr>
          <a:xfrm>
            <a:off x="11507391" y="2796302"/>
            <a:ext cx="2335768" cy="7029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Faster Medication Prep</a:t>
            </a:r>
            <a:endParaRPr lang="en-US" sz="2200" dirty="0"/>
          </a:p>
        </p:txBody>
      </p:sp>
      <p:sp>
        <p:nvSpPr>
          <p:cNvPr id="13" name="Text 10"/>
          <p:cNvSpPr/>
          <p:nvPr/>
        </p:nvSpPr>
        <p:spPr>
          <a:xfrm>
            <a:off x="11507391" y="3634145"/>
            <a:ext cx="2335768" cy="7196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Thanks to advance notifications.</a:t>
            </a: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8890516" y="5379958"/>
            <a:ext cx="2335768" cy="7422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800"/>
              </a:lnSpc>
              <a:buNone/>
            </a:pPr>
            <a:r>
              <a:rPr lang="en-US" sz="58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100%</a:t>
            </a:r>
            <a:endParaRPr lang="en-US" sz="5800" dirty="0"/>
          </a:p>
        </p:txBody>
      </p:sp>
      <p:sp>
        <p:nvSpPr>
          <p:cNvPr id="15" name="Text 12"/>
          <p:cNvSpPr/>
          <p:nvPr/>
        </p:nvSpPr>
        <p:spPr>
          <a:xfrm>
            <a:off x="8890516" y="6403300"/>
            <a:ext cx="2335768" cy="351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Patient Privacy</a:t>
            </a:r>
            <a:endParaRPr lang="en-US" sz="2200" dirty="0"/>
          </a:p>
        </p:txBody>
      </p:sp>
      <p:sp>
        <p:nvSpPr>
          <p:cNvPr id="16" name="Text 13"/>
          <p:cNvSpPr/>
          <p:nvPr/>
        </p:nvSpPr>
        <p:spPr>
          <a:xfrm>
            <a:off x="8890516" y="6889671"/>
            <a:ext cx="2335768" cy="7196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Achieved with token system.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2025-06-12T21:27:58Z</dcterms:created>
  <dcterms:modified xsi:type="dcterms:W3CDTF">2025-06-12T21:27:58Z</dcterms:modified>
</cp:coreProperties>
</file>