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Montserrat"/>
      <p:regular r:id="rId15"/>
    </p:embeddedFont>
    <p:embeddedFont>
      <p:font typeface="Montserrat"/>
      <p:regular r:id="rId16"/>
    </p:embeddedFont>
    <p:embeddedFont>
      <p:font typeface="Montserrat"/>
      <p:regular r:id="rId17"/>
    </p:embeddedFont>
    <p:embeddedFont>
      <p:font typeface="Montserrat"/>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4.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slideLayout" Target="../slideLayouts/slideLayout9.xml"/><Relationship Id="rId10"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198" y="2318385"/>
            <a:ext cx="7416403" cy="1402556"/>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CPRM - Key System Interfaces</a:t>
            </a:r>
            <a:endParaRPr lang="en-US" sz="4400" dirty="0"/>
          </a:p>
        </p:txBody>
      </p:sp>
      <p:sp>
        <p:nvSpPr>
          <p:cNvPr id="4" name="Text 1"/>
          <p:cNvSpPr/>
          <p:nvPr/>
        </p:nvSpPr>
        <p:spPr>
          <a:xfrm>
            <a:off x="6350198" y="4091107"/>
            <a:ext cx="7416403"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This presentation details critical interfaces within the CPRM system. We will explore how these components integrate to enhance patient care and operational efficiency.</a:t>
            </a:r>
            <a:endParaRPr lang="en-US" sz="1900" dirty="0"/>
          </a:p>
        </p:txBody>
      </p:sp>
      <p:sp>
        <p:nvSpPr>
          <p:cNvPr id="5" name="Shape 2"/>
          <p:cNvSpPr/>
          <p:nvPr/>
        </p:nvSpPr>
        <p:spPr>
          <a:xfrm>
            <a:off x="6350198" y="5497711"/>
            <a:ext cx="394930" cy="394930"/>
          </a:xfrm>
          <a:prstGeom prst="roundRect">
            <a:avLst>
              <a:gd name="adj" fmla="val 23151155"/>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6357818" y="5505331"/>
            <a:ext cx="379690" cy="379690"/>
          </a:xfrm>
          <a:prstGeom prst="rect">
            <a:avLst/>
          </a:prstGeom>
        </p:spPr>
      </p:pic>
      <p:sp>
        <p:nvSpPr>
          <p:cNvPr id="7" name="Text 3"/>
          <p:cNvSpPr/>
          <p:nvPr/>
        </p:nvSpPr>
        <p:spPr>
          <a:xfrm>
            <a:off x="6868478" y="5479256"/>
            <a:ext cx="2074069" cy="431840"/>
          </a:xfrm>
          <a:prstGeom prst="rect">
            <a:avLst/>
          </a:prstGeom>
          <a:noFill/>
          <a:ln/>
        </p:spPr>
        <p:txBody>
          <a:bodyPr wrap="none" lIns="0" tIns="0" rIns="0" bIns="0" rtlCol="0" anchor="t"/>
          <a:lstStyle/>
          <a:p>
            <a:pPr algn="l" indent="0" marL="0">
              <a:lnSpc>
                <a:spcPts val="3400"/>
              </a:lnSpc>
              <a:buNone/>
            </a:pPr>
            <a:r>
              <a:rPr lang="en-US" sz="2400" b="1" dirty="0">
                <a:solidFill>
                  <a:srgbClr val="E2E6E9"/>
                </a:solidFill>
                <a:latin typeface="Source Sans Pro Bold" pitchFamily="34" charset="0"/>
                <a:ea typeface="Source Sans Pro Bold" pitchFamily="34" charset="-122"/>
                <a:cs typeface="Source Sans Pro Bold" pitchFamily="34" charset="-120"/>
              </a:rPr>
              <a:t>by 928 Gauresh</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846772"/>
            <a:ext cx="12902803" cy="1402556"/>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Smart Display System: Personalized Information Delivery</a:t>
            </a:r>
            <a:endParaRPr lang="en-US" sz="4400" dirty="0"/>
          </a:p>
        </p:txBody>
      </p:sp>
      <p:pic>
        <p:nvPicPr>
          <p:cNvPr id="3" name="Image 0" descr="preencoded.png">    </p:cNvPr>
          <p:cNvPicPr>
            <a:picLocks noChangeAspect="1"/>
          </p:cNvPicPr>
          <p:nvPr/>
        </p:nvPicPr>
        <p:blipFill>
          <a:blip r:embed="rId1"/>
          <a:stretch>
            <a:fillRect/>
          </a:stretch>
        </p:blipFill>
        <p:spPr>
          <a:xfrm>
            <a:off x="863798" y="2897148"/>
            <a:ext cx="6150293" cy="4208026"/>
          </a:xfrm>
          <a:prstGeom prst="rect">
            <a:avLst/>
          </a:prstGeom>
        </p:spPr>
      </p:pic>
      <p:sp>
        <p:nvSpPr>
          <p:cNvPr id="4" name="Text 1"/>
          <p:cNvSpPr/>
          <p:nvPr/>
        </p:nvSpPr>
        <p:spPr>
          <a:xfrm>
            <a:off x="7623929" y="2841546"/>
            <a:ext cx="6150293"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Patient-facing smart displays offer personalized, dynamic information. They manage token queues and broadcast emergency alerts in real-time. This system ensures patients receive relevant updates promptly.</a:t>
            </a:r>
            <a:endParaRPr lang="en-US" sz="1900" dirty="0"/>
          </a:p>
        </p:txBody>
      </p:sp>
      <p:sp>
        <p:nvSpPr>
          <p:cNvPr id="5" name="Text 2"/>
          <p:cNvSpPr/>
          <p:nvPr/>
        </p:nvSpPr>
        <p:spPr>
          <a:xfrm>
            <a:off x="7623929" y="4544258"/>
            <a:ext cx="6150293" cy="370165"/>
          </a:xfrm>
          <a:prstGeom prst="rect">
            <a:avLst/>
          </a:prstGeom>
          <a:noFill/>
          <a:ln/>
        </p:spPr>
        <p:txBody>
          <a:bodyPr wrap="none" lIns="0" tIns="0" rIns="0" bIns="0" rtlCol="0" anchor="t"/>
          <a:lstStyle/>
          <a:p>
            <a:pPr algn="l" marL="342900" indent="-342900">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Personalized content based on location.</a:t>
            </a:r>
            <a:endParaRPr lang="en-US" sz="1900" dirty="0"/>
          </a:p>
        </p:txBody>
      </p:sp>
      <p:sp>
        <p:nvSpPr>
          <p:cNvPr id="6" name="Text 3"/>
          <p:cNvSpPr/>
          <p:nvPr/>
        </p:nvSpPr>
        <p:spPr>
          <a:xfrm>
            <a:off x="7623929" y="5000744"/>
            <a:ext cx="6150293" cy="370165"/>
          </a:xfrm>
          <a:prstGeom prst="rect">
            <a:avLst/>
          </a:prstGeom>
          <a:noFill/>
          <a:ln/>
        </p:spPr>
        <p:txBody>
          <a:bodyPr wrap="none" lIns="0" tIns="0" rIns="0" bIns="0" rtlCol="0" anchor="t"/>
          <a:lstStyle/>
          <a:p>
            <a:pPr algn="l" marL="342900" indent="-342900">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Dynamic token queue management.</a:t>
            </a:r>
            <a:endParaRPr lang="en-US" sz="1900" dirty="0"/>
          </a:p>
        </p:txBody>
      </p:sp>
      <p:sp>
        <p:nvSpPr>
          <p:cNvPr id="7" name="Text 4"/>
          <p:cNvSpPr/>
          <p:nvPr/>
        </p:nvSpPr>
        <p:spPr>
          <a:xfrm>
            <a:off x="7623929" y="5457230"/>
            <a:ext cx="6150293" cy="370165"/>
          </a:xfrm>
          <a:prstGeom prst="rect">
            <a:avLst/>
          </a:prstGeom>
          <a:noFill/>
          <a:ln/>
        </p:spPr>
        <p:txBody>
          <a:bodyPr wrap="none" lIns="0" tIns="0" rIns="0" bIns="0" rtlCol="0" anchor="t"/>
          <a:lstStyle/>
          <a:p>
            <a:pPr algn="l" marL="342900" indent="-342900">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Multi-dashboard rotation system.</a:t>
            </a:r>
            <a:endParaRPr lang="en-US" sz="1900" dirty="0"/>
          </a:p>
        </p:txBody>
      </p:sp>
      <p:sp>
        <p:nvSpPr>
          <p:cNvPr id="8" name="Text 5"/>
          <p:cNvSpPr/>
          <p:nvPr/>
        </p:nvSpPr>
        <p:spPr>
          <a:xfrm>
            <a:off x="7623929" y="5913715"/>
            <a:ext cx="6150293" cy="370165"/>
          </a:xfrm>
          <a:prstGeom prst="rect">
            <a:avLst/>
          </a:prstGeom>
          <a:noFill/>
          <a:ln/>
        </p:spPr>
        <p:txBody>
          <a:bodyPr wrap="none" lIns="0" tIns="0" rIns="0" bIns="0" rtlCol="0" anchor="t"/>
          <a:lstStyle/>
          <a:p>
            <a:pPr algn="l" marL="342900" indent="-342900">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Emergency alert broadcasting.</a:t>
            </a:r>
            <a:endParaRPr lang="en-US" sz="1900" dirty="0"/>
          </a:p>
        </p:txBody>
      </p:sp>
      <p:sp>
        <p:nvSpPr>
          <p:cNvPr id="9" name="Text 6"/>
          <p:cNvSpPr/>
          <p:nvPr/>
        </p:nvSpPr>
        <p:spPr>
          <a:xfrm>
            <a:off x="7623929" y="6370201"/>
            <a:ext cx="6150293" cy="370165"/>
          </a:xfrm>
          <a:prstGeom prst="rect">
            <a:avLst/>
          </a:prstGeom>
          <a:noFill/>
          <a:ln/>
        </p:spPr>
        <p:txBody>
          <a:bodyPr wrap="none" lIns="0" tIns="0" rIns="0" bIns="0" rtlCol="0" anchor="t"/>
          <a:lstStyle/>
          <a:p>
            <a:pPr algn="l" marL="342900" indent="-342900">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Real-time system health monitoring.</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3" name="Text 0"/>
          <p:cNvSpPr/>
          <p:nvPr/>
        </p:nvSpPr>
        <p:spPr>
          <a:xfrm>
            <a:off x="4437698" y="613410"/>
            <a:ext cx="7837527" cy="633174"/>
          </a:xfrm>
          <a:prstGeom prst="rect">
            <a:avLst/>
          </a:prstGeom>
          <a:noFill/>
          <a:ln/>
        </p:spPr>
        <p:txBody>
          <a:bodyPr wrap="none" lIns="0" tIns="0" rIns="0" bIns="0" rtlCol="0" anchor="t"/>
          <a:lstStyle/>
          <a:p>
            <a:pPr algn="l" indent="0" marL="0">
              <a:lnSpc>
                <a:spcPts val="4950"/>
              </a:lnSpc>
              <a:buNone/>
            </a:pPr>
            <a:r>
              <a:rPr lang="en-US" sz="3950" b="1" dirty="0">
                <a:solidFill>
                  <a:srgbClr val="FFFFFF"/>
                </a:solidFill>
                <a:latin typeface="Montserrat Bold" pitchFamily="34" charset="0"/>
                <a:ea typeface="Montserrat Bold" pitchFamily="34" charset="-122"/>
                <a:cs typeface="Montserrat Bold" pitchFamily="34" charset="-120"/>
              </a:rPr>
              <a:t>Efficient Queue Management</a:t>
            </a:r>
            <a:endParaRPr lang="en-US" sz="3950" dirty="0"/>
          </a:p>
        </p:txBody>
      </p:sp>
      <p:sp>
        <p:nvSpPr>
          <p:cNvPr id="4" name="Shape 1"/>
          <p:cNvSpPr/>
          <p:nvPr/>
        </p:nvSpPr>
        <p:spPr>
          <a:xfrm>
            <a:off x="4437698" y="1580912"/>
            <a:ext cx="501491" cy="501491"/>
          </a:xfrm>
          <a:prstGeom prst="roundRect">
            <a:avLst>
              <a:gd name="adj" fmla="val 6667"/>
            </a:avLst>
          </a:prstGeom>
          <a:solidFill>
            <a:srgbClr val="303132"/>
          </a:solidFill>
          <a:ln/>
        </p:spPr>
      </p:sp>
      <p:pic>
        <p:nvPicPr>
          <p:cNvPr id="5" name="Image 1" descr="preencoded.png">    </p:cNvPr>
          <p:cNvPicPr>
            <a:picLocks noChangeAspect="1"/>
          </p:cNvPicPr>
          <p:nvPr/>
        </p:nvPicPr>
        <p:blipFill>
          <a:blip r:embed="rId2"/>
          <a:stretch>
            <a:fillRect/>
          </a:stretch>
        </p:blipFill>
        <p:spPr>
          <a:xfrm>
            <a:off x="4536519" y="1641693"/>
            <a:ext cx="303848" cy="379928"/>
          </a:xfrm>
          <a:prstGeom prst="rect">
            <a:avLst/>
          </a:prstGeom>
        </p:spPr>
      </p:pic>
      <p:sp>
        <p:nvSpPr>
          <p:cNvPr id="6" name="Text 2"/>
          <p:cNvSpPr/>
          <p:nvPr/>
        </p:nvSpPr>
        <p:spPr>
          <a:xfrm>
            <a:off x="5162074" y="1657469"/>
            <a:ext cx="3793212" cy="316468"/>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Department-specific queues</a:t>
            </a:r>
            <a:endParaRPr lang="en-US" sz="1950" dirty="0"/>
          </a:p>
        </p:txBody>
      </p:sp>
      <p:sp>
        <p:nvSpPr>
          <p:cNvPr id="7" name="Text 3"/>
          <p:cNvSpPr/>
          <p:nvPr/>
        </p:nvSpPr>
        <p:spPr>
          <a:xfrm>
            <a:off x="5162074" y="2107644"/>
            <a:ext cx="8688229" cy="334328"/>
          </a:xfrm>
          <a:prstGeom prst="rect">
            <a:avLst/>
          </a:prstGeom>
          <a:noFill/>
          <a:ln/>
        </p:spPr>
        <p:txBody>
          <a:bodyPr wrap="none" lIns="0" tIns="0" rIns="0" bIns="0" rtlCol="0" anchor="t"/>
          <a:lstStyle/>
          <a:p>
            <a:pPr algn="l" indent="0" marL="0">
              <a:lnSpc>
                <a:spcPts val="2600"/>
              </a:lnSpc>
              <a:buNone/>
            </a:pPr>
            <a:r>
              <a:rPr lang="en-US" sz="1750" dirty="0">
                <a:solidFill>
                  <a:srgbClr val="E2E6E9"/>
                </a:solidFill>
                <a:latin typeface="Source Sans Pro" pitchFamily="34" charset="0"/>
                <a:ea typeface="Source Sans Pro" pitchFamily="34" charset="-122"/>
                <a:cs typeface="Source Sans Pro" pitchFamily="34" charset="-120"/>
              </a:rPr>
              <a:t>Manage patient flow per department.</a:t>
            </a:r>
            <a:endParaRPr lang="en-US" sz="1750" dirty="0"/>
          </a:p>
        </p:txBody>
      </p:sp>
      <p:sp>
        <p:nvSpPr>
          <p:cNvPr id="8" name="Shape 4"/>
          <p:cNvSpPr/>
          <p:nvPr/>
        </p:nvSpPr>
        <p:spPr>
          <a:xfrm>
            <a:off x="4437698" y="2887742"/>
            <a:ext cx="501491" cy="501491"/>
          </a:xfrm>
          <a:prstGeom prst="roundRect">
            <a:avLst>
              <a:gd name="adj" fmla="val 6667"/>
            </a:avLst>
          </a:prstGeom>
          <a:solidFill>
            <a:srgbClr val="303132"/>
          </a:solidFill>
          <a:ln/>
        </p:spPr>
      </p:sp>
      <p:pic>
        <p:nvPicPr>
          <p:cNvPr id="9" name="Image 2" descr="preencoded.png">    </p:cNvPr>
          <p:cNvPicPr>
            <a:picLocks noChangeAspect="1"/>
          </p:cNvPicPr>
          <p:nvPr/>
        </p:nvPicPr>
        <p:blipFill>
          <a:blip r:embed="rId3"/>
          <a:stretch>
            <a:fillRect/>
          </a:stretch>
        </p:blipFill>
        <p:spPr>
          <a:xfrm>
            <a:off x="4536519" y="2948523"/>
            <a:ext cx="303848" cy="379928"/>
          </a:xfrm>
          <a:prstGeom prst="rect">
            <a:avLst/>
          </a:prstGeom>
        </p:spPr>
      </p:pic>
      <p:sp>
        <p:nvSpPr>
          <p:cNvPr id="10" name="Text 5"/>
          <p:cNvSpPr/>
          <p:nvPr/>
        </p:nvSpPr>
        <p:spPr>
          <a:xfrm>
            <a:off x="5162074" y="2964299"/>
            <a:ext cx="3306723" cy="316468"/>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Real-time wait estimates</a:t>
            </a:r>
            <a:endParaRPr lang="en-US" sz="1950" dirty="0"/>
          </a:p>
        </p:txBody>
      </p:sp>
      <p:sp>
        <p:nvSpPr>
          <p:cNvPr id="11" name="Text 6"/>
          <p:cNvSpPr/>
          <p:nvPr/>
        </p:nvSpPr>
        <p:spPr>
          <a:xfrm>
            <a:off x="5162074" y="3414474"/>
            <a:ext cx="8688229" cy="334328"/>
          </a:xfrm>
          <a:prstGeom prst="rect">
            <a:avLst/>
          </a:prstGeom>
          <a:noFill/>
          <a:ln/>
        </p:spPr>
        <p:txBody>
          <a:bodyPr wrap="none" lIns="0" tIns="0" rIns="0" bIns="0" rtlCol="0" anchor="t"/>
          <a:lstStyle/>
          <a:p>
            <a:pPr algn="l" indent="0" marL="0">
              <a:lnSpc>
                <a:spcPts val="2600"/>
              </a:lnSpc>
              <a:buNone/>
            </a:pPr>
            <a:r>
              <a:rPr lang="en-US" sz="1750" dirty="0">
                <a:solidFill>
                  <a:srgbClr val="E2E6E9"/>
                </a:solidFill>
                <a:latin typeface="Source Sans Pro" pitchFamily="34" charset="0"/>
                <a:ea typeface="Source Sans Pro" pitchFamily="34" charset="-122"/>
                <a:cs typeface="Source Sans Pro" pitchFamily="34" charset="-120"/>
              </a:rPr>
              <a:t>Provide accurate patient waiting times.</a:t>
            </a:r>
            <a:endParaRPr lang="en-US" sz="1750" dirty="0"/>
          </a:p>
        </p:txBody>
      </p:sp>
      <p:sp>
        <p:nvSpPr>
          <p:cNvPr id="12" name="Shape 7"/>
          <p:cNvSpPr/>
          <p:nvPr/>
        </p:nvSpPr>
        <p:spPr>
          <a:xfrm>
            <a:off x="4437698" y="4194572"/>
            <a:ext cx="501491" cy="501491"/>
          </a:xfrm>
          <a:prstGeom prst="roundRect">
            <a:avLst>
              <a:gd name="adj" fmla="val 6667"/>
            </a:avLst>
          </a:prstGeom>
          <a:solidFill>
            <a:srgbClr val="303132"/>
          </a:solidFill>
          <a:ln/>
        </p:spPr>
      </p:sp>
      <p:pic>
        <p:nvPicPr>
          <p:cNvPr id="13" name="Image 3" descr="preencoded.png">    </p:cNvPr>
          <p:cNvPicPr>
            <a:picLocks noChangeAspect="1"/>
          </p:cNvPicPr>
          <p:nvPr/>
        </p:nvPicPr>
        <p:blipFill>
          <a:blip r:embed="rId4"/>
          <a:stretch>
            <a:fillRect/>
          </a:stretch>
        </p:blipFill>
        <p:spPr>
          <a:xfrm>
            <a:off x="4536519" y="4255353"/>
            <a:ext cx="303848" cy="379928"/>
          </a:xfrm>
          <a:prstGeom prst="rect">
            <a:avLst/>
          </a:prstGeom>
        </p:spPr>
      </p:pic>
      <p:sp>
        <p:nvSpPr>
          <p:cNvPr id="14" name="Text 8"/>
          <p:cNvSpPr/>
          <p:nvPr/>
        </p:nvSpPr>
        <p:spPr>
          <a:xfrm>
            <a:off x="5162074" y="4271129"/>
            <a:ext cx="3454718" cy="316468"/>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Automatic priority sorting</a:t>
            </a:r>
            <a:endParaRPr lang="en-US" sz="1950" dirty="0"/>
          </a:p>
        </p:txBody>
      </p:sp>
      <p:sp>
        <p:nvSpPr>
          <p:cNvPr id="15" name="Text 9"/>
          <p:cNvSpPr/>
          <p:nvPr/>
        </p:nvSpPr>
        <p:spPr>
          <a:xfrm>
            <a:off x="5162074" y="4721304"/>
            <a:ext cx="8688229" cy="334328"/>
          </a:xfrm>
          <a:prstGeom prst="rect">
            <a:avLst/>
          </a:prstGeom>
          <a:noFill/>
          <a:ln/>
        </p:spPr>
        <p:txBody>
          <a:bodyPr wrap="none" lIns="0" tIns="0" rIns="0" bIns="0" rtlCol="0" anchor="t"/>
          <a:lstStyle/>
          <a:p>
            <a:pPr algn="l" indent="0" marL="0">
              <a:lnSpc>
                <a:spcPts val="2600"/>
              </a:lnSpc>
              <a:buNone/>
            </a:pPr>
            <a:r>
              <a:rPr lang="en-US" sz="1750" dirty="0">
                <a:solidFill>
                  <a:srgbClr val="E2E6E9"/>
                </a:solidFill>
                <a:latin typeface="Source Sans Pro" pitchFamily="34" charset="0"/>
                <a:ea typeface="Source Sans Pro" pitchFamily="34" charset="-122"/>
                <a:cs typeface="Source Sans Pro" pitchFamily="34" charset="-120"/>
              </a:rPr>
              <a:t>Organize queues by urgency.</a:t>
            </a:r>
            <a:endParaRPr lang="en-US" sz="1750" dirty="0"/>
          </a:p>
        </p:txBody>
      </p:sp>
      <p:sp>
        <p:nvSpPr>
          <p:cNvPr id="16" name="Shape 10"/>
          <p:cNvSpPr/>
          <p:nvPr/>
        </p:nvSpPr>
        <p:spPr>
          <a:xfrm>
            <a:off x="4437698" y="5501402"/>
            <a:ext cx="501491" cy="501491"/>
          </a:xfrm>
          <a:prstGeom prst="roundRect">
            <a:avLst>
              <a:gd name="adj" fmla="val 6667"/>
            </a:avLst>
          </a:prstGeom>
          <a:solidFill>
            <a:srgbClr val="303132"/>
          </a:solidFill>
          <a:ln/>
        </p:spPr>
      </p:sp>
      <p:pic>
        <p:nvPicPr>
          <p:cNvPr id="17" name="Image 4" descr="preencoded.png">    </p:cNvPr>
          <p:cNvPicPr>
            <a:picLocks noChangeAspect="1"/>
          </p:cNvPicPr>
          <p:nvPr/>
        </p:nvPicPr>
        <p:blipFill>
          <a:blip r:embed="rId5"/>
          <a:stretch>
            <a:fillRect/>
          </a:stretch>
        </p:blipFill>
        <p:spPr>
          <a:xfrm>
            <a:off x="4536519" y="5562183"/>
            <a:ext cx="303848" cy="379928"/>
          </a:xfrm>
          <a:prstGeom prst="rect">
            <a:avLst/>
          </a:prstGeom>
        </p:spPr>
      </p:pic>
      <p:sp>
        <p:nvSpPr>
          <p:cNvPr id="18" name="Text 11"/>
          <p:cNvSpPr/>
          <p:nvPr/>
        </p:nvSpPr>
        <p:spPr>
          <a:xfrm>
            <a:off x="5162074" y="5577959"/>
            <a:ext cx="2532817" cy="316468"/>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Color-coded status</a:t>
            </a:r>
            <a:endParaRPr lang="en-US" sz="1950" dirty="0"/>
          </a:p>
        </p:txBody>
      </p:sp>
      <p:sp>
        <p:nvSpPr>
          <p:cNvPr id="19" name="Text 12"/>
          <p:cNvSpPr/>
          <p:nvPr/>
        </p:nvSpPr>
        <p:spPr>
          <a:xfrm>
            <a:off x="5162074" y="6028134"/>
            <a:ext cx="8688229" cy="334328"/>
          </a:xfrm>
          <a:prstGeom prst="rect">
            <a:avLst/>
          </a:prstGeom>
          <a:noFill/>
          <a:ln/>
        </p:spPr>
        <p:txBody>
          <a:bodyPr wrap="none" lIns="0" tIns="0" rIns="0" bIns="0" rtlCol="0" anchor="t"/>
          <a:lstStyle/>
          <a:p>
            <a:pPr algn="l" indent="0" marL="0">
              <a:lnSpc>
                <a:spcPts val="2600"/>
              </a:lnSpc>
              <a:buNone/>
            </a:pPr>
            <a:r>
              <a:rPr lang="en-US" sz="1750" dirty="0">
                <a:solidFill>
                  <a:srgbClr val="E2E6E9"/>
                </a:solidFill>
                <a:latin typeface="Source Sans Pro" pitchFamily="34" charset="0"/>
                <a:ea typeface="Source Sans Pro" pitchFamily="34" charset="-122"/>
                <a:cs typeface="Source Sans Pro" pitchFamily="34" charset="-120"/>
              </a:rPr>
              <a:t>Visual indicators for quick assessment.</a:t>
            </a:r>
            <a:endParaRPr lang="en-US" sz="1750" dirty="0"/>
          </a:p>
        </p:txBody>
      </p:sp>
      <p:sp>
        <p:nvSpPr>
          <p:cNvPr id="20" name="Text 13"/>
          <p:cNvSpPr/>
          <p:nvPr/>
        </p:nvSpPr>
        <p:spPr>
          <a:xfrm>
            <a:off x="4437698" y="6613207"/>
            <a:ext cx="9412605" cy="1002983"/>
          </a:xfrm>
          <a:prstGeom prst="rect">
            <a:avLst/>
          </a:prstGeom>
          <a:noFill/>
          <a:ln/>
        </p:spPr>
        <p:txBody>
          <a:bodyPr wrap="square" lIns="0" tIns="0" rIns="0" bIns="0" rtlCol="0" anchor="t"/>
          <a:lstStyle/>
          <a:p>
            <a:pPr algn="l" indent="0" marL="0">
              <a:lnSpc>
                <a:spcPts val="2600"/>
              </a:lnSpc>
              <a:buNone/>
            </a:pPr>
            <a:r>
              <a:rPr lang="en-US" sz="1750" dirty="0">
                <a:solidFill>
                  <a:srgbClr val="E2E6E9"/>
                </a:solidFill>
                <a:latin typeface="Source Sans Pro" pitchFamily="34" charset="0"/>
                <a:ea typeface="Source Sans Pro" pitchFamily="34" charset="-122"/>
                <a:cs typeface="Source Sans Pro" pitchFamily="34" charset="-120"/>
              </a:rPr>
              <a:t>Our smart display system intelligently manages patient queues. It offers department-specific token systems, real-time wait estimates, and automatic priority sorting. Color-coded status indicators enhance clarity for both patients and staff.</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24627"/>
            <a:ext cx="11496913"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Dynamic Content and Announcements</a:t>
            </a:r>
            <a:endParaRPr lang="en-US" sz="4400" dirty="0"/>
          </a:p>
        </p:txBody>
      </p:sp>
      <p:pic>
        <p:nvPicPr>
          <p:cNvPr id="3" name="Image 0" descr="preencoded.png">    </p:cNvPr>
          <p:cNvPicPr>
            <a:picLocks noChangeAspect="1"/>
          </p:cNvPicPr>
          <p:nvPr/>
        </p:nvPicPr>
        <p:blipFill>
          <a:blip r:embed="rId1"/>
          <a:stretch>
            <a:fillRect/>
          </a:stretch>
        </p:blipFill>
        <p:spPr>
          <a:xfrm>
            <a:off x="863798" y="2019538"/>
            <a:ext cx="4095274" cy="2531031"/>
          </a:xfrm>
          <a:prstGeom prst="rect">
            <a:avLst/>
          </a:prstGeom>
        </p:spPr>
      </p:pic>
      <p:sp>
        <p:nvSpPr>
          <p:cNvPr id="4" name="Text 1"/>
          <p:cNvSpPr/>
          <p:nvPr/>
        </p:nvSpPr>
        <p:spPr>
          <a:xfrm>
            <a:off x="863798" y="4797385"/>
            <a:ext cx="4095274" cy="701278"/>
          </a:xfrm>
          <a:prstGeom prst="rect">
            <a:avLst/>
          </a:prstGeom>
          <a:noFill/>
          <a:ln/>
        </p:spPr>
        <p:txBody>
          <a:bodyPr wrap="squar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Location-relevant announcements</a:t>
            </a:r>
            <a:endParaRPr lang="en-US" sz="2200" dirty="0"/>
          </a:p>
        </p:txBody>
      </p:sp>
      <p:sp>
        <p:nvSpPr>
          <p:cNvPr id="5" name="Text 2"/>
          <p:cNvSpPr/>
          <p:nvPr/>
        </p:nvSpPr>
        <p:spPr>
          <a:xfrm>
            <a:off x="863798" y="5646658"/>
            <a:ext cx="4095274"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Tailored messages for specific areas.</a:t>
            </a:r>
            <a:endParaRPr lang="en-US" sz="1900" dirty="0"/>
          </a:p>
        </p:txBody>
      </p:sp>
      <p:pic>
        <p:nvPicPr>
          <p:cNvPr id="6" name="Image 1" descr="preencoded.png">    </p:cNvPr>
          <p:cNvPicPr>
            <a:picLocks noChangeAspect="1"/>
          </p:cNvPicPr>
          <p:nvPr/>
        </p:nvPicPr>
        <p:blipFill>
          <a:blip r:embed="rId2"/>
          <a:stretch>
            <a:fillRect/>
          </a:stretch>
        </p:blipFill>
        <p:spPr>
          <a:xfrm>
            <a:off x="5267563" y="2019538"/>
            <a:ext cx="4095274" cy="2531031"/>
          </a:xfrm>
          <a:prstGeom prst="rect">
            <a:avLst/>
          </a:prstGeom>
        </p:spPr>
      </p:pic>
      <p:sp>
        <p:nvSpPr>
          <p:cNvPr id="7" name="Text 3"/>
          <p:cNvSpPr/>
          <p:nvPr/>
        </p:nvSpPr>
        <p:spPr>
          <a:xfrm>
            <a:off x="5267563" y="4797385"/>
            <a:ext cx="4095274" cy="701278"/>
          </a:xfrm>
          <a:prstGeom prst="rect">
            <a:avLst/>
          </a:prstGeom>
          <a:noFill/>
          <a:ln/>
        </p:spPr>
        <p:txBody>
          <a:bodyPr wrap="squar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Auto-rotating content sections</a:t>
            </a:r>
            <a:endParaRPr lang="en-US" sz="2200" dirty="0"/>
          </a:p>
        </p:txBody>
      </p:sp>
      <p:sp>
        <p:nvSpPr>
          <p:cNvPr id="8" name="Text 4"/>
          <p:cNvSpPr/>
          <p:nvPr/>
        </p:nvSpPr>
        <p:spPr>
          <a:xfrm>
            <a:off x="5267563" y="5646658"/>
            <a:ext cx="4095274"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Dashboards rotate every 15 seconds.</a:t>
            </a:r>
            <a:endParaRPr lang="en-US" sz="1900" dirty="0"/>
          </a:p>
        </p:txBody>
      </p:sp>
      <p:pic>
        <p:nvPicPr>
          <p:cNvPr id="9" name="Image 2" descr="preencoded.png">    </p:cNvPr>
          <p:cNvPicPr>
            <a:picLocks noChangeAspect="1"/>
          </p:cNvPicPr>
          <p:nvPr/>
        </p:nvPicPr>
        <p:blipFill>
          <a:blip r:embed="rId3"/>
          <a:stretch>
            <a:fillRect/>
          </a:stretch>
        </p:blipFill>
        <p:spPr>
          <a:xfrm>
            <a:off x="9671328" y="2019538"/>
            <a:ext cx="4095274" cy="2531031"/>
          </a:xfrm>
          <a:prstGeom prst="rect">
            <a:avLst/>
          </a:prstGeom>
        </p:spPr>
      </p:pic>
      <p:sp>
        <p:nvSpPr>
          <p:cNvPr id="10" name="Text 5"/>
          <p:cNvSpPr/>
          <p:nvPr/>
        </p:nvSpPr>
        <p:spPr>
          <a:xfrm>
            <a:off x="9671328" y="4797385"/>
            <a:ext cx="4040743"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Department status insights</a:t>
            </a:r>
            <a:endParaRPr lang="en-US" sz="2200" dirty="0"/>
          </a:p>
        </p:txBody>
      </p:sp>
      <p:sp>
        <p:nvSpPr>
          <p:cNvPr id="11" name="Text 6"/>
          <p:cNvSpPr/>
          <p:nvPr/>
        </p:nvSpPr>
        <p:spPr>
          <a:xfrm>
            <a:off x="9671328" y="5296019"/>
            <a:ext cx="4095274"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Current patient counts per department.</a:t>
            </a:r>
            <a:endParaRPr lang="en-US" sz="1900" dirty="0"/>
          </a:p>
        </p:txBody>
      </p:sp>
      <p:sp>
        <p:nvSpPr>
          <p:cNvPr id="12" name="Text 7"/>
          <p:cNvSpPr/>
          <p:nvPr/>
        </p:nvSpPr>
        <p:spPr>
          <a:xfrm>
            <a:off x="863798" y="6294477"/>
            <a:ext cx="12902803"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displays dynamically present content to keep patients informed. This includes location-relevant announcements, automatically rotating content sections, and live department status with patient counts. This ensures up-to-date and contextual information delivery.</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3" name="Text 0"/>
          <p:cNvSpPr/>
          <p:nvPr/>
        </p:nvSpPr>
        <p:spPr>
          <a:xfrm>
            <a:off x="4387215" y="574358"/>
            <a:ext cx="6565344" cy="592336"/>
          </a:xfrm>
          <a:prstGeom prst="rect">
            <a:avLst/>
          </a:prstGeom>
          <a:noFill/>
          <a:ln/>
        </p:spPr>
        <p:txBody>
          <a:bodyPr wrap="none" lIns="0" tIns="0" rIns="0" bIns="0" rtlCol="0" anchor="t"/>
          <a:lstStyle/>
          <a:p>
            <a:pPr algn="l" indent="0" marL="0">
              <a:lnSpc>
                <a:spcPts val="4650"/>
              </a:lnSpc>
              <a:buNone/>
            </a:pPr>
            <a:r>
              <a:rPr lang="en-US" sz="3700" b="1" dirty="0">
                <a:solidFill>
                  <a:srgbClr val="FFFFFF"/>
                </a:solidFill>
                <a:latin typeface="Montserrat Bold" pitchFamily="34" charset="0"/>
                <a:ea typeface="Montserrat Bold" pitchFamily="34" charset="-122"/>
                <a:cs typeface="Montserrat Bold" pitchFamily="34" charset="-120"/>
              </a:rPr>
              <a:t>Critical Alert Broadcasting</a:t>
            </a:r>
            <a:endParaRPr lang="en-US" sz="3700" dirty="0"/>
          </a:p>
        </p:txBody>
      </p:sp>
      <p:pic>
        <p:nvPicPr>
          <p:cNvPr id="4" name="Image 1" descr="preencoded.png">    </p:cNvPr>
          <p:cNvPicPr>
            <a:picLocks noChangeAspect="1"/>
          </p:cNvPicPr>
          <p:nvPr/>
        </p:nvPicPr>
        <p:blipFill>
          <a:blip r:embed="rId2"/>
          <a:stretch>
            <a:fillRect/>
          </a:stretch>
        </p:blipFill>
        <p:spPr>
          <a:xfrm>
            <a:off x="4387215" y="1479352"/>
            <a:ext cx="1042392" cy="1250871"/>
          </a:xfrm>
          <a:prstGeom prst="rect">
            <a:avLst/>
          </a:prstGeom>
        </p:spPr>
      </p:pic>
      <p:sp>
        <p:nvSpPr>
          <p:cNvPr id="5" name="Text 1"/>
          <p:cNvSpPr/>
          <p:nvPr/>
        </p:nvSpPr>
        <p:spPr>
          <a:xfrm>
            <a:off x="5638086" y="1687830"/>
            <a:ext cx="3984903" cy="296108"/>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Instant emergency notifications</a:t>
            </a:r>
            <a:endParaRPr lang="en-US" sz="1850" dirty="0"/>
          </a:p>
        </p:txBody>
      </p:sp>
      <p:sp>
        <p:nvSpPr>
          <p:cNvPr id="6" name="Text 2"/>
          <p:cNvSpPr/>
          <p:nvPr/>
        </p:nvSpPr>
        <p:spPr>
          <a:xfrm>
            <a:off x="5638086" y="2108954"/>
            <a:ext cx="8262699" cy="312658"/>
          </a:xfrm>
          <a:prstGeom prst="rect">
            <a:avLst/>
          </a:prstGeom>
          <a:noFill/>
          <a:ln/>
        </p:spPr>
        <p:txBody>
          <a:bodyPr wrap="none" lIns="0" tIns="0" rIns="0" bIns="0" rtlCol="0" anchor="t"/>
          <a:lstStyle/>
          <a:p>
            <a:pPr algn="l" indent="0" marL="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Immediate alerts with location data.</a:t>
            </a:r>
            <a:endParaRPr lang="en-US" sz="1600" dirty="0"/>
          </a:p>
        </p:txBody>
      </p:sp>
      <p:pic>
        <p:nvPicPr>
          <p:cNvPr id="7" name="Image 2" descr="preencoded.png">    </p:cNvPr>
          <p:cNvPicPr>
            <a:picLocks noChangeAspect="1"/>
          </p:cNvPicPr>
          <p:nvPr/>
        </p:nvPicPr>
        <p:blipFill>
          <a:blip r:embed="rId3"/>
          <a:stretch>
            <a:fillRect/>
          </a:stretch>
        </p:blipFill>
        <p:spPr>
          <a:xfrm>
            <a:off x="4387215" y="2730222"/>
            <a:ext cx="1042392" cy="1250871"/>
          </a:xfrm>
          <a:prstGeom prst="rect">
            <a:avLst/>
          </a:prstGeom>
        </p:spPr>
      </p:pic>
      <p:sp>
        <p:nvSpPr>
          <p:cNvPr id="8" name="Text 3"/>
          <p:cNvSpPr/>
          <p:nvPr/>
        </p:nvSpPr>
        <p:spPr>
          <a:xfrm>
            <a:off x="5638086" y="2938701"/>
            <a:ext cx="2816543" cy="296108"/>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Code Blue/Red priority</a:t>
            </a:r>
            <a:endParaRPr lang="en-US" sz="1850" dirty="0"/>
          </a:p>
        </p:txBody>
      </p:sp>
      <p:sp>
        <p:nvSpPr>
          <p:cNvPr id="9" name="Text 4"/>
          <p:cNvSpPr/>
          <p:nvPr/>
        </p:nvSpPr>
        <p:spPr>
          <a:xfrm>
            <a:off x="5638086" y="3359825"/>
            <a:ext cx="8262699" cy="312658"/>
          </a:xfrm>
          <a:prstGeom prst="rect">
            <a:avLst/>
          </a:prstGeom>
          <a:noFill/>
          <a:ln/>
        </p:spPr>
        <p:txBody>
          <a:bodyPr wrap="none" lIns="0" tIns="0" rIns="0" bIns="0" rtlCol="0" anchor="t"/>
          <a:lstStyle/>
          <a:p>
            <a:pPr algn="l" indent="0" marL="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Critical alerts display with high priority.</a:t>
            </a:r>
            <a:endParaRPr lang="en-US" sz="1600" dirty="0"/>
          </a:p>
        </p:txBody>
      </p:sp>
      <p:pic>
        <p:nvPicPr>
          <p:cNvPr id="10" name="Image 3" descr="preencoded.png">    </p:cNvPr>
          <p:cNvPicPr>
            <a:picLocks noChangeAspect="1"/>
          </p:cNvPicPr>
          <p:nvPr/>
        </p:nvPicPr>
        <p:blipFill>
          <a:blip r:embed="rId4"/>
          <a:stretch>
            <a:fillRect/>
          </a:stretch>
        </p:blipFill>
        <p:spPr>
          <a:xfrm>
            <a:off x="4387215" y="3981093"/>
            <a:ext cx="1042392" cy="1250871"/>
          </a:xfrm>
          <a:prstGeom prst="rect">
            <a:avLst/>
          </a:prstGeom>
        </p:spPr>
      </p:pic>
      <p:sp>
        <p:nvSpPr>
          <p:cNvPr id="11" name="Text 5"/>
          <p:cNvSpPr/>
          <p:nvPr/>
        </p:nvSpPr>
        <p:spPr>
          <a:xfrm>
            <a:off x="5638086" y="4189571"/>
            <a:ext cx="3916442" cy="296108"/>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Automatic content interruption</a:t>
            </a:r>
            <a:endParaRPr lang="en-US" sz="1850" dirty="0"/>
          </a:p>
        </p:txBody>
      </p:sp>
      <p:sp>
        <p:nvSpPr>
          <p:cNvPr id="12" name="Text 6"/>
          <p:cNvSpPr/>
          <p:nvPr/>
        </p:nvSpPr>
        <p:spPr>
          <a:xfrm>
            <a:off x="5638086" y="4610695"/>
            <a:ext cx="8262699" cy="312658"/>
          </a:xfrm>
          <a:prstGeom prst="rect">
            <a:avLst/>
          </a:prstGeom>
          <a:noFill/>
          <a:ln/>
        </p:spPr>
        <p:txBody>
          <a:bodyPr wrap="none" lIns="0" tIns="0" rIns="0" bIns="0" rtlCol="0" anchor="t"/>
          <a:lstStyle/>
          <a:p>
            <a:pPr algn="l" indent="0" marL="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Critical alerts override regular content.</a:t>
            </a:r>
            <a:endParaRPr lang="en-US" sz="1600" dirty="0"/>
          </a:p>
        </p:txBody>
      </p:sp>
      <p:pic>
        <p:nvPicPr>
          <p:cNvPr id="13" name="Image 4" descr="preencoded.png">    </p:cNvPr>
          <p:cNvPicPr>
            <a:picLocks noChangeAspect="1"/>
          </p:cNvPicPr>
          <p:nvPr/>
        </p:nvPicPr>
        <p:blipFill>
          <a:blip r:embed="rId5"/>
          <a:stretch>
            <a:fillRect/>
          </a:stretch>
        </p:blipFill>
        <p:spPr>
          <a:xfrm>
            <a:off x="4387215" y="5231963"/>
            <a:ext cx="1042392" cy="1250871"/>
          </a:xfrm>
          <a:prstGeom prst="rect">
            <a:avLst/>
          </a:prstGeom>
        </p:spPr>
      </p:pic>
      <p:sp>
        <p:nvSpPr>
          <p:cNvPr id="14" name="Text 7"/>
          <p:cNvSpPr/>
          <p:nvPr/>
        </p:nvSpPr>
        <p:spPr>
          <a:xfrm>
            <a:off x="5638086" y="5440442"/>
            <a:ext cx="3434120" cy="296108"/>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Staff response coordination</a:t>
            </a:r>
            <a:endParaRPr lang="en-US" sz="1850" dirty="0"/>
          </a:p>
        </p:txBody>
      </p:sp>
      <p:sp>
        <p:nvSpPr>
          <p:cNvPr id="15" name="Text 8"/>
          <p:cNvSpPr/>
          <p:nvPr/>
        </p:nvSpPr>
        <p:spPr>
          <a:xfrm>
            <a:off x="5638086" y="5861566"/>
            <a:ext cx="8262699" cy="312658"/>
          </a:xfrm>
          <a:prstGeom prst="rect">
            <a:avLst/>
          </a:prstGeom>
          <a:noFill/>
          <a:ln/>
        </p:spPr>
        <p:txBody>
          <a:bodyPr wrap="none" lIns="0" tIns="0" rIns="0" bIns="0" rtlCol="0" anchor="t"/>
          <a:lstStyle/>
          <a:p>
            <a:pPr algn="l" indent="0" marL="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Information for staff action.</a:t>
            </a:r>
            <a:endParaRPr lang="en-US" sz="1600" dirty="0"/>
          </a:p>
        </p:txBody>
      </p:sp>
      <p:sp>
        <p:nvSpPr>
          <p:cNvPr id="16" name="Text 9"/>
          <p:cNvSpPr/>
          <p:nvPr/>
        </p:nvSpPr>
        <p:spPr>
          <a:xfrm>
            <a:off x="4387215" y="6717268"/>
            <a:ext cx="9513570" cy="937974"/>
          </a:xfrm>
          <a:prstGeom prst="rect">
            <a:avLst/>
          </a:prstGeom>
          <a:noFill/>
          <a:ln/>
        </p:spPr>
        <p:txBody>
          <a:bodyPr wrap="square" lIns="0" tIns="0" rIns="0" bIns="0" rtlCol="0" anchor="t"/>
          <a:lstStyle/>
          <a:p>
            <a:pPr algn="l" indent="0" marL="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system prioritizes critical alerts. It broadcasts instant emergency notifications with location data, highlights Code Blue/Red priorities, and automatically interrupts content for critical messages. This facilitates rapid staff response coordination during emergencies.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3" name="Text 0"/>
          <p:cNvSpPr/>
          <p:nvPr/>
        </p:nvSpPr>
        <p:spPr>
          <a:xfrm>
            <a:off x="863798" y="873204"/>
            <a:ext cx="9245203" cy="1402556"/>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Privacy-Focused Patient Identification</a:t>
            </a:r>
            <a:endParaRPr lang="en-US" sz="4400" dirty="0"/>
          </a:p>
        </p:txBody>
      </p:sp>
      <p:sp>
        <p:nvSpPr>
          <p:cNvPr id="4" name="Shape 1"/>
          <p:cNvSpPr/>
          <p:nvPr/>
        </p:nvSpPr>
        <p:spPr>
          <a:xfrm>
            <a:off x="863798" y="2645926"/>
            <a:ext cx="4499134" cy="1713071"/>
          </a:xfrm>
          <a:prstGeom prst="roundRect">
            <a:avLst>
              <a:gd name="adj" fmla="val 2161"/>
            </a:avLst>
          </a:prstGeom>
          <a:solidFill>
            <a:srgbClr val="303132"/>
          </a:solidFill>
          <a:ln/>
        </p:spPr>
      </p:sp>
      <p:sp>
        <p:nvSpPr>
          <p:cNvPr id="5" name="Text 2"/>
          <p:cNvSpPr/>
          <p:nvPr/>
        </p:nvSpPr>
        <p:spPr>
          <a:xfrm>
            <a:off x="1110615" y="2892743"/>
            <a:ext cx="4005501" cy="701278"/>
          </a:xfrm>
          <a:prstGeom prst="rect">
            <a:avLst/>
          </a:prstGeom>
          <a:noFill/>
          <a:ln/>
        </p:spPr>
        <p:txBody>
          <a:bodyPr wrap="squar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Contextual emergency information</a:t>
            </a:r>
            <a:endParaRPr lang="en-US" sz="2200" dirty="0"/>
          </a:p>
        </p:txBody>
      </p:sp>
      <p:sp>
        <p:nvSpPr>
          <p:cNvPr id="6" name="Text 3"/>
          <p:cNvSpPr/>
          <p:nvPr/>
        </p:nvSpPr>
        <p:spPr>
          <a:xfrm>
            <a:off x="1110615" y="3742015"/>
            <a:ext cx="4005501"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Relevant details for emergencies.</a:t>
            </a:r>
            <a:endParaRPr lang="en-US" sz="1900" dirty="0"/>
          </a:p>
        </p:txBody>
      </p:sp>
      <p:sp>
        <p:nvSpPr>
          <p:cNvPr id="7" name="Shape 4"/>
          <p:cNvSpPr/>
          <p:nvPr/>
        </p:nvSpPr>
        <p:spPr>
          <a:xfrm>
            <a:off x="5609749" y="2645926"/>
            <a:ext cx="4499253" cy="1713071"/>
          </a:xfrm>
          <a:prstGeom prst="roundRect">
            <a:avLst>
              <a:gd name="adj" fmla="val 2161"/>
            </a:avLst>
          </a:prstGeom>
          <a:solidFill>
            <a:srgbClr val="303132"/>
          </a:solidFill>
          <a:ln/>
        </p:spPr>
      </p:sp>
      <p:sp>
        <p:nvSpPr>
          <p:cNvPr id="8" name="Text 5"/>
          <p:cNvSpPr/>
          <p:nvPr/>
        </p:nvSpPr>
        <p:spPr>
          <a:xfrm>
            <a:off x="5856565" y="2892743"/>
            <a:ext cx="4005620" cy="701278"/>
          </a:xfrm>
          <a:prstGeom prst="rect">
            <a:avLst/>
          </a:prstGeom>
          <a:noFill/>
          <a:ln/>
        </p:spPr>
        <p:txBody>
          <a:bodyPr wrap="squar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Privacy-focused identification</a:t>
            </a:r>
            <a:endParaRPr lang="en-US" sz="2200" dirty="0"/>
          </a:p>
        </p:txBody>
      </p:sp>
      <p:sp>
        <p:nvSpPr>
          <p:cNvPr id="9" name="Text 6"/>
          <p:cNvSpPr/>
          <p:nvPr/>
        </p:nvSpPr>
        <p:spPr>
          <a:xfrm>
            <a:off x="5856565" y="3742015"/>
            <a:ext cx="4005620"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Patient data displayed securely.</a:t>
            </a:r>
            <a:endParaRPr lang="en-US" sz="1900" dirty="0"/>
          </a:p>
        </p:txBody>
      </p:sp>
      <p:sp>
        <p:nvSpPr>
          <p:cNvPr id="10" name="Shape 7"/>
          <p:cNvSpPr/>
          <p:nvPr/>
        </p:nvSpPr>
        <p:spPr>
          <a:xfrm>
            <a:off x="863798" y="4605814"/>
            <a:ext cx="9245203" cy="1362432"/>
          </a:xfrm>
          <a:prstGeom prst="roundRect">
            <a:avLst>
              <a:gd name="adj" fmla="val 2718"/>
            </a:avLst>
          </a:prstGeom>
          <a:solidFill>
            <a:srgbClr val="303132"/>
          </a:solidFill>
          <a:ln/>
        </p:spPr>
      </p:sp>
      <p:sp>
        <p:nvSpPr>
          <p:cNvPr id="11" name="Text 8"/>
          <p:cNvSpPr/>
          <p:nvPr/>
        </p:nvSpPr>
        <p:spPr>
          <a:xfrm>
            <a:off x="1110615" y="4852630"/>
            <a:ext cx="3626048"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Operating theater status</a:t>
            </a:r>
            <a:endParaRPr lang="en-US" sz="2200" dirty="0"/>
          </a:p>
        </p:txBody>
      </p:sp>
      <p:sp>
        <p:nvSpPr>
          <p:cNvPr id="12" name="Text 9"/>
          <p:cNvSpPr/>
          <p:nvPr/>
        </p:nvSpPr>
        <p:spPr>
          <a:xfrm>
            <a:off x="1110615" y="5351264"/>
            <a:ext cx="8751570"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Procedure progress updates.</a:t>
            </a:r>
            <a:endParaRPr lang="en-US" sz="1900" dirty="0"/>
          </a:p>
        </p:txBody>
      </p:sp>
      <p:sp>
        <p:nvSpPr>
          <p:cNvPr id="13" name="Text 10"/>
          <p:cNvSpPr/>
          <p:nvPr/>
        </p:nvSpPr>
        <p:spPr>
          <a:xfrm>
            <a:off x="863798" y="6245900"/>
            <a:ext cx="9245203"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Patient privacy is paramount. The system provides contextual emergency information without compromising patient identification. It also displays operating theater status, including procedure progress, while maintaining strict data security protocols.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3" name="Text 0"/>
          <p:cNvSpPr/>
          <p:nvPr/>
        </p:nvSpPr>
        <p:spPr>
          <a:xfrm>
            <a:off x="4399478" y="826413"/>
            <a:ext cx="9246275" cy="602218"/>
          </a:xfrm>
          <a:prstGeom prst="rect">
            <a:avLst/>
          </a:prstGeom>
          <a:noFill/>
          <a:ln/>
        </p:spPr>
        <p:txBody>
          <a:bodyPr wrap="none" lIns="0" tIns="0" rIns="0" bIns="0" rtlCol="0" anchor="t"/>
          <a:lstStyle/>
          <a:p>
            <a:pPr algn="l" indent="0" marL="0">
              <a:lnSpc>
                <a:spcPts val="4700"/>
              </a:lnSpc>
              <a:buNone/>
            </a:pPr>
            <a:r>
              <a:rPr lang="en-US" sz="3750" b="1" dirty="0">
                <a:solidFill>
                  <a:srgbClr val="FFFFFF"/>
                </a:solidFill>
                <a:latin typeface="Montserrat Bold" pitchFamily="34" charset="0"/>
                <a:ea typeface="Montserrat Bold" pitchFamily="34" charset="-122"/>
                <a:cs typeface="Montserrat Bold" pitchFamily="34" charset="-120"/>
              </a:rPr>
              <a:t>Real-Time System Health Monitoring</a:t>
            </a:r>
            <a:endParaRPr lang="en-US" sz="3750" dirty="0"/>
          </a:p>
        </p:txBody>
      </p:sp>
      <p:sp>
        <p:nvSpPr>
          <p:cNvPr id="4" name="Text 1"/>
          <p:cNvSpPr/>
          <p:nvPr/>
        </p:nvSpPr>
        <p:spPr>
          <a:xfrm>
            <a:off x="4399478" y="1852493"/>
            <a:ext cx="2986326" cy="699492"/>
          </a:xfrm>
          <a:prstGeom prst="rect">
            <a:avLst/>
          </a:prstGeom>
          <a:noFill/>
          <a:ln/>
        </p:spPr>
        <p:txBody>
          <a:bodyPr wrap="none" lIns="0" tIns="0" rIns="0" bIns="0" rtlCol="0" anchor="t"/>
          <a:lstStyle/>
          <a:p>
            <a:pPr algn="ctr" indent="0" marL="0">
              <a:lnSpc>
                <a:spcPts val="5500"/>
              </a:lnSpc>
              <a:buNone/>
            </a:pPr>
            <a:r>
              <a:rPr lang="en-US" sz="5500" b="1" dirty="0">
                <a:solidFill>
                  <a:srgbClr val="E2E6E9"/>
                </a:solidFill>
                <a:latin typeface="Montserrat Bold" pitchFamily="34" charset="0"/>
                <a:ea typeface="Montserrat Bold" pitchFamily="34" charset="-122"/>
                <a:cs typeface="Montserrat Bold" pitchFamily="34" charset="-120"/>
              </a:rPr>
              <a:t>5</a:t>
            </a:r>
            <a:endParaRPr lang="en-US" sz="5500" dirty="0"/>
          </a:p>
        </p:txBody>
      </p:sp>
      <p:sp>
        <p:nvSpPr>
          <p:cNvPr id="5" name="Text 2"/>
          <p:cNvSpPr/>
          <p:nvPr/>
        </p:nvSpPr>
        <p:spPr>
          <a:xfrm>
            <a:off x="4399478" y="2816900"/>
            <a:ext cx="2986326" cy="601980"/>
          </a:xfrm>
          <a:prstGeom prst="rect">
            <a:avLst/>
          </a:prstGeom>
          <a:noFill/>
          <a:ln/>
        </p:spPr>
        <p:txBody>
          <a:bodyPr wrap="square" lIns="0" tIns="0" rIns="0" bIns="0" rtlCol="0" anchor="t"/>
          <a:lstStyle/>
          <a:p>
            <a:pPr algn="ctr" indent="0" marL="0">
              <a:lnSpc>
                <a:spcPts val="2350"/>
              </a:lnSpc>
              <a:buNone/>
            </a:pPr>
            <a:r>
              <a:rPr lang="en-US" sz="1850" b="1" dirty="0">
                <a:solidFill>
                  <a:srgbClr val="E2E6E9"/>
                </a:solidFill>
                <a:latin typeface="Montserrat Bold" pitchFamily="34" charset="0"/>
                <a:ea typeface="Montserrat Bold" pitchFamily="34" charset="-122"/>
                <a:cs typeface="Montserrat Bold" pitchFamily="34" charset="-120"/>
              </a:rPr>
              <a:t>Second Refresh Intervals</a:t>
            </a:r>
            <a:endParaRPr lang="en-US" sz="1850" dirty="0"/>
          </a:p>
        </p:txBody>
      </p:sp>
      <p:sp>
        <p:nvSpPr>
          <p:cNvPr id="6" name="Text 3"/>
          <p:cNvSpPr/>
          <p:nvPr/>
        </p:nvSpPr>
        <p:spPr>
          <a:xfrm>
            <a:off x="4399478" y="3546038"/>
            <a:ext cx="2986326" cy="318016"/>
          </a:xfrm>
          <a:prstGeom prst="rect">
            <a:avLst/>
          </a:prstGeom>
          <a:noFill/>
          <a:ln/>
        </p:spPr>
        <p:txBody>
          <a:bodyPr wrap="none" lIns="0" tIns="0" rIns="0" bIns="0" rtlCol="0" anchor="t"/>
          <a:lstStyle/>
          <a:p>
            <a:pPr algn="ctr" indent="0" marL="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Latest data updates.</a:t>
            </a:r>
            <a:endParaRPr lang="en-US" sz="1650" dirty="0"/>
          </a:p>
        </p:txBody>
      </p:sp>
      <p:sp>
        <p:nvSpPr>
          <p:cNvPr id="7" name="Text 4"/>
          <p:cNvSpPr/>
          <p:nvPr/>
        </p:nvSpPr>
        <p:spPr>
          <a:xfrm>
            <a:off x="7650718" y="1852493"/>
            <a:ext cx="2986445" cy="699492"/>
          </a:xfrm>
          <a:prstGeom prst="rect">
            <a:avLst/>
          </a:prstGeom>
          <a:noFill/>
          <a:ln/>
        </p:spPr>
        <p:txBody>
          <a:bodyPr wrap="none" lIns="0" tIns="0" rIns="0" bIns="0" rtlCol="0" anchor="t"/>
          <a:lstStyle/>
          <a:p>
            <a:pPr algn="ctr" indent="0" marL="0">
              <a:lnSpc>
                <a:spcPts val="5500"/>
              </a:lnSpc>
              <a:buNone/>
            </a:pPr>
            <a:r>
              <a:rPr lang="en-US" sz="5500" b="1" dirty="0">
                <a:solidFill>
                  <a:srgbClr val="E2E6E9"/>
                </a:solidFill>
                <a:latin typeface="Montserrat Bold" pitchFamily="34" charset="0"/>
                <a:ea typeface="Montserrat Bold" pitchFamily="34" charset="-122"/>
                <a:cs typeface="Montserrat Bold" pitchFamily="34" charset="-120"/>
              </a:rPr>
              <a:t>24/7</a:t>
            </a:r>
            <a:endParaRPr lang="en-US" sz="5500" dirty="0"/>
          </a:p>
        </p:txBody>
      </p:sp>
      <p:sp>
        <p:nvSpPr>
          <p:cNvPr id="8" name="Text 5"/>
          <p:cNvSpPr/>
          <p:nvPr/>
        </p:nvSpPr>
        <p:spPr>
          <a:xfrm>
            <a:off x="7775615" y="2816900"/>
            <a:ext cx="2736533" cy="300990"/>
          </a:xfrm>
          <a:prstGeom prst="rect">
            <a:avLst/>
          </a:prstGeom>
          <a:noFill/>
          <a:ln/>
        </p:spPr>
        <p:txBody>
          <a:bodyPr wrap="none" lIns="0" tIns="0" rIns="0" bIns="0" rtlCol="0" anchor="t"/>
          <a:lstStyle/>
          <a:p>
            <a:pPr algn="ctr" indent="0" marL="0">
              <a:lnSpc>
                <a:spcPts val="2350"/>
              </a:lnSpc>
              <a:buNone/>
            </a:pPr>
            <a:r>
              <a:rPr lang="en-US" sz="1850" b="1" dirty="0">
                <a:solidFill>
                  <a:srgbClr val="E2E6E9"/>
                </a:solidFill>
                <a:latin typeface="Montserrat Bold" pitchFamily="34" charset="0"/>
                <a:ea typeface="Montserrat Bold" pitchFamily="34" charset="-122"/>
                <a:cs typeface="Montserrat Bold" pitchFamily="34" charset="-120"/>
              </a:rPr>
              <a:t>Heartbeat Monitoring</a:t>
            </a:r>
            <a:endParaRPr lang="en-US" sz="1850" dirty="0"/>
          </a:p>
        </p:txBody>
      </p:sp>
      <p:sp>
        <p:nvSpPr>
          <p:cNvPr id="9" name="Text 6"/>
          <p:cNvSpPr/>
          <p:nvPr/>
        </p:nvSpPr>
        <p:spPr>
          <a:xfrm>
            <a:off x="7650718" y="3245048"/>
            <a:ext cx="2986445" cy="318016"/>
          </a:xfrm>
          <a:prstGeom prst="rect">
            <a:avLst/>
          </a:prstGeom>
          <a:noFill/>
          <a:ln/>
        </p:spPr>
        <p:txBody>
          <a:bodyPr wrap="none" lIns="0" tIns="0" rIns="0" bIns="0" rtlCol="0" anchor="t"/>
          <a:lstStyle/>
          <a:p>
            <a:pPr algn="ctr" indent="0" marL="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Display uptime assurance.</a:t>
            </a:r>
            <a:endParaRPr lang="en-US" sz="1650" dirty="0"/>
          </a:p>
        </p:txBody>
      </p:sp>
      <p:sp>
        <p:nvSpPr>
          <p:cNvPr id="10" name="Text 7"/>
          <p:cNvSpPr/>
          <p:nvPr/>
        </p:nvSpPr>
        <p:spPr>
          <a:xfrm>
            <a:off x="10902077" y="1852493"/>
            <a:ext cx="2986445" cy="699492"/>
          </a:xfrm>
          <a:prstGeom prst="rect">
            <a:avLst/>
          </a:prstGeom>
          <a:noFill/>
          <a:ln/>
        </p:spPr>
        <p:txBody>
          <a:bodyPr wrap="none" lIns="0" tIns="0" rIns="0" bIns="0" rtlCol="0" anchor="t"/>
          <a:lstStyle/>
          <a:p>
            <a:pPr algn="ctr" indent="0" marL="0">
              <a:lnSpc>
                <a:spcPts val="5500"/>
              </a:lnSpc>
              <a:buNone/>
            </a:pPr>
            <a:r>
              <a:rPr lang="en-US" sz="5500" b="1" dirty="0">
                <a:solidFill>
                  <a:srgbClr val="E2E6E9"/>
                </a:solidFill>
                <a:latin typeface="Montserrat Bold" pitchFamily="34" charset="0"/>
                <a:ea typeface="Montserrat Bold" pitchFamily="34" charset="-122"/>
                <a:cs typeface="Montserrat Bold" pitchFamily="34" charset="-120"/>
              </a:rPr>
              <a:t>1</a:t>
            </a:r>
            <a:endParaRPr lang="en-US" sz="5500" dirty="0"/>
          </a:p>
        </p:txBody>
      </p:sp>
      <p:sp>
        <p:nvSpPr>
          <p:cNvPr id="11" name="Text 8"/>
          <p:cNvSpPr/>
          <p:nvPr/>
        </p:nvSpPr>
        <p:spPr>
          <a:xfrm>
            <a:off x="11190803" y="2816900"/>
            <a:ext cx="2408992" cy="300990"/>
          </a:xfrm>
          <a:prstGeom prst="rect">
            <a:avLst/>
          </a:prstGeom>
          <a:noFill/>
          <a:ln/>
        </p:spPr>
        <p:txBody>
          <a:bodyPr wrap="none" lIns="0" tIns="0" rIns="0" bIns="0" rtlCol="0" anchor="t"/>
          <a:lstStyle/>
          <a:p>
            <a:pPr algn="ctr" indent="0" marL="0">
              <a:lnSpc>
                <a:spcPts val="2350"/>
              </a:lnSpc>
              <a:buNone/>
            </a:pPr>
            <a:r>
              <a:rPr lang="en-US" sz="1850" b="1" dirty="0">
                <a:solidFill>
                  <a:srgbClr val="E2E6E9"/>
                </a:solidFill>
                <a:latin typeface="Montserrat Bold" pitchFamily="34" charset="0"/>
                <a:ea typeface="Montserrat Bold" pitchFamily="34" charset="-122"/>
                <a:cs typeface="Montserrat Bold" pitchFamily="34" charset="-120"/>
              </a:rPr>
              <a:t>Offline Detection</a:t>
            </a:r>
            <a:endParaRPr lang="en-US" sz="1850" dirty="0"/>
          </a:p>
        </p:txBody>
      </p:sp>
      <p:sp>
        <p:nvSpPr>
          <p:cNvPr id="12" name="Text 9"/>
          <p:cNvSpPr/>
          <p:nvPr/>
        </p:nvSpPr>
        <p:spPr>
          <a:xfrm>
            <a:off x="10902077" y="3245048"/>
            <a:ext cx="2986445" cy="318016"/>
          </a:xfrm>
          <a:prstGeom prst="rect">
            <a:avLst/>
          </a:prstGeom>
          <a:noFill/>
          <a:ln/>
        </p:spPr>
        <p:txBody>
          <a:bodyPr wrap="none" lIns="0" tIns="0" rIns="0" bIns="0" rtlCol="0" anchor="t"/>
          <a:lstStyle/>
          <a:p>
            <a:pPr algn="ctr" indent="0" marL="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Immediate reporting.</a:t>
            </a:r>
            <a:endParaRPr lang="en-US" sz="1650" dirty="0"/>
          </a:p>
        </p:txBody>
      </p:sp>
      <p:sp>
        <p:nvSpPr>
          <p:cNvPr id="13" name="Text 10"/>
          <p:cNvSpPr/>
          <p:nvPr/>
        </p:nvSpPr>
        <p:spPr>
          <a:xfrm>
            <a:off x="7650718" y="4499967"/>
            <a:ext cx="2986445" cy="699492"/>
          </a:xfrm>
          <a:prstGeom prst="rect">
            <a:avLst/>
          </a:prstGeom>
          <a:noFill/>
          <a:ln/>
        </p:spPr>
        <p:txBody>
          <a:bodyPr wrap="none" lIns="0" tIns="0" rIns="0" bIns="0" rtlCol="0" anchor="t"/>
          <a:lstStyle/>
          <a:p>
            <a:pPr algn="ctr" indent="0" marL="0">
              <a:lnSpc>
                <a:spcPts val="5500"/>
              </a:lnSpc>
              <a:buNone/>
            </a:pPr>
            <a:r>
              <a:rPr lang="en-US" sz="5500" b="1" dirty="0">
                <a:solidFill>
                  <a:srgbClr val="E2E6E9"/>
                </a:solidFill>
                <a:latin typeface="Montserrat Bold" pitchFamily="34" charset="0"/>
                <a:ea typeface="Montserrat Bold" pitchFamily="34" charset="-122"/>
                <a:cs typeface="Montserrat Bold" pitchFamily="34" charset="-120"/>
              </a:rPr>
              <a:t>100%</a:t>
            </a:r>
            <a:endParaRPr lang="en-US" sz="5500" dirty="0"/>
          </a:p>
        </p:txBody>
      </p:sp>
      <p:sp>
        <p:nvSpPr>
          <p:cNvPr id="14" name="Text 11"/>
          <p:cNvSpPr/>
          <p:nvPr/>
        </p:nvSpPr>
        <p:spPr>
          <a:xfrm>
            <a:off x="7864316" y="5464373"/>
            <a:ext cx="2559248" cy="300990"/>
          </a:xfrm>
          <a:prstGeom prst="rect">
            <a:avLst/>
          </a:prstGeom>
          <a:noFill/>
          <a:ln/>
        </p:spPr>
        <p:txBody>
          <a:bodyPr wrap="none" lIns="0" tIns="0" rIns="0" bIns="0" rtlCol="0" anchor="t"/>
          <a:lstStyle/>
          <a:p>
            <a:pPr algn="ctr" indent="0" marL="0">
              <a:lnSpc>
                <a:spcPts val="2350"/>
              </a:lnSpc>
              <a:buNone/>
            </a:pPr>
            <a:r>
              <a:rPr lang="en-US" sz="1850" b="1" dirty="0">
                <a:solidFill>
                  <a:srgbClr val="E2E6E9"/>
                </a:solidFill>
                <a:latin typeface="Montserrat Bold" pitchFamily="34" charset="0"/>
                <a:ea typeface="Montserrat Bold" pitchFamily="34" charset="-122"/>
                <a:cs typeface="Montserrat Bold" pitchFamily="34" charset="-120"/>
              </a:rPr>
              <a:t>Automatic Recovery</a:t>
            </a:r>
            <a:endParaRPr lang="en-US" sz="1850" dirty="0"/>
          </a:p>
        </p:txBody>
      </p:sp>
      <p:sp>
        <p:nvSpPr>
          <p:cNvPr id="15" name="Text 12"/>
          <p:cNvSpPr/>
          <p:nvPr/>
        </p:nvSpPr>
        <p:spPr>
          <a:xfrm>
            <a:off x="7650718" y="5892522"/>
            <a:ext cx="2986445" cy="318016"/>
          </a:xfrm>
          <a:prstGeom prst="rect">
            <a:avLst/>
          </a:prstGeom>
          <a:noFill/>
          <a:ln/>
        </p:spPr>
        <p:txBody>
          <a:bodyPr wrap="none" lIns="0" tIns="0" rIns="0" bIns="0" rtlCol="0" anchor="t"/>
          <a:lstStyle/>
          <a:p>
            <a:pPr algn="ctr" indent="0" marL="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Ensures continuous operation.</a:t>
            </a:r>
            <a:endParaRPr lang="en-US" sz="1650" dirty="0"/>
          </a:p>
        </p:txBody>
      </p:sp>
      <p:sp>
        <p:nvSpPr>
          <p:cNvPr id="16" name="Text 13"/>
          <p:cNvSpPr/>
          <p:nvPr/>
        </p:nvSpPr>
        <p:spPr>
          <a:xfrm>
            <a:off x="4399478" y="6449020"/>
            <a:ext cx="9489043" cy="954048"/>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System health is continuously monitored to ensure reliability. Displays refresh every 5 seconds for the latest data. Heartbeat monitoring confirms display uptime. Offline detection and reporting trigger automatic recovery mechanisms for uninterrupted service.</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40462" y="660440"/>
            <a:ext cx="8813602" cy="682228"/>
          </a:xfrm>
          <a:prstGeom prst="rect">
            <a:avLst/>
          </a:prstGeom>
          <a:noFill/>
          <a:ln/>
        </p:spPr>
        <p:txBody>
          <a:bodyPr wrap="none" lIns="0" tIns="0" rIns="0" bIns="0" rtlCol="0" anchor="t"/>
          <a:lstStyle/>
          <a:p>
            <a:pPr algn="l" indent="0" marL="0">
              <a:lnSpc>
                <a:spcPts val="5350"/>
              </a:lnSpc>
              <a:buNone/>
            </a:pPr>
            <a:r>
              <a:rPr lang="en-US" sz="4250" b="1" dirty="0">
                <a:solidFill>
                  <a:srgbClr val="FFFFFF"/>
                </a:solidFill>
                <a:latin typeface="Montserrat Bold" pitchFamily="34" charset="0"/>
                <a:ea typeface="Montserrat Bold" pitchFamily="34" charset="-122"/>
                <a:cs typeface="Montserrat Bold" pitchFamily="34" charset="-120"/>
              </a:rPr>
              <a:t>Key Takeaways and Next Steps</a:t>
            </a:r>
            <a:endParaRPr lang="en-US" sz="4250" dirty="0"/>
          </a:p>
        </p:txBody>
      </p:sp>
      <p:sp>
        <p:nvSpPr>
          <p:cNvPr id="3" name="Text 1"/>
          <p:cNvSpPr/>
          <p:nvPr/>
        </p:nvSpPr>
        <p:spPr>
          <a:xfrm>
            <a:off x="2320052" y="2443282"/>
            <a:ext cx="2729032" cy="341114"/>
          </a:xfrm>
          <a:prstGeom prst="rect">
            <a:avLst/>
          </a:prstGeom>
          <a:noFill/>
          <a:ln/>
        </p:spPr>
        <p:txBody>
          <a:bodyPr wrap="none" lIns="0" tIns="0" rIns="0" bIns="0" rtlCol="0" anchor="t"/>
          <a:lstStyle/>
          <a:p>
            <a:pPr algn="r"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Enhanced Security</a:t>
            </a:r>
            <a:endParaRPr lang="en-US" sz="2100" dirty="0"/>
          </a:p>
        </p:txBody>
      </p:sp>
      <p:sp>
        <p:nvSpPr>
          <p:cNvPr id="4" name="Text 2"/>
          <p:cNvSpPr/>
          <p:nvPr/>
        </p:nvSpPr>
        <p:spPr>
          <a:xfrm>
            <a:off x="840462" y="2928461"/>
            <a:ext cx="4208621" cy="360164"/>
          </a:xfrm>
          <a:prstGeom prst="rect">
            <a:avLst/>
          </a:prstGeom>
          <a:noFill/>
          <a:ln/>
        </p:spPr>
        <p:txBody>
          <a:bodyPr wrap="none" lIns="0" tIns="0" rIns="0" bIns="0" rtlCol="0" anchor="t"/>
          <a:lstStyle/>
          <a:p>
            <a:pPr algn="r"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Robust data protection features.</a:t>
            </a:r>
            <a:endParaRPr lang="en-US" sz="1850" dirty="0"/>
          </a:p>
        </p:txBody>
      </p:sp>
      <p:pic>
        <p:nvPicPr>
          <p:cNvPr id="5" name="Image 0" descr="preencoded.png">    </p:cNvPr>
          <p:cNvPicPr>
            <a:picLocks noChangeAspect="1"/>
          </p:cNvPicPr>
          <p:nvPr/>
        </p:nvPicPr>
        <p:blipFill>
          <a:blip r:embed="rId1"/>
          <a:stretch>
            <a:fillRect/>
          </a:stretch>
        </p:blipFill>
        <p:spPr>
          <a:xfrm>
            <a:off x="5049083" y="1822966"/>
            <a:ext cx="4532233" cy="4532233"/>
          </a:xfrm>
          <a:prstGeom prst="rect">
            <a:avLst/>
          </a:prstGeom>
        </p:spPr>
      </p:pic>
      <p:pic>
        <p:nvPicPr>
          <p:cNvPr id="6" name="Image 1" descr="preencoded.png">    </p:cNvPr>
          <p:cNvPicPr>
            <a:picLocks noChangeAspect="1"/>
          </p:cNvPicPr>
          <p:nvPr/>
        </p:nvPicPr>
        <p:blipFill>
          <a:blip r:embed="rId2"/>
          <a:stretch>
            <a:fillRect/>
          </a:stretch>
        </p:blipFill>
        <p:spPr>
          <a:xfrm>
            <a:off x="6321028" y="3052643"/>
            <a:ext cx="337661" cy="422077"/>
          </a:xfrm>
          <a:prstGeom prst="rect">
            <a:avLst/>
          </a:prstGeom>
        </p:spPr>
      </p:pic>
      <p:sp>
        <p:nvSpPr>
          <p:cNvPr id="7" name="Text 3"/>
          <p:cNvSpPr/>
          <p:nvPr/>
        </p:nvSpPr>
        <p:spPr>
          <a:xfrm>
            <a:off x="9581317" y="2443282"/>
            <a:ext cx="2882384" cy="341114"/>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Increased Efficiency</a:t>
            </a:r>
            <a:endParaRPr lang="en-US" sz="2100" dirty="0"/>
          </a:p>
        </p:txBody>
      </p:sp>
      <p:sp>
        <p:nvSpPr>
          <p:cNvPr id="8" name="Text 4"/>
          <p:cNvSpPr/>
          <p:nvPr/>
        </p:nvSpPr>
        <p:spPr>
          <a:xfrm>
            <a:off x="9581317" y="2928461"/>
            <a:ext cx="4208621" cy="360164"/>
          </a:xfrm>
          <a:prstGeom prst="rect">
            <a:avLst/>
          </a:prstGeom>
          <a:noFill/>
          <a:ln/>
        </p:spPr>
        <p:txBody>
          <a:bodyPr wrap="non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Streamlined operations and patient flow.</a:t>
            </a:r>
            <a:endParaRPr lang="en-US" sz="1850" dirty="0"/>
          </a:p>
        </p:txBody>
      </p:sp>
      <p:pic>
        <p:nvPicPr>
          <p:cNvPr id="9" name="Image 2" descr="preencoded.png">    </p:cNvPr>
          <p:cNvPicPr>
            <a:picLocks noChangeAspect="1"/>
          </p:cNvPicPr>
          <p:nvPr/>
        </p:nvPicPr>
        <p:blipFill>
          <a:blip r:embed="rId3"/>
          <a:stretch>
            <a:fillRect/>
          </a:stretch>
        </p:blipFill>
        <p:spPr>
          <a:xfrm>
            <a:off x="5049083" y="1822966"/>
            <a:ext cx="4532233" cy="4532233"/>
          </a:xfrm>
          <a:prstGeom prst="rect">
            <a:avLst/>
          </a:prstGeom>
        </p:spPr>
      </p:pic>
      <p:pic>
        <p:nvPicPr>
          <p:cNvPr id="10" name="Image 3" descr="preencoded.png">    </p:cNvPr>
          <p:cNvPicPr>
            <a:picLocks noChangeAspect="1"/>
          </p:cNvPicPr>
          <p:nvPr/>
        </p:nvPicPr>
        <p:blipFill>
          <a:blip r:embed="rId4"/>
          <a:stretch>
            <a:fillRect/>
          </a:stretch>
        </p:blipFill>
        <p:spPr>
          <a:xfrm>
            <a:off x="7971592" y="3052643"/>
            <a:ext cx="337661" cy="422077"/>
          </a:xfrm>
          <a:prstGeom prst="rect">
            <a:avLst/>
          </a:prstGeom>
        </p:spPr>
      </p:pic>
      <p:sp>
        <p:nvSpPr>
          <p:cNvPr id="11" name="Text 5"/>
          <p:cNvSpPr/>
          <p:nvPr/>
        </p:nvSpPr>
        <p:spPr>
          <a:xfrm>
            <a:off x="9581317" y="4889421"/>
            <a:ext cx="4167188" cy="341114"/>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Improved Patient Experience</a:t>
            </a:r>
            <a:endParaRPr lang="en-US" sz="2100" dirty="0"/>
          </a:p>
        </p:txBody>
      </p:sp>
      <p:sp>
        <p:nvSpPr>
          <p:cNvPr id="12" name="Text 6"/>
          <p:cNvSpPr/>
          <p:nvPr/>
        </p:nvSpPr>
        <p:spPr>
          <a:xfrm>
            <a:off x="9581317" y="5374600"/>
            <a:ext cx="4208621" cy="360164"/>
          </a:xfrm>
          <a:prstGeom prst="rect">
            <a:avLst/>
          </a:prstGeom>
          <a:noFill/>
          <a:ln/>
        </p:spPr>
        <p:txBody>
          <a:bodyPr wrap="non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Personalized and timely information.</a:t>
            </a:r>
            <a:endParaRPr lang="en-US" sz="1850" dirty="0"/>
          </a:p>
        </p:txBody>
      </p:sp>
      <p:pic>
        <p:nvPicPr>
          <p:cNvPr id="13" name="Image 4" descr="preencoded.png">    </p:cNvPr>
          <p:cNvPicPr>
            <a:picLocks noChangeAspect="1"/>
          </p:cNvPicPr>
          <p:nvPr/>
        </p:nvPicPr>
        <p:blipFill>
          <a:blip r:embed="rId5"/>
          <a:stretch>
            <a:fillRect/>
          </a:stretch>
        </p:blipFill>
        <p:spPr>
          <a:xfrm>
            <a:off x="5049083" y="1822966"/>
            <a:ext cx="4532233" cy="4532233"/>
          </a:xfrm>
          <a:prstGeom prst="rect">
            <a:avLst/>
          </a:prstGeom>
        </p:spPr>
      </p:pic>
      <p:pic>
        <p:nvPicPr>
          <p:cNvPr id="14" name="Image 5" descr="preencoded.png">    </p:cNvPr>
          <p:cNvPicPr>
            <a:picLocks noChangeAspect="1"/>
          </p:cNvPicPr>
          <p:nvPr/>
        </p:nvPicPr>
        <p:blipFill>
          <a:blip r:embed="rId6"/>
          <a:stretch>
            <a:fillRect/>
          </a:stretch>
        </p:blipFill>
        <p:spPr>
          <a:xfrm>
            <a:off x="7971592" y="4703207"/>
            <a:ext cx="337661" cy="422077"/>
          </a:xfrm>
          <a:prstGeom prst="rect">
            <a:avLst/>
          </a:prstGeom>
        </p:spPr>
      </p:pic>
      <p:sp>
        <p:nvSpPr>
          <p:cNvPr id="15" name="Text 7"/>
          <p:cNvSpPr/>
          <p:nvPr/>
        </p:nvSpPr>
        <p:spPr>
          <a:xfrm>
            <a:off x="2277666" y="4889421"/>
            <a:ext cx="2771418" cy="341114"/>
          </a:xfrm>
          <a:prstGeom prst="rect">
            <a:avLst/>
          </a:prstGeom>
          <a:noFill/>
          <a:ln/>
        </p:spPr>
        <p:txBody>
          <a:bodyPr wrap="none" lIns="0" tIns="0" rIns="0" bIns="0" rtlCol="0" anchor="t"/>
          <a:lstStyle/>
          <a:p>
            <a:pPr algn="r"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Future Integrations</a:t>
            </a:r>
            <a:endParaRPr lang="en-US" sz="2100" dirty="0"/>
          </a:p>
        </p:txBody>
      </p:sp>
      <p:sp>
        <p:nvSpPr>
          <p:cNvPr id="16" name="Text 8"/>
          <p:cNvSpPr/>
          <p:nvPr/>
        </p:nvSpPr>
        <p:spPr>
          <a:xfrm>
            <a:off x="840462" y="5374600"/>
            <a:ext cx="4208621" cy="360164"/>
          </a:xfrm>
          <a:prstGeom prst="rect">
            <a:avLst/>
          </a:prstGeom>
          <a:noFill/>
          <a:ln/>
        </p:spPr>
        <p:txBody>
          <a:bodyPr wrap="none" lIns="0" tIns="0" rIns="0" bIns="0" rtlCol="0" anchor="t"/>
          <a:lstStyle/>
          <a:p>
            <a:pPr algn="r"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Expand system capabilities.</a:t>
            </a:r>
            <a:endParaRPr lang="en-US" sz="1850" dirty="0"/>
          </a:p>
        </p:txBody>
      </p:sp>
      <p:pic>
        <p:nvPicPr>
          <p:cNvPr id="17" name="Image 6" descr="preencoded.png">    </p:cNvPr>
          <p:cNvPicPr>
            <a:picLocks noChangeAspect="1"/>
          </p:cNvPicPr>
          <p:nvPr/>
        </p:nvPicPr>
        <p:blipFill>
          <a:blip r:embed="rId7"/>
          <a:stretch>
            <a:fillRect/>
          </a:stretch>
        </p:blipFill>
        <p:spPr>
          <a:xfrm>
            <a:off x="5049083" y="1822966"/>
            <a:ext cx="4532233" cy="4532233"/>
          </a:xfrm>
          <a:prstGeom prst="rect">
            <a:avLst/>
          </a:prstGeom>
        </p:spPr>
      </p:pic>
      <p:pic>
        <p:nvPicPr>
          <p:cNvPr id="18" name="Image 7" descr="preencoded.png">    </p:cNvPr>
          <p:cNvPicPr>
            <a:picLocks noChangeAspect="1"/>
          </p:cNvPicPr>
          <p:nvPr/>
        </p:nvPicPr>
        <p:blipFill>
          <a:blip r:embed="rId8"/>
          <a:stretch>
            <a:fillRect/>
          </a:stretch>
        </p:blipFill>
        <p:spPr>
          <a:xfrm>
            <a:off x="6321028" y="4703207"/>
            <a:ext cx="337661" cy="422077"/>
          </a:xfrm>
          <a:prstGeom prst="rect">
            <a:avLst/>
          </a:prstGeom>
        </p:spPr>
      </p:pic>
      <p:sp>
        <p:nvSpPr>
          <p:cNvPr id="19" name="Text 9"/>
          <p:cNvSpPr/>
          <p:nvPr/>
        </p:nvSpPr>
        <p:spPr>
          <a:xfrm>
            <a:off x="840462" y="6625352"/>
            <a:ext cx="12949476" cy="1080492"/>
          </a:xfrm>
          <a:prstGeom prst="rect">
            <a:avLst/>
          </a:prstGeom>
          <a:noFill/>
          <a:ln/>
        </p:spPr>
        <p:txBody>
          <a:bodyPr wrap="square" lIns="0" tIns="0" rIns="0" bIns="0" rtlCol="0" anchor="t"/>
          <a:lstStyle/>
          <a:p>
            <a:pPr algn="l" indent="0" marL="0">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The CPRM system offers enhanced security and efficiency, significantly improving the patient experience through personalized information. Our next steps involve exploring further integrations and expanding system capabilities to meet evolving healthcare needs.</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2025-06-12T22:47:18Z</dcterms:created>
  <dcterms:modified xsi:type="dcterms:W3CDTF">2025-06-12T22:47:18Z</dcterms:modified>
</cp:coreProperties>
</file>