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8" r:id="rId2"/>
    <p:sldId id="280" r:id="rId3"/>
    <p:sldId id="260" r:id="rId4"/>
    <p:sldId id="261" r:id="rId5"/>
    <p:sldId id="262" r:id="rId6"/>
    <p:sldId id="263" r:id="rId7"/>
    <p:sldId id="264" r:id="rId8"/>
    <p:sldId id="257" r:id="rId9"/>
    <p:sldId id="258" r:id="rId10"/>
    <p:sldId id="259" r:id="rId11"/>
    <p:sldId id="265" r:id="rId12"/>
    <p:sldId id="266" r:id="rId13"/>
    <p:sldId id="267" r:id="rId14"/>
    <p:sldId id="268" r:id="rId15"/>
    <p:sldId id="271" r:id="rId16"/>
    <p:sldId id="282" r:id="rId17"/>
    <p:sldId id="281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0.wmf"/><Relationship Id="rId1" Type="http://schemas.openxmlformats.org/officeDocument/2006/relationships/image" Target="../media/image15.wmf"/><Relationship Id="rId6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D84D5-38DA-42EC-8BBA-F8E12AB3F6E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E6742-C81F-4C63-B6DC-7A8141282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9C3CF-B8B6-4BDB-806F-6E76C13F130A}" type="slidenum">
              <a:rPr lang="en-US"/>
              <a:pPr/>
              <a:t>16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818CA-107D-47AD-A9B2-469652DEF8C5}" type="slidenum">
              <a:rPr lang="en-US"/>
              <a:pPr/>
              <a:t>17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ACD3-6D75-4B13-8CDE-552B05F65363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EE08-0C99-4B9F-B4AE-1444196934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0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ACD3-6D75-4B13-8CDE-552B05F65363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EE08-0C99-4B9F-B4AE-1444196934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ACD3-6D75-4B13-8CDE-552B05F65363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EE08-0C99-4B9F-B4AE-1444196934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ACD3-6D75-4B13-8CDE-552B05F65363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EE08-0C99-4B9F-B4AE-1444196934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4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ACD3-6D75-4B13-8CDE-552B05F65363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EE08-0C99-4B9F-B4AE-1444196934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5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ACD3-6D75-4B13-8CDE-552B05F65363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EE08-0C99-4B9F-B4AE-1444196934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1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ACD3-6D75-4B13-8CDE-552B05F65363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EE08-0C99-4B9F-B4AE-1444196934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ACD3-6D75-4B13-8CDE-552B05F65363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EE08-0C99-4B9F-B4AE-1444196934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8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ACD3-6D75-4B13-8CDE-552B05F65363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EE08-0C99-4B9F-B4AE-1444196934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ACD3-6D75-4B13-8CDE-552B05F65363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EE08-0C99-4B9F-B4AE-1444196934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3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ACD3-6D75-4B13-8CDE-552B05F65363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EE08-0C99-4B9F-B4AE-1444196934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9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CACD3-6D75-4B13-8CDE-552B05F65363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EE08-0C99-4B9F-B4AE-1444196934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4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3.wmf"/><Relationship Id="rId5" Type="http://schemas.openxmlformats.org/officeDocument/2006/relationships/image" Target="../media/image15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7772400" cy="2133600"/>
          </a:xfrm>
        </p:spPr>
        <p:txBody>
          <a:bodyPr/>
          <a:lstStyle/>
          <a:p>
            <a:r>
              <a:rPr lang="en-US" dirty="0" smtClean="0"/>
              <a:t>Simulink Models  </a:t>
            </a:r>
            <a:br>
              <a:rPr lang="en-US" dirty="0" smtClean="0"/>
            </a:br>
            <a:r>
              <a:rPr lang="en-US" dirty="0" smtClean="0"/>
              <a:t>(BER and ROC Curves)</a:t>
            </a:r>
            <a:endParaRPr lang="en-US" dirty="0"/>
          </a:p>
        </p:txBody>
      </p:sp>
      <p:pic>
        <p:nvPicPr>
          <p:cNvPr id="20482" name="Picture 2" descr="C:\Users\Gaurav\Desktop\BPSK_BER_integrator\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46759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Gaurav\Desktop\BPSK_BER_integrator\SNRpdpf12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25921"/>
            <a:ext cx="3061855" cy="236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8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pic>
        <p:nvPicPr>
          <p:cNvPr id="3074" name="Picture 2" descr="C:\Users\Gaurav\Desktop\BPSK_BER_integrator\BER_CURVE_BPSK_AW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8894"/>
            <a:ext cx="8153400" cy="512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BER curve for BPSK under Rayleigh Channel</a:t>
            </a:r>
            <a:endParaRPr lang="en-US" dirty="0"/>
          </a:p>
        </p:txBody>
      </p:sp>
      <p:pic>
        <p:nvPicPr>
          <p:cNvPr id="8194" name="Picture 2" descr="C:\Users\Gaurav\Desktop\BPSKrayleigh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8392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9218" name="Picture 2" descr="C:\Users\Gaurav\Desktop\BPSKrayleig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382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 curve for BPSK under Recian Channel</a:t>
            </a:r>
            <a:endParaRPr lang="en-US" dirty="0"/>
          </a:p>
        </p:txBody>
      </p:sp>
      <p:pic>
        <p:nvPicPr>
          <p:cNvPr id="10242" name="Picture 2" descr="C:\Users\Gaurav\Desktop\Recianchannel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752600"/>
            <a:ext cx="8763001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5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1267" name="Picture 3" descr="C:\Users\Gaurav\Desktop\BERreci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3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Energy Detection (Matlab Script File Taking BPSK Baseband Signal</a:t>
            </a:r>
            <a:endParaRPr lang="en-US" dirty="0"/>
          </a:p>
        </p:txBody>
      </p:sp>
      <p:pic>
        <p:nvPicPr>
          <p:cNvPr id="14338" name="Picture 2" descr="C:\Users\Gaurav\Desktop\pdvssn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22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143000" y="5638800"/>
            <a:ext cx="71628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This figure </a:t>
            </a:r>
            <a:r>
              <a:rPr lang="en-US" dirty="0"/>
              <a:t>shows simulation for energy </a:t>
            </a:r>
            <a:r>
              <a:rPr lang="en-US" dirty="0" smtClean="0"/>
              <a:t>detection </a:t>
            </a:r>
            <a:r>
              <a:rPr lang="en-US" dirty="0"/>
              <a:t>method of </a:t>
            </a:r>
            <a:r>
              <a:rPr lang="en-US" dirty="0" smtClean="0"/>
              <a:t>signal</a:t>
            </a:r>
            <a:endParaRPr lang="en-US" dirty="0"/>
          </a:p>
          <a:p>
            <a:r>
              <a:rPr lang="en-US" dirty="0" smtClean="0"/>
              <a:t> detection </a:t>
            </a:r>
            <a:r>
              <a:rPr lang="en-US" dirty="0"/>
              <a:t>in cognitive radio and its </a:t>
            </a:r>
            <a:r>
              <a:rPr lang="en-US" dirty="0" smtClean="0"/>
              <a:t>probability </a:t>
            </a:r>
            <a:r>
              <a:rPr lang="en-US" dirty="0"/>
              <a:t>of detection for different</a:t>
            </a:r>
          </a:p>
          <a:p>
            <a:r>
              <a:rPr lang="en-US" dirty="0" smtClean="0"/>
              <a:t> SNR </a:t>
            </a:r>
            <a:r>
              <a:rPr lang="en-US" dirty="0"/>
              <a:t>values with AWGN channel.</a:t>
            </a:r>
          </a:p>
        </p:txBody>
      </p:sp>
    </p:spTree>
    <p:extLst>
      <p:ext uri="{BB962C8B-B14F-4D97-AF65-F5344CB8AC3E}">
        <p14:creationId xmlns:p14="http://schemas.microsoft.com/office/powerpoint/2010/main" val="13138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58" name="Text Box 34"/>
          <p:cNvSpPr txBox="1">
            <a:spLocks noChangeArrowheads="1"/>
          </p:cNvSpPr>
          <p:nvPr/>
        </p:nvSpPr>
        <p:spPr bwMode="auto">
          <a:xfrm>
            <a:off x="0" y="2286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0">
                <a:solidFill>
                  <a:schemeClr val="accent2"/>
                </a:solidFill>
                <a:latin typeface="Arial" charset="0"/>
              </a:rPr>
              <a:t>“Sample Based” and “Frame  Based” Signals</a:t>
            </a:r>
          </a:p>
        </p:txBody>
      </p:sp>
      <p:sp>
        <p:nvSpPr>
          <p:cNvPr id="103459" name="Line 35"/>
          <p:cNvSpPr>
            <a:spLocks noChangeShapeType="1"/>
          </p:cNvSpPr>
          <p:nvPr/>
        </p:nvSpPr>
        <p:spPr bwMode="auto">
          <a:xfrm>
            <a:off x="533400" y="685800"/>
            <a:ext cx="784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60" name="Line 36"/>
          <p:cNvSpPr>
            <a:spLocks noChangeShapeType="1"/>
          </p:cNvSpPr>
          <p:nvPr/>
        </p:nvSpPr>
        <p:spPr bwMode="auto">
          <a:xfrm>
            <a:off x="914400" y="2286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3461" name="Object 37"/>
          <p:cNvGraphicFramePr>
            <a:graphicFrameLocks noChangeAspect="1"/>
          </p:cNvGraphicFramePr>
          <p:nvPr/>
        </p:nvGraphicFramePr>
        <p:xfrm>
          <a:off x="914400" y="1752600"/>
          <a:ext cx="9144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533160" imgH="203040" progId="Equation.3">
                  <p:embed/>
                </p:oleObj>
              </mc:Choice>
              <mc:Fallback>
                <p:oleObj name="Equation" r:id="rId4" imgW="533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91440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2" name="AutoShape 38"/>
          <p:cNvSpPr>
            <a:spLocks noChangeArrowheads="1"/>
          </p:cNvSpPr>
          <p:nvPr/>
        </p:nvSpPr>
        <p:spPr bwMode="auto">
          <a:xfrm rot="16200000" flipH="1">
            <a:off x="5143500" y="1562100"/>
            <a:ext cx="762000" cy="533400"/>
          </a:xfrm>
          <a:prstGeom prst="parallelogram">
            <a:avLst>
              <a:gd name="adj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3" name="AutoShape 39"/>
          <p:cNvSpPr>
            <a:spLocks noChangeArrowheads="1"/>
          </p:cNvSpPr>
          <p:nvPr/>
        </p:nvSpPr>
        <p:spPr bwMode="auto">
          <a:xfrm rot="16200000" flipH="1">
            <a:off x="5372100" y="1562100"/>
            <a:ext cx="762000" cy="533400"/>
          </a:xfrm>
          <a:prstGeom prst="parallelogram">
            <a:avLst>
              <a:gd name="adj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4" name="AutoShape 40"/>
          <p:cNvSpPr>
            <a:spLocks noChangeArrowheads="1"/>
          </p:cNvSpPr>
          <p:nvPr/>
        </p:nvSpPr>
        <p:spPr bwMode="auto">
          <a:xfrm rot="16200000" flipH="1">
            <a:off x="5600700" y="1562100"/>
            <a:ext cx="762000" cy="533400"/>
          </a:xfrm>
          <a:prstGeom prst="parallelogram">
            <a:avLst>
              <a:gd name="adj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5" name="AutoShape 41"/>
          <p:cNvSpPr>
            <a:spLocks noChangeArrowheads="1"/>
          </p:cNvSpPr>
          <p:nvPr/>
        </p:nvSpPr>
        <p:spPr bwMode="auto">
          <a:xfrm rot="16200000" flipH="1">
            <a:off x="5829300" y="1562100"/>
            <a:ext cx="762000" cy="533400"/>
          </a:xfrm>
          <a:prstGeom prst="parallelogram">
            <a:avLst>
              <a:gd name="adj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6" name="AutoShape 42"/>
          <p:cNvSpPr>
            <a:spLocks noChangeArrowheads="1"/>
          </p:cNvSpPr>
          <p:nvPr/>
        </p:nvSpPr>
        <p:spPr bwMode="auto">
          <a:xfrm rot="16200000" flipH="1">
            <a:off x="6057900" y="1562100"/>
            <a:ext cx="762000" cy="533400"/>
          </a:xfrm>
          <a:prstGeom prst="parallelogram">
            <a:avLst>
              <a:gd name="adj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7" name="AutoShape 43"/>
          <p:cNvSpPr>
            <a:spLocks noChangeArrowheads="1"/>
          </p:cNvSpPr>
          <p:nvPr/>
        </p:nvSpPr>
        <p:spPr bwMode="auto">
          <a:xfrm rot="16200000" flipH="1">
            <a:off x="6286500" y="1562100"/>
            <a:ext cx="762000" cy="533400"/>
          </a:xfrm>
          <a:prstGeom prst="parallelogram">
            <a:avLst>
              <a:gd name="adj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8" name="Text Box 44"/>
          <p:cNvSpPr txBox="1">
            <a:spLocks noChangeArrowheads="1"/>
          </p:cNvSpPr>
          <p:nvPr/>
        </p:nvSpPr>
        <p:spPr bwMode="auto">
          <a:xfrm>
            <a:off x="0" y="11430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Sample Based</a:t>
            </a:r>
            <a:r>
              <a:rPr lang="en-US" i="0"/>
              <a:t>:</a:t>
            </a:r>
          </a:p>
        </p:txBody>
      </p:sp>
      <p:sp>
        <p:nvSpPr>
          <p:cNvPr id="103469" name="Line 45"/>
          <p:cNvSpPr>
            <a:spLocks noChangeShapeType="1"/>
          </p:cNvSpPr>
          <p:nvPr/>
        </p:nvSpPr>
        <p:spPr bwMode="auto">
          <a:xfrm>
            <a:off x="4800600" y="228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70" name="Text Box 46"/>
          <p:cNvSpPr txBox="1">
            <a:spLocks noChangeArrowheads="1"/>
          </p:cNvSpPr>
          <p:nvPr/>
        </p:nvSpPr>
        <p:spPr bwMode="auto">
          <a:xfrm>
            <a:off x="6858000" y="2286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graphicFrame>
        <p:nvGraphicFramePr>
          <p:cNvPr id="103472" name="Object 48"/>
          <p:cNvGraphicFramePr>
            <a:graphicFrameLocks noChangeAspect="1"/>
          </p:cNvGraphicFramePr>
          <p:nvPr/>
        </p:nvGraphicFramePr>
        <p:xfrm>
          <a:off x="7086600" y="1752600"/>
          <a:ext cx="5461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77480" imgH="75960" progId="Equation.3">
                  <p:embed/>
                </p:oleObj>
              </mc:Choice>
              <mc:Fallback>
                <p:oleObj name="Equation" r:id="rId6" imgW="17748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52600"/>
                        <a:ext cx="546100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73" name="Object 49"/>
          <p:cNvGraphicFramePr>
            <a:graphicFrameLocks noChangeAspect="1"/>
          </p:cNvGraphicFramePr>
          <p:nvPr/>
        </p:nvGraphicFramePr>
        <p:xfrm>
          <a:off x="4419600" y="1828800"/>
          <a:ext cx="5461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77480" imgH="75960" progId="Equation.3">
                  <p:embed/>
                </p:oleObj>
              </mc:Choice>
              <mc:Fallback>
                <p:oleObj name="Equation" r:id="rId8" imgW="17748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28800"/>
                        <a:ext cx="546100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4" name="Line 50"/>
          <p:cNvSpPr>
            <a:spLocks noChangeShapeType="1"/>
          </p:cNvSpPr>
          <p:nvPr/>
        </p:nvSpPr>
        <p:spPr bwMode="auto">
          <a:xfrm flipV="1">
            <a:off x="5181600" y="13716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75" name="Line 51"/>
          <p:cNvSpPr>
            <a:spLocks noChangeShapeType="1"/>
          </p:cNvSpPr>
          <p:nvPr/>
        </p:nvSpPr>
        <p:spPr bwMode="auto">
          <a:xfrm>
            <a:off x="5181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3476" name="Object 52"/>
          <p:cNvGraphicFramePr>
            <a:graphicFrameLocks noChangeAspect="1"/>
          </p:cNvGraphicFramePr>
          <p:nvPr/>
        </p:nvGraphicFramePr>
        <p:xfrm>
          <a:off x="4724400" y="1600200"/>
          <a:ext cx="406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203040" imgH="164880" progId="Equation.3">
                  <p:embed/>
                </p:oleObj>
              </mc:Choice>
              <mc:Fallback>
                <p:oleObj name="Equation" r:id="rId10" imgW="203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406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77" name="Object 53"/>
          <p:cNvGraphicFramePr>
            <a:graphicFrameLocks noChangeAspect="1"/>
          </p:cNvGraphicFramePr>
          <p:nvPr/>
        </p:nvGraphicFramePr>
        <p:xfrm>
          <a:off x="5130800" y="1054100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177480" imgH="177480" progId="Equation.DSMT4">
                  <p:embed/>
                </p:oleObj>
              </mc:Choice>
              <mc:Fallback>
                <p:oleObj name="Equation" r:id="rId12" imgW="177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1054100"/>
                        <a:ext cx="355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8" name="Text Box 54"/>
          <p:cNvSpPr txBox="1">
            <a:spLocks noChangeArrowheads="1"/>
          </p:cNvSpPr>
          <p:nvPr/>
        </p:nvSpPr>
        <p:spPr bwMode="auto">
          <a:xfrm>
            <a:off x="1219200" y="2819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They are MN </a:t>
            </a:r>
            <a:r>
              <a:rPr lang="en-US" b="1" u="sng"/>
              <a:t>distinct</a:t>
            </a:r>
            <a:r>
              <a:rPr lang="en-US"/>
              <a:t> signals arranged in a matrix</a:t>
            </a:r>
          </a:p>
        </p:txBody>
      </p:sp>
      <p:sp>
        <p:nvSpPr>
          <p:cNvPr id="103479" name="Text Box 55"/>
          <p:cNvSpPr txBox="1">
            <a:spLocks noChangeArrowheads="1"/>
          </p:cNvSpPr>
          <p:nvPr/>
        </p:nvSpPr>
        <p:spPr bwMode="auto">
          <a:xfrm>
            <a:off x="0" y="38100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Particular Case:</a:t>
            </a:r>
          </a:p>
        </p:txBody>
      </p:sp>
      <p:sp>
        <p:nvSpPr>
          <p:cNvPr id="103480" name="Line 56"/>
          <p:cNvSpPr>
            <a:spLocks noChangeShapeType="1"/>
          </p:cNvSpPr>
          <p:nvPr/>
        </p:nvSpPr>
        <p:spPr bwMode="auto">
          <a:xfrm>
            <a:off x="838200" y="5029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3481" name="Object 57"/>
          <p:cNvGraphicFramePr>
            <a:graphicFrameLocks noChangeAspect="1"/>
          </p:cNvGraphicFramePr>
          <p:nvPr/>
        </p:nvGraphicFramePr>
        <p:xfrm>
          <a:off x="903288" y="4495800"/>
          <a:ext cx="7842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4" imgW="457200" imgH="203040" progId="Equation.DSMT4">
                  <p:embed/>
                </p:oleObj>
              </mc:Choice>
              <mc:Fallback>
                <p:oleObj name="Equation" r:id="rId14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495800"/>
                        <a:ext cx="784225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82" name="Text Box 58"/>
          <p:cNvSpPr txBox="1">
            <a:spLocks noChangeArrowheads="1"/>
          </p:cNvSpPr>
          <p:nvPr/>
        </p:nvSpPr>
        <p:spPr bwMode="auto">
          <a:xfrm>
            <a:off x="2133600" y="4800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is like M distinct signals</a:t>
            </a:r>
          </a:p>
        </p:txBody>
      </p:sp>
      <p:sp>
        <p:nvSpPr>
          <p:cNvPr id="103483" name="Line 59"/>
          <p:cNvSpPr>
            <a:spLocks noChangeShapeType="1"/>
          </p:cNvSpPr>
          <p:nvPr/>
        </p:nvSpPr>
        <p:spPr bwMode="auto">
          <a:xfrm>
            <a:off x="6172200" y="46656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84" name="Line 60"/>
          <p:cNvSpPr>
            <a:spLocks noChangeShapeType="1"/>
          </p:cNvSpPr>
          <p:nvPr/>
        </p:nvSpPr>
        <p:spPr bwMode="auto">
          <a:xfrm>
            <a:off x="6172200" y="53514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3485" name="Object 61"/>
          <p:cNvGraphicFramePr>
            <a:graphicFrameLocks noChangeAspect="1"/>
          </p:cNvGraphicFramePr>
          <p:nvPr/>
        </p:nvGraphicFramePr>
        <p:xfrm>
          <a:off x="6645275" y="4741863"/>
          <a:ext cx="230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6" imgW="75960" imgH="177480" progId="Equation.3">
                  <p:embed/>
                </p:oleObj>
              </mc:Choice>
              <mc:Fallback>
                <p:oleObj name="Equation" r:id="rId16" imgW="75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4741863"/>
                        <a:ext cx="2301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6" name="Object 62"/>
          <p:cNvGraphicFramePr>
            <a:graphicFrameLocks noChangeAspect="1"/>
          </p:cNvGraphicFramePr>
          <p:nvPr/>
        </p:nvGraphicFramePr>
        <p:xfrm>
          <a:off x="228600" y="4848225"/>
          <a:ext cx="4445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8" imgW="291960" imgH="203040" progId="Equation.3">
                  <p:embed/>
                </p:oleObj>
              </mc:Choice>
              <mc:Fallback>
                <p:oleObj name="Equation" r:id="rId18" imgW="29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48225"/>
                        <a:ext cx="4445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7" name="Object 63"/>
          <p:cNvGraphicFramePr>
            <a:graphicFrameLocks noChangeAspect="1"/>
          </p:cNvGraphicFramePr>
          <p:nvPr/>
        </p:nvGraphicFramePr>
        <p:xfrm>
          <a:off x="5691188" y="4497388"/>
          <a:ext cx="4159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20" imgW="330120" imgH="228600" progId="Equation.DSMT4">
                  <p:embed/>
                </p:oleObj>
              </mc:Choice>
              <mc:Fallback>
                <p:oleObj name="Equation" r:id="rId20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4497388"/>
                        <a:ext cx="415925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8" name="Object 64"/>
          <p:cNvGraphicFramePr>
            <a:graphicFrameLocks noChangeAspect="1"/>
          </p:cNvGraphicFramePr>
          <p:nvPr/>
        </p:nvGraphicFramePr>
        <p:xfrm>
          <a:off x="5675313" y="5199063"/>
          <a:ext cx="4953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2" imgW="393480" imgH="228600" progId="Equation.DSMT4">
                  <p:embed/>
                </p:oleObj>
              </mc:Choice>
              <mc:Fallback>
                <p:oleObj name="Equation" r:id="rId22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5199063"/>
                        <a:ext cx="495300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6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0">
                <a:solidFill>
                  <a:schemeClr val="accent2"/>
                </a:solidFill>
                <a:latin typeface="Arial" charset="0"/>
              </a:rPr>
              <a:t>“Sample Based” and “Frame  Based” Signals</a:t>
            </a:r>
          </a:p>
        </p:txBody>
      </p:sp>
      <p:sp>
        <p:nvSpPr>
          <p:cNvPr id="147459" name="Line 3"/>
          <p:cNvSpPr>
            <a:spLocks noChangeShapeType="1"/>
          </p:cNvSpPr>
          <p:nvPr/>
        </p:nvSpPr>
        <p:spPr bwMode="auto">
          <a:xfrm>
            <a:off x="533400" y="685800"/>
            <a:ext cx="784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914400" y="1752600"/>
          <a:ext cx="9144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533160" imgH="203040" progId="Equation.3">
                  <p:embed/>
                </p:oleObj>
              </mc:Choice>
              <mc:Fallback>
                <p:oleObj name="Equation" r:id="rId4" imgW="533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91440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0" y="11430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Frame Based</a:t>
            </a:r>
            <a:r>
              <a:rPr lang="en-US" i="0"/>
              <a:t>:</a:t>
            </a:r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1219200" y="281940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They are N </a:t>
            </a:r>
            <a:r>
              <a:rPr lang="en-US" b="1" u="sng"/>
              <a:t>distinct</a:t>
            </a:r>
            <a:r>
              <a:rPr lang="en-US"/>
              <a:t> signals, each one represented as a sequence of frames of length M</a:t>
            </a:r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0" y="38100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Particular Case:</a:t>
            </a:r>
          </a:p>
        </p:txBody>
      </p:sp>
      <p:graphicFrame>
        <p:nvGraphicFramePr>
          <p:cNvPr id="147480" name="Object 24"/>
          <p:cNvGraphicFramePr>
            <a:graphicFrameLocks noChangeAspect="1"/>
          </p:cNvGraphicFramePr>
          <p:nvPr/>
        </p:nvGraphicFramePr>
        <p:xfrm>
          <a:off x="903288" y="4495800"/>
          <a:ext cx="7842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457200" imgH="203040" progId="Equation.DSMT4">
                  <p:embed/>
                </p:oleObj>
              </mc:Choice>
              <mc:Fallback>
                <p:oleObj name="Equation" r:id="rId6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495800"/>
                        <a:ext cx="784225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2133600" y="4800600"/>
            <a:ext cx="358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one signal as a sequence of frames of length M</a:t>
            </a:r>
          </a:p>
        </p:txBody>
      </p:sp>
      <p:graphicFrame>
        <p:nvGraphicFramePr>
          <p:cNvPr id="147485" name="Object 29"/>
          <p:cNvGraphicFramePr>
            <a:graphicFrameLocks noChangeAspect="1"/>
          </p:cNvGraphicFramePr>
          <p:nvPr/>
        </p:nvGraphicFramePr>
        <p:xfrm>
          <a:off x="228600" y="4848225"/>
          <a:ext cx="4445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291960" imgH="203040" progId="Equation.3">
                  <p:embed/>
                </p:oleObj>
              </mc:Choice>
              <mc:Fallback>
                <p:oleObj name="Equation" r:id="rId8" imgW="29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48225"/>
                        <a:ext cx="4445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6" name="Object 30"/>
          <p:cNvGraphicFramePr>
            <a:graphicFrameLocks noChangeAspect="1"/>
          </p:cNvGraphicFramePr>
          <p:nvPr/>
        </p:nvGraphicFramePr>
        <p:xfrm>
          <a:off x="3886200" y="1295400"/>
          <a:ext cx="4159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330120" imgH="228600" progId="Equation.DSMT4">
                  <p:embed/>
                </p:oleObj>
              </mc:Choice>
              <mc:Fallback>
                <p:oleObj name="Equation" r:id="rId10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95400"/>
                        <a:ext cx="415925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7" name="Object 31"/>
          <p:cNvGraphicFramePr>
            <a:graphicFrameLocks noChangeAspect="1"/>
          </p:cNvGraphicFramePr>
          <p:nvPr/>
        </p:nvGraphicFramePr>
        <p:xfrm>
          <a:off x="3894138" y="2209800"/>
          <a:ext cx="4794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2209800"/>
                        <a:ext cx="479425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8" name="Line 32"/>
          <p:cNvSpPr>
            <a:spLocks noChangeShapeType="1"/>
          </p:cNvSpPr>
          <p:nvPr/>
        </p:nvSpPr>
        <p:spPr bwMode="auto">
          <a:xfrm flipH="1">
            <a:off x="990600" y="2209800"/>
            <a:ext cx="838200" cy="0"/>
          </a:xfrm>
          <a:prstGeom prst="line">
            <a:avLst/>
          </a:prstGeom>
          <a:noFill/>
          <a:ln w="76200" cmpd="dbl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89" name="Rectangle 33"/>
          <p:cNvSpPr>
            <a:spLocks noChangeArrowheads="1"/>
          </p:cNvSpPr>
          <p:nvPr/>
        </p:nvSpPr>
        <p:spPr bwMode="auto">
          <a:xfrm>
            <a:off x="4572000" y="13716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90" name="Rectangle 34"/>
          <p:cNvSpPr>
            <a:spLocks noChangeArrowheads="1"/>
          </p:cNvSpPr>
          <p:nvPr/>
        </p:nvSpPr>
        <p:spPr bwMode="auto">
          <a:xfrm>
            <a:off x="5638800" y="13716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91" name="Rectangle 35"/>
          <p:cNvSpPr>
            <a:spLocks noChangeArrowheads="1"/>
          </p:cNvSpPr>
          <p:nvPr/>
        </p:nvSpPr>
        <p:spPr bwMode="auto">
          <a:xfrm>
            <a:off x="6705600" y="13716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92" name="Rectangle 36"/>
          <p:cNvSpPr>
            <a:spLocks noChangeArrowheads="1"/>
          </p:cNvSpPr>
          <p:nvPr/>
        </p:nvSpPr>
        <p:spPr bwMode="auto">
          <a:xfrm>
            <a:off x="4572000" y="22860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93" name="Rectangle 37"/>
          <p:cNvSpPr>
            <a:spLocks noChangeArrowheads="1"/>
          </p:cNvSpPr>
          <p:nvPr/>
        </p:nvSpPr>
        <p:spPr bwMode="auto">
          <a:xfrm>
            <a:off x="5638800" y="22860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94" name="Rectangle 38"/>
          <p:cNvSpPr>
            <a:spLocks noChangeArrowheads="1"/>
          </p:cNvSpPr>
          <p:nvPr/>
        </p:nvSpPr>
        <p:spPr bwMode="auto">
          <a:xfrm>
            <a:off x="6705600" y="22860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7495" name="Object 39"/>
          <p:cNvGraphicFramePr>
            <a:graphicFrameLocks noChangeAspect="1"/>
          </p:cNvGraphicFramePr>
          <p:nvPr/>
        </p:nvGraphicFramePr>
        <p:xfrm>
          <a:off x="6172200" y="1676400"/>
          <a:ext cx="230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4" imgW="75960" imgH="177480" progId="Equation.3">
                  <p:embed/>
                </p:oleObj>
              </mc:Choice>
              <mc:Fallback>
                <p:oleObj name="Equation" r:id="rId14" imgW="75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76400"/>
                        <a:ext cx="2301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96" name="Line 40"/>
          <p:cNvSpPr>
            <a:spLocks noChangeShapeType="1"/>
          </p:cNvSpPr>
          <p:nvPr/>
        </p:nvSpPr>
        <p:spPr bwMode="auto">
          <a:xfrm>
            <a:off x="45720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7497" name="Object 41"/>
          <p:cNvGraphicFramePr>
            <a:graphicFrameLocks noChangeAspect="1"/>
          </p:cNvGraphicFramePr>
          <p:nvPr/>
        </p:nvGraphicFramePr>
        <p:xfrm>
          <a:off x="4800600" y="762000"/>
          <a:ext cx="482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6" imgW="203040" imgH="164880" progId="Equation.3">
                  <p:embed/>
                </p:oleObj>
              </mc:Choice>
              <mc:Fallback>
                <p:oleObj name="Equation" r:id="rId16" imgW="203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482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98" name="Line 42"/>
          <p:cNvSpPr>
            <a:spLocks noChangeShapeType="1"/>
          </p:cNvSpPr>
          <p:nvPr/>
        </p:nvSpPr>
        <p:spPr bwMode="auto">
          <a:xfrm flipH="1">
            <a:off x="914400" y="5029200"/>
            <a:ext cx="838200" cy="0"/>
          </a:xfrm>
          <a:prstGeom prst="line">
            <a:avLst/>
          </a:prstGeom>
          <a:noFill/>
          <a:ln w="76200" cmpd="dbl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9" name="Rectangle 43"/>
          <p:cNvSpPr>
            <a:spLocks noChangeArrowheads="1"/>
          </p:cNvSpPr>
          <p:nvPr/>
        </p:nvSpPr>
        <p:spPr bwMode="auto">
          <a:xfrm>
            <a:off x="5105400" y="59436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00" name="Rectangle 44"/>
          <p:cNvSpPr>
            <a:spLocks noChangeArrowheads="1"/>
          </p:cNvSpPr>
          <p:nvPr/>
        </p:nvSpPr>
        <p:spPr bwMode="auto">
          <a:xfrm>
            <a:off x="6172200" y="59436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01" name="Rectangle 45"/>
          <p:cNvSpPr>
            <a:spLocks noChangeArrowheads="1"/>
          </p:cNvSpPr>
          <p:nvPr/>
        </p:nvSpPr>
        <p:spPr bwMode="auto">
          <a:xfrm>
            <a:off x="7239000" y="59436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502" name="Line 46"/>
          <p:cNvSpPr>
            <a:spLocks noChangeShapeType="1"/>
          </p:cNvSpPr>
          <p:nvPr/>
        </p:nvSpPr>
        <p:spPr bwMode="auto">
          <a:xfrm>
            <a:off x="5105400" y="571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7503" name="Object 47"/>
          <p:cNvGraphicFramePr>
            <a:graphicFrameLocks noChangeAspect="1"/>
          </p:cNvGraphicFramePr>
          <p:nvPr/>
        </p:nvGraphicFramePr>
        <p:xfrm>
          <a:off x="5334000" y="5181600"/>
          <a:ext cx="482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8" imgW="203040" imgH="164880" progId="Equation.3">
                  <p:embed/>
                </p:oleObj>
              </mc:Choice>
              <mc:Fallback>
                <p:oleObj name="Equation" r:id="rId18" imgW="203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181600"/>
                        <a:ext cx="482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7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Energy Detection Simulink Model</a:t>
            </a:r>
            <a:endParaRPr lang="en-US" dirty="0"/>
          </a:p>
        </p:txBody>
      </p:sp>
      <p:pic>
        <p:nvPicPr>
          <p:cNvPr id="12290" name="Picture 2" descr="C:\Users\Gaurav\Desktop\Energydetectionmod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52982"/>
            <a:ext cx="8553451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334000" y="5562600"/>
            <a:ext cx="1752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934200" y="5867399"/>
            <a:ext cx="2209799" cy="733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</a:t>
            </a:r>
            <a:endParaRPr lang="en-US" dirty="0"/>
          </a:p>
        </p:txBody>
      </p:sp>
      <p:pic>
        <p:nvPicPr>
          <p:cNvPr id="13314" name="Picture 2" descr="C:\Users\Gaurav\Desktop\subsystemMod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3657600" cy="51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3048000" y="1295400"/>
            <a:ext cx="1908048" cy="504218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315" name="Picture 3" descr="C:\Users\Gaurav\Desktop\maskmodel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622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BER Curve for BPSK in AWGN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model</a:t>
            </a:r>
          </a:p>
          <a:p>
            <a:r>
              <a:rPr lang="en-US" sz="2400" dirty="0" smtClean="0"/>
              <a:t>BER curve for BPSK in AWGN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model</a:t>
            </a:r>
          </a:p>
          <a:p>
            <a:r>
              <a:rPr lang="en-US" sz="2400" dirty="0" smtClean="0"/>
              <a:t>BER Curve for BPSK in AWGN 3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model (using Integrator while demodulation)</a:t>
            </a:r>
          </a:p>
          <a:p>
            <a:r>
              <a:rPr lang="en-US" sz="2400" dirty="0" smtClean="0"/>
              <a:t>BER curve BPSK in Rayleigh fading channel and output</a:t>
            </a:r>
          </a:p>
          <a:p>
            <a:r>
              <a:rPr lang="en-US" sz="2400" dirty="0" smtClean="0"/>
              <a:t>BER curve for BPSK in Recian fading channel and output (</a:t>
            </a:r>
            <a:r>
              <a:rPr lang="en-US" sz="2400" dirty="0"/>
              <a:t>f</a:t>
            </a:r>
            <a:r>
              <a:rPr lang="en-US" sz="2400" dirty="0" smtClean="0"/>
              <a:t>or different K)</a:t>
            </a:r>
          </a:p>
          <a:p>
            <a:r>
              <a:rPr lang="en-US" sz="2400" dirty="0" smtClean="0"/>
              <a:t>Energy Detection (Matlab script file and its output)</a:t>
            </a:r>
          </a:p>
          <a:p>
            <a:r>
              <a:rPr lang="en-US" sz="2400" dirty="0" smtClean="0"/>
              <a:t>Energy Detection From Simulink Model .</a:t>
            </a:r>
          </a:p>
          <a:p>
            <a:r>
              <a:rPr lang="en-US" sz="2400" dirty="0" smtClean="0"/>
              <a:t>ROC characteristics curve from Simulink Model at different SNR </a:t>
            </a:r>
          </a:p>
          <a:p>
            <a:r>
              <a:rPr lang="en-US" sz="2400" dirty="0" smtClean="0"/>
              <a:t>Including Low Pass Filter</a:t>
            </a:r>
          </a:p>
          <a:p>
            <a:r>
              <a:rPr lang="en-US" sz="2400" dirty="0" smtClean="0"/>
              <a:t>Next tasks :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0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747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From Simulink model</a:t>
            </a:r>
            <a:endParaRPr lang="en-US" dirty="0"/>
          </a:p>
        </p:txBody>
      </p:sp>
      <p:pic>
        <p:nvPicPr>
          <p:cNvPr id="15362" name="Picture 2" descr="C:\Users\Gaurav\Desktop\BPSK_BER_integrator\snrvsp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665018"/>
            <a:ext cx="7620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09600" y="5334000"/>
            <a:ext cx="80772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</a:t>
            </a:r>
            <a:r>
              <a:rPr lang="en-US" dirty="0" smtClean="0"/>
              <a:t>robability of detection for different SNR values with AWGN channel Graph from Simulink Model .The simulation parameter :</a:t>
            </a:r>
          </a:p>
          <a:p>
            <a:r>
              <a:rPr lang="en-US" dirty="0" smtClean="0"/>
              <a:t>Pfa =0.01 </a:t>
            </a:r>
          </a:p>
          <a:p>
            <a:r>
              <a:rPr lang="en-US" dirty="0" smtClean="0"/>
              <a:t>No. of sample N=1000                      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81600" y="1163781"/>
            <a:ext cx="12192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Pfa=0.01</a:t>
            </a:r>
          </a:p>
          <a:p>
            <a:pPr algn="ctr"/>
            <a:r>
              <a:rPr lang="en-US" dirty="0" smtClean="0"/>
              <a:t>N=1000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6400800" y="1430481"/>
            <a:ext cx="762000" cy="10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39000" y="990600"/>
            <a:ext cx="18288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</a:t>
            </a:r>
          </a:p>
          <a:p>
            <a:pPr algn="ctr"/>
            <a:r>
              <a:rPr lang="en-US" dirty="0" smtClean="0"/>
              <a:t>The parameter Pfa, N, SNR can be changed in simulink model, to obtain Pd vs Pfa or Pd vs SNR  curves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ROC Characteristics from Simulink Model</a:t>
            </a:r>
            <a:endParaRPr lang="en-US" sz="2000" b="1" dirty="0"/>
          </a:p>
        </p:txBody>
      </p:sp>
      <p:pic>
        <p:nvPicPr>
          <p:cNvPr id="16386" name="Picture 2" descr="C:\Users\Gaurav\Desktop\BPSK_BER_integrator\snrpdpf9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4800600" cy="45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Gaurav\Desktop\BPSK_BER_integrator\SNRpdpf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85800"/>
            <a:ext cx="47244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19200" y="5562600"/>
            <a:ext cx="6705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ROC curve Pd vs Pfa  for SNR=-9dB (Left) and SNR=-10dB(Right)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96200" y="34636"/>
            <a:ext cx="12192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Pfa=0.01</a:t>
            </a:r>
          </a:p>
          <a:p>
            <a:pPr algn="ctr"/>
            <a:r>
              <a:rPr lang="en-US" dirty="0" smtClean="0"/>
              <a:t>N=1000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2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ROC curve for SNR=-11dB(left) and SNR= -12(Right)</a:t>
            </a:r>
            <a:endParaRPr lang="en-US" sz="2400" dirty="0"/>
          </a:p>
        </p:txBody>
      </p:sp>
      <p:pic>
        <p:nvPicPr>
          <p:cNvPr id="17410" name="Picture 2" descr="C:\Users\Gaurav\Desktop\BPSK_BER_integrator\SNRpdpf11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52400"/>
            <a:ext cx="4606636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Gaurav\Desktop\BPSK_BER_integrator\SNRpdpf12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45" y="318655"/>
            <a:ext cx="4281056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848600" y="51955"/>
            <a:ext cx="12192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Pfa=0.01</a:t>
            </a:r>
          </a:p>
          <a:p>
            <a:pPr algn="ctr"/>
            <a:r>
              <a:rPr lang="en-US" dirty="0" smtClean="0"/>
              <a:t>N=1000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Combined Figure</a:t>
            </a:r>
            <a:endParaRPr lang="en-US" dirty="0"/>
          </a:p>
        </p:txBody>
      </p:sp>
      <p:pic>
        <p:nvPicPr>
          <p:cNvPr id="18434" name="Picture 2" descr="C:\Users\Gaurav\Desktop\BPSK_BER_integrator\R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89916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543800" y="211282"/>
            <a:ext cx="12192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Pfa=0.01</a:t>
            </a:r>
          </a:p>
          <a:p>
            <a:pPr algn="ctr"/>
            <a:r>
              <a:rPr lang="en-US" dirty="0" smtClean="0"/>
              <a:t>N=1000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4800" y="152400"/>
            <a:ext cx="7696200" cy="6477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Above all Curve Can be Obtained By running The Matlab Script File which calls our simulink model.One such code is as follow :-</a:t>
            </a:r>
          </a:p>
          <a:p>
            <a:pPr algn="ctr"/>
            <a:r>
              <a:rPr lang="en-US" sz="1600" dirty="0" smtClean="0"/>
              <a:t> clc;</a:t>
            </a:r>
          </a:p>
          <a:p>
            <a:pPr algn="ctr"/>
            <a:r>
              <a:rPr lang="en-US" sz="1600" dirty="0" smtClean="0"/>
              <a:t> pf = 0.01:0.01:1;</a:t>
            </a:r>
          </a:p>
          <a:p>
            <a:pPr algn="ctr"/>
            <a:r>
              <a:rPr lang="en-US" sz="1600" dirty="0" smtClean="0"/>
              <a:t>for i=1:length(pf)</a:t>
            </a:r>
          </a:p>
          <a:p>
            <a:pPr algn="ctr"/>
            <a:r>
              <a:rPr lang="en-US" sz="1600" dirty="0" smtClean="0"/>
              <a:t>    Pf=pf(i);</a:t>
            </a:r>
          </a:p>
          <a:p>
            <a:pPr algn="ctr"/>
            <a:r>
              <a:rPr lang="en-US" sz="1600" dirty="0" smtClean="0"/>
              <a:t>    model='SDR';</a:t>
            </a:r>
          </a:p>
          <a:p>
            <a:pPr algn="ctr"/>
            <a:r>
              <a:rPr lang="en-US" sz="1600" dirty="0" smtClean="0"/>
              <a:t>    simout=sim(model);</a:t>
            </a:r>
          </a:p>
          <a:p>
            <a:pPr algn="ctr"/>
            <a:r>
              <a:rPr lang="en-US" sz="1600" dirty="0" smtClean="0"/>
              <a:t>    [m,n]=size(Stat);</a:t>
            </a:r>
          </a:p>
          <a:p>
            <a:pPr algn="ctr"/>
            <a:r>
              <a:rPr lang="en-US" sz="1600" dirty="0" smtClean="0"/>
              <a:t>    count=0;</a:t>
            </a:r>
          </a:p>
          <a:p>
            <a:pPr algn="ctr"/>
            <a:r>
              <a:rPr lang="en-US" sz="1600" dirty="0" smtClean="0"/>
              <a:t>    for j=1:m</a:t>
            </a:r>
          </a:p>
          <a:p>
            <a:pPr algn="ctr"/>
            <a:r>
              <a:rPr lang="en-US" sz="1600" dirty="0" smtClean="0"/>
              <a:t>        if Stat(j,1)==1</a:t>
            </a:r>
          </a:p>
          <a:p>
            <a:pPr algn="ctr"/>
            <a:r>
              <a:rPr lang="en-US" sz="1600" dirty="0" smtClean="0"/>
              <a:t>            count=count+1;</a:t>
            </a:r>
          </a:p>
          <a:p>
            <a:pPr algn="ctr"/>
            <a:r>
              <a:rPr lang="en-US" sz="1600" dirty="0" smtClean="0"/>
              <a:t>        end</a:t>
            </a:r>
          </a:p>
          <a:p>
            <a:pPr algn="ctr"/>
            <a:r>
              <a:rPr lang="en-US" sz="1600" dirty="0" smtClean="0"/>
              <a:t>    end</a:t>
            </a:r>
          </a:p>
          <a:p>
            <a:pPr algn="ctr"/>
            <a:r>
              <a:rPr lang="en-US" sz="1600" dirty="0" smtClean="0"/>
              <a:t>    pde(i)=count/1000;</a:t>
            </a:r>
          </a:p>
          <a:p>
            <a:pPr algn="ctr"/>
            <a:r>
              <a:rPr lang="en-US" sz="1600" dirty="0" smtClean="0"/>
              <a:t>end </a:t>
            </a:r>
          </a:p>
          <a:p>
            <a:pPr algn="ctr"/>
            <a:r>
              <a:rPr lang="en-US" sz="1600" dirty="0" smtClean="0"/>
              <a:t>% Plot result  (SNR Vs Pd)</a:t>
            </a:r>
          </a:p>
          <a:p>
            <a:pPr algn="ctr"/>
            <a:r>
              <a:rPr lang="en-US" sz="1600" dirty="0" smtClean="0"/>
              <a:t>figure()</a:t>
            </a:r>
          </a:p>
          <a:p>
            <a:pPr algn="ctr"/>
            <a:r>
              <a:rPr lang="en-US" sz="1600" dirty="0" smtClean="0"/>
              <a:t>plot(pf,pde,'--*r');</a:t>
            </a:r>
          </a:p>
          <a:p>
            <a:pPr algn="ctr"/>
            <a:r>
              <a:rPr lang="en-US" sz="1600" dirty="0" smtClean="0"/>
              <a:t>xlabel('pf');</a:t>
            </a:r>
          </a:p>
          <a:p>
            <a:pPr algn="ctr"/>
            <a:r>
              <a:rPr lang="en-US" sz="1600" dirty="0" smtClean="0"/>
              <a:t>ylabel('P_d');</a:t>
            </a:r>
          </a:p>
          <a:p>
            <a:pPr algn="ctr"/>
            <a:r>
              <a:rPr lang="en-US" sz="1600" dirty="0" smtClean="0"/>
              <a:t>title('Energy Detection');</a:t>
            </a:r>
          </a:p>
          <a:p>
            <a:pPr algn="ctr"/>
            <a:r>
              <a:rPr lang="en-US" sz="1600" dirty="0" smtClean="0"/>
              <a:t>g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76800" y="2057400"/>
            <a:ext cx="1371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81600" y="2362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31526" y="1939636"/>
            <a:ext cx="2126674" cy="14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name ‘SDR’</a:t>
            </a:r>
          </a:p>
          <a:p>
            <a:pPr algn="ctr"/>
            <a:r>
              <a:rPr lang="en-US" dirty="0" smtClean="0"/>
              <a:t>And Sim(‘model name’) is command to call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Including Low Pass Filter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1981200" y="2819400"/>
            <a:ext cx="11430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200" y="4495800"/>
            <a:ext cx="2895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Now, Including Low Pass Filter , it has been done but there is problem of setting   parameter of LPF , but  this problem will sort out in short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229600" cy="2514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Next Tasks:</a:t>
            </a:r>
            <a:br>
              <a:rPr lang="en-US" dirty="0" smtClean="0"/>
            </a:br>
            <a:r>
              <a:rPr lang="en-US" dirty="0" smtClean="0"/>
              <a:t>Simulink model for Fading Case </a:t>
            </a:r>
            <a:br>
              <a:rPr lang="en-US" dirty="0" smtClean="0"/>
            </a:br>
            <a:r>
              <a:rPr lang="en-US" dirty="0" smtClean="0"/>
              <a:t>Energy Detection On GNU Radio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BPSK BER vs EbNo 1</a:t>
            </a:r>
            <a:r>
              <a:rPr lang="en-US" baseline="30000" dirty="0" smtClean="0"/>
              <a:t>st</a:t>
            </a:r>
            <a:r>
              <a:rPr lang="en-US" dirty="0" smtClean="0"/>
              <a:t> model </a:t>
            </a:r>
            <a:endParaRPr lang="en-US" dirty="0"/>
          </a:p>
        </p:txBody>
      </p:sp>
      <p:pic>
        <p:nvPicPr>
          <p:cNvPr id="4" name="Picture 3" descr="C:\Users\Gaurav\Desktop\BERnosampling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763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1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Waveforms </a:t>
            </a:r>
            <a:endParaRPr lang="en-US" dirty="0"/>
          </a:p>
        </p:txBody>
      </p:sp>
      <p:pic>
        <p:nvPicPr>
          <p:cNvPr id="4098" name="Picture 2" descr="C:\Users\Gaurav\Desktop\BERnosamplingwave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48237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45989" y="6172200"/>
            <a:ext cx="2514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 Problem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62600" y="4724400"/>
            <a:ext cx="261471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657600" y="2971800"/>
            <a:ext cx="15240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2" name="Picture 2" descr="C:\Users\Gaurav\Desktop\BERvsEb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868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715000" y="83126"/>
            <a:ext cx="3429000" cy="121227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Problem? Sampling is not done on each bit that we are sending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BPSK BER vs EbNo 2</a:t>
            </a:r>
            <a:r>
              <a:rPr lang="en-US" baseline="30000" dirty="0" smtClean="0"/>
              <a:t>nd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6146" name="Picture 2" descr="C:\Users\Gaurav\Desktop\BPSKsampling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6400"/>
            <a:ext cx="8991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447800" y="1981200"/>
            <a:ext cx="1219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10690" y="1066800"/>
            <a:ext cx="1246909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4267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Waveforms</a:t>
            </a:r>
            <a:endParaRPr lang="en-US" dirty="0"/>
          </a:p>
        </p:txBody>
      </p:sp>
      <p:pic>
        <p:nvPicPr>
          <p:cNvPr id="7170" name="Picture 2" descr="C:\Users\Gaurav\Desktop\BPSKsamp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91600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934200" y="457200"/>
            <a:ext cx="838200" cy="220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010400" y="457200"/>
            <a:ext cx="762000" cy="365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86600" y="0"/>
            <a:ext cx="1371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 Per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BPSK Baseband Eb/No vs BER Model 3rd using Integrator at receiver side</a:t>
            </a:r>
            <a:endParaRPr lang="en-US" sz="2800" b="1" dirty="0"/>
          </a:p>
        </p:txBody>
      </p:sp>
      <p:pic>
        <p:nvPicPr>
          <p:cNvPr id="3" name="Picture 2" descr="C:\Users\Gaurav\Desktop\BPSK_BER_integrator\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5800" y="5715000"/>
            <a:ext cx="3200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Run from Matlab script File and generate the output shown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Waveform Output</a:t>
            </a:r>
            <a:endParaRPr lang="en-US" b="1" dirty="0"/>
          </a:p>
        </p:txBody>
      </p:sp>
      <p:pic>
        <p:nvPicPr>
          <p:cNvPr id="3" name="Picture 2" descr="C:\Users\Gaurav\Desktop\BPSK_BER_integrator\signal sco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763000" cy="575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223</TotalTime>
  <Words>548</Words>
  <Application>Microsoft Office PowerPoint</Application>
  <PresentationFormat>On-screen Show (4:3)</PresentationFormat>
  <Paragraphs>97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Simulink Models   (BER and ROC Curves)</vt:lpstr>
      <vt:lpstr>Index</vt:lpstr>
      <vt:lpstr>BPSK BER vs EbNo 1st model </vt:lpstr>
      <vt:lpstr>Waveforms </vt:lpstr>
      <vt:lpstr>Output</vt:lpstr>
      <vt:lpstr>BPSK BER vs EbNo 2nd Model</vt:lpstr>
      <vt:lpstr>Waveforms</vt:lpstr>
      <vt:lpstr>BPSK Baseband Eb/No vs BER Model 3rd using Integrator at receiver side</vt:lpstr>
      <vt:lpstr>Waveform Output</vt:lpstr>
      <vt:lpstr>Output</vt:lpstr>
      <vt:lpstr>BER curve for BPSK under Rayleigh Channel</vt:lpstr>
      <vt:lpstr>Output</vt:lpstr>
      <vt:lpstr>BER curve for BPSK under Recian Channel</vt:lpstr>
      <vt:lpstr>Output</vt:lpstr>
      <vt:lpstr>Energy Detection (Matlab Script File Taking BPSK Baseband Signal</vt:lpstr>
      <vt:lpstr>PowerPoint Presentation</vt:lpstr>
      <vt:lpstr>PowerPoint Presentation</vt:lpstr>
      <vt:lpstr>Energy Detection Simulink Model</vt:lpstr>
      <vt:lpstr>Subsystem</vt:lpstr>
      <vt:lpstr>Output From Simulink model</vt:lpstr>
      <vt:lpstr>ROC Characteristics from Simulink Model</vt:lpstr>
      <vt:lpstr>ROC curve for SNR=-11dB(left) and SNR= -12(Right)</vt:lpstr>
      <vt:lpstr>Combined Figure</vt:lpstr>
      <vt:lpstr>PowerPoint Presentation</vt:lpstr>
      <vt:lpstr>Including Low Pass Filter</vt:lpstr>
      <vt:lpstr>Next Tasks: Simulink model for Fading Case  Energy Detection On GNU Radio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BPSK Baseband Eb/No vs BER curve using Integrator</dc:title>
  <dc:creator>Gaurav</dc:creator>
  <cp:lastModifiedBy>Gaurav</cp:lastModifiedBy>
  <cp:revision>17</cp:revision>
  <dcterms:created xsi:type="dcterms:W3CDTF">2015-01-23T19:00:49Z</dcterms:created>
  <dcterms:modified xsi:type="dcterms:W3CDTF">2015-02-03T18:39:41Z</dcterms:modified>
</cp:coreProperties>
</file>