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FFC925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A7DE2-E0BB-406B-8E4E-566E7E0C1D27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3CD78-D2CE-45DF-965E-54C1BC722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774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508B7-5374-1DDA-5883-C60B300CA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16F80-7211-C5CF-424F-33CD0E3FC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1027-3E0F-4DFE-4D15-6ED84D3F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4B635-367E-1E5D-6BB1-96AABE67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5898B-01E9-B071-361A-D754247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16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D527-C04D-D371-59A6-C2828B0E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17C08-ABD3-6352-0DBB-4D4920D75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357A0-4704-B3F8-9B63-D697A17DE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818F8-D4C5-CAFB-C049-949B1414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08ED-9E27-8E4E-83F0-0AA4591D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0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8C837-1A66-049D-F529-503C7614E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08548-CF39-F622-029F-A2F1151CE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65E5-A5BA-6337-78F7-46B3FA3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55C5-EACA-4778-2B26-A76EE337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FA1B-B4F4-FCFC-08A5-690B47B1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89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33A0-13B4-0565-5F36-EFF091AC8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C5682-14E5-D9B4-3B92-372573ADD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ECC7-C6CF-ABB9-7298-C23E43FC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6295A-3B15-DAF2-C260-DFBDAE42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4011-4013-CFDF-D192-FCFCCE64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4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15B2-BBC2-8B06-D4A1-B9E6FF2F6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2C2E3-F261-6AF8-08C8-5E96E3188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A34F-6DBB-4CD1-D826-EB90FB23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2AA49-82FF-A01C-B1C4-E902F7C6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5063-6B3A-B816-C4E6-13B0EB39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96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55267-2FCE-BB31-6DBB-2CFB0F20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BB3D-B540-998D-948F-5D8777CD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B13FE-154A-8381-4B10-035F146B7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A1C2D-27CA-4C60-ABE9-8DE419DF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EA84-ABFF-0F48-0856-0A9D3957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F4201-4360-048A-5D48-0F4A12D8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4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876-6C3D-BD85-4EE1-E581FDF7D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2D5CF-3EF7-D40B-8396-A65D8C3D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893FB-CFE0-B294-18B0-600C9B0B54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A3D64-D0CD-64A8-222F-F9F4DEA11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B6E6BD-3AE2-6AF6-D8BD-A1EEF5F7A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4B34-83C0-2300-5B34-079E2050B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471E5-DB3F-BBE7-A818-4C281217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23065-3195-5BE5-2109-0A792AB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1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73E6C-3D43-0857-C76B-47DF27FC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7136A-552B-A27E-EA14-58FEC3227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5CAE-36CF-089A-2BF7-0F140E2F2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AEBF7-6B6E-B7EE-0E1D-CEB22F0A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292BC-7B6B-1173-C024-E945C726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6AA973-CE76-D96C-B04D-9799F65F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0C0C-D0FB-C514-5B4A-96F8C27C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7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C96F-A6BE-FCA6-6139-02A52805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29A7-36DB-2CCB-FEBA-3CDD63756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9FA8-6ABB-DD48-8D20-0DD7F9100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6C419-E141-9422-329F-7FB3A1C3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9FCB-4B24-D329-0A6E-37590ACA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02275-B996-8B1F-7FE8-A76815BC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3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B72F-DD50-1C86-A310-254468927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82EEB-2A80-C805-93B2-3A07E1536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49580-352C-101F-8399-F272FD969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D010-34A8-A7E3-5E56-B86C4C1A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D407A-29D2-B610-B290-9585F279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D33A1-1E68-D883-65F4-275B6B50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5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E1BAEC-24AE-AC21-6292-F31D37B4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C8E8C-460C-0B72-1A1B-4B615A17B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74F4-6CBE-C034-A342-DD2D78EAD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F93CD-9487-4051-A289-371B380CF4C8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57AD4-9FA3-2D84-E15F-9EE5FF342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94A72-D8C8-3220-3215-044CE0AA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A1EA-2DD8-4247-8954-992145603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46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yfinance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9EA3BDEB-2360-0330-1556-D19EFD587D93}"/>
              </a:ext>
            </a:extLst>
          </p:cNvPr>
          <p:cNvSpPr/>
          <p:nvPr/>
        </p:nvSpPr>
        <p:spPr>
          <a:xfrm>
            <a:off x="818147" y="1145665"/>
            <a:ext cx="10477100" cy="412923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800" dirty="0">
              <a:solidFill>
                <a:srgbClr val="7030A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B88702-D215-4B66-1E18-88CDE1DDA447}"/>
              </a:ext>
            </a:extLst>
          </p:cNvPr>
          <p:cNvSpPr txBox="1"/>
          <p:nvPr/>
        </p:nvSpPr>
        <p:spPr>
          <a:xfrm>
            <a:off x="2810576" y="2006477"/>
            <a:ext cx="7045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Maiandra GD" panose="020E0502030308020204" pitchFamily="34" charset="0"/>
              </a:rPr>
              <a:t>A PROJECT PRESENTATION 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8A1181-5D71-D919-2514-A27B14534A86}"/>
              </a:ext>
            </a:extLst>
          </p:cNvPr>
          <p:cNvSpPr txBox="1"/>
          <p:nvPr/>
        </p:nvSpPr>
        <p:spPr>
          <a:xfrm>
            <a:off x="896753" y="2827204"/>
            <a:ext cx="10087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rgbClr val="0070C0"/>
                </a:solidFill>
                <a:latin typeface="Maiandra GD" panose="020E0502030308020204" pitchFamily="34" charset="0"/>
              </a:rPr>
              <a:t>STOCK MARKET FORCASTING &amp;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5226D7-350A-5475-443B-BA5864F0007D}"/>
              </a:ext>
            </a:extLst>
          </p:cNvPr>
          <p:cNvSpPr txBox="1"/>
          <p:nvPr/>
        </p:nvSpPr>
        <p:spPr>
          <a:xfrm>
            <a:off x="4158114" y="3688016"/>
            <a:ext cx="3137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latin typeface="Maiandra GD" panose="020E0502030308020204" pitchFamily="34" charset="0"/>
              </a:rPr>
              <a:t>MINDTREE.Ltd</a:t>
            </a:r>
            <a:endParaRPr lang="en-IN" sz="3200" b="1" dirty="0">
              <a:latin typeface="Maiandra GD" panose="020E0502030308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064FA-ACBA-6F24-D7C1-023C7D8D8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629" y="6015789"/>
            <a:ext cx="2122371" cy="84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68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5781BD-CA74-DDB8-099E-D012221EA463}"/>
              </a:ext>
            </a:extLst>
          </p:cNvPr>
          <p:cNvSpPr/>
          <p:nvPr/>
        </p:nvSpPr>
        <p:spPr>
          <a:xfrm>
            <a:off x="267783" y="94376"/>
            <a:ext cx="4793381" cy="5678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4D2E0-FF01-9DB0-E6F6-502474104BB9}"/>
              </a:ext>
            </a:extLst>
          </p:cNvPr>
          <p:cNvSpPr txBox="1"/>
          <p:nvPr/>
        </p:nvSpPr>
        <p:spPr>
          <a:xfrm>
            <a:off x="317634" y="170687"/>
            <a:ext cx="5034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created a new </a:t>
            </a:r>
            <a:r>
              <a:rPr lang="en-IN" sz="2400" b="1" dirty="0" err="1">
                <a:latin typeface="Maiandra GD" panose="020E0502030308020204" pitchFamily="34" charset="0"/>
              </a:rPr>
              <a:t>dataframe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984D932-BAA2-FB9B-B62A-8ABCA59043CB}"/>
              </a:ext>
            </a:extLst>
          </p:cNvPr>
          <p:cNvSpPr/>
          <p:nvPr/>
        </p:nvSpPr>
        <p:spPr>
          <a:xfrm>
            <a:off x="240630" y="855775"/>
            <a:ext cx="7613585" cy="67464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9EDBA3-FC80-F593-2C37-BBEEC15A3F1A}"/>
              </a:ext>
            </a:extLst>
          </p:cNvPr>
          <p:cNvSpPr txBox="1"/>
          <p:nvPr/>
        </p:nvSpPr>
        <p:spPr>
          <a:xfrm>
            <a:off x="317634" y="928487"/>
            <a:ext cx="753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split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 into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Train &amp; Test data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2DF6A19C-F191-7411-38FE-851349C82FC1}"/>
              </a:ext>
            </a:extLst>
          </p:cNvPr>
          <p:cNvSpPr/>
          <p:nvPr/>
        </p:nvSpPr>
        <p:spPr>
          <a:xfrm>
            <a:off x="240630" y="1761423"/>
            <a:ext cx="9586764" cy="244481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4BA776-C2E0-4D7B-3138-2A29F469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08" y="2074943"/>
            <a:ext cx="8935697" cy="1971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39998DCE-9706-89B9-A095-E33FB58AC0BE}"/>
              </a:ext>
            </a:extLst>
          </p:cNvPr>
          <p:cNvSpPr/>
          <p:nvPr/>
        </p:nvSpPr>
        <p:spPr>
          <a:xfrm rot="16200000">
            <a:off x="2405143" y="3492797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E5199E2-D565-B748-6E16-0F4ADC8F37F1}"/>
              </a:ext>
            </a:extLst>
          </p:cNvPr>
          <p:cNvSpPr/>
          <p:nvPr/>
        </p:nvSpPr>
        <p:spPr>
          <a:xfrm rot="16200000">
            <a:off x="2289640" y="3706899"/>
            <a:ext cx="214102" cy="2310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917DE7-73C2-8623-F6EE-F2B8993ED2A4}"/>
              </a:ext>
            </a:extLst>
          </p:cNvPr>
          <p:cNvSpPr txBox="1"/>
          <p:nvPr/>
        </p:nvSpPr>
        <p:spPr>
          <a:xfrm>
            <a:off x="2664474" y="343249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Train</a:t>
            </a:r>
            <a:r>
              <a:rPr lang="en-IN" sz="1600" dirty="0"/>
              <a:t> </a:t>
            </a:r>
            <a:r>
              <a:rPr lang="en-IN" sz="1600" b="1" dirty="0"/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23EBFF-91DC-7FEE-B846-1A452C6B182E}"/>
              </a:ext>
            </a:extLst>
          </p:cNvPr>
          <p:cNvSpPr txBox="1"/>
          <p:nvPr/>
        </p:nvSpPr>
        <p:spPr>
          <a:xfrm>
            <a:off x="2512194" y="3672933"/>
            <a:ext cx="1195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Maiandra GD" panose="020E0502030308020204" pitchFamily="34" charset="0"/>
              </a:rPr>
              <a:t>Test data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182DC80-3AA2-DCB6-FFA8-FC9722291AD3}"/>
              </a:ext>
            </a:extLst>
          </p:cNvPr>
          <p:cNvSpPr/>
          <p:nvPr/>
        </p:nvSpPr>
        <p:spPr>
          <a:xfrm>
            <a:off x="240630" y="4477805"/>
            <a:ext cx="10010275" cy="1209496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We have created a new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dataframe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into Train &amp;test , Then we have split close </a:t>
            </a:r>
            <a:r>
              <a:rPr lang="en-IN" sz="2400" dirty="0" err="1">
                <a:solidFill>
                  <a:schemeClr val="tx1"/>
                </a:solidFill>
                <a:latin typeface="Maiandra GD" panose="020E0502030308020204" pitchFamily="34" charset="0"/>
              </a:rPr>
              <a:t>column.we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 have take 10 years data in close column so we predict that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single day value  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and </a:t>
            </a:r>
            <a:r>
              <a:rPr lang="en-IN" sz="2400" dirty="0">
                <a:solidFill>
                  <a:srgbClr val="FF0000"/>
                </a:solidFill>
                <a:latin typeface="Maiandra GD" panose="020E0502030308020204" pitchFamily="34" charset="0"/>
              </a:rPr>
              <a:t>next 10 days prediction value</a:t>
            </a:r>
            <a:r>
              <a:rPr lang="en-IN" sz="2400" dirty="0">
                <a:solidFill>
                  <a:schemeClr val="tx1"/>
                </a:solidFill>
                <a:latin typeface="Maiandra GD" panose="020E0502030308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027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96DB960-1491-7DCF-8B09-CBDC1BF5448C}"/>
              </a:ext>
            </a:extLst>
          </p:cNvPr>
          <p:cNvSpPr/>
          <p:nvPr/>
        </p:nvSpPr>
        <p:spPr>
          <a:xfrm>
            <a:off x="96255" y="134754"/>
            <a:ext cx="2521817" cy="693020"/>
          </a:xfrm>
          <a:prstGeom prst="round2DiagRect">
            <a:avLst>
              <a:gd name="adj1" fmla="val 28667"/>
              <a:gd name="adj2" fmla="val 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1BE57-DA9B-793A-8D66-5909A7D7D577}"/>
              </a:ext>
            </a:extLst>
          </p:cNvPr>
          <p:cNvSpPr txBox="1"/>
          <p:nvPr/>
        </p:nvSpPr>
        <p:spPr>
          <a:xfrm>
            <a:off x="221381" y="261320"/>
            <a:ext cx="2329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Scaling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C6CFFF1B-DE1B-0863-CC53-A2E57D832CAD}"/>
              </a:ext>
            </a:extLst>
          </p:cNvPr>
          <p:cNvSpPr/>
          <p:nvPr/>
        </p:nvSpPr>
        <p:spPr>
          <a:xfrm>
            <a:off x="96255" y="933344"/>
            <a:ext cx="6940649" cy="187943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5AFD6-CBFE-01A1-2FE8-AB99DC4E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50" y="1099752"/>
            <a:ext cx="6544588" cy="15337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077848C4-EDA9-67DC-3B78-04AD46568B2C}"/>
              </a:ext>
            </a:extLst>
          </p:cNvPr>
          <p:cNvSpPr/>
          <p:nvPr/>
        </p:nvSpPr>
        <p:spPr>
          <a:xfrm>
            <a:off x="-1" y="2970465"/>
            <a:ext cx="10626289" cy="72195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21F72-E0DA-2D1C-2092-61AE9CAC2895}"/>
              </a:ext>
            </a:extLst>
          </p:cNvPr>
          <p:cNvSpPr txBox="1"/>
          <p:nvPr/>
        </p:nvSpPr>
        <p:spPr>
          <a:xfrm>
            <a:off x="0" y="2991005"/>
            <a:ext cx="1062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scaled the data using </a:t>
            </a:r>
            <a:r>
              <a:rPr lang="en-IN" sz="2400" b="1" dirty="0" err="1">
                <a:solidFill>
                  <a:srgbClr val="FF0000"/>
                </a:solidFill>
                <a:latin typeface="Maiandra GD" panose="020E0502030308020204" pitchFamily="34" charset="0"/>
              </a:rPr>
              <a:t>MinMaxScaler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 library </a:t>
            </a:r>
            <a:r>
              <a:rPr lang="en-IN" sz="2400" b="1" dirty="0">
                <a:latin typeface="Maiandra GD" panose="020E0502030308020204" pitchFamily="34" charset="0"/>
              </a:rPr>
              <a:t>,the scaler range </a:t>
            </a:r>
            <a:r>
              <a:rPr lang="en-IN" sz="2400" b="1" dirty="0">
                <a:solidFill>
                  <a:srgbClr val="FF0000"/>
                </a:solidFill>
                <a:latin typeface="Maiandra GD" panose="020E0502030308020204" pitchFamily="34" charset="0"/>
              </a:rPr>
              <a:t>is 0 to 1. </a:t>
            </a:r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92E0C099-AFF2-DCE4-F8CE-F51CEC323462}"/>
              </a:ext>
            </a:extLst>
          </p:cNvPr>
          <p:cNvSpPr/>
          <p:nvPr/>
        </p:nvSpPr>
        <p:spPr>
          <a:xfrm>
            <a:off x="69263" y="3821268"/>
            <a:ext cx="2865606" cy="50090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AC3C4-CBC3-0B0B-8038-C6DC756CFC49}"/>
              </a:ext>
            </a:extLst>
          </p:cNvPr>
          <p:cNvSpPr txBox="1"/>
          <p:nvPr/>
        </p:nvSpPr>
        <p:spPr>
          <a:xfrm>
            <a:off x="39758" y="3829212"/>
            <a:ext cx="2740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Transform the data</a:t>
            </a:r>
          </a:p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FDF2ED9F-23D5-2A5A-567F-0B1E2E1A77ED}"/>
              </a:ext>
            </a:extLst>
          </p:cNvPr>
          <p:cNvSpPr/>
          <p:nvPr/>
        </p:nvSpPr>
        <p:spPr>
          <a:xfrm>
            <a:off x="3368774" y="4002888"/>
            <a:ext cx="6172791" cy="285511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106CDAC-42D4-30CC-C269-A95D679EE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727" y="4152219"/>
            <a:ext cx="5282247" cy="2576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987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86E7BD6-742F-7321-2FF8-4BF301D45B99}"/>
              </a:ext>
            </a:extLst>
          </p:cNvPr>
          <p:cNvSpPr/>
          <p:nvPr/>
        </p:nvSpPr>
        <p:spPr>
          <a:xfrm>
            <a:off x="79513" y="89451"/>
            <a:ext cx="2981740" cy="61622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6AB34-FE14-3BFF-C2F2-7425333D7ECB}"/>
              </a:ext>
            </a:extLst>
          </p:cNvPr>
          <p:cNvSpPr txBox="1"/>
          <p:nvPr/>
        </p:nvSpPr>
        <p:spPr>
          <a:xfrm>
            <a:off x="228600" y="178904"/>
            <a:ext cx="2713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Building the LSTM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83F580D4-5E6C-0B23-7395-ED8A4A3D8AC7}"/>
              </a:ext>
            </a:extLst>
          </p:cNvPr>
          <p:cNvSpPr/>
          <p:nvPr/>
        </p:nvSpPr>
        <p:spPr>
          <a:xfrm>
            <a:off x="79513" y="830999"/>
            <a:ext cx="11976652" cy="246879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In order to build the LSTM, we need to import a couple of modules from </a:t>
            </a:r>
            <a:r>
              <a:rPr lang="en-US" sz="16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Keras</a:t>
            </a:r>
            <a:endParaRPr lang="en-US" sz="1600" b="1" i="0" dirty="0">
              <a:solidFill>
                <a:srgbClr val="FF0000"/>
              </a:solidFill>
              <a:effectLst/>
              <a:latin typeface="Maiandra GD" panose="020E0502030308020204" pitchFamily="34" charset="0"/>
            </a:endParaRP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1. Sequential for initializing the 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</a:rPr>
              <a:t>neural network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2. Dense for adding a densely connected neural network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3. LSTM for adding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Long Short-Term Memory layer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4. Dropout for adding dropout layers that prevent overfitting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When defining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Dropout layers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, we specify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0.2, meaning that 20%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of the layers will be dropped.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Thereafter, we add the Dense layer that specifies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output of 1 unit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Now, it’s time to build the model. We will build the LSTM with different sets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of neurons and 2 hidden layers.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Finally, we will assign 1 neuron in the output layer for predicting the normalized stock price. We will use the </a:t>
            </a:r>
            <a:r>
              <a:rPr lang="en-US" sz="16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MSE loss function and the Adam optimizer.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ECF2724-5782-DD9D-7522-112C588646AF}"/>
              </a:ext>
            </a:extLst>
          </p:cNvPr>
          <p:cNvSpPr/>
          <p:nvPr/>
        </p:nvSpPr>
        <p:spPr>
          <a:xfrm>
            <a:off x="79513" y="3488636"/>
            <a:ext cx="6549887" cy="319046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F344B-FE1A-16EC-D32C-B92C2C3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83" y="3643801"/>
            <a:ext cx="5710356" cy="28801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077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9E83C8B2-40D8-470C-4FCD-81D280DE3C9C}"/>
              </a:ext>
            </a:extLst>
          </p:cNvPr>
          <p:cNvSpPr/>
          <p:nvPr/>
        </p:nvSpPr>
        <p:spPr>
          <a:xfrm>
            <a:off x="0" y="115502"/>
            <a:ext cx="12192000" cy="1549668"/>
          </a:xfrm>
          <a:prstGeom prst="round2Diag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D0E77-F028-370F-0527-590D0805C96F}"/>
              </a:ext>
            </a:extLst>
          </p:cNvPr>
          <p:cNvSpPr txBox="1"/>
          <p:nvPr/>
        </p:nvSpPr>
        <p:spPr>
          <a:xfrm>
            <a:off x="324049" y="341731"/>
            <a:ext cx="118679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After this, we compile our model using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adam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 optimizer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 and set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loss as the </a:t>
            </a:r>
            <a:r>
              <a:rPr lang="en-US" sz="2000" b="1" i="0" dirty="0" err="1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mean_squarred_error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This will compute the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mean of the squared errors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.</a:t>
            </a:r>
          </a:p>
          <a:p>
            <a:pPr algn="l"/>
            <a:r>
              <a:rPr lang="en-US" sz="20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Next, we will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fit the model to run on 50 epochs</a:t>
            </a:r>
          </a:p>
          <a:p>
            <a:endParaRPr lang="en-IN" sz="2000" b="1" dirty="0">
              <a:latin typeface="Maiandra GD" panose="020E0502030308020204" pitchFamily="34" charset="0"/>
            </a:endParaRP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6AAC95B4-2BD4-546B-D79C-79B7890858EC}"/>
              </a:ext>
            </a:extLst>
          </p:cNvPr>
          <p:cNvSpPr/>
          <p:nvPr/>
        </p:nvSpPr>
        <p:spPr>
          <a:xfrm flipH="1">
            <a:off x="93041" y="1804770"/>
            <a:ext cx="6692769" cy="505322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678E0-11D2-CDD8-4384-8D09F95F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93" y="1988242"/>
            <a:ext cx="5580463" cy="4686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0081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BC5E0346-DAA1-8B68-C3CB-6138763961AD}"/>
              </a:ext>
            </a:extLst>
          </p:cNvPr>
          <p:cNvSpPr/>
          <p:nvPr/>
        </p:nvSpPr>
        <p:spPr>
          <a:xfrm>
            <a:off x="96252" y="105879"/>
            <a:ext cx="3407344" cy="548639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y_test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60B88A8A-EB64-24A2-619D-B6BCFB8FF0A5}"/>
              </a:ext>
            </a:extLst>
          </p:cNvPr>
          <p:cNvSpPr/>
          <p:nvPr/>
        </p:nvSpPr>
        <p:spPr>
          <a:xfrm>
            <a:off x="259882" y="808522"/>
            <a:ext cx="9259503" cy="50436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C1B4BA-67C6-4524-AE7A-EE2829598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82" y="1222407"/>
            <a:ext cx="8436232" cy="4229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587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EF275610-5E53-5E92-CE45-29F188C35CB4}"/>
              </a:ext>
            </a:extLst>
          </p:cNvPr>
          <p:cNvSpPr/>
          <p:nvPr/>
        </p:nvSpPr>
        <p:spPr>
          <a:xfrm>
            <a:off x="134753" y="105878"/>
            <a:ext cx="3859731" cy="55826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Graph of </a:t>
            </a:r>
            <a:r>
              <a:rPr lang="en-IN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y_train</a:t>
            </a:r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data</a:t>
            </a:r>
            <a:endParaRPr lang="en-IN" sz="24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0D118CF8-AED7-F167-777F-DC9422558A38}"/>
              </a:ext>
            </a:extLst>
          </p:cNvPr>
          <p:cNvSpPr/>
          <p:nvPr/>
        </p:nvSpPr>
        <p:spPr>
          <a:xfrm>
            <a:off x="462013" y="914400"/>
            <a:ext cx="9298004" cy="48896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C2ED03-2BEF-2E91-DB89-7D1B940C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30" y="1222408"/>
            <a:ext cx="8455145" cy="42390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5058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F55C5F9-634F-9B97-0740-DF14C0E44E22}"/>
              </a:ext>
            </a:extLst>
          </p:cNvPr>
          <p:cNvSpPr/>
          <p:nvPr/>
        </p:nvSpPr>
        <p:spPr>
          <a:xfrm>
            <a:off x="67378" y="116207"/>
            <a:ext cx="4485372" cy="5094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Predictions for 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Next Single Day</a:t>
            </a:r>
          </a:p>
          <a:p>
            <a:pPr algn="ctr"/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44DDED5C-6A3C-CF60-EF74-EB55A3BE5862}"/>
              </a:ext>
            </a:extLst>
          </p:cNvPr>
          <p:cNvSpPr/>
          <p:nvPr/>
        </p:nvSpPr>
        <p:spPr>
          <a:xfrm>
            <a:off x="500514" y="789272"/>
            <a:ext cx="10212404" cy="5952521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F14637-7742-6BCB-5F85-B1A0230CC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88" y="1037824"/>
            <a:ext cx="9241287" cy="54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74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6EFCC2BD-D0FC-6D0A-72F8-E7EE1E450430}"/>
              </a:ext>
            </a:extLst>
          </p:cNvPr>
          <p:cNvSpPr/>
          <p:nvPr/>
        </p:nvSpPr>
        <p:spPr>
          <a:xfrm>
            <a:off x="115503" y="14438"/>
            <a:ext cx="4995512" cy="57751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 fontAlgn="base"/>
            <a:r>
              <a:rPr lang="en-IN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Model Deployment on Web Server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FADD96-773B-5FD9-251F-F8DD0EDBD874}"/>
              </a:ext>
            </a:extLst>
          </p:cNvPr>
          <p:cNvSpPr/>
          <p:nvPr/>
        </p:nvSpPr>
        <p:spPr>
          <a:xfrm>
            <a:off x="163630" y="688207"/>
            <a:ext cx="10722543" cy="2428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A7A6-E7FB-3099-3DB0-0B2468607251}"/>
              </a:ext>
            </a:extLst>
          </p:cNvPr>
          <p:cNvSpPr txBox="1"/>
          <p:nvPr/>
        </p:nvSpPr>
        <p:spPr>
          <a:xfrm>
            <a:off x="163630" y="688207"/>
            <a:ext cx="10453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For model deployment ,we have implemented data on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. </a:t>
            </a:r>
          </a:p>
          <a:p>
            <a:endParaRPr lang="en-IN" b="1" dirty="0"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1.Create .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py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file for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containing all visualization tasks (Import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dataset,Name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of Stock, Describe 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&amp; Plots/Graphs)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2.Open the command prompt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3.Run  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pip install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endParaRPr lang="en-IN" b="1" dirty="0">
              <a:solidFill>
                <a:srgbClr val="C00000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      </a:t>
            </a:r>
            <a:r>
              <a:rPr lang="en-IN" b="1" dirty="0" err="1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solidFill>
                  <a:srgbClr val="C0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run filename.py</a:t>
            </a:r>
          </a:p>
          <a:p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4.New window will open containing </a:t>
            </a:r>
            <a:r>
              <a:rPr lang="en-IN" b="1" dirty="0" err="1">
                <a:latin typeface="Maiandra GD" panose="020E0502030308020204" pitchFamily="34" charset="0"/>
                <a:cs typeface="Arial" panose="020B0604020202020204" pitchFamily="34" charset="0"/>
              </a:rPr>
              <a:t>streamlit</a:t>
            </a:r>
            <a:r>
              <a:rPr lang="en-IN" b="1" dirty="0">
                <a:latin typeface="Maiandra GD" panose="020E0502030308020204" pitchFamily="34" charset="0"/>
                <a:cs typeface="Arial" panose="020B0604020202020204" pitchFamily="34" charset="0"/>
              </a:rPr>
              <a:t> data.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4715FC-40A9-8E1A-D574-B6589EBF26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18" t="16761" r="18579" b="8460"/>
          <a:stretch/>
        </p:blipFill>
        <p:spPr>
          <a:xfrm>
            <a:off x="231007" y="3328603"/>
            <a:ext cx="5159141" cy="33155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645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9EC66A78-AD3A-8310-2397-A96E8A12B8A9}"/>
              </a:ext>
            </a:extLst>
          </p:cNvPr>
          <p:cNvSpPr/>
          <p:nvPr/>
        </p:nvSpPr>
        <p:spPr>
          <a:xfrm flipH="1">
            <a:off x="3684871" y="3735804"/>
            <a:ext cx="4822258" cy="83499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Maiandra GD" panose="020E0502030308020204" pitchFamily="34" charset="0"/>
                <a:ea typeface="SimSun-ExtB" panose="02010609060101010101" pitchFamily="49" charset="-122"/>
              </a:rPr>
              <a:t>THANK YOU</a:t>
            </a: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E0C14EBE-DEFF-441D-26F1-7C8A01AB9547}"/>
              </a:ext>
            </a:extLst>
          </p:cNvPr>
          <p:cNvSpPr/>
          <p:nvPr/>
        </p:nvSpPr>
        <p:spPr>
          <a:xfrm>
            <a:off x="4331370" y="825371"/>
            <a:ext cx="3089709" cy="68339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Conclusion</a:t>
            </a:r>
            <a:endParaRPr lang="en-IN" sz="2800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F613697-984B-4034-3B4D-ABAFBB68C79A}"/>
              </a:ext>
            </a:extLst>
          </p:cNvPr>
          <p:cNvSpPr/>
          <p:nvPr/>
        </p:nvSpPr>
        <p:spPr>
          <a:xfrm>
            <a:off x="526982" y="1819176"/>
            <a:ext cx="11437219" cy="160982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Maiandra GD" panose="020E0502030308020204" pitchFamily="34" charset="0"/>
              </a:rPr>
              <a:t>We conclude that after applying LSTM model on stock, </a:t>
            </a:r>
            <a:r>
              <a:rPr lang="en-IN" sz="2800" b="1" dirty="0" err="1">
                <a:latin typeface="Maiandra GD" panose="020E0502030308020204" pitchFamily="34" charset="0"/>
              </a:rPr>
              <a:t>favorable</a:t>
            </a:r>
            <a:r>
              <a:rPr lang="en-IN" sz="2800" b="1" dirty="0">
                <a:latin typeface="Maiandra GD" panose="020E0502030308020204" pitchFamily="34" charset="0"/>
              </a:rPr>
              <a:t> result has observed and graph of train and test also followed the close column path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9ED30-F4AA-FE9E-F456-BF032947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299" y="6092792"/>
            <a:ext cx="1928323" cy="76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81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EB37B6-BC86-2AAE-1897-BDC49E38290B}"/>
              </a:ext>
            </a:extLst>
          </p:cNvPr>
          <p:cNvSpPr txBox="1"/>
          <p:nvPr/>
        </p:nvSpPr>
        <p:spPr>
          <a:xfrm>
            <a:off x="96253" y="77002"/>
            <a:ext cx="11829448" cy="63094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fontAlgn="base"/>
            <a:r>
              <a:rPr lang="en-IN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Project No:- P132</a:t>
            </a:r>
          </a:p>
          <a:p>
            <a:pPr fontAlgn="base"/>
            <a:r>
              <a:rPr lang="en-IN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Group No:- 01</a:t>
            </a:r>
          </a:p>
          <a:p>
            <a:r>
              <a:rPr lang="en-IN" sz="2400" b="1" dirty="0">
                <a:solidFill>
                  <a:srgbClr val="00206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Group Members and </a:t>
            </a:r>
            <a:r>
              <a:rPr lang="en-IN" sz="2400" b="1" dirty="0" err="1">
                <a:solidFill>
                  <a:srgbClr val="00206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Github</a:t>
            </a:r>
            <a:r>
              <a:rPr lang="en-IN" sz="2400" b="1" dirty="0">
                <a:solidFill>
                  <a:srgbClr val="00206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link</a:t>
            </a:r>
          </a:p>
          <a:p>
            <a:endParaRPr lang="en-IN" sz="32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1.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Hrutuja</a:t>
            </a:r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Mohangekar</a:t>
            </a:r>
            <a:endParaRPr lang="en-IN" sz="2400" b="1" dirty="0">
              <a:solidFill>
                <a:schemeClr val="tx1"/>
              </a:solidFill>
              <a:highlight>
                <a:srgbClr val="00FFFF"/>
              </a:highlight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  </a:t>
            </a:r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https://github.com/rutumohangekar/stock-market-mindtree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2. Monika Sonawane</a:t>
            </a:r>
          </a:p>
          <a:p>
            <a:r>
              <a:rPr lang="en-IN" sz="20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</a:t>
            </a:r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https://github.com/monika12344/stock-market-mindtree/tree/main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3. Gauri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Agharkar</a:t>
            </a:r>
            <a:endParaRPr lang="en-IN" sz="2400" b="1" dirty="0">
              <a:solidFill>
                <a:srgbClr val="FF0000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https://github.com/gauriagharkar/Project-Data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4. Roshni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Katkar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https://github.com/RoshaniKatkar/Project-files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5. Shweta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shriwastava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</a:t>
            </a:r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https://github.com/shwetashriwastava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6. Vivek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Taral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solidFill>
                  <a:srgbClr val="FF0000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     https://github.com/mistervivek04/Data-Science-Project</a:t>
            </a:r>
          </a:p>
          <a:p>
            <a:r>
              <a:rPr lang="en-IN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7. Harshvardhan </a:t>
            </a:r>
            <a:r>
              <a:rPr lang="en-IN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Murkute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       </a:t>
            </a:r>
            <a:r>
              <a:rPr lang="en-IN" sz="2000" b="1" dirty="0">
                <a:solidFill>
                  <a:srgbClr val="FF0000"/>
                </a:solidFill>
              </a:rPr>
              <a:t>https://github.com/HarshwardhanMurkute/Stockmarket-predication-project</a:t>
            </a:r>
          </a:p>
        </p:txBody>
      </p:sp>
    </p:spTree>
    <p:extLst>
      <p:ext uri="{BB962C8B-B14F-4D97-AF65-F5344CB8AC3E}">
        <p14:creationId xmlns:p14="http://schemas.microsoft.com/office/powerpoint/2010/main" val="334586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3648217-80F8-B6DC-69C3-D8D9A2CB38FC}"/>
              </a:ext>
            </a:extLst>
          </p:cNvPr>
          <p:cNvSpPr/>
          <p:nvPr/>
        </p:nvSpPr>
        <p:spPr>
          <a:xfrm>
            <a:off x="211755" y="240632"/>
            <a:ext cx="2406317" cy="5486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Maiandra GD" panose="020E0502030308020204" pitchFamily="34" charset="0"/>
              </a:rPr>
              <a:t>Objective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26070-F8D2-5474-F886-2121940BA597}"/>
              </a:ext>
            </a:extLst>
          </p:cNvPr>
          <p:cNvSpPr/>
          <p:nvPr/>
        </p:nvSpPr>
        <p:spPr>
          <a:xfrm>
            <a:off x="170047" y="1070809"/>
            <a:ext cx="11476519" cy="964333"/>
          </a:xfrm>
          <a:prstGeom prst="rect">
            <a:avLst/>
          </a:prstGeom>
        </p:spPr>
        <p:style>
          <a:lnRef idx="2">
            <a:schemeClr val="dk1"/>
          </a:lnRef>
          <a:fillRef idx="1003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Maiandra GD" panose="020E0502030308020204" pitchFamily="34" charset="0"/>
              </a:rPr>
              <a:t>Data science approach to stock </a:t>
            </a:r>
            <a:r>
              <a:rPr lang="en-IN" sz="2400" dirty="0" err="1">
                <a:latin typeface="Maiandra GD" panose="020E0502030308020204" pitchFamily="34" charset="0"/>
              </a:rPr>
              <a:t>forcasting</a:t>
            </a:r>
            <a:r>
              <a:rPr lang="en-IN" sz="2400" dirty="0">
                <a:latin typeface="Maiandra GD" panose="020E0502030308020204" pitchFamily="34" charset="0"/>
              </a:rPr>
              <a:t> and prediction of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MINDTREE Ltd</a:t>
            </a:r>
            <a:r>
              <a:rPr lang="en-IN" sz="2400" dirty="0">
                <a:latin typeface="Maiandra GD" panose="020E0502030308020204" pitchFamily="34" charset="0"/>
              </a:rPr>
              <a:t>. stock using </a:t>
            </a:r>
            <a:r>
              <a:rPr lang="en-IN" sz="24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Long Short-Term Memory </a:t>
            </a:r>
            <a:r>
              <a:rPr lang="en-IN" sz="2400" dirty="0">
                <a:latin typeface="Maiandra GD" panose="020E0502030308020204" pitchFamily="34" charset="0"/>
              </a:rPr>
              <a:t>(LSTM) model.</a:t>
            </a: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7FCEBE21-6092-04F3-03A4-DD70A91C83E3}"/>
              </a:ext>
            </a:extLst>
          </p:cNvPr>
          <p:cNvSpPr/>
          <p:nvPr/>
        </p:nvSpPr>
        <p:spPr>
          <a:xfrm>
            <a:off x="211755" y="2412932"/>
            <a:ext cx="2627698" cy="625644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Maiandra GD" panose="020E0502030308020204" pitchFamily="34" charset="0"/>
              </a:rPr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9ADE3-76B4-D685-12D5-41F4F15B8DB0}"/>
              </a:ext>
            </a:extLst>
          </p:cNvPr>
          <p:cNvSpPr/>
          <p:nvPr/>
        </p:nvSpPr>
        <p:spPr>
          <a:xfrm>
            <a:off x="170047" y="3429000"/>
            <a:ext cx="11845490" cy="21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Stock market prediction is the act of trying to determine the future value of company stock or other financial instruments traded on an exchange. The successful prediction of a stock’s future price could yield a significant profit. In this application, we used the LSTM network to predict the next 10 days closing stock price using the past 10 years stock prices.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Used </a:t>
            </a:r>
            <a:r>
              <a:rPr lang="en-US" sz="2400" b="1" i="0" dirty="0" err="1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pandas,numpy,matplotlib,plotly</a:t>
            </a:r>
            <a:r>
              <a:rPr lang="en-US" sz="2400" b="1" dirty="0" err="1">
                <a:solidFill>
                  <a:schemeClr val="tx1"/>
                </a:solidFill>
                <a:latin typeface="Maiandra GD" panose="020E0502030308020204" pitchFamily="34" charset="0"/>
                <a:cs typeface="Arial" panose="020B0604020202020204" pitchFamily="34" charset="0"/>
              </a:rPr>
              <a:t>,datetime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to get stock information, visualize different aspects of it.</a:t>
            </a:r>
            <a:endParaRPr lang="en-IN" sz="2400" b="1" dirty="0">
              <a:solidFill>
                <a:schemeClr val="tx1"/>
              </a:solidFill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61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C3ADE829-7C59-CE06-42EC-499F53FAB2D5}"/>
              </a:ext>
            </a:extLst>
          </p:cNvPr>
          <p:cNvSpPr/>
          <p:nvPr/>
        </p:nvSpPr>
        <p:spPr>
          <a:xfrm>
            <a:off x="52939" y="88353"/>
            <a:ext cx="6424863" cy="87417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29BE53-9794-167B-DAFF-7AD8FB1EAF9E}"/>
              </a:ext>
            </a:extLst>
          </p:cNvPr>
          <p:cNvSpPr txBox="1"/>
          <p:nvPr/>
        </p:nvSpPr>
        <p:spPr>
          <a:xfrm>
            <a:off x="385011" y="264693"/>
            <a:ext cx="7103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2"/>
                </a:solidFill>
                <a:latin typeface="Maiandra GD" panose="020E0502030308020204" pitchFamily="34" charset="0"/>
              </a:rPr>
              <a:t>Project </a:t>
            </a:r>
            <a:r>
              <a:rPr lang="en-US" sz="2800" b="1" i="0" strike="noStrike" cap="none" dirty="0">
                <a:solidFill>
                  <a:schemeClr val="accent2"/>
                </a:solidFill>
                <a:latin typeface="Maiandra GD" panose="020E0502030308020204" pitchFamily="34" charset="0"/>
                <a:ea typeface="Arial"/>
                <a:cs typeface="Arial"/>
                <a:sym typeface="Arial"/>
              </a:rPr>
              <a:t>Architecture / Project Flow</a:t>
            </a:r>
            <a:endParaRPr lang="en-IN" sz="2800" b="1" dirty="0">
              <a:solidFill>
                <a:schemeClr val="accent2"/>
              </a:solidFill>
              <a:latin typeface="Maiandra GD" panose="020E0502030308020204" pitchFamily="34" charset="0"/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C1410FF4-590B-54C0-A51B-2E0F23CE836C}"/>
              </a:ext>
            </a:extLst>
          </p:cNvPr>
          <p:cNvSpPr/>
          <p:nvPr/>
        </p:nvSpPr>
        <p:spPr>
          <a:xfrm>
            <a:off x="4134049" y="1428595"/>
            <a:ext cx="3436219" cy="523220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56CA-76AD-7743-5C35-7E8227284ED0}"/>
              </a:ext>
            </a:extLst>
          </p:cNvPr>
          <p:cNvSpPr txBox="1"/>
          <p:nvPr/>
        </p:nvSpPr>
        <p:spPr>
          <a:xfrm>
            <a:off x="4292867" y="1468739"/>
            <a:ext cx="3436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Collection of dataset</a:t>
            </a:r>
          </a:p>
          <a:p>
            <a:endParaRPr lang="en-IN" sz="2400" b="1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D34B7BBE-0AB2-823E-B1B8-2FDE4EE4E8BD}"/>
              </a:ext>
            </a:extLst>
          </p:cNvPr>
          <p:cNvSpPr/>
          <p:nvPr/>
        </p:nvSpPr>
        <p:spPr>
          <a:xfrm>
            <a:off x="4032984" y="2385695"/>
            <a:ext cx="3761873" cy="645842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C1451-FCE5-B6F6-578A-BDC3590B31A1}"/>
              </a:ext>
            </a:extLst>
          </p:cNvPr>
          <p:cNvSpPr txBox="1"/>
          <p:nvPr/>
        </p:nvSpPr>
        <p:spPr>
          <a:xfrm>
            <a:off x="4210251" y="2516275"/>
            <a:ext cx="3601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Business understanding</a:t>
            </a:r>
          </a:p>
          <a:p>
            <a:endParaRPr lang="en-IN" sz="2400" b="1" dirty="0">
              <a:latin typeface="Maiandra GD" panose="020E0502030308020204" pitchFamily="34" charset="0"/>
              <a:ea typeface="SimSun-ExtB" panose="02010609060101010101" pitchFamily="49" charset="-122"/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DF0E8719-E941-57F1-EB69-32518A740228}"/>
              </a:ext>
            </a:extLst>
          </p:cNvPr>
          <p:cNvSpPr/>
          <p:nvPr/>
        </p:nvSpPr>
        <p:spPr>
          <a:xfrm>
            <a:off x="2795334" y="3510729"/>
            <a:ext cx="6237171" cy="88888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8E4C06-1A28-6A67-5C4A-9FCA6F142BB7}"/>
              </a:ext>
            </a:extLst>
          </p:cNvPr>
          <p:cNvSpPr txBox="1"/>
          <p:nvPr/>
        </p:nvSpPr>
        <p:spPr>
          <a:xfrm>
            <a:off x="2941320" y="3722848"/>
            <a:ext cx="630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Initial Analysis (EDA) , feature engineering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E950D849-4A6D-3358-F816-847C546918BD}"/>
              </a:ext>
            </a:extLst>
          </p:cNvPr>
          <p:cNvSpPr/>
          <p:nvPr/>
        </p:nvSpPr>
        <p:spPr>
          <a:xfrm>
            <a:off x="4292867" y="4835804"/>
            <a:ext cx="2954957" cy="63362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9E6DC6-C359-027C-3089-563EC8AAE005}"/>
              </a:ext>
            </a:extLst>
          </p:cNvPr>
          <p:cNvSpPr txBox="1"/>
          <p:nvPr/>
        </p:nvSpPr>
        <p:spPr>
          <a:xfrm>
            <a:off x="4657020" y="4920390"/>
            <a:ext cx="2513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compiling</a:t>
            </a:r>
          </a:p>
          <a:p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ACC19E5-0901-6723-7423-1FF7DEBD0F33}"/>
              </a:ext>
            </a:extLst>
          </p:cNvPr>
          <p:cNvSpPr/>
          <p:nvPr/>
        </p:nvSpPr>
        <p:spPr>
          <a:xfrm>
            <a:off x="5637191" y="19910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FC533B0-64C6-37F1-D7F3-2901AB531CBF}"/>
              </a:ext>
            </a:extLst>
          </p:cNvPr>
          <p:cNvSpPr/>
          <p:nvPr/>
        </p:nvSpPr>
        <p:spPr>
          <a:xfrm>
            <a:off x="5647622" y="3048017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0910C897-2ADC-0579-5CF7-B290A0821934}"/>
              </a:ext>
            </a:extLst>
          </p:cNvPr>
          <p:cNvSpPr/>
          <p:nvPr/>
        </p:nvSpPr>
        <p:spPr>
          <a:xfrm>
            <a:off x="5622754" y="4404286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C68AA95-06E6-170B-EFF9-F397A74AE90A}"/>
              </a:ext>
            </a:extLst>
          </p:cNvPr>
          <p:cNvSpPr/>
          <p:nvPr/>
        </p:nvSpPr>
        <p:spPr>
          <a:xfrm>
            <a:off x="5550565" y="5463384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1E1F553A-49A3-D790-78D3-73E44FC148FF}"/>
              </a:ext>
            </a:extLst>
          </p:cNvPr>
          <p:cNvSpPr/>
          <p:nvPr/>
        </p:nvSpPr>
        <p:spPr>
          <a:xfrm>
            <a:off x="8527983" y="555586"/>
            <a:ext cx="45719" cy="45719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Diagonal Corners Rounded 22">
            <a:extLst>
              <a:ext uri="{FF2B5EF4-FFF2-40B4-BE49-F238E27FC236}">
                <a16:creationId xmlns:a16="http://schemas.microsoft.com/office/drawing/2014/main" id="{CF669B96-70B7-CC34-0B69-A97EC2D0DEB9}"/>
              </a:ext>
            </a:extLst>
          </p:cNvPr>
          <p:cNvSpPr/>
          <p:nvPr/>
        </p:nvSpPr>
        <p:spPr>
          <a:xfrm>
            <a:off x="4085923" y="5894423"/>
            <a:ext cx="3484345" cy="7211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1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r"/>
            <a:endParaRPr lang="en-IN" sz="1800" b="1" dirty="0">
              <a:latin typeface="Maiandra GD" panose="020E0502030308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0ACFE1-522F-666E-47EE-182FF6D38E34}"/>
              </a:ext>
            </a:extLst>
          </p:cNvPr>
          <p:cNvSpPr txBox="1"/>
          <p:nvPr/>
        </p:nvSpPr>
        <p:spPr>
          <a:xfrm>
            <a:off x="4274012" y="6025928"/>
            <a:ext cx="30608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Model deployment</a:t>
            </a:r>
          </a:p>
          <a:p>
            <a:pPr algn="ctr"/>
            <a:endParaRPr lang="en-IN" sz="2400" b="1" dirty="0">
              <a:latin typeface="Maiandra GD" panose="020E0502030308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E3F0E18A-2D5D-57EB-FFC9-80D3B28F4411}"/>
              </a:ext>
            </a:extLst>
          </p:cNvPr>
          <p:cNvSpPr/>
          <p:nvPr/>
        </p:nvSpPr>
        <p:spPr>
          <a:xfrm>
            <a:off x="86628" y="40114"/>
            <a:ext cx="2464067" cy="502352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026E9-96BA-1EBE-CA1D-07259F313C18}"/>
              </a:ext>
            </a:extLst>
          </p:cNvPr>
          <p:cNvSpPr txBox="1"/>
          <p:nvPr/>
        </p:nvSpPr>
        <p:spPr>
          <a:xfrm>
            <a:off x="221382" y="39175"/>
            <a:ext cx="2598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Source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C70DC05D-BEBD-7ACB-8FF0-380AB7A6228B}"/>
              </a:ext>
            </a:extLst>
          </p:cNvPr>
          <p:cNvSpPr/>
          <p:nvPr/>
        </p:nvSpPr>
        <p:spPr>
          <a:xfrm>
            <a:off x="877504" y="563877"/>
            <a:ext cx="11213431" cy="616017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D21D2-0BFD-7B31-845E-98CE93FF0466}"/>
              </a:ext>
            </a:extLst>
          </p:cNvPr>
          <p:cNvSpPr txBox="1"/>
          <p:nvPr/>
        </p:nvSpPr>
        <p:spPr>
          <a:xfrm>
            <a:off x="1102093" y="598500"/>
            <a:ext cx="11434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We are extracting data from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yfinace.com</a:t>
            </a:r>
            <a:r>
              <a:rPr lang="en-US" sz="2400" b="1" i="0" dirty="0">
                <a:solidFill>
                  <a:schemeClr val="accent2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for the past 10 years for stock prediction.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81B764B5-8F23-B5D3-67E5-6DD6623BFBA2}"/>
              </a:ext>
            </a:extLst>
          </p:cNvPr>
          <p:cNvSpPr/>
          <p:nvPr/>
        </p:nvSpPr>
        <p:spPr>
          <a:xfrm>
            <a:off x="877503" y="1264011"/>
            <a:ext cx="6813081" cy="596593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E12A8-7E0E-6470-304C-C5E45C20138A}"/>
              </a:ext>
            </a:extLst>
          </p:cNvPr>
          <p:cNvSpPr txBox="1"/>
          <p:nvPr/>
        </p:nvSpPr>
        <p:spPr>
          <a:xfrm>
            <a:off x="1018214" y="1303705"/>
            <a:ext cx="6531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We have taken 2012 to 2022 years data set.</a:t>
            </a:r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4D730E6B-FBA9-19BC-3BF6-B7F7F3155D71}"/>
              </a:ext>
            </a:extLst>
          </p:cNvPr>
          <p:cNvSpPr/>
          <p:nvPr/>
        </p:nvSpPr>
        <p:spPr>
          <a:xfrm>
            <a:off x="831784" y="1921125"/>
            <a:ext cx="2748013" cy="4811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EB187-6728-AEA0-1DB3-CD243559A1D5}"/>
              </a:ext>
            </a:extLst>
          </p:cNvPr>
          <p:cNvSpPr txBox="1"/>
          <p:nvPr/>
        </p:nvSpPr>
        <p:spPr>
          <a:xfrm>
            <a:off x="831784" y="1915891"/>
            <a:ext cx="3455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Import the dataset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9A3A398-B298-43CA-E178-03ECAF9CA8AF}"/>
              </a:ext>
            </a:extLst>
          </p:cNvPr>
          <p:cNvSpPr/>
          <p:nvPr/>
        </p:nvSpPr>
        <p:spPr>
          <a:xfrm>
            <a:off x="1582153" y="2439523"/>
            <a:ext cx="363354" cy="41950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Diagonal Corners Rounded 14">
            <a:extLst>
              <a:ext uri="{FF2B5EF4-FFF2-40B4-BE49-F238E27FC236}">
                <a16:creationId xmlns:a16="http://schemas.microsoft.com/office/drawing/2014/main" id="{B687BB07-9AA4-2A5A-26AA-0268603E180E}"/>
              </a:ext>
            </a:extLst>
          </p:cNvPr>
          <p:cNvSpPr/>
          <p:nvPr/>
        </p:nvSpPr>
        <p:spPr>
          <a:xfrm>
            <a:off x="21658" y="2896294"/>
            <a:ext cx="4932946" cy="121836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7CCAC-243B-B62D-632A-09BE41B8D924}"/>
              </a:ext>
            </a:extLst>
          </p:cNvPr>
          <p:cNvSpPr txBox="1"/>
          <p:nvPr/>
        </p:nvSpPr>
        <p:spPr>
          <a:xfrm>
            <a:off x="-50733" y="2885357"/>
            <a:ext cx="5196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stock = </a:t>
            </a:r>
            <a:r>
              <a:rPr lang="en-IN" b="1" dirty="0" err="1"/>
              <a:t>pdr.get_data_yahoo</a:t>
            </a:r>
            <a:r>
              <a:rPr lang="en-IN" b="1" dirty="0"/>
              <a:t>('MINDTREE.NS', </a:t>
            </a:r>
          </a:p>
          <a:p>
            <a:r>
              <a:rPr lang="en-IN" b="1" dirty="0"/>
              <a:t>                          start=</a:t>
            </a:r>
            <a:r>
              <a:rPr lang="en-IN" b="1" dirty="0" err="1"/>
              <a:t>datetime.datetime</a:t>
            </a:r>
            <a:r>
              <a:rPr lang="en-IN" b="1" dirty="0"/>
              <a:t>(2012, 7, 6), </a:t>
            </a:r>
          </a:p>
          <a:p>
            <a:r>
              <a:rPr lang="en-IN" b="1" dirty="0"/>
              <a:t>                          end=</a:t>
            </a:r>
            <a:r>
              <a:rPr lang="en-IN" b="1" dirty="0" err="1"/>
              <a:t>datetime.datetime</a:t>
            </a:r>
            <a:r>
              <a:rPr lang="en-IN" b="1" dirty="0"/>
              <a:t>(2022, 7, 6))</a:t>
            </a:r>
          </a:p>
          <a:p>
            <a:r>
              <a:rPr lang="en-IN" b="1" dirty="0"/>
              <a:t>stock</a:t>
            </a:r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8DEE2026-3D71-B66C-5BAA-B2A340B8F128}"/>
              </a:ext>
            </a:extLst>
          </p:cNvPr>
          <p:cNvSpPr/>
          <p:nvPr/>
        </p:nvSpPr>
        <p:spPr>
          <a:xfrm>
            <a:off x="8265048" y="1677887"/>
            <a:ext cx="3180994" cy="507335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91930-2921-44EE-1890-9281CE724B7C}"/>
              </a:ext>
            </a:extLst>
          </p:cNvPr>
          <p:cNvSpPr txBox="1"/>
          <p:nvPr/>
        </p:nvSpPr>
        <p:spPr>
          <a:xfrm>
            <a:off x="8704524" y="1677887"/>
            <a:ext cx="2511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</a:rPr>
              <a:t>Dataset of stock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F7BB0C6D-A17E-D028-E000-A163E7223640}"/>
              </a:ext>
            </a:extLst>
          </p:cNvPr>
          <p:cNvSpPr/>
          <p:nvPr/>
        </p:nvSpPr>
        <p:spPr>
          <a:xfrm>
            <a:off x="9490955" y="2185222"/>
            <a:ext cx="364590" cy="384669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60CC402-F0FE-D141-0223-68915703DA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554" y="2569891"/>
            <a:ext cx="7063940" cy="42881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559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4968422F-5FA5-4BCE-E2DD-B8777625AF95}"/>
              </a:ext>
            </a:extLst>
          </p:cNvPr>
          <p:cNvSpPr/>
          <p:nvPr/>
        </p:nvSpPr>
        <p:spPr>
          <a:xfrm>
            <a:off x="33686" y="62999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2B36B-C498-AEEF-D121-C8F721E238DD}"/>
              </a:ext>
            </a:extLst>
          </p:cNvPr>
          <p:cNvSpPr txBox="1"/>
          <p:nvPr/>
        </p:nvSpPr>
        <p:spPr>
          <a:xfrm>
            <a:off x="141970" y="62999"/>
            <a:ext cx="4283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Maiandra GD" panose="020E0502030308020204" pitchFamily="34" charset="0"/>
                <a:cs typeface="Times New Roman" panose="02020603050405020304" pitchFamily="18" charset="0"/>
              </a:rPr>
              <a:t>Description of each attribute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D350F47B-56F5-462D-F904-01E29BF7C8A7}"/>
              </a:ext>
            </a:extLst>
          </p:cNvPr>
          <p:cNvSpPr/>
          <p:nvPr/>
        </p:nvSpPr>
        <p:spPr>
          <a:xfrm>
            <a:off x="3955984" y="705602"/>
            <a:ext cx="7926407" cy="296483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1C6650-789B-1FA0-C486-F96B89EF688F}"/>
              </a:ext>
            </a:extLst>
          </p:cNvPr>
          <p:cNvSpPr txBox="1"/>
          <p:nvPr/>
        </p:nvSpPr>
        <p:spPr>
          <a:xfrm>
            <a:off x="3955985" y="756860"/>
            <a:ext cx="7806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Date:-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Trading date of the stock.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Open:-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Stock’s opening price 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High</a:t>
            </a:r>
            <a:r>
              <a:rPr lang="en-US" sz="2000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:-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Highest price of the stock on a particular trading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Low:-   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Lowest stock price during trade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Close:-  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 Closing price of the stock during trade-in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Volume:-    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number of stocks traded on a particular day.</a:t>
            </a:r>
          </a:p>
          <a:p>
            <a:r>
              <a:rPr lang="en-US" sz="2000" b="1" dirty="0">
                <a:solidFill>
                  <a:srgbClr val="FF0000"/>
                </a:solidFill>
                <a:latin typeface="Maiandra GD" panose="020E0502030308020204" pitchFamily="34" charset="0"/>
                <a:cs typeface="Times New Roman" panose="02020603050405020304" pitchFamily="18" charset="0"/>
              </a:rPr>
              <a:t>Adj Close:- </a:t>
            </a:r>
            <a:r>
              <a:rPr lang="en-US" sz="2000" dirty="0">
                <a:latin typeface="Maiandra GD" panose="020E0502030308020204" pitchFamily="34" charset="0"/>
                <a:cs typeface="Times New Roman" panose="02020603050405020304" pitchFamily="18" charset="0"/>
              </a:rPr>
              <a:t>This is the ending or closing price of the stock which was changed to contain any corporations’ actions and distribution that is occurred during trade time of the day.</a:t>
            </a:r>
            <a:endParaRPr lang="en-IN" sz="2000" dirty="0">
              <a:latin typeface="Maiandra GD" panose="020E0502030308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2CB7ABC-6314-C2C3-9D03-627D00E035B9}"/>
              </a:ext>
            </a:extLst>
          </p:cNvPr>
          <p:cNvSpPr/>
          <p:nvPr/>
        </p:nvSpPr>
        <p:spPr>
          <a:xfrm>
            <a:off x="33686" y="3760373"/>
            <a:ext cx="4499813" cy="5526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B6F164-1315-9B98-2E07-65F27FD8DC22}"/>
              </a:ext>
            </a:extLst>
          </p:cNvPr>
          <p:cNvSpPr txBox="1"/>
          <p:nvPr/>
        </p:nvSpPr>
        <p:spPr>
          <a:xfrm>
            <a:off x="387418" y="3811326"/>
            <a:ext cx="4146081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48878-CDDF-396B-1774-6DABDAC51C7D}"/>
              </a:ext>
            </a:extLst>
          </p:cNvPr>
          <p:cNvSpPr txBox="1"/>
          <p:nvPr/>
        </p:nvSpPr>
        <p:spPr>
          <a:xfrm>
            <a:off x="825366" y="5468453"/>
            <a:ext cx="4750065" cy="4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Maiandra GD" panose="020E0502030308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18CA05-C8AD-ABCF-1278-AB729C445C1E}"/>
              </a:ext>
            </a:extLst>
          </p:cNvPr>
          <p:cNvSpPr txBox="1"/>
          <p:nvPr/>
        </p:nvSpPr>
        <p:spPr>
          <a:xfrm>
            <a:off x="33686" y="3786479"/>
            <a:ext cx="459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u="none" strike="noStrike" cap="none" dirty="0">
                <a:latin typeface="Maiandra GD" panose="020E0502030308020204" pitchFamily="34" charset="0"/>
                <a:ea typeface="Arial"/>
                <a:cs typeface="Arial"/>
                <a:sym typeface="Arial"/>
              </a:rPr>
              <a:t>Exploratory Data Analysis (EDA</a:t>
            </a:r>
            <a:r>
              <a:rPr lang="en-US" sz="2400" b="1" i="0" u="none" strike="noStrike" cap="none" dirty="0">
                <a:latin typeface="Arial"/>
                <a:ea typeface="Arial"/>
                <a:cs typeface="Arial"/>
                <a:sym typeface="Arial"/>
              </a:rPr>
              <a:t>) </a:t>
            </a:r>
            <a:endParaRPr lang="en-IN" sz="2400" dirty="0">
              <a:latin typeface="Maiandra GD" panose="020E0502030308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53F11D-920A-A91A-0687-415D18A2B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8" y="4429082"/>
            <a:ext cx="5613953" cy="23348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702711-4389-C8C1-639D-A7EF47B14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2" y="4429082"/>
            <a:ext cx="6140118" cy="23374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4718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1D02EC5-900C-E220-D321-874FD11BCCCF}"/>
              </a:ext>
            </a:extLst>
          </p:cNvPr>
          <p:cNvSpPr/>
          <p:nvPr/>
        </p:nvSpPr>
        <p:spPr>
          <a:xfrm>
            <a:off x="125129" y="96251"/>
            <a:ext cx="922100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611A8-A496-B2E5-9DA5-54988F8CC06E}"/>
              </a:ext>
            </a:extLst>
          </p:cNvPr>
          <p:cNvSpPr txBox="1"/>
          <p:nvPr/>
        </p:nvSpPr>
        <p:spPr>
          <a:xfrm>
            <a:off x="125130" y="142057"/>
            <a:ext cx="9057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</a:t>
            </a:r>
            <a:r>
              <a:rPr lang="en-IN" sz="2400" b="1" dirty="0" err="1">
                <a:latin typeface="Maiandra GD" panose="020E0502030308020204" pitchFamily="34" charset="0"/>
              </a:rPr>
              <a:t>plotly</a:t>
            </a:r>
            <a:r>
              <a:rPr lang="en-IN" sz="2400" b="1" dirty="0">
                <a:latin typeface="Maiandra GD" panose="020E0502030308020204" pitchFamily="34" charset="0"/>
              </a:rPr>
              <a:t> library we have taken </a:t>
            </a:r>
            <a:r>
              <a:rPr lang="en-IN" sz="2400" b="1" u="sng" dirty="0">
                <a:latin typeface="Maiandra GD" panose="020E0502030308020204" pitchFamily="34" charset="0"/>
              </a:rPr>
              <a:t>(Close) </a:t>
            </a:r>
            <a:r>
              <a:rPr lang="en-IN" sz="2400" b="1" dirty="0">
                <a:latin typeface="Maiandra GD" panose="020E0502030308020204" pitchFamily="34" charset="0"/>
              </a:rPr>
              <a:t>column for time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Series</a:t>
            </a:r>
            <a:endParaRPr lang="en-IN" sz="2400" b="1" dirty="0">
              <a:latin typeface="Maiandra GD" panose="020E0502030308020204" pitchFamily="34" charset="0"/>
            </a:endParaRP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070B2A56-CA1C-E4D6-DF2C-695D335BE19A}"/>
              </a:ext>
            </a:extLst>
          </p:cNvPr>
          <p:cNvSpPr/>
          <p:nvPr/>
        </p:nvSpPr>
        <p:spPr>
          <a:xfrm>
            <a:off x="8816741" y="659093"/>
            <a:ext cx="2993455" cy="105877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B62086-E478-B0F5-7236-573FA1B115AE}"/>
              </a:ext>
            </a:extLst>
          </p:cNvPr>
          <p:cNvSpPr txBox="1"/>
          <p:nvPr/>
        </p:nvSpPr>
        <p:spPr>
          <a:xfrm>
            <a:off x="8893743" y="657651"/>
            <a:ext cx="290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Maiandra GD" panose="020E0502030308020204" pitchFamily="34" charset="0"/>
              </a:rPr>
              <a:t>import </a:t>
            </a:r>
            <a:r>
              <a:rPr lang="en-US" b="1" dirty="0" err="1">
                <a:latin typeface="Maiandra GD" panose="020E0502030308020204" pitchFamily="34" charset="0"/>
              </a:rPr>
              <a:t>plotly.express</a:t>
            </a:r>
            <a:r>
              <a:rPr lang="en-US" b="1" dirty="0">
                <a:latin typeface="Maiandra GD" panose="020E0502030308020204" pitchFamily="34" charset="0"/>
              </a:rPr>
              <a:t> as </a:t>
            </a:r>
            <a:r>
              <a:rPr lang="en-US" b="1" dirty="0" err="1">
                <a:latin typeface="Maiandra GD" panose="020E0502030308020204" pitchFamily="34" charset="0"/>
              </a:rPr>
              <a:t>px</a:t>
            </a:r>
            <a:endParaRPr lang="en-US" b="1" dirty="0">
              <a:latin typeface="Maiandra GD" panose="020E0502030308020204" pitchFamily="34" charset="0"/>
            </a:endParaRPr>
          </a:p>
          <a:p>
            <a:r>
              <a:rPr lang="en-US" b="1" dirty="0">
                <a:latin typeface="Maiandra GD" panose="020E0502030308020204" pitchFamily="34" charset="0"/>
              </a:rPr>
              <a:t>fig2 = </a:t>
            </a:r>
            <a:r>
              <a:rPr lang="en-US" b="1" dirty="0" err="1">
                <a:latin typeface="Maiandra GD" panose="020E0502030308020204" pitchFamily="34" charset="0"/>
              </a:rPr>
              <a:t>px.line</a:t>
            </a:r>
            <a:r>
              <a:rPr lang="en-US" b="1" dirty="0">
                <a:latin typeface="Maiandra GD" panose="020E0502030308020204" pitchFamily="34" charset="0"/>
              </a:rPr>
              <a:t>(</a:t>
            </a:r>
            <a:r>
              <a:rPr lang="en-US" b="1" dirty="0" err="1">
                <a:latin typeface="Maiandra GD" panose="020E0502030308020204" pitchFamily="34" charset="0"/>
              </a:rPr>
              <a:t>stock.Close</a:t>
            </a:r>
            <a:r>
              <a:rPr lang="en-US" b="1" dirty="0">
                <a:latin typeface="Maiandra GD" panose="020E0502030308020204" pitchFamily="34" charset="0"/>
              </a:rPr>
              <a:t>)</a:t>
            </a:r>
          </a:p>
          <a:p>
            <a:r>
              <a:rPr lang="en-US" b="1" dirty="0">
                <a:latin typeface="Maiandra GD" panose="020E0502030308020204" pitchFamily="34" charset="0"/>
              </a:rPr>
              <a:t>fig2.show()</a:t>
            </a:r>
            <a:endParaRPr lang="en-IN" b="1" dirty="0">
              <a:latin typeface="Maiandra GD" panose="020E0502030308020204" pitchFamily="34" charset="0"/>
            </a:endParaRPr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E125F50C-D012-25DF-BF14-932368DAE9ED}"/>
              </a:ext>
            </a:extLst>
          </p:cNvPr>
          <p:cNvSpPr/>
          <p:nvPr/>
        </p:nvSpPr>
        <p:spPr>
          <a:xfrm>
            <a:off x="136355" y="1318662"/>
            <a:ext cx="3790751" cy="55327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D0FAAF-2E70-922A-5239-F7D870828174}"/>
              </a:ext>
            </a:extLst>
          </p:cNvPr>
          <p:cNvSpPr txBox="1"/>
          <p:nvPr/>
        </p:nvSpPr>
        <p:spPr>
          <a:xfrm>
            <a:off x="136356" y="1402850"/>
            <a:ext cx="3906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320EB5-3927-F481-8C5C-8952FF609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284" y="1985178"/>
            <a:ext cx="10305288" cy="48213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261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52BADE43-E0BC-6C77-C095-303977752DF3}"/>
              </a:ext>
            </a:extLst>
          </p:cNvPr>
          <p:cNvSpPr/>
          <p:nvPr/>
        </p:nvSpPr>
        <p:spPr>
          <a:xfrm>
            <a:off x="86628" y="77003"/>
            <a:ext cx="9971772" cy="606391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C3DB4-F2DF-21DE-F818-B9F8E4A1A24B}"/>
              </a:ext>
            </a:extLst>
          </p:cNvPr>
          <p:cNvSpPr txBox="1"/>
          <p:nvPr/>
        </p:nvSpPr>
        <p:spPr>
          <a:xfrm>
            <a:off x="86629" y="144378"/>
            <a:ext cx="92595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24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days</a:t>
            </a: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B6E73B70-120B-A553-FCE4-150641893D0F}"/>
              </a:ext>
            </a:extLst>
          </p:cNvPr>
          <p:cNvSpPr/>
          <p:nvPr/>
        </p:nvSpPr>
        <p:spPr>
          <a:xfrm>
            <a:off x="86628" y="821890"/>
            <a:ext cx="3907857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46B9F-CADD-6A7B-D4AE-79C325193D48}"/>
              </a:ext>
            </a:extLst>
          </p:cNvPr>
          <p:cNvSpPr txBox="1"/>
          <p:nvPr/>
        </p:nvSpPr>
        <p:spPr>
          <a:xfrm>
            <a:off x="86628" y="814747"/>
            <a:ext cx="390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24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24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8B7C1-E173-850C-90AC-66AA7A80E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1" y="1492110"/>
            <a:ext cx="10693666" cy="4350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3763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09EDEC7B-4CB1-DD3D-E55D-500AD2D23AB9}"/>
              </a:ext>
            </a:extLst>
          </p:cNvPr>
          <p:cNvSpPr/>
          <p:nvPr/>
        </p:nvSpPr>
        <p:spPr>
          <a:xfrm>
            <a:off x="86627" y="89508"/>
            <a:ext cx="7998593" cy="478383"/>
          </a:xfrm>
          <a:prstGeom prst="round2DiagRect">
            <a:avLst>
              <a:gd name="adj1" fmla="val 16667"/>
              <a:gd name="adj2" fmla="val 89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08DAF-ECE9-FC63-E24B-05F827AA1EFB}"/>
              </a:ext>
            </a:extLst>
          </p:cNvPr>
          <p:cNvSpPr txBox="1"/>
          <p:nvPr/>
        </p:nvSpPr>
        <p:spPr>
          <a:xfrm>
            <a:off x="149192" y="89508"/>
            <a:ext cx="7859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Maiandra GD" panose="020E0502030308020204" pitchFamily="34" charset="0"/>
              </a:rPr>
              <a:t>Using (close) column we have plotted </a:t>
            </a:r>
            <a:r>
              <a:rPr lang="en-US" sz="1800" b="1" dirty="0">
                <a:solidFill>
                  <a:srgbClr val="000000"/>
                </a:solidFill>
                <a:latin typeface="Maiandra GD" panose="020E0502030308020204" pitchFamily="34" charset="0"/>
              </a:rPr>
              <a:t>m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oving average of 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Maiandra GD" panose="020E0502030308020204" pitchFamily="34" charset="0"/>
              </a:rPr>
              <a:t>100 </a:t>
            </a:r>
            <a:r>
              <a:rPr lang="en-US" b="1" dirty="0">
                <a:solidFill>
                  <a:srgbClr val="000000"/>
                </a:solidFill>
                <a:latin typeface="Maiandra GD" panose="020E0502030308020204" pitchFamily="34" charset="0"/>
              </a:rPr>
              <a:t>&amp; </a:t>
            </a:r>
            <a:r>
              <a:rPr lang="en-US" b="1" dirty="0">
                <a:solidFill>
                  <a:srgbClr val="FF0000"/>
                </a:solidFill>
                <a:latin typeface="Maiandra GD" panose="020E0502030308020204" pitchFamily="34" charset="0"/>
              </a:rPr>
              <a:t>200 </a:t>
            </a:r>
            <a:r>
              <a:rPr lang="en-US" b="1" dirty="0">
                <a:latin typeface="Maiandra GD" panose="020E0502030308020204" pitchFamily="34" charset="0"/>
              </a:rPr>
              <a:t>days</a:t>
            </a:r>
            <a:endParaRPr lang="en-US" sz="1800" b="1" i="0" dirty="0">
              <a:effectLst/>
              <a:latin typeface="Maiandra GD" panose="020E0502030308020204" pitchFamily="34" charset="0"/>
            </a:endParaRPr>
          </a:p>
          <a:p>
            <a:endParaRPr lang="en-IN" dirty="0"/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6AC4591F-7051-1251-A0F5-96973420E5D0}"/>
              </a:ext>
            </a:extLst>
          </p:cNvPr>
          <p:cNvSpPr/>
          <p:nvPr/>
        </p:nvSpPr>
        <p:spPr>
          <a:xfrm>
            <a:off x="149192" y="700789"/>
            <a:ext cx="3113772" cy="478383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8D75B-D7E4-D16A-BB0E-C68A26F6C871}"/>
              </a:ext>
            </a:extLst>
          </p:cNvPr>
          <p:cNvSpPr txBox="1"/>
          <p:nvPr/>
        </p:nvSpPr>
        <p:spPr>
          <a:xfrm>
            <a:off x="240631" y="755315"/>
            <a:ext cx="333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Visualizing </a:t>
            </a:r>
            <a:r>
              <a:rPr lang="en-IN" sz="1800" b="1" dirty="0">
                <a:latin typeface="Maiandra GD" panose="020E0502030308020204" pitchFamily="34" charset="0"/>
                <a:cs typeface="Arial" panose="020B0604020202020204" pitchFamily="34" charset="0"/>
              </a:rPr>
              <a:t>of </a:t>
            </a:r>
            <a:r>
              <a:rPr lang="en-IN" sz="1800" b="1" i="0" dirty="0">
                <a:effectLst/>
                <a:latin typeface="Maiandra GD" panose="020E0502030308020204" pitchFamily="34" charset="0"/>
                <a:cs typeface="Arial" panose="020B0604020202020204" pitchFamily="34" charset="0"/>
              </a:rPr>
              <a:t>stock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4ACBC-AA4F-FA32-A1A0-E01EE2294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31" y="1411621"/>
            <a:ext cx="10950341" cy="44696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79ACFBA1-394D-B5E0-BF67-2575D6DF1F1A}"/>
              </a:ext>
            </a:extLst>
          </p:cNvPr>
          <p:cNvSpPr/>
          <p:nvPr/>
        </p:nvSpPr>
        <p:spPr>
          <a:xfrm>
            <a:off x="182880" y="6161647"/>
            <a:ext cx="11502188" cy="496767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1" i="0" dirty="0">
                <a:effectLst/>
                <a:latin typeface="Maiandra GD" panose="020E0502030308020204" pitchFamily="34" charset="0"/>
              </a:rPr>
              <a:t>Remark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:- When </a:t>
            </a:r>
            <a:r>
              <a:rPr lang="en-US" b="1" i="0" dirty="0">
                <a:solidFill>
                  <a:schemeClr val="accent1"/>
                </a:solidFill>
                <a:effectLst/>
                <a:latin typeface="Maiandra GD" panose="020E0502030308020204" pitchFamily="34" charset="0"/>
              </a:rPr>
              <a:t>green line crosses red line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sudden 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downfall &amp; </a:t>
            </a:r>
            <a:r>
              <a:rPr lang="en-US" b="1" i="0" dirty="0" err="1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upfall</a:t>
            </a:r>
            <a:r>
              <a:rPr lang="en-US" b="1" i="0" dirty="0">
                <a:solidFill>
                  <a:srgbClr val="0070C0"/>
                </a:solidFill>
                <a:effectLst/>
                <a:latin typeface="Maiandra GD" panose="020E0502030308020204" pitchFamily="34" charset="0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Maiandra GD" panose="020E0502030308020204" pitchFamily="34" charset="0"/>
              </a:rPr>
              <a:t>happens and it has observed in above plot</a:t>
            </a:r>
          </a:p>
        </p:txBody>
      </p:sp>
    </p:spTree>
    <p:extLst>
      <p:ext uri="{BB962C8B-B14F-4D97-AF65-F5344CB8AC3E}">
        <p14:creationId xmlns:p14="http://schemas.microsoft.com/office/powerpoint/2010/main" val="119123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931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Cascadia Code</vt:lpstr>
      <vt:lpstr>Helvetica Neue</vt:lpstr>
      <vt:lpstr>Maiandra GD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Monika Sonawane</dc:creator>
  <cp:lastModifiedBy>Monika Sonawane</cp:lastModifiedBy>
  <cp:revision>39</cp:revision>
  <dcterms:created xsi:type="dcterms:W3CDTF">2022-07-27T08:33:48Z</dcterms:created>
  <dcterms:modified xsi:type="dcterms:W3CDTF">2022-07-31T10:37:19Z</dcterms:modified>
</cp:coreProperties>
</file>