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1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5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7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20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8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400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1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77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2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4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1D2876-A599-4BC4-B5E0-D6C1057D423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CCABEE-59CA-466F-8A3E-6ACE0E1F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science.com/blog/introduction-to-forecasting-with-arima-in-r-learn-data-science-tutoria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2379-9440-4075-AAA0-ED1049CA4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037" y="1887920"/>
            <a:ext cx="6921796" cy="154108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cs typeface="Arial" panose="020B0604020202020204" pitchFamily="34" charset="0"/>
              </a:rPr>
              <a:t>Time Series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EB34B-4E84-4C0C-A605-0CFC2E1B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237" y="4108540"/>
            <a:ext cx="5922336" cy="116520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GAURI  DENGARE</a:t>
            </a:r>
          </a:p>
          <a:p>
            <a:r>
              <a:rPr lang="en-US" sz="2800" dirty="0"/>
              <a:t>B00692537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0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D6AB-B01A-4BE7-82F7-069485A1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76177"/>
            <a:ext cx="9601196" cy="15098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Overall sale prediction for 100 key products(29 days)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9E916-B217-40F3-BD39-880D90A5F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8" y="2530549"/>
            <a:ext cx="11111022" cy="3345318"/>
          </a:xfrm>
        </p:spPr>
      </p:pic>
    </p:spTree>
    <p:extLst>
      <p:ext uri="{BB962C8B-B14F-4D97-AF65-F5344CB8AC3E}">
        <p14:creationId xmlns:p14="http://schemas.microsoft.com/office/powerpoint/2010/main" val="382526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57FE-6067-42EC-ABF0-8C7B02CA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520995"/>
            <a:ext cx="8158688" cy="141413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Sale prediction for each product for each day(29 days)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DE890-EB0C-467D-A358-3A1FF9DC3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D7092-B413-4C16-9DCE-F04E40BB09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8" y="2137144"/>
            <a:ext cx="11089758" cy="3912781"/>
          </a:xfrm>
        </p:spPr>
      </p:pic>
    </p:spTree>
    <p:extLst>
      <p:ext uri="{BB962C8B-B14F-4D97-AF65-F5344CB8AC3E}">
        <p14:creationId xmlns:p14="http://schemas.microsoft.com/office/powerpoint/2010/main" val="159546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3AD4-7E6A-4F00-A305-460F2A85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77B6-F546-491F-82D3-1CDEEA80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66" y="2424223"/>
            <a:ext cx="10409275" cy="391278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https://www.datascience.com/blog/introduction-to-forecasting-with-arima-in-r-learn-data-science-tutorials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u="sng" dirty="0">
                <a:solidFill>
                  <a:srgbClr val="002060"/>
                </a:solidFill>
              </a:rPr>
              <a:t>https://medium.com/@stallonejacob/time-series-forecast-a-basic-introduction-using-python-414fcb963000</a:t>
            </a:r>
          </a:p>
          <a:p>
            <a:r>
              <a:rPr lang="en-US" sz="2800" u="sng" dirty="0">
                <a:solidFill>
                  <a:srgbClr val="002060"/>
                </a:solidFill>
              </a:rPr>
              <a:t>https://machinelearningmastery.com/gentle-introduction-autocorrelation-partial-autocorrelation/</a:t>
            </a:r>
          </a:p>
          <a:p>
            <a:r>
              <a:rPr lang="en-US" sz="2800" u="sng" dirty="0">
                <a:solidFill>
                  <a:srgbClr val="002060"/>
                </a:solidFill>
              </a:rPr>
              <a:t>https://machinelearningmastery.com/autoregression-models-time-series-forecasting-python/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812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C244-0253-40EB-BA22-3CA1957A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392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C9AC-24F5-4BFB-AF0F-C640DEDF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Data Mining and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9230-6006-4118-95AE-78EE64E9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16277"/>
          </a:xfrm>
        </p:spPr>
        <p:txBody>
          <a:bodyPr>
            <a:noAutofit/>
          </a:bodyPr>
          <a:lstStyle/>
          <a:p>
            <a:r>
              <a:rPr lang="en-US" sz="2800" dirty="0"/>
              <a:t>Finding patterns and trends within large data sets to predict the probability of future events</a:t>
            </a:r>
          </a:p>
          <a:p>
            <a:r>
              <a:rPr lang="en-US" sz="2800" dirty="0"/>
              <a:t>Series of measurements collected over time</a:t>
            </a:r>
          </a:p>
          <a:p>
            <a:r>
              <a:rPr lang="en-US" sz="2800" u="sng" dirty="0"/>
              <a:t>Problem given </a:t>
            </a:r>
            <a:r>
              <a:rPr lang="en-US" sz="2800" dirty="0"/>
              <a:t>: sale quantity of 100 key products for 119 days</a:t>
            </a:r>
          </a:p>
          <a:p>
            <a:r>
              <a:rPr lang="en-US" sz="2800" u="sng" dirty="0"/>
              <a:t>Goal</a:t>
            </a:r>
            <a:r>
              <a:rPr lang="en-US" sz="2800" dirty="0"/>
              <a:t> : To predict overall sale quantity for 100 key products and sale quantity of each product for each day for the next 29 days.</a:t>
            </a:r>
          </a:p>
          <a:p>
            <a:r>
              <a:rPr lang="en-US" sz="2800" u="sng" dirty="0"/>
              <a:t>Model used </a:t>
            </a:r>
            <a:r>
              <a:rPr lang="en-US" sz="2800" dirty="0"/>
              <a:t>: ARIMA</a:t>
            </a:r>
          </a:p>
        </p:txBody>
      </p:sp>
    </p:spTree>
    <p:extLst>
      <p:ext uri="{BB962C8B-B14F-4D97-AF65-F5344CB8AC3E}">
        <p14:creationId xmlns:p14="http://schemas.microsoft.com/office/powerpoint/2010/main" val="23827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B52D-55DD-40AF-8290-67FDEA58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43539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0BB2-63C2-4040-900A-D794BCA8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05413"/>
            <a:ext cx="9601196" cy="3507288"/>
          </a:xfrm>
        </p:spPr>
        <p:txBody>
          <a:bodyPr>
            <a:normAutofit/>
          </a:bodyPr>
          <a:lstStyle/>
          <a:p>
            <a:r>
              <a:rPr lang="en-US" sz="2800" b="1" dirty="0"/>
              <a:t>A</a:t>
            </a:r>
            <a:r>
              <a:rPr lang="en-US" sz="2800" dirty="0"/>
              <a:t>uto-</a:t>
            </a:r>
            <a:r>
              <a:rPr lang="en-US" sz="2800" b="1" dirty="0"/>
              <a:t>R</a:t>
            </a:r>
            <a:r>
              <a:rPr lang="en-US" sz="2800" dirty="0"/>
              <a:t>egressive </a:t>
            </a:r>
            <a:r>
              <a:rPr lang="en-US" sz="2800" b="1" dirty="0"/>
              <a:t>I</a:t>
            </a:r>
            <a:r>
              <a:rPr lang="en-US" sz="2800" dirty="0"/>
              <a:t>ntegrated </a:t>
            </a:r>
            <a:r>
              <a:rPr lang="en-US" sz="2800" b="1" dirty="0"/>
              <a:t>M</a:t>
            </a:r>
            <a:r>
              <a:rPr lang="en-US" sz="2800" dirty="0"/>
              <a:t>oving </a:t>
            </a:r>
            <a:r>
              <a:rPr lang="en-US" sz="2800" b="1" dirty="0"/>
              <a:t>A</a:t>
            </a:r>
            <a:r>
              <a:rPr lang="en-US" sz="2800" dirty="0"/>
              <a:t>verage</a:t>
            </a:r>
          </a:p>
          <a:p>
            <a:r>
              <a:rPr lang="en-US" sz="2800" b="1" dirty="0"/>
              <a:t>Auto-Regression(p term) </a:t>
            </a:r>
            <a:r>
              <a:rPr lang="en-US" sz="2800" dirty="0"/>
              <a:t>: p observations from past as input to a regression equation to predict the value at the next time step</a:t>
            </a:r>
          </a:p>
          <a:p>
            <a:r>
              <a:rPr lang="en-US" sz="2800" b="1" dirty="0"/>
              <a:t>Integrated(I term) </a:t>
            </a:r>
            <a:r>
              <a:rPr lang="en-US" sz="2800" dirty="0"/>
              <a:t>: Degree of differentiation in order to make data stationary</a:t>
            </a:r>
          </a:p>
          <a:p>
            <a:r>
              <a:rPr lang="en-US" sz="2800" b="1" dirty="0"/>
              <a:t>Moving Average(q term) </a:t>
            </a:r>
            <a:r>
              <a:rPr lang="en-US" sz="2800" dirty="0"/>
              <a:t>: Combination of q lagged error terms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21CC-1669-4A63-AEEB-C8FF8769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Original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F7153-9F52-451B-9ED9-9BDC39EED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74411"/>
            <a:ext cx="4718304" cy="5603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E27969-9563-4464-A3BE-053AA7B3F9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9" y="2532185"/>
            <a:ext cx="5579421" cy="348030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DC87D-E54C-4D0A-AD1C-45516A25E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6EB3153-4ADB-435A-8038-959FE9FF71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5" y="2532185"/>
            <a:ext cx="5924811" cy="3480309"/>
          </a:xfrm>
        </p:spPr>
      </p:pic>
    </p:spTree>
    <p:extLst>
      <p:ext uri="{BB962C8B-B14F-4D97-AF65-F5344CB8AC3E}">
        <p14:creationId xmlns:p14="http://schemas.microsoft.com/office/powerpoint/2010/main" val="333958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87F-EA31-4451-90B5-E25E8D7A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38411"/>
            <a:ext cx="9601196" cy="232984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Step 1 :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42E5-3A58-4821-8365-732B9BC58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92888"/>
            <a:ext cx="9601196" cy="32829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stationarity</a:t>
            </a:r>
          </a:p>
          <a:p>
            <a:r>
              <a:rPr lang="en-US" b="1" dirty="0"/>
              <a:t>Dickey-Fuller Test : </a:t>
            </a:r>
            <a:r>
              <a:rPr lang="en-US" dirty="0"/>
              <a:t>If Test Statistic &lt; Critical value then </a:t>
            </a:r>
          </a:p>
          <a:p>
            <a:pPr marL="0" indent="0">
              <a:buNone/>
            </a:pPr>
            <a:r>
              <a:rPr lang="en-US" dirty="0"/>
              <a:t>                                     data is not stationary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Rolling Statistics : </a:t>
            </a:r>
          </a:p>
          <a:p>
            <a:pPr marL="0" indent="0">
              <a:buNone/>
            </a:pPr>
            <a:r>
              <a:rPr lang="en-US" dirty="0"/>
              <a:t>    If Mean &amp; Variance is not constant over time then data is non-stationary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Conclusion</a:t>
            </a:r>
            <a:r>
              <a:rPr lang="en-US" dirty="0"/>
              <a:t> : Given dataset is not stationary so differentiating the series with order 1(d term is 1)</a:t>
            </a:r>
          </a:p>
        </p:txBody>
      </p:sp>
    </p:spTree>
    <p:extLst>
      <p:ext uri="{BB962C8B-B14F-4D97-AF65-F5344CB8AC3E}">
        <p14:creationId xmlns:p14="http://schemas.microsoft.com/office/powerpoint/2010/main" val="153585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05DD-1050-4F5D-9176-A929CE72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Rolling Statistics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94F76D-F886-419E-ABB3-3F6A3F12E2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7" b="150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EAA71-48D4-4EEE-801C-1657ACF2A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Mean is not constant over time</a:t>
            </a:r>
          </a:p>
        </p:txBody>
      </p:sp>
    </p:spTree>
    <p:extLst>
      <p:ext uri="{BB962C8B-B14F-4D97-AF65-F5344CB8AC3E}">
        <p14:creationId xmlns:p14="http://schemas.microsoft.com/office/powerpoint/2010/main" val="18954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C2E2-9B84-4D5D-AC53-FBCBB2E5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699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Step 2 : p and q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9CF8-5D8E-4BE9-86EE-2A1D4C39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2498650"/>
            <a:ext cx="10451804" cy="3817089"/>
          </a:xfrm>
        </p:spPr>
        <p:txBody>
          <a:bodyPr>
            <a:noAutofit/>
          </a:bodyPr>
          <a:lstStyle/>
          <a:p>
            <a:r>
              <a:rPr lang="en-US" b="1" dirty="0"/>
              <a:t>PACF</a:t>
            </a:r>
            <a:r>
              <a:rPr lang="en-US" dirty="0"/>
              <a:t>(</a:t>
            </a:r>
            <a:r>
              <a:rPr lang="en-US" b="1" dirty="0"/>
              <a:t>P</a:t>
            </a:r>
            <a:r>
              <a:rPr lang="en-US" dirty="0"/>
              <a:t>artial </a:t>
            </a:r>
            <a:r>
              <a:rPr lang="en-US" b="1" dirty="0"/>
              <a:t>A</a:t>
            </a:r>
            <a:r>
              <a:rPr lang="en-US" dirty="0"/>
              <a:t>uto</a:t>
            </a:r>
            <a:r>
              <a:rPr lang="en-US" b="1" dirty="0"/>
              <a:t>C</a:t>
            </a:r>
            <a:r>
              <a:rPr lang="en-US" dirty="0"/>
              <a:t>orrelation </a:t>
            </a:r>
            <a:r>
              <a:rPr lang="en-US" b="1" dirty="0"/>
              <a:t>F</a:t>
            </a:r>
            <a:r>
              <a:rPr lang="en-US" dirty="0"/>
              <a:t>unction)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Helps selecting p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Correlation between time series observations with lagged observations with no indirect correlations between interleaving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ACF</a:t>
            </a: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dirty="0"/>
              <a:t>uto</a:t>
            </a:r>
            <a:r>
              <a:rPr lang="en-US" b="1" dirty="0"/>
              <a:t>C</a:t>
            </a:r>
            <a:r>
              <a:rPr lang="en-US" dirty="0"/>
              <a:t>orrelation </a:t>
            </a:r>
            <a:r>
              <a:rPr lang="en-US" b="1" dirty="0"/>
              <a:t>F</a:t>
            </a:r>
            <a:r>
              <a:rPr lang="en-US" dirty="0"/>
              <a:t>unction)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Helps selecting q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Correlation between time series observations with previous time step              observations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8349-7B5F-4438-845C-028F1995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Step 3 : Evaluating Training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4EC3-D19C-4ADF-808B-C6D61BCC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4" y="2477387"/>
            <a:ext cx="10388009" cy="3880884"/>
          </a:xfrm>
        </p:spPr>
        <p:txBody>
          <a:bodyPr>
            <a:noAutofit/>
          </a:bodyPr>
          <a:lstStyle/>
          <a:p>
            <a:r>
              <a:rPr lang="en-US" sz="2800" dirty="0"/>
              <a:t>Dividing dataset into training and test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b="1" dirty="0"/>
              <a:t>Training Dataset </a:t>
            </a:r>
            <a:r>
              <a:rPr lang="en-US" sz="2800" dirty="0"/>
              <a:t>: 80% &amp; </a:t>
            </a:r>
            <a:r>
              <a:rPr lang="en-US" sz="2800" b="1" dirty="0"/>
              <a:t>Test Dataset </a:t>
            </a:r>
            <a:r>
              <a:rPr lang="en-US" sz="2800" dirty="0"/>
              <a:t>: 20%</a:t>
            </a:r>
          </a:p>
          <a:p>
            <a:r>
              <a:rPr lang="en-US" sz="2800" dirty="0"/>
              <a:t>Model is trained using training dataset. Model learns from this data.</a:t>
            </a:r>
          </a:p>
          <a:p>
            <a:r>
              <a:rPr lang="en-US" sz="2800" dirty="0"/>
              <a:t>Test dataset is used to evaluate the trained model</a:t>
            </a:r>
          </a:p>
          <a:p>
            <a:r>
              <a:rPr lang="en-US" sz="2800" dirty="0"/>
              <a:t>Overall Prediction Test </a:t>
            </a:r>
            <a:r>
              <a:rPr lang="en-US" sz="2800" b="1" dirty="0">
                <a:solidFill>
                  <a:schemeClr val="tx1"/>
                </a:solidFill>
              </a:rPr>
              <a:t>RMSE  : 147.233</a:t>
            </a:r>
          </a:p>
          <a:p>
            <a:r>
              <a:rPr lang="en-US" sz="2800" dirty="0"/>
              <a:t>Each Product Each Day Prediction Test </a:t>
            </a:r>
            <a:r>
              <a:rPr lang="en-US" sz="2800" b="1" dirty="0"/>
              <a:t>RMSE : Range - 1 to 20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425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8B26-E037-4DA6-8104-FE4AA54E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889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Overall sale prediction for 100 key products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2956F0-F2E5-4E41-B5AC-5C99FCDB3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2" y="2525564"/>
            <a:ext cx="7019636" cy="3317875"/>
          </a:xfrm>
        </p:spPr>
      </p:pic>
    </p:spTree>
    <p:extLst>
      <p:ext uri="{BB962C8B-B14F-4D97-AF65-F5344CB8AC3E}">
        <p14:creationId xmlns:p14="http://schemas.microsoft.com/office/powerpoint/2010/main" val="22313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9628</TotalTime>
  <Words>389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Time Series Prediction</vt:lpstr>
      <vt:lpstr>Data Mining and Time Series</vt:lpstr>
      <vt:lpstr>ARIMA</vt:lpstr>
      <vt:lpstr>Original Dataset</vt:lpstr>
      <vt:lpstr>Step 1 : Stationarity</vt:lpstr>
      <vt:lpstr>Rolling Statistics</vt:lpstr>
      <vt:lpstr>Step 2 : p and q selection</vt:lpstr>
      <vt:lpstr>Step 3 : Evaluating Training Model</vt:lpstr>
      <vt:lpstr>Overall sale prediction for 100 key products</vt:lpstr>
      <vt:lpstr>Overall sale prediction for 100 key products(29 days)</vt:lpstr>
      <vt:lpstr>Sale prediction for each product for each day(29 days)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</dc:title>
  <dc:creator>GAURI DENGARE</dc:creator>
  <cp:lastModifiedBy>GAURI DENGARE</cp:lastModifiedBy>
  <cp:revision>37</cp:revision>
  <dcterms:created xsi:type="dcterms:W3CDTF">2018-11-26T22:36:44Z</dcterms:created>
  <dcterms:modified xsi:type="dcterms:W3CDTF">2018-12-04T02:35:55Z</dcterms:modified>
</cp:coreProperties>
</file>