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4" r:id="rId14"/>
    <p:sldId id="27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2775" y="586866"/>
            <a:ext cx="33464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5241" y="2002789"/>
            <a:ext cx="9088120" cy="424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357" y="1556130"/>
            <a:ext cx="7148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 Black" panose="020B0A04020102020204"/>
                <a:cs typeface="Arial Black" panose="020B0A04020102020204"/>
              </a:rPr>
              <a:t>Amazon</a:t>
            </a:r>
            <a:r>
              <a:rPr sz="4800" b="0" spc="-4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4800" b="0" spc="-5" dirty="0">
                <a:latin typeface="Arial Black" panose="020B0A04020102020204"/>
                <a:cs typeface="Arial Black" panose="020B0A04020102020204"/>
              </a:rPr>
              <a:t>Sales</a:t>
            </a:r>
            <a:r>
              <a:rPr sz="4800" b="0" spc="-4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4800" b="0" spc="20" dirty="0">
                <a:latin typeface="Arial Black" panose="020B0A04020102020204"/>
                <a:cs typeface="Arial Black" panose="020B0A04020102020204"/>
              </a:rPr>
              <a:t>Report</a:t>
            </a:r>
            <a:endParaRPr sz="48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8028" y="3429000"/>
            <a:ext cx="2112264" cy="2124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43269" y="6057087"/>
            <a:ext cx="368109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22C47"/>
                </a:solidFill>
                <a:latin typeface="Arial Black" panose="020B0A04020102020204"/>
                <a:cs typeface="Arial Black" panose="020B0A04020102020204"/>
              </a:rPr>
              <a:t>By:</a:t>
            </a:r>
            <a:r>
              <a:rPr sz="2800" spc="-25" dirty="0">
                <a:solidFill>
                  <a:srgbClr val="122C4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sz="2800" spc="-25" dirty="0">
                <a:solidFill>
                  <a:srgbClr val="122C47"/>
                </a:solidFill>
                <a:latin typeface="Arial Black" panose="020B0A04020102020204"/>
                <a:cs typeface="Arial Black" panose="020B0A04020102020204"/>
              </a:rPr>
              <a:t>Gauri Gund</a:t>
            </a:r>
            <a:endParaRPr lang="en-US" sz="2800" spc="-25" dirty="0">
              <a:solidFill>
                <a:srgbClr val="122C47"/>
              </a:solidFill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62160" y="1769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06768" y="2409444"/>
            <a:ext cx="5152644" cy="33284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02229" y="615695"/>
            <a:ext cx="6577965" cy="677545"/>
            <a:chOff x="2602229" y="615695"/>
            <a:chExt cx="6577965" cy="677545"/>
          </a:xfrm>
        </p:grpSpPr>
        <p:sp>
          <p:nvSpPr>
            <p:cNvPr id="5" name="object 5"/>
            <p:cNvSpPr/>
            <p:nvPr/>
          </p:nvSpPr>
          <p:spPr>
            <a:xfrm>
              <a:off x="2602229" y="668273"/>
              <a:ext cx="6577965" cy="462280"/>
            </a:xfrm>
            <a:custGeom>
              <a:avLst/>
              <a:gdLst/>
              <a:ahLst/>
              <a:cxnLst/>
              <a:rect l="l" t="t" r="r" b="b"/>
              <a:pathLst>
                <a:path w="6577965" h="462280">
                  <a:moveTo>
                    <a:pt x="65775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577583" y="461772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6803" y="615695"/>
              <a:ext cx="3509009" cy="67741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5" dirty="0">
                <a:latin typeface="Bahnschrift" panose="020B0502040204020203"/>
                <a:cs typeface="Bahnschrift" panose="020B0502040204020203"/>
              </a:rPr>
              <a:t>Top</a:t>
            </a:r>
            <a:r>
              <a:rPr sz="2400" b="0" spc="215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0" dirty="0">
                <a:latin typeface="Bahnschrift" panose="020B0502040204020203"/>
                <a:cs typeface="Bahnschrift" panose="020B0502040204020203"/>
              </a:rPr>
              <a:t>5</a:t>
            </a:r>
            <a:r>
              <a:rPr sz="2400" b="0" spc="220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0" spc="-5" dirty="0">
                <a:latin typeface="Bahnschrift" panose="020B0502040204020203"/>
                <a:cs typeface="Bahnschrift" panose="020B0502040204020203"/>
              </a:rPr>
              <a:t>Items</a:t>
            </a:r>
            <a:r>
              <a:rPr sz="2400" b="0" spc="245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0" dirty="0">
                <a:latin typeface="Bahnschrift" panose="020B0502040204020203"/>
                <a:cs typeface="Bahnschrift" panose="020B0502040204020203"/>
              </a:rPr>
              <a:t>by</a:t>
            </a:r>
            <a:r>
              <a:rPr sz="2400" b="0" spc="220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0" spc="-5" dirty="0">
                <a:latin typeface="Bahnschrift" panose="020B0502040204020203"/>
                <a:cs typeface="Bahnschrift" panose="020B0502040204020203"/>
              </a:rPr>
              <a:t>Profit</a:t>
            </a:r>
            <a:r>
              <a:rPr sz="2400" b="0" spc="240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0" dirty="0">
                <a:latin typeface="Bahnschrift" panose="020B0502040204020203"/>
                <a:cs typeface="Bahnschrift" panose="020B0502040204020203"/>
              </a:rPr>
              <a:t>%</a:t>
            </a:r>
            <a:endParaRPr sz="24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522" y="2951479"/>
            <a:ext cx="4620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INSIGHTS</a:t>
            </a:r>
            <a:endParaRPr sz="2400">
              <a:latin typeface="Bahnschrift" panose="020B0502040204020203"/>
              <a:cs typeface="Bahnschrift" panose="020B0502040204020203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Items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which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Profit%</a:t>
            </a:r>
            <a:r>
              <a:rPr sz="2400" b="1" spc="-11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which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is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Clothes</a:t>
            </a:r>
            <a:r>
              <a:rPr sz="2400" b="1" spc="-9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having 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19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67.2%</a:t>
            </a:r>
            <a:r>
              <a:rPr sz="2400" b="1" spc="-185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Supplies</a:t>
            </a:r>
            <a:r>
              <a:rPr sz="2400" b="1" spc="-95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 has </a:t>
            </a:r>
            <a:r>
              <a:rPr sz="2400" b="1" spc="-9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75" dirty="0">
                <a:solidFill>
                  <a:srgbClr val="488392"/>
                </a:solidFill>
                <a:latin typeface="Arial" panose="020B0604020202020204"/>
                <a:cs typeface="Arial" panose="020B0604020202020204"/>
              </a:rPr>
              <a:t>Lowest</a:t>
            </a:r>
            <a:r>
              <a:rPr sz="2400" b="1" spc="55" dirty="0">
                <a:solidFill>
                  <a:srgbClr val="4883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Profit%</a:t>
            </a:r>
            <a:r>
              <a:rPr sz="2400" b="1" spc="-1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having</a:t>
            </a:r>
            <a:r>
              <a:rPr sz="2400" spc="229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225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19.4%.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251" y="464058"/>
            <a:ext cx="533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REVENU</a:t>
            </a:r>
            <a:r>
              <a:rPr spc="-250" dirty="0"/>
              <a:t>E</a:t>
            </a:r>
            <a:r>
              <a:rPr spc="-45" dirty="0"/>
              <a:t> </a:t>
            </a:r>
            <a:r>
              <a:rPr spc="-490" dirty="0"/>
              <a:t>WISE</a:t>
            </a:r>
            <a:r>
              <a:rPr spc="-40" dirty="0"/>
              <a:t> </a:t>
            </a:r>
            <a:r>
              <a:rPr spc="-240" dirty="0"/>
              <a:t>ANALYSIS</a:t>
            </a:r>
            <a:endParaRPr spc="-24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02068" y="2540507"/>
            <a:ext cx="4331208" cy="4178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0061" y="3422395"/>
            <a:ext cx="46183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INSIGHTS</a:t>
            </a:r>
            <a:endParaRPr sz="2400">
              <a:latin typeface="Bahnschrift" panose="020B0502040204020203"/>
              <a:cs typeface="Bahnschrift" panose="020B0502040204020203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Cosmetics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has 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2400" spc="24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Highest</a:t>
            </a:r>
            <a:r>
              <a:rPr sz="2400" b="1" spc="-5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Revenue</a:t>
            </a:r>
            <a:r>
              <a:rPr sz="2400" spc="24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Contribution</a:t>
            </a:r>
            <a:endParaRPr sz="2400">
              <a:latin typeface="Bahnschrift" panose="020B0502040204020203"/>
              <a:cs typeface="Bahnschrift" panose="020B0502040204020203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%    </a:t>
            </a:r>
            <a:r>
              <a:rPr sz="2400" spc="24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where</a:t>
            </a:r>
            <a:r>
              <a:rPr sz="2400" spc="7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7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as</a:t>
            </a:r>
            <a:r>
              <a:rPr sz="2400" spc="73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74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Fruits</a:t>
            </a:r>
            <a:r>
              <a:rPr sz="2400" b="1" spc="1635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has    </a:t>
            </a:r>
            <a:r>
              <a:rPr sz="2400" spc="2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endParaRPr sz="2400">
              <a:latin typeface="Bahnschrift" panose="020B0502040204020203"/>
              <a:cs typeface="Bahnschrift" panose="020B0502040204020203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75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Lowest</a:t>
            </a:r>
            <a:r>
              <a:rPr sz="2400" b="1" spc="-15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Revenue</a:t>
            </a:r>
            <a:r>
              <a:rPr sz="2400" spc="254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Contribution</a:t>
            </a:r>
            <a:r>
              <a:rPr sz="2400" spc="2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%</a:t>
            </a:r>
            <a:endParaRPr sz="2400"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980" y="1714500"/>
            <a:ext cx="5346954" cy="6774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76668" y="1799285"/>
            <a:ext cx="4969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Bahnschrift" panose="020B0502040204020203"/>
                <a:cs typeface="Bahnschrift" panose="020B0502040204020203"/>
              </a:rPr>
              <a:t>Revenue</a:t>
            </a:r>
            <a:r>
              <a:rPr sz="2400" spc="240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latin typeface="Bahnschrift" panose="020B0502040204020203"/>
                <a:cs typeface="Bahnschrift" panose="020B0502040204020203"/>
              </a:rPr>
              <a:t>Contribution%</a:t>
            </a:r>
            <a:r>
              <a:rPr sz="2400" spc="254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latin typeface="Bahnschrift" panose="020B0502040204020203"/>
                <a:cs typeface="Bahnschrift" panose="020B0502040204020203"/>
              </a:rPr>
              <a:t>by</a:t>
            </a:r>
            <a:r>
              <a:rPr sz="2400" spc="235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10" dirty="0">
                <a:latin typeface="Bahnschrift" panose="020B0502040204020203"/>
                <a:cs typeface="Bahnschrift" panose="020B0502040204020203"/>
              </a:rPr>
              <a:t>Item</a:t>
            </a:r>
            <a:r>
              <a:rPr sz="2400" spc="245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latin typeface="Bahnschrift" panose="020B0502040204020203"/>
                <a:cs typeface="Bahnschrift" panose="020B0502040204020203"/>
              </a:rPr>
              <a:t>Type</a:t>
            </a:r>
            <a:endParaRPr sz="2400"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4" name="object 4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34255" y="236220"/>
              <a:ext cx="3079242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 panose="020B0502040204020203"/>
                <a:cs typeface="Bahnschrift" panose="020B0502040204020203"/>
              </a:rPr>
              <a:t>Total</a:t>
            </a:r>
            <a:r>
              <a:rPr sz="2400" b="0" spc="235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0" spc="-5" dirty="0">
                <a:latin typeface="Bahnschrift" panose="020B0502040204020203"/>
                <a:cs typeface="Bahnschrift" panose="020B0502040204020203"/>
              </a:rPr>
              <a:t>Profit</a:t>
            </a:r>
            <a:r>
              <a:rPr sz="2400" b="0" spc="235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0" dirty="0">
                <a:latin typeface="Bahnschrift" panose="020B0502040204020203"/>
                <a:cs typeface="Bahnschrift" panose="020B0502040204020203"/>
              </a:rPr>
              <a:t>by</a:t>
            </a:r>
            <a:r>
              <a:rPr sz="2400" b="0" spc="220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0" dirty="0">
                <a:latin typeface="Bahnschrift" panose="020B0502040204020203"/>
                <a:cs typeface="Bahnschrift" panose="020B0502040204020203"/>
              </a:rPr>
              <a:t>Year</a:t>
            </a:r>
            <a:endParaRPr sz="24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777" y="2076450"/>
            <a:ext cx="46202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INSIGHTS</a:t>
            </a:r>
            <a:endParaRPr sz="2400">
              <a:latin typeface="Bahnschrift" panose="020B0502040204020203"/>
              <a:cs typeface="Bahnschrift" panose="020B0502040204020203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2012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has</a:t>
            </a:r>
            <a:r>
              <a:rPr sz="2400" spc="41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Profit </a:t>
            </a:r>
            <a:r>
              <a:rPr sz="2400" b="1" spc="-95" dirty="0">
                <a:solidFill>
                  <a:srgbClr val="48839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400" b="1" spc="-90" dirty="0">
                <a:solidFill>
                  <a:srgbClr val="4883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95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9.21M</a:t>
            </a:r>
            <a:r>
              <a:rPr sz="2400" b="1" spc="-19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2011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2400" b="1" spc="1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Profit</a:t>
            </a:r>
            <a:r>
              <a:rPr sz="2400" b="1" spc="-1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2.74M</a:t>
            </a:r>
            <a:r>
              <a:rPr sz="2400" spc="-8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.</a:t>
            </a:r>
            <a:endParaRPr sz="2400"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3576" y="1863851"/>
            <a:ext cx="5460491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752600" y="2286000"/>
            <a:ext cx="8534400" cy="738505"/>
          </a:xfrm>
        </p:spPr>
        <p:txBody>
          <a:bodyPr/>
          <a:p>
            <a:pPr algn="ctr"/>
            <a:r>
              <a:rPr lang="en-US" sz="4800" b="1" i="1">
                <a:latin typeface="Bahnschrift" panose="020B0502040204020203" charset="0"/>
                <a:cs typeface="Bahnschrift" panose="020B0502040204020203" charset="0"/>
              </a:rPr>
              <a:t>Thank You!!!</a:t>
            </a:r>
            <a:endParaRPr lang="en-US" sz="4800" b="1" i="1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56561" y="1873122"/>
            <a:ext cx="92132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refers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high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performing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 marL="12700" marR="12065">
              <a:lnSpc>
                <a:spcPct val="2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millions</a:t>
            </a:r>
            <a:r>
              <a:rPr sz="1800" spc="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around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world.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Analysis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focuses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process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consumer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behavior,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attributes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 order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make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improved,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data-driven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decisions.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successfully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sustaining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earning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profits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purpose,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analyze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metrics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like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Quantity,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Profit,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Year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metrics.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By 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increase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our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performance.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can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also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better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understand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market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trends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customers’</a:t>
            </a:r>
            <a:r>
              <a:rPr sz="1800" spc="-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buying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behaviors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561" y="6263132"/>
            <a:ext cx="531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to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know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what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really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492251"/>
            <a:ext cx="6400800" cy="779145"/>
          </a:xfrm>
          <a:custGeom>
            <a:avLst/>
            <a:gdLst/>
            <a:ahLst/>
            <a:cxnLst/>
            <a:rect l="l" t="t" r="r" b="b"/>
            <a:pathLst>
              <a:path w="6400800" h="779144">
                <a:moveTo>
                  <a:pt x="0" y="778763"/>
                </a:moveTo>
                <a:lnTo>
                  <a:pt x="6400800" y="778763"/>
                </a:lnTo>
                <a:lnTo>
                  <a:pt x="64008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79374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  <a:endParaRPr spc="-2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2994" y="1689861"/>
            <a:ext cx="86868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objective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Analyse Amazon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substantial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which</a:t>
            </a:r>
            <a:r>
              <a:rPr sz="1800" spc="17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bringing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changes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future.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reveals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flaws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model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way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that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going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about</a:t>
            </a:r>
            <a:r>
              <a:rPr sz="1800" spc="49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conducting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business. Sellers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 able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clearly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see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where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they’re losing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money,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what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is,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 reduce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losses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accordingly.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facilitates coming up with strategic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solutions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problems. This project aims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provide visual understanding of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Microsoft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Power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5155" y="5631192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56427" y="5598921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10028" y="5474483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06078" y="6357315"/>
            <a:ext cx="9759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53" y="6357315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Visualize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472" y="621192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5784" y="413004"/>
            <a:ext cx="4831080" cy="913130"/>
          </a:xfrm>
          <a:custGeom>
            <a:avLst/>
            <a:gdLst/>
            <a:ahLst/>
            <a:cxnLst/>
            <a:rect l="l" t="t" r="r" b="b"/>
            <a:pathLst>
              <a:path w="4831080" h="913130">
                <a:moveTo>
                  <a:pt x="0" y="912876"/>
                </a:moveTo>
                <a:lnTo>
                  <a:pt x="4831079" y="912876"/>
                </a:lnTo>
                <a:lnTo>
                  <a:pt x="4831079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38191" y="575309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OBJECTIVE</a:t>
            </a:r>
            <a:endParaRPr spc="-20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629" y="1563875"/>
            <a:ext cx="4519295" cy="9499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b="1" spc="-27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600" b="1" spc="-26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-18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2600" b="1" spc="-18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-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600" b="1" spc="-17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D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900" spc="-1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900" spc="18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ORDER</a:t>
            </a:r>
            <a:r>
              <a:rPr sz="1900" spc="2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is</a:t>
            </a:r>
            <a:r>
              <a:rPr sz="1900" spc="19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given</a:t>
            </a:r>
            <a:r>
              <a:rPr sz="1900" spc="18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</a:t>
            </a:r>
            <a:r>
              <a:rPr sz="1900" spc="19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order.</a:t>
            </a:r>
            <a:endParaRPr sz="1900">
              <a:latin typeface="Bahnschrift" panose="020B0502040204020203"/>
              <a:cs typeface="Bahnschrift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646" y="1766506"/>
            <a:ext cx="780415" cy="781685"/>
            <a:chOff x="2124646" y="1766506"/>
            <a:chExt cx="780415" cy="781685"/>
          </a:xfrm>
        </p:grpSpPr>
        <p:sp>
          <p:nvSpPr>
            <p:cNvPr id="6" name="object 6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13507" y="194627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646" y="3084766"/>
            <a:ext cx="780415" cy="780415"/>
            <a:chOff x="2124646" y="3084766"/>
            <a:chExt cx="780415" cy="780415"/>
          </a:xfrm>
        </p:grpSpPr>
        <p:sp>
          <p:nvSpPr>
            <p:cNvPr id="10" name="object 10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6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6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6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413507" y="32636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4646" y="4590478"/>
            <a:ext cx="780415" cy="781685"/>
            <a:chOff x="2124646" y="4590478"/>
            <a:chExt cx="780415" cy="781685"/>
          </a:xfrm>
        </p:grpSpPr>
        <p:sp>
          <p:nvSpPr>
            <p:cNvPr id="14" name="object 14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415032" y="4780026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 panose="020B0604030504040204"/>
                <a:cs typeface="Tahoma" panose="020B0604030504040204"/>
              </a:rPr>
              <a:t>3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4646" y="5939193"/>
            <a:ext cx="780415" cy="781685"/>
            <a:chOff x="2124646" y="5939193"/>
            <a:chExt cx="780415" cy="781685"/>
          </a:xfrm>
        </p:grpSpPr>
        <p:sp>
          <p:nvSpPr>
            <p:cNvPr id="18" name="object 18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4"/>
                  </a:lnTo>
                  <a:lnTo>
                    <a:pt x="11470" y="469111"/>
                  </a:lnTo>
                  <a:lnTo>
                    <a:pt x="25281" y="512475"/>
                  </a:lnTo>
                  <a:lnTo>
                    <a:pt x="44006" y="553384"/>
                  </a:lnTo>
                  <a:lnTo>
                    <a:pt x="67294" y="591485"/>
                  </a:lnTo>
                  <a:lnTo>
                    <a:pt x="94794" y="626425"/>
                  </a:lnTo>
                  <a:lnTo>
                    <a:pt x="126153" y="657851"/>
                  </a:lnTo>
                  <a:lnTo>
                    <a:pt x="161020" y="685410"/>
                  </a:lnTo>
                  <a:lnTo>
                    <a:pt x="199044" y="708749"/>
                  </a:lnTo>
                  <a:lnTo>
                    <a:pt x="239872" y="727516"/>
                  </a:lnTo>
                  <a:lnTo>
                    <a:pt x="283152" y="741358"/>
                  </a:lnTo>
                  <a:lnTo>
                    <a:pt x="328534" y="749922"/>
                  </a:lnTo>
                  <a:lnTo>
                    <a:pt x="375666" y="752855"/>
                  </a:lnTo>
                  <a:lnTo>
                    <a:pt x="422797" y="749922"/>
                  </a:lnTo>
                  <a:lnTo>
                    <a:pt x="468179" y="741358"/>
                  </a:lnTo>
                  <a:lnTo>
                    <a:pt x="511459" y="727516"/>
                  </a:lnTo>
                  <a:lnTo>
                    <a:pt x="552287" y="708749"/>
                  </a:lnTo>
                  <a:lnTo>
                    <a:pt x="590311" y="685410"/>
                  </a:lnTo>
                  <a:lnTo>
                    <a:pt x="625178" y="657851"/>
                  </a:lnTo>
                  <a:lnTo>
                    <a:pt x="656537" y="626425"/>
                  </a:lnTo>
                  <a:lnTo>
                    <a:pt x="684037" y="591485"/>
                  </a:lnTo>
                  <a:lnTo>
                    <a:pt x="707325" y="553384"/>
                  </a:lnTo>
                  <a:lnTo>
                    <a:pt x="726050" y="512475"/>
                  </a:lnTo>
                  <a:lnTo>
                    <a:pt x="739861" y="469111"/>
                  </a:lnTo>
                  <a:lnTo>
                    <a:pt x="748405" y="423644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751332" y="376427"/>
                  </a:moveTo>
                  <a:lnTo>
                    <a:pt x="748405" y="423644"/>
                  </a:lnTo>
                  <a:lnTo>
                    <a:pt x="739861" y="469111"/>
                  </a:lnTo>
                  <a:lnTo>
                    <a:pt x="726050" y="512475"/>
                  </a:lnTo>
                  <a:lnTo>
                    <a:pt x="707325" y="553384"/>
                  </a:lnTo>
                  <a:lnTo>
                    <a:pt x="684037" y="591485"/>
                  </a:lnTo>
                  <a:lnTo>
                    <a:pt x="656537" y="626425"/>
                  </a:lnTo>
                  <a:lnTo>
                    <a:pt x="625178" y="657851"/>
                  </a:lnTo>
                  <a:lnTo>
                    <a:pt x="590311" y="685410"/>
                  </a:lnTo>
                  <a:lnTo>
                    <a:pt x="552287" y="708749"/>
                  </a:lnTo>
                  <a:lnTo>
                    <a:pt x="511459" y="727516"/>
                  </a:lnTo>
                  <a:lnTo>
                    <a:pt x="468179" y="741358"/>
                  </a:lnTo>
                  <a:lnTo>
                    <a:pt x="422797" y="749922"/>
                  </a:lnTo>
                  <a:lnTo>
                    <a:pt x="375666" y="752855"/>
                  </a:lnTo>
                  <a:lnTo>
                    <a:pt x="328534" y="749922"/>
                  </a:lnTo>
                  <a:lnTo>
                    <a:pt x="283152" y="741358"/>
                  </a:lnTo>
                  <a:lnTo>
                    <a:pt x="239872" y="727516"/>
                  </a:lnTo>
                  <a:lnTo>
                    <a:pt x="199044" y="708749"/>
                  </a:lnTo>
                  <a:lnTo>
                    <a:pt x="161020" y="685410"/>
                  </a:lnTo>
                  <a:lnTo>
                    <a:pt x="126153" y="657851"/>
                  </a:lnTo>
                  <a:lnTo>
                    <a:pt x="94794" y="626425"/>
                  </a:lnTo>
                  <a:lnTo>
                    <a:pt x="67294" y="591485"/>
                  </a:lnTo>
                  <a:lnTo>
                    <a:pt x="44006" y="553384"/>
                  </a:lnTo>
                  <a:lnTo>
                    <a:pt x="25281" y="512475"/>
                  </a:lnTo>
                  <a:lnTo>
                    <a:pt x="11470" y="469111"/>
                  </a:lnTo>
                  <a:lnTo>
                    <a:pt x="2926" y="423644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415032" y="6128410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 panose="020B0604030504040204"/>
                <a:cs typeface="Tahoma" panose="020B0604030504040204"/>
              </a:rPr>
              <a:t>4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3281553"/>
            <a:ext cx="5648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2400" b="1" spc="-17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DA</a:t>
            </a:r>
            <a:r>
              <a:rPr sz="2400" b="1" spc="-21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order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date</a:t>
            </a:r>
            <a:r>
              <a:rPr sz="1800" spc="17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7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ordered.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4" y="4524247"/>
            <a:ext cx="40849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REGION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region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which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stays.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6994" y="5965037"/>
            <a:ext cx="4333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COUNTRY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Country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which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reside.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0732" y="512063"/>
            <a:ext cx="5219700" cy="861060"/>
          </a:xfrm>
          <a:custGeom>
            <a:avLst/>
            <a:gdLst/>
            <a:ahLst/>
            <a:cxnLst/>
            <a:rect l="l" t="t" r="r" b="b"/>
            <a:pathLst>
              <a:path w="5219700" h="861060">
                <a:moveTo>
                  <a:pt x="0" y="861060"/>
                </a:moveTo>
                <a:lnTo>
                  <a:pt x="5219700" y="861060"/>
                </a:lnTo>
                <a:lnTo>
                  <a:pt x="52197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086859" y="648080"/>
            <a:ext cx="418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DATA</a:t>
            </a:r>
            <a:r>
              <a:rPr spc="-114" dirty="0"/>
              <a:t> </a:t>
            </a:r>
            <a:r>
              <a:rPr spc="-320" dirty="0"/>
              <a:t>DESCRIPTION</a:t>
            </a:r>
            <a:endParaRPr spc="-3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994" y="1222628"/>
            <a:ext cx="5501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ITE</a:t>
            </a:r>
            <a:r>
              <a:rPr sz="2400" spc="-21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spc="-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34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spc="-36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spc="-1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PE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Item</a:t>
            </a:r>
            <a:r>
              <a:rPr sz="1800" b="0" spc="18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type</a:t>
            </a:r>
            <a:r>
              <a:rPr sz="1800" b="0" spc="17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is</a:t>
            </a:r>
            <a:r>
              <a:rPr sz="1800" b="0" spc="18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b="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varieties</a:t>
            </a:r>
            <a:r>
              <a:rPr sz="1800" b="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1800" b="0" spc="18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item</a:t>
            </a:r>
            <a:r>
              <a:rPr sz="1800" b="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sales</a:t>
            </a:r>
            <a:r>
              <a:rPr sz="1800" b="0" spc="18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in</a:t>
            </a:r>
            <a:r>
              <a:rPr sz="1800" b="0" spc="17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b="0" spc="17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spc="-1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Amazon.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2303526"/>
            <a:ext cx="359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17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3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13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2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CHANNEL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Mode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1800" spc="17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shopping</a:t>
            </a:r>
            <a:r>
              <a:rPr sz="1800" spc="13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Online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or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Offline.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546729"/>
            <a:ext cx="4502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2400" b="1" spc="-17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PRIORI</a:t>
            </a:r>
            <a:r>
              <a:rPr sz="2400" b="1" spc="-17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39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Priority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Sales</a:t>
            </a:r>
            <a:r>
              <a:rPr sz="1800" spc="19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Range</a:t>
            </a:r>
            <a:r>
              <a:rPr sz="180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between</a:t>
            </a:r>
            <a:r>
              <a:rPr sz="1800" spc="1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low</a:t>
            </a:r>
            <a:r>
              <a:rPr sz="180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</a:t>
            </a:r>
            <a:r>
              <a:rPr sz="180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high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994" y="4574794"/>
            <a:ext cx="4284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SHIP</a:t>
            </a:r>
            <a:r>
              <a:rPr sz="2400" b="1" spc="-6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1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DATE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Ship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dispatched.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994" y="5655665"/>
            <a:ext cx="3356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UNI</a:t>
            </a:r>
            <a:r>
              <a:rPr sz="2400" b="1" spc="-1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7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SOLD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Number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unit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sold</a:t>
            </a:r>
            <a:r>
              <a:rPr sz="1800" spc="17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per</a:t>
            </a:r>
            <a:r>
              <a:rPr sz="1800" spc="14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product.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8258" y="1173670"/>
            <a:ext cx="781685" cy="781685"/>
            <a:chOff x="2068258" y="1173670"/>
            <a:chExt cx="781685" cy="781685"/>
          </a:xfrm>
        </p:grpSpPr>
        <p:sp>
          <p:nvSpPr>
            <p:cNvPr id="10" name="object 10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358644" y="135275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5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258" y="2200846"/>
            <a:ext cx="781685" cy="781685"/>
            <a:chOff x="2068258" y="2200846"/>
            <a:chExt cx="781685" cy="781685"/>
          </a:xfrm>
        </p:grpSpPr>
        <p:sp>
          <p:nvSpPr>
            <p:cNvPr id="14" name="object 14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58644" y="238023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3498" y="3444430"/>
            <a:ext cx="781685" cy="781685"/>
            <a:chOff x="2083498" y="3444430"/>
            <a:chExt cx="781685" cy="781685"/>
          </a:xfrm>
        </p:grpSpPr>
        <p:sp>
          <p:nvSpPr>
            <p:cNvPr id="18" name="object 18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373883" y="362483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7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498" y="4527994"/>
            <a:ext cx="781685" cy="781685"/>
            <a:chOff x="2083498" y="4527994"/>
            <a:chExt cx="781685" cy="781685"/>
          </a:xfrm>
        </p:grpSpPr>
        <p:sp>
          <p:nvSpPr>
            <p:cNvPr id="22" name="object 22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373883" y="470809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8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83498" y="5741073"/>
            <a:ext cx="781685" cy="781685"/>
            <a:chOff x="2083498" y="5741073"/>
            <a:chExt cx="781685" cy="781685"/>
          </a:xfrm>
        </p:grpSpPr>
        <p:sp>
          <p:nvSpPr>
            <p:cNvPr id="26" name="object 26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4"/>
                  </a:lnTo>
                  <a:lnTo>
                    <a:pt x="11496" y="469111"/>
                  </a:lnTo>
                  <a:lnTo>
                    <a:pt x="25337" y="512475"/>
                  </a:lnTo>
                  <a:lnTo>
                    <a:pt x="44103" y="553384"/>
                  </a:lnTo>
                  <a:lnTo>
                    <a:pt x="67442" y="591485"/>
                  </a:lnTo>
                  <a:lnTo>
                    <a:pt x="95000" y="626425"/>
                  </a:lnTo>
                  <a:lnTo>
                    <a:pt x="126425" y="657851"/>
                  </a:lnTo>
                  <a:lnTo>
                    <a:pt x="161365" y="685410"/>
                  </a:lnTo>
                  <a:lnTo>
                    <a:pt x="199465" y="708749"/>
                  </a:lnTo>
                  <a:lnTo>
                    <a:pt x="240375" y="727516"/>
                  </a:lnTo>
                  <a:lnTo>
                    <a:pt x="283740" y="741358"/>
                  </a:lnTo>
                  <a:lnTo>
                    <a:pt x="329208" y="749922"/>
                  </a:lnTo>
                  <a:lnTo>
                    <a:pt x="376427" y="752856"/>
                  </a:lnTo>
                  <a:lnTo>
                    <a:pt x="423647" y="749922"/>
                  </a:lnTo>
                  <a:lnTo>
                    <a:pt x="469115" y="741358"/>
                  </a:lnTo>
                  <a:lnTo>
                    <a:pt x="512480" y="727516"/>
                  </a:lnTo>
                  <a:lnTo>
                    <a:pt x="553390" y="708749"/>
                  </a:lnTo>
                  <a:lnTo>
                    <a:pt x="591490" y="685410"/>
                  </a:lnTo>
                  <a:lnTo>
                    <a:pt x="626430" y="657851"/>
                  </a:lnTo>
                  <a:lnTo>
                    <a:pt x="657855" y="626425"/>
                  </a:lnTo>
                  <a:lnTo>
                    <a:pt x="685413" y="591485"/>
                  </a:lnTo>
                  <a:lnTo>
                    <a:pt x="708752" y="553384"/>
                  </a:lnTo>
                  <a:lnTo>
                    <a:pt x="727518" y="512475"/>
                  </a:lnTo>
                  <a:lnTo>
                    <a:pt x="741359" y="469111"/>
                  </a:lnTo>
                  <a:lnTo>
                    <a:pt x="749923" y="423644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752856" y="376428"/>
                  </a:moveTo>
                  <a:lnTo>
                    <a:pt x="749923" y="423644"/>
                  </a:lnTo>
                  <a:lnTo>
                    <a:pt x="741359" y="469111"/>
                  </a:lnTo>
                  <a:lnTo>
                    <a:pt x="727518" y="512475"/>
                  </a:lnTo>
                  <a:lnTo>
                    <a:pt x="708752" y="553384"/>
                  </a:lnTo>
                  <a:lnTo>
                    <a:pt x="685413" y="591485"/>
                  </a:lnTo>
                  <a:lnTo>
                    <a:pt x="657855" y="626425"/>
                  </a:lnTo>
                  <a:lnTo>
                    <a:pt x="626430" y="657851"/>
                  </a:lnTo>
                  <a:lnTo>
                    <a:pt x="591490" y="685410"/>
                  </a:lnTo>
                  <a:lnTo>
                    <a:pt x="553390" y="708749"/>
                  </a:lnTo>
                  <a:lnTo>
                    <a:pt x="512480" y="727516"/>
                  </a:lnTo>
                  <a:lnTo>
                    <a:pt x="469115" y="741358"/>
                  </a:lnTo>
                  <a:lnTo>
                    <a:pt x="423647" y="749922"/>
                  </a:lnTo>
                  <a:lnTo>
                    <a:pt x="376427" y="752856"/>
                  </a:lnTo>
                  <a:lnTo>
                    <a:pt x="329208" y="749922"/>
                  </a:lnTo>
                  <a:lnTo>
                    <a:pt x="283740" y="741358"/>
                  </a:lnTo>
                  <a:lnTo>
                    <a:pt x="240375" y="727516"/>
                  </a:lnTo>
                  <a:lnTo>
                    <a:pt x="199465" y="708749"/>
                  </a:lnTo>
                  <a:lnTo>
                    <a:pt x="161365" y="685410"/>
                  </a:lnTo>
                  <a:lnTo>
                    <a:pt x="126425" y="657851"/>
                  </a:lnTo>
                  <a:lnTo>
                    <a:pt x="95000" y="626425"/>
                  </a:lnTo>
                  <a:lnTo>
                    <a:pt x="67442" y="591485"/>
                  </a:lnTo>
                  <a:lnTo>
                    <a:pt x="44103" y="553384"/>
                  </a:lnTo>
                  <a:lnTo>
                    <a:pt x="25337" y="512475"/>
                  </a:lnTo>
                  <a:lnTo>
                    <a:pt x="11496" y="469111"/>
                  </a:lnTo>
                  <a:lnTo>
                    <a:pt x="2932" y="423644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373883" y="59211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9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321" y="2230373"/>
            <a:ext cx="204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UNI</a:t>
            </a:r>
            <a:r>
              <a:rPr sz="2400" b="1" spc="-1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COST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Cost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1800" spc="1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Product.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14" y="3440048"/>
            <a:ext cx="285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REVENUE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Sales</a:t>
            </a:r>
            <a:r>
              <a:rPr sz="1800" spc="17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Company.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914" y="4628769"/>
            <a:ext cx="2747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COST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Cost</a:t>
            </a:r>
            <a:r>
              <a:rPr sz="1800" spc="1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Company.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914" y="5797092"/>
            <a:ext cx="3685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2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26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15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FIT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Total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Profit</a:t>
            </a:r>
            <a:r>
              <a:rPr sz="1800" spc="14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Earned</a:t>
            </a:r>
            <a:r>
              <a:rPr sz="180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by</a:t>
            </a:r>
            <a:r>
              <a:rPr sz="1800" spc="16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Company.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3394" y="2158174"/>
            <a:ext cx="780415" cy="780415"/>
            <a:chOff x="2013394" y="2158174"/>
            <a:chExt cx="780415" cy="780415"/>
          </a:xfrm>
        </p:grpSpPr>
        <p:sp>
          <p:nvSpPr>
            <p:cNvPr id="9" name="object 9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5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5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5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5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14117" y="2337053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3394" y="3462718"/>
            <a:ext cx="780415" cy="781685"/>
            <a:chOff x="2013394" y="3462718"/>
            <a:chExt cx="780415" cy="781685"/>
          </a:xfrm>
        </p:grpSpPr>
        <p:sp>
          <p:nvSpPr>
            <p:cNvPr id="13" name="object 13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8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6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8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14117" y="3642486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7778" y="4582858"/>
            <a:ext cx="781685" cy="780415"/>
            <a:chOff x="2037778" y="4582858"/>
            <a:chExt cx="781685" cy="780415"/>
          </a:xfrm>
        </p:grpSpPr>
        <p:sp>
          <p:nvSpPr>
            <p:cNvPr id="17" name="object 17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7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7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239517" y="4762627"/>
            <a:ext cx="376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Roboto"/>
                <a:cs typeface="Roboto"/>
              </a:rPr>
              <a:t>13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48446" y="5689256"/>
            <a:ext cx="781685" cy="780415"/>
            <a:chOff x="2048446" y="5689256"/>
            <a:chExt cx="781685" cy="780415"/>
          </a:xfrm>
        </p:grpSpPr>
        <p:sp>
          <p:nvSpPr>
            <p:cNvPr id="21" name="object 21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2"/>
                  </a:lnTo>
                  <a:lnTo>
                    <a:pt x="240375" y="25285"/>
                  </a:lnTo>
                  <a:lnTo>
                    <a:pt x="199465" y="44014"/>
                  </a:lnTo>
                  <a:lnTo>
                    <a:pt x="161365" y="67305"/>
                  </a:lnTo>
                  <a:lnTo>
                    <a:pt x="126425" y="94807"/>
                  </a:lnTo>
                  <a:lnTo>
                    <a:pt x="95000" y="126169"/>
                  </a:lnTo>
                  <a:lnTo>
                    <a:pt x="67442" y="161037"/>
                  </a:lnTo>
                  <a:lnTo>
                    <a:pt x="44103" y="199061"/>
                  </a:lnTo>
                  <a:lnTo>
                    <a:pt x="25337" y="239887"/>
                  </a:lnTo>
                  <a:lnTo>
                    <a:pt x="11496" y="283165"/>
                  </a:lnTo>
                  <a:lnTo>
                    <a:pt x="2932" y="328542"/>
                  </a:lnTo>
                  <a:lnTo>
                    <a:pt x="0" y="375665"/>
                  </a:lnTo>
                  <a:lnTo>
                    <a:pt x="2932" y="422787"/>
                  </a:lnTo>
                  <a:lnTo>
                    <a:pt x="11496" y="468162"/>
                  </a:lnTo>
                  <a:lnTo>
                    <a:pt x="25337" y="511439"/>
                  </a:lnTo>
                  <a:lnTo>
                    <a:pt x="44103" y="552265"/>
                  </a:lnTo>
                  <a:lnTo>
                    <a:pt x="67442" y="590288"/>
                  </a:lnTo>
                  <a:lnTo>
                    <a:pt x="95000" y="625157"/>
                  </a:lnTo>
                  <a:lnTo>
                    <a:pt x="126425" y="656519"/>
                  </a:lnTo>
                  <a:lnTo>
                    <a:pt x="161365" y="684023"/>
                  </a:lnTo>
                  <a:lnTo>
                    <a:pt x="199465" y="707315"/>
                  </a:lnTo>
                  <a:lnTo>
                    <a:pt x="240375" y="726044"/>
                  </a:lnTo>
                  <a:lnTo>
                    <a:pt x="283740" y="739858"/>
                  </a:lnTo>
                  <a:lnTo>
                    <a:pt x="329208" y="748404"/>
                  </a:lnTo>
                  <a:lnTo>
                    <a:pt x="376428" y="751331"/>
                  </a:lnTo>
                  <a:lnTo>
                    <a:pt x="423647" y="748404"/>
                  </a:lnTo>
                  <a:lnTo>
                    <a:pt x="469115" y="739858"/>
                  </a:lnTo>
                  <a:lnTo>
                    <a:pt x="512480" y="726044"/>
                  </a:lnTo>
                  <a:lnTo>
                    <a:pt x="553390" y="707315"/>
                  </a:lnTo>
                  <a:lnTo>
                    <a:pt x="591490" y="684023"/>
                  </a:lnTo>
                  <a:lnTo>
                    <a:pt x="626430" y="656519"/>
                  </a:lnTo>
                  <a:lnTo>
                    <a:pt x="657855" y="625157"/>
                  </a:lnTo>
                  <a:lnTo>
                    <a:pt x="685413" y="590288"/>
                  </a:lnTo>
                  <a:lnTo>
                    <a:pt x="708752" y="552265"/>
                  </a:lnTo>
                  <a:lnTo>
                    <a:pt x="727518" y="511439"/>
                  </a:lnTo>
                  <a:lnTo>
                    <a:pt x="741359" y="468162"/>
                  </a:lnTo>
                  <a:lnTo>
                    <a:pt x="749923" y="422787"/>
                  </a:lnTo>
                  <a:lnTo>
                    <a:pt x="752856" y="375665"/>
                  </a:lnTo>
                  <a:lnTo>
                    <a:pt x="749923" y="328542"/>
                  </a:lnTo>
                  <a:lnTo>
                    <a:pt x="741359" y="283165"/>
                  </a:lnTo>
                  <a:lnTo>
                    <a:pt x="727518" y="239887"/>
                  </a:lnTo>
                  <a:lnTo>
                    <a:pt x="708752" y="199061"/>
                  </a:lnTo>
                  <a:lnTo>
                    <a:pt x="685413" y="161037"/>
                  </a:lnTo>
                  <a:lnTo>
                    <a:pt x="657855" y="126169"/>
                  </a:lnTo>
                  <a:lnTo>
                    <a:pt x="626430" y="94807"/>
                  </a:lnTo>
                  <a:lnTo>
                    <a:pt x="591490" y="67305"/>
                  </a:lnTo>
                  <a:lnTo>
                    <a:pt x="553390" y="44014"/>
                  </a:lnTo>
                  <a:lnTo>
                    <a:pt x="512480" y="25285"/>
                  </a:lnTo>
                  <a:lnTo>
                    <a:pt x="469115" y="11472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87"/>
                  </a:lnTo>
                  <a:lnTo>
                    <a:pt x="741359" y="468162"/>
                  </a:lnTo>
                  <a:lnTo>
                    <a:pt x="727518" y="511439"/>
                  </a:lnTo>
                  <a:lnTo>
                    <a:pt x="708752" y="552265"/>
                  </a:lnTo>
                  <a:lnTo>
                    <a:pt x="685413" y="590288"/>
                  </a:lnTo>
                  <a:lnTo>
                    <a:pt x="657855" y="625157"/>
                  </a:lnTo>
                  <a:lnTo>
                    <a:pt x="626430" y="656519"/>
                  </a:lnTo>
                  <a:lnTo>
                    <a:pt x="591490" y="684023"/>
                  </a:lnTo>
                  <a:lnTo>
                    <a:pt x="553390" y="707315"/>
                  </a:lnTo>
                  <a:lnTo>
                    <a:pt x="512480" y="726044"/>
                  </a:lnTo>
                  <a:lnTo>
                    <a:pt x="469115" y="739858"/>
                  </a:lnTo>
                  <a:lnTo>
                    <a:pt x="423647" y="748404"/>
                  </a:lnTo>
                  <a:lnTo>
                    <a:pt x="376428" y="751331"/>
                  </a:lnTo>
                  <a:lnTo>
                    <a:pt x="329208" y="748404"/>
                  </a:lnTo>
                  <a:lnTo>
                    <a:pt x="283740" y="739858"/>
                  </a:lnTo>
                  <a:lnTo>
                    <a:pt x="240375" y="726044"/>
                  </a:lnTo>
                  <a:lnTo>
                    <a:pt x="199465" y="707315"/>
                  </a:lnTo>
                  <a:lnTo>
                    <a:pt x="161365" y="684023"/>
                  </a:lnTo>
                  <a:lnTo>
                    <a:pt x="126425" y="656519"/>
                  </a:lnTo>
                  <a:lnTo>
                    <a:pt x="95000" y="625157"/>
                  </a:lnTo>
                  <a:lnTo>
                    <a:pt x="67442" y="590288"/>
                  </a:lnTo>
                  <a:lnTo>
                    <a:pt x="44103" y="552265"/>
                  </a:lnTo>
                  <a:lnTo>
                    <a:pt x="25337" y="511439"/>
                  </a:lnTo>
                  <a:lnTo>
                    <a:pt x="11496" y="468162"/>
                  </a:lnTo>
                  <a:lnTo>
                    <a:pt x="2932" y="422787"/>
                  </a:lnTo>
                  <a:lnTo>
                    <a:pt x="0" y="375665"/>
                  </a:lnTo>
                  <a:lnTo>
                    <a:pt x="2932" y="328542"/>
                  </a:lnTo>
                  <a:lnTo>
                    <a:pt x="11496" y="283165"/>
                  </a:lnTo>
                  <a:lnTo>
                    <a:pt x="25337" y="239887"/>
                  </a:lnTo>
                  <a:lnTo>
                    <a:pt x="44103" y="199061"/>
                  </a:lnTo>
                  <a:lnTo>
                    <a:pt x="67442" y="161037"/>
                  </a:lnTo>
                  <a:lnTo>
                    <a:pt x="95000" y="126169"/>
                  </a:lnTo>
                  <a:lnTo>
                    <a:pt x="126425" y="94807"/>
                  </a:lnTo>
                  <a:lnTo>
                    <a:pt x="161365" y="67305"/>
                  </a:lnTo>
                  <a:lnTo>
                    <a:pt x="199465" y="44014"/>
                  </a:lnTo>
                  <a:lnTo>
                    <a:pt x="240375" y="25285"/>
                  </a:lnTo>
                  <a:lnTo>
                    <a:pt x="283740" y="11472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2"/>
                  </a:lnTo>
                  <a:lnTo>
                    <a:pt x="512480" y="25285"/>
                  </a:lnTo>
                  <a:lnTo>
                    <a:pt x="553390" y="44014"/>
                  </a:lnTo>
                  <a:lnTo>
                    <a:pt x="591490" y="67305"/>
                  </a:lnTo>
                  <a:lnTo>
                    <a:pt x="626430" y="94807"/>
                  </a:lnTo>
                  <a:lnTo>
                    <a:pt x="657855" y="126169"/>
                  </a:lnTo>
                  <a:lnTo>
                    <a:pt x="685413" y="161037"/>
                  </a:lnTo>
                  <a:lnTo>
                    <a:pt x="708752" y="199061"/>
                  </a:lnTo>
                  <a:lnTo>
                    <a:pt x="727518" y="239887"/>
                  </a:lnTo>
                  <a:lnTo>
                    <a:pt x="741359" y="283165"/>
                  </a:lnTo>
                  <a:lnTo>
                    <a:pt x="749923" y="328542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249804" y="5868720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48914" y="1087958"/>
            <a:ext cx="28174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UNI</a:t>
            </a:r>
            <a:r>
              <a:rPr sz="2400" spc="-1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spc="-3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PRICE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Selling</a:t>
            </a:r>
            <a:r>
              <a:rPr sz="1800" b="0" spc="17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Price</a:t>
            </a:r>
            <a:r>
              <a:rPr sz="1800" b="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of</a:t>
            </a:r>
            <a:r>
              <a:rPr sz="1800" b="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1800" b="0" spc="15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product</a:t>
            </a:r>
            <a:endParaRPr sz="1800">
              <a:latin typeface="Bahnschrift" panose="020B0502040204020203"/>
              <a:cs typeface="Bahnschrift" panose="020B0502040204020203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9970" y="1038034"/>
            <a:ext cx="781685" cy="780415"/>
            <a:chOff x="2049970" y="1038034"/>
            <a:chExt cx="781685" cy="780415"/>
          </a:xfrm>
        </p:grpSpPr>
        <p:sp>
          <p:nvSpPr>
            <p:cNvPr id="26" name="object 26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8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251964" y="1216609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10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1953844"/>
            <a:ext cx="68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KPIS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660" y="2857627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Profit</a:t>
            </a:r>
            <a:r>
              <a:rPr sz="2400" b="1" spc="-2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14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Wise</a:t>
            </a:r>
            <a:r>
              <a:rPr sz="2400" b="1" spc="-1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5" y="3931411"/>
            <a:ext cx="316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Revenue</a:t>
            </a:r>
            <a:r>
              <a:rPr sz="2400" b="1" spc="-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wise</a:t>
            </a:r>
            <a:r>
              <a:rPr sz="2400" b="1" spc="-3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4950714"/>
            <a:ext cx="259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Cost</a:t>
            </a:r>
            <a:r>
              <a:rPr sz="2400" b="1" spc="-4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wise</a:t>
            </a:r>
            <a:r>
              <a:rPr sz="2400" b="1" spc="-35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0257" y="1903285"/>
            <a:ext cx="645160" cy="652780"/>
            <a:chOff x="2060257" y="1903285"/>
            <a:chExt cx="645160" cy="652780"/>
          </a:xfrm>
        </p:grpSpPr>
        <p:sp>
          <p:nvSpPr>
            <p:cNvPr id="9" name="object 9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317754" y="0"/>
                  </a:moveTo>
                  <a:lnTo>
                    <a:pt x="270793" y="3484"/>
                  </a:lnTo>
                  <a:lnTo>
                    <a:pt x="225973" y="13608"/>
                  </a:lnTo>
                  <a:lnTo>
                    <a:pt x="183786" y="29874"/>
                  </a:lnTo>
                  <a:lnTo>
                    <a:pt x="144723" y="51786"/>
                  </a:lnTo>
                  <a:lnTo>
                    <a:pt x="109274" y="78847"/>
                  </a:lnTo>
                  <a:lnTo>
                    <a:pt x="77931" y="110562"/>
                  </a:lnTo>
                  <a:lnTo>
                    <a:pt x="51186" y="146434"/>
                  </a:lnTo>
                  <a:lnTo>
                    <a:pt x="29529" y="185966"/>
                  </a:lnTo>
                  <a:lnTo>
                    <a:pt x="13451" y="228663"/>
                  </a:lnTo>
                  <a:lnTo>
                    <a:pt x="3444" y="274028"/>
                  </a:lnTo>
                  <a:lnTo>
                    <a:pt x="0" y="321563"/>
                  </a:lnTo>
                  <a:lnTo>
                    <a:pt x="3444" y="369071"/>
                  </a:lnTo>
                  <a:lnTo>
                    <a:pt x="13451" y="414418"/>
                  </a:lnTo>
                  <a:lnTo>
                    <a:pt x="29529" y="457106"/>
                  </a:lnTo>
                  <a:lnTo>
                    <a:pt x="51186" y="496637"/>
                  </a:lnTo>
                  <a:lnTo>
                    <a:pt x="77931" y="532513"/>
                  </a:lnTo>
                  <a:lnTo>
                    <a:pt x="109274" y="564237"/>
                  </a:lnTo>
                  <a:lnTo>
                    <a:pt x="144723" y="591309"/>
                  </a:lnTo>
                  <a:lnTo>
                    <a:pt x="183786" y="613233"/>
                  </a:lnTo>
                  <a:lnTo>
                    <a:pt x="225973" y="629509"/>
                  </a:lnTo>
                  <a:lnTo>
                    <a:pt x="270793" y="639640"/>
                  </a:lnTo>
                  <a:lnTo>
                    <a:pt x="317754" y="643127"/>
                  </a:lnTo>
                  <a:lnTo>
                    <a:pt x="364714" y="639640"/>
                  </a:lnTo>
                  <a:lnTo>
                    <a:pt x="409534" y="629509"/>
                  </a:lnTo>
                  <a:lnTo>
                    <a:pt x="451721" y="613233"/>
                  </a:lnTo>
                  <a:lnTo>
                    <a:pt x="490784" y="591309"/>
                  </a:lnTo>
                  <a:lnTo>
                    <a:pt x="526233" y="564237"/>
                  </a:lnTo>
                  <a:lnTo>
                    <a:pt x="557576" y="532513"/>
                  </a:lnTo>
                  <a:lnTo>
                    <a:pt x="584321" y="496637"/>
                  </a:lnTo>
                  <a:lnTo>
                    <a:pt x="605978" y="457106"/>
                  </a:lnTo>
                  <a:lnTo>
                    <a:pt x="622056" y="414418"/>
                  </a:lnTo>
                  <a:lnTo>
                    <a:pt x="632063" y="369071"/>
                  </a:lnTo>
                  <a:lnTo>
                    <a:pt x="635507" y="321563"/>
                  </a:lnTo>
                  <a:lnTo>
                    <a:pt x="632063" y="274028"/>
                  </a:lnTo>
                  <a:lnTo>
                    <a:pt x="622056" y="228663"/>
                  </a:lnTo>
                  <a:lnTo>
                    <a:pt x="605978" y="185966"/>
                  </a:lnTo>
                  <a:lnTo>
                    <a:pt x="584321" y="146434"/>
                  </a:lnTo>
                  <a:lnTo>
                    <a:pt x="557576" y="110562"/>
                  </a:lnTo>
                  <a:lnTo>
                    <a:pt x="526233" y="78847"/>
                  </a:lnTo>
                  <a:lnTo>
                    <a:pt x="490784" y="51786"/>
                  </a:lnTo>
                  <a:lnTo>
                    <a:pt x="451721" y="29874"/>
                  </a:lnTo>
                  <a:lnTo>
                    <a:pt x="409534" y="13608"/>
                  </a:lnTo>
                  <a:lnTo>
                    <a:pt x="364714" y="3484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635507" y="321563"/>
                  </a:moveTo>
                  <a:lnTo>
                    <a:pt x="632063" y="369071"/>
                  </a:lnTo>
                  <a:lnTo>
                    <a:pt x="622056" y="414418"/>
                  </a:lnTo>
                  <a:lnTo>
                    <a:pt x="605978" y="457106"/>
                  </a:lnTo>
                  <a:lnTo>
                    <a:pt x="584321" y="496637"/>
                  </a:lnTo>
                  <a:lnTo>
                    <a:pt x="557576" y="532513"/>
                  </a:lnTo>
                  <a:lnTo>
                    <a:pt x="526233" y="564237"/>
                  </a:lnTo>
                  <a:lnTo>
                    <a:pt x="490784" y="591309"/>
                  </a:lnTo>
                  <a:lnTo>
                    <a:pt x="451721" y="613233"/>
                  </a:lnTo>
                  <a:lnTo>
                    <a:pt x="409534" y="629509"/>
                  </a:lnTo>
                  <a:lnTo>
                    <a:pt x="364714" y="639640"/>
                  </a:lnTo>
                  <a:lnTo>
                    <a:pt x="317754" y="643127"/>
                  </a:lnTo>
                  <a:lnTo>
                    <a:pt x="270793" y="639640"/>
                  </a:lnTo>
                  <a:lnTo>
                    <a:pt x="225973" y="629509"/>
                  </a:lnTo>
                  <a:lnTo>
                    <a:pt x="183786" y="613233"/>
                  </a:lnTo>
                  <a:lnTo>
                    <a:pt x="144723" y="591309"/>
                  </a:lnTo>
                  <a:lnTo>
                    <a:pt x="109274" y="564237"/>
                  </a:lnTo>
                  <a:lnTo>
                    <a:pt x="77931" y="532513"/>
                  </a:lnTo>
                  <a:lnTo>
                    <a:pt x="51186" y="496637"/>
                  </a:lnTo>
                  <a:lnTo>
                    <a:pt x="29529" y="457106"/>
                  </a:lnTo>
                  <a:lnTo>
                    <a:pt x="13451" y="414418"/>
                  </a:lnTo>
                  <a:lnTo>
                    <a:pt x="3444" y="369071"/>
                  </a:lnTo>
                  <a:lnTo>
                    <a:pt x="0" y="321563"/>
                  </a:lnTo>
                  <a:lnTo>
                    <a:pt x="3444" y="274028"/>
                  </a:lnTo>
                  <a:lnTo>
                    <a:pt x="13451" y="228663"/>
                  </a:lnTo>
                  <a:lnTo>
                    <a:pt x="29529" y="185966"/>
                  </a:lnTo>
                  <a:lnTo>
                    <a:pt x="51186" y="146434"/>
                  </a:lnTo>
                  <a:lnTo>
                    <a:pt x="77931" y="110562"/>
                  </a:lnTo>
                  <a:lnTo>
                    <a:pt x="109274" y="78847"/>
                  </a:lnTo>
                  <a:lnTo>
                    <a:pt x="144723" y="51786"/>
                  </a:lnTo>
                  <a:lnTo>
                    <a:pt x="183786" y="29874"/>
                  </a:lnTo>
                  <a:lnTo>
                    <a:pt x="225973" y="13608"/>
                  </a:lnTo>
                  <a:lnTo>
                    <a:pt x="270793" y="3484"/>
                  </a:lnTo>
                  <a:lnTo>
                    <a:pt x="317754" y="0"/>
                  </a:lnTo>
                  <a:lnTo>
                    <a:pt x="364714" y="3484"/>
                  </a:lnTo>
                  <a:lnTo>
                    <a:pt x="409534" y="13608"/>
                  </a:lnTo>
                  <a:lnTo>
                    <a:pt x="451721" y="29874"/>
                  </a:lnTo>
                  <a:lnTo>
                    <a:pt x="490784" y="51786"/>
                  </a:lnTo>
                  <a:lnTo>
                    <a:pt x="526233" y="78847"/>
                  </a:lnTo>
                  <a:lnTo>
                    <a:pt x="557576" y="110562"/>
                  </a:lnTo>
                  <a:lnTo>
                    <a:pt x="584321" y="146434"/>
                  </a:lnTo>
                  <a:lnTo>
                    <a:pt x="605978" y="185966"/>
                  </a:lnTo>
                  <a:lnTo>
                    <a:pt x="622056" y="228663"/>
                  </a:lnTo>
                  <a:lnTo>
                    <a:pt x="632063" y="274028"/>
                  </a:lnTo>
                  <a:lnTo>
                    <a:pt x="635507" y="321563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81808" y="201874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1969" y="2820733"/>
            <a:ext cx="645160" cy="651510"/>
            <a:chOff x="2041969" y="2820733"/>
            <a:chExt cx="645160" cy="651510"/>
          </a:xfrm>
        </p:grpSpPr>
        <p:sp>
          <p:nvSpPr>
            <p:cNvPr id="13" name="object 13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317754" y="0"/>
                  </a:moveTo>
                  <a:lnTo>
                    <a:pt x="270793" y="3478"/>
                  </a:lnTo>
                  <a:lnTo>
                    <a:pt x="225973" y="13583"/>
                  </a:lnTo>
                  <a:lnTo>
                    <a:pt x="183786" y="29817"/>
                  </a:lnTo>
                  <a:lnTo>
                    <a:pt x="144723" y="51685"/>
                  </a:lnTo>
                  <a:lnTo>
                    <a:pt x="109274" y="78690"/>
                  </a:lnTo>
                  <a:lnTo>
                    <a:pt x="77931" y="110335"/>
                  </a:lnTo>
                  <a:lnTo>
                    <a:pt x="51186" y="146125"/>
                  </a:lnTo>
                  <a:lnTo>
                    <a:pt x="29529" y="185563"/>
                  </a:lnTo>
                  <a:lnTo>
                    <a:pt x="13451" y="228153"/>
                  </a:lnTo>
                  <a:lnTo>
                    <a:pt x="3444" y="273398"/>
                  </a:lnTo>
                  <a:lnTo>
                    <a:pt x="0" y="320801"/>
                  </a:lnTo>
                  <a:lnTo>
                    <a:pt x="3444" y="368205"/>
                  </a:lnTo>
                  <a:lnTo>
                    <a:pt x="13451" y="413450"/>
                  </a:lnTo>
                  <a:lnTo>
                    <a:pt x="29529" y="456040"/>
                  </a:lnTo>
                  <a:lnTo>
                    <a:pt x="51186" y="495478"/>
                  </a:lnTo>
                  <a:lnTo>
                    <a:pt x="77931" y="531268"/>
                  </a:lnTo>
                  <a:lnTo>
                    <a:pt x="109274" y="562913"/>
                  </a:lnTo>
                  <a:lnTo>
                    <a:pt x="144723" y="589918"/>
                  </a:lnTo>
                  <a:lnTo>
                    <a:pt x="183786" y="611786"/>
                  </a:lnTo>
                  <a:lnTo>
                    <a:pt x="225973" y="628020"/>
                  </a:lnTo>
                  <a:lnTo>
                    <a:pt x="270793" y="638125"/>
                  </a:lnTo>
                  <a:lnTo>
                    <a:pt x="317754" y="641603"/>
                  </a:lnTo>
                  <a:lnTo>
                    <a:pt x="364714" y="638125"/>
                  </a:lnTo>
                  <a:lnTo>
                    <a:pt x="409534" y="628020"/>
                  </a:lnTo>
                  <a:lnTo>
                    <a:pt x="451721" y="611786"/>
                  </a:lnTo>
                  <a:lnTo>
                    <a:pt x="490784" y="589918"/>
                  </a:lnTo>
                  <a:lnTo>
                    <a:pt x="526233" y="562913"/>
                  </a:lnTo>
                  <a:lnTo>
                    <a:pt x="557576" y="531268"/>
                  </a:lnTo>
                  <a:lnTo>
                    <a:pt x="584321" y="495478"/>
                  </a:lnTo>
                  <a:lnTo>
                    <a:pt x="605978" y="456040"/>
                  </a:lnTo>
                  <a:lnTo>
                    <a:pt x="622056" y="413450"/>
                  </a:lnTo>
                  <a:lnTo>
                    <a:pt x="632063" y="368205"/>
                  </a:lnTo>
                  <a:lnTo>
                    <a:pt x="635507" y="320801"/>
                  </a:lnTo>
                  <a:lnTo>
                    <a:pt x="632063" y="273398"/>
                  </a:lnTo>
                  <a:lnTo>
                    <a:pt x="622056" y="228153"/>
                  </a:lnTo>
                  <a:lnTo>
                    <a:pt x="605978" y="185563"/>
                  </a:lnTo>
                  <a:lnTo>
                    <a:pt x="584321" y="146125"/>
                  </a:lnTo>
                  <a:lnTo>
                    <a:pt x="557576" y="110335"/>
                  </a:lnTo>
                  <a:lnTo>
                    <a:pt x="526233" y="78690"/>
                  </a:lnTo>
                  <a:lnTo>
                    <a:pt x="490784" y="51685"/>
                  </a:lnTo>
                  <a:lnTo>
                    <a:pt x="451721" y="29817"/>
                  </a:lnTo>
                  <a:lnTo>
                    <a:pt x="409534" y="13583"/>
                  </a:lnTo>
                  <a:lnTo>
                    <a:pt x="364714" y="3478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635507" y="320801"/>
                  </a:moveTo>
                  <a:lnTo>
                    <a:pt x="632063" y="368205"/>
                  </a:lnTo>
                  <a:lnTo>
                    <a:pt x="622056" y="413450"/>
                  </a:lnTo>
                  <a:lnTo>
                    <a:pt x="605978" y="456040"/>
                  </a:lnTo>
                  <a:lnTo>
                    <a:pt x="584321" y="495478"/>
                  </a:lnTo>
                  <a:lnTo>
                    <a:pt x="557576" y="531268"/>
                  </a:lnTo>
                  <a:lnTo>
                    <a:pt x="526233" y="562913"/>
                  </a:lnTo>
                  <a:lnTo>
                    <a:pt x="490784" y="589918"/>
                  </a:lnTo>
                  <a:lnTo>
                    <a:pt x="451721" y="611786"/>
                  </a:lnTo>
                  <a:lnTo>
                    <a:pt x="409534" y="628020"/>
                  </a:lnTo>
                  <a:lnTo>
                    <a:pt x="364714" y="638125"/>
                  </a:lnTo>
                  <a:lnTo>
                    <a:pt x="317754" y="641603"/>
                  </a:lnTo>
                  <a:lnTo>
                    <a:pt x="270793" y="638125"/>
                  </a:lnTo>
                  <a:lnTo>
                    <a:pt x="225973" y="628020"/>
                  </a:lnTo>
                  <a:lnTo>
                    <a:pt x="183786" y="611786"/>
                  </a:lnTo>
                  <a:lnTo>
                    <a:pt x="144723" y="589918"/>
                  </a:lnTo>
                  <a:lnTo>
                    <a:pt x="109274" y="562913"/>
                  </a:lnTo>
                  <a:lnTo>
                    <a:pt x="77931" y="531268"/>
                  </a:lnTo>
                  <a:lnTo>
                    <a:pt x="51186" y="495478"/>
                  </a:lnTo>
                  <a:lnTo>
                    <a:pt x="29529" y="456040"/>
                  </a:lnTo>
                  <a:lnTo>
                    <a:pt x="13451" y="413450"/>
                  </a:lnTo>
                  <a:lnTo>
                    <a:pt x="3444" y="368205"/>
                  </a:lnTo>
                  <a:lnTo>
                    <a:pt x="0" y="320801"/>
                  </a:lnTo>
                  <a:lnTo>
                    <a:pt x="3444" y="273398"/>
                  </a:lnTo>
                  <a:lnTo>
                    <a:pt x="13451" y="228153"/>
                  </a:lnTo>
                  <a:lnTo>
                    <a:pt x="29529" y="185563"/>
                  </a:lnTo>
                  <a:lnTo>
                    <a:pt x="51186" y="146125"/>
                  </a:lnTo>
                  <a:lnTo>
                    <a:pt x="77931" y="110335"/>
                  </a:lnTo>
                  <a:lnTo>
                    <a:pt x="109274" y="78690"/>
                  </a:lnTo>
                  <a:lnTo>
                    <a:pt x="144723" y="51685"/>
                  </a:lnTo>
                  <a:lnTo>
                    <a:pt x="183786" y="29817"/>
                  </a:lnTo>
                  <a:lnTo>
                    <a:pt x="225973" y="13583"/>
                  </a:lnTo>
                  <a:lnTo>
                    <a:pt x="270793" y="3478"/>
                  </a:lnTo>
                  <a:lnTo>
                    <a:pt x="317754" y="0"/>
                  </a:lnTo>
                  <a:lnTo>
                    <a:pt x="364714" y="3478"/>
                  </a:lnTo>
                  <a:lnTo>
                    <a:pt x="409534" y="13583"/>
                  </a:lnTo>
                  <a:lnTo>
                    <a:pt x="451721" y="29817"/>
                  </a:lnTo>
                  <a:lnTo>
                    <a:pt x="490784" y="51685"/>
                  </a:lnTo>
                  <a:lnTo>
                    <a:pt x="526233" y="78690"/>
                  </a:lnTo>
                  <a:lnTo>
                    <a:pt x="557576" y="110335"/>
                  </a:lnTo>
                  <a:lnTo>
                    <a:pt x="584321" y="146125"/>
                  </a:lnTo>
                  <a:lnTo>
                    <a:pt x="605978" y="185563"/>
                  </a:lnTo>
                  <a:lnTo>
                    <a:pt x="622056" y="228153"/>
                  </a:lnTo>
                  <a:lnTo>
                    <a:pt x="632063" y="273398"/>
                  </a:lnTo>
                  <a:lnTo>
                    <a:pt x="63550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63901" y="293598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6437" y="3789997"/>
            <a:ext cx="744220" cy="674370"/>
            <a:chOff x="1976437" y="3789997"/>
            <a:chExt cx="744220" cy="674370"/>
          </a:xfrm>
        </p:grpSpPr>
        <p:sp>
          <p:nvSpPr>
            <p:cNvPr id="17" name="object 17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367283" y="0"/>
                  </a:moveTo>
                  <a:lnTo>
                    <a:pt x="317451" y="3032"/>
                  </a:lnTo>
                  <a:lnTo>
                    <a:pt x="269654" y="11865"/>
                  </a:lnTo>
                  <a:lnTo>
                    <a:pt x="224331" y="26104"/>
                  </a:lnTo>
                  <a:lnTo>
                    <a:pt x="181920" y="45353"/>
                  </a:lnTo>
                  <a:lnTo>
                    <a:pt x="142858" y="69216"/>
                  </a:lnTo>
                  <a:lnTo>
                    <a:pt x="107584" y="97297"/>
                  </a:lnTo>
                  <a:lnTo>
                    <a:pt x="76536" y="129202"/>
                  </a:lnTo>
                  <a:lnTo>
                    <a:pt x="50150" y="164535"/>
                  </a:lnTo>
                  <a:lnTo>
                    <a:pt x="28866" y="202900"/>
                  </a:lnTo>
                  <a:lnTo>
                    <a:pt x="13121" y="243901"/>
                  </a:lnTo>
                  <a:lnTo>
                    <a:pt x="3353" y="287144"/>
                  </a:lnTo>
                  <a:lnTo>
                    <a:pt x="0" y="332231"/>
                  </a:lnTo>
                  <a:lnTo>
                    <a:pt x="3353" y="377319"/>
                  </a:lnTo>
                  <a:lnTo>
                    <a:pt x="13121" y="420562"/>
                  </a:lnTo>
                  <a:lnTo>
                    <a:pt x="28866" y="461563"/>
                  </a:lnTo>
                  <a:lnTo>
                    <a:pt x="50150" y="499928"/>
                  </a:lnTo>
                  <a:lnTo>
                    <a:pt x="76536" y="535261"/>
                  </a:lnTo>
                  <a:lnTo>
                    <a:pt x="107584" y="567166"/>
                  </a:lnTo>
                  <a:lnTo>
                    <a:pt x="142858" y="595247"/>
                  </a:lnTo>
                  <a:lnTo>
                    <a:pt x="181920" y="619110"/>
                  </a:lnTo>
                  <a:lnTo>
                    <a:pt x="224331" y="638359"/>
                  </a:lnTo>
                  <a:lnTo>
                    <a:pt x="269654" y="652598"/>
                  </a:lnTo>
                  <a:lnTo>
                    <a:pt x="317451" y="661431"/>
                  </a:lnTo>
                  <a:lnTo>
                    <a:pt x="367283" y="664463"/>
                  </a:lnTo>
                  <a:lnTo>
                    <a:pt x="417116" y="661431"/>
                  </a:lnTo>
                  <a:lnTo>
                    <a:pt x="464913" y="652598"/>
                  </a:lnTo>
                  <a:lnTo>
                    <a:pt x="510236" y="638359"/>
                  </a:lnTo>
                  <a:lnTo>
                    <a:pt x="552647" y="619110"/>
                  </a:lnTo>
                  <a:lnTo>
                    <a:pt x="591709" y="595247"/>
                  </a:lnTo>
                  <a:lnTo>
                    <a:pt x="626983" y="567166"/>
                  </a:lnTo>
                  <a:lnTo>
                    <a:pt x="658031" y="535261"/>
                  </a:lnTo>
                  <a:lnTo>
                    <a:pt x="684417" y="499928"/>
                  </a:lnTo>
                  <a:lnTo>
                    <a:pt x="705701" y="461563"/>
                  </a:lnTo>
                  <a:lnTo>
                    <a:pt x="721446" y="420562"/>
                  </a:lnTo>
                  <a:lnTo>
                    <a:pt x="731214" y="377319"/>
                  </a:lnTo>
                  <a:lnTo>
                    <a:pt x="734568" y="332231"/>
                  </a:lnTo>
                  <a:lnTo>
                    <a:pt x="731214" y="287144"/>
                  </a:lnTo>
                  <a:lnTo>
                    <a:pt x="721446" y="243901"/>
                  </a:lnTo>
                  <a:lnTo>
                    <a:pt x="705701" y="202900"/>
                  </a:lnTo>
                  <a:lnTo>
                    <a:pt x="684417" y="164535"/>
                  </a:lnTo>
                  <a:lnTo>
                    <a:pt x="658031" y="129202"/>
                  </a:lnTo>
                  <a:lnTo>
                    <a:pt x="626983" y="97297"/>
                  </a:lnTo>
                  <a:lnTo>
                    <a:pt x="591709" y="69216"/>
                  </a:lnTo>
                  <a:lnTo>
                    <a:pt x="552647" y="45353"/>
                  </a:lnTo>
                  <a:lnTo>
                    <a:pt x="510236" y="26104"/>
                  </a:lnTo>
                  <a:lnTo>
                    <a:pt x="464913" y="11865"/>
                  </a:lnTo>
                  <a:lnTo>
                    <a:pt x="417116" y="3032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734568" y="332231"/>
                  </a:moveTo>
                  <a:lnTo>
                    <a:pt x="731214" y="377319"/>
                  </a:lnTo>
                  <a:lnTo>
                    <a:pt x="721446" y="420562"/>
                  </a:lnTo>
                  <a:lnTo>
                    <a:pt x="705701" y="461563"/>
                  </a:lnTo>
                  <a:lnTo>
                    <a:pt x="684417" y="499928"/>
                  </a:lnTo>
                  <a:lnTo>
                    <a:pt x="658031" y="535261"/>
                  </a:lnTo>
                  <a:lnTo>
                    <a:pt x="626983" y="567166"/>
                  </a:lnTo>
                  <a:lnTo>
                    <a:pt x="591709" y="595247"/>
                  </a:lnTo>
                  <a:lnTo>
                    <a:pt x="552647" y="619110"/>
                  </a:lnTo>
                  <a:lnTo>
                    <a:pt x="510236" y="638359"/>
                  </a:lnTo>
                  <a:lnTo>
                    <a:pt x="464913" y="652598"/>
                  </a:lnTo>
                  <a:lnTo>
                    <a:pt x="417116" y="661431"/>
                  </a:lnTo>
                  <a:lnTo>
                    <a:pt x="367283" y="664463"/>
                  </a:lnTo>
                  <a:lnTo>
                    <a:pt x="317451" y="661431"/>
                  </a:lnTo>
                  <a:lnTo>
                    <a:pt x="269654" y="652598"/>
                  </a:lnTo>
                  <a:lnTo>
                    <a:pt x="224331" y="638359"/>
                  </a:lnTo>
                  <a:lnTo>
                    <a:pt x="181920" y="619110"/>
                  </a:lnTo>
                  <a:lnTo>
                    <a:pt x="142858" y="595247"/>
                  </a:lnTo>
                  <a:lnTo>
                    <a:pt x="107584" y="567166"/>
                  </a:lnTo>
                  <a:lnTo>
                    <a:pt x="76536" y="535261"/>
                  </a:lnTo>
                  <a:lnTo>
                    <a:pt x="50150" y="499928"/>
                  </a:lnTo>
                  <a:lnTo>
                    <a:pt x="28866" y="461563"/>
                  </a:lnTo>
                  <a:lnTo>
                    <a:pt x="13121" y="420562"/>
                  </a:lnTo>
                  <a:lnTo>
                    <a:pt x="3353" y="377319"/>
                  </a:lnTo>
                  <a:lnTo>
                    <a:pt x="0" y="332231"/>
                  </a:lnTo>
                  <a:lnTo>
                    <a:pt x="3353" y="287144"/>
                  </a:lnTo>
                  <a:lnTo>
                    <a:pt x="13121" y="243901"/>
                  </a:lnTo>
                  <a:lnTo>
                    <a:pt x="28866" y="202900"/>
                  </a:lnTo>
                  <a:lnTo>
                    <a:pt x="50150" y="164535"/>
                  </a:lnTo>
                  <a:lnTo>
                    <a:pt x="76536" y="129202"/>
                  </a:lnTo>
                  <a:lnTo>
                    <a:pt x="107584" y="97297"/>
                  </a:lnTo>
                  <a:lnTo>
                    <a:pt x="142858" y="69216"/>
                  </a:lnTo>
                  <a:lnTo>
                    <a:pt x="181920" y="45353"/>
                  </a:lnTo>
                  <a:lnTo>
                    <a:pt x="224331" y="26104"/>
                  </a:lnTo>
                  <a:lnTo>
                    <a:pt x="269654" y="11865"/>
                  </a:lnTo>
                  <a:lnTo>
                    <a:pt x="317451" y="3032"/>
                  </a:lnTo>
                  <a:lnTo>
                    <a:pt x="367283" y="0"/>
                  </a:lnTo>
                  <a:lnTo>
                    <a:pt x="417116" y="3032"/>
                  </a:lnTo>
                  <a:lnTo>
                    <a:pt x="464913" y="11865"/>
                  </a:lnTo>
                  <a:lnTo>
                    <a:pt x="510236" y="26104"/>
                  </a:lnTo>
                  <a:lnTo>
                    <a:pt x="552647" y="45353"/>
                  </a:lnTo>
                  <a:lnTo>
                    <a:pt x="591709" y="69216"/>
                  </a:lnTo>
                  <a:lnTo>
                    <a:pt x="626983" y="97297"/>
                  </a:lnTo>
                  <a:lnTo>
                    <a:pt x="658031" y="129202"/>
                  </a:lnTo>
                  <a:lnTo>
                    <a:pt x="684417" y="164535"/>
                  </a:lnTo>
                  <a:lnTo>
                    <a:pt x="705701" y="202900"/>
                  </a:lnTo>
                  <a:lnTo>
                    <a:pt x="721446" y="243901"/>
                  </a:lnTo>
                  <a:lnTo>
                    <a:pt x="731214" y="287144"/>
                  </a:lnTo>
                  <a:lnTo>
                    <a:pt x="734568" y="33223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247645" y="391612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6437" y="4913185"/>
            <a:ext cx="728980" cy="651510"/>
            <a:chOff x="1976437" y="4913185"/>
            <a:chExt cx="728980" cy="651510"/>
          </a:xfrm>
        </p:grpSpPr>
        <p:sp>
          <p:nvSpPr>
            <p:cNvPr id="21" name="object 21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359663" y="0"/>
                  </a:moveTo>
                  <a:lnTo>
                    <a:pt x="310861" y="2928"/>
                  </a:lnTo>
                  <a:lnTo>
                    <a:pt x="264054" y="11459"/>
                  </a:lnTo>
                  <a:lnTo>
                    <a:pt x="219670" y="25211"/>
                  </a:lnTo>
                  <a:lnTo>
                    <a:pt x="178138" y="43800"/>
                  </a:lnTo>
                  <a:lnTo>
                    <a:pt x="139887" y="66845"/>
                  </a:lnTo>
                  <a:lnTo>
                    <a:pt x="105346" y="93964"/>
                  </a:lnTo>
                  <a:lnTo>
                    <a:pt x="74943" y="124773"/>
                  </a:lnTo>
                  <a:lnTo>
                    <a:pt x="49106" y="158891"/>
                  </a:lnTo>
                  <a:lnTo>
                    <a:pt x="28265" y="195935"/>
                  </a:lnTo>
                  <a:lnTo>
                    <a:pt x="12848" y="235523"/>
                  </a:lnTo>
                  <a:lnTo>
                    <a:pt x="3283" y="277272"/>
                  </a:lnTo>
                  <a:lnTo>
                    <a:pt x="0" y="320801"/>
                  </a:lnTo>
                  <a:lnTo>
                    <a:pt x="3283" y="364331"/>
                  </a:lnTo>
                  <a:lnTo>
                    <a:pt x="12848" y="406080"/>
                  </a:lnTo>
                  <a:lnTo>
                    <a:pt x="28265" y="445668"/>
                  </a:lnTo>
                  <a:lnTo>
                    <a:pt x="49106" y="482712"/>
                  </a:lnTo>
                  <a:lnTo>
                    <a:pt x="74943" y="516830"/>
                  </a:lnTo>
                  <a:lnTo>
                    <a:pt x="105346" y="547639"/>
                  </a:lnTo>
                  <a:lnTo>
                    <a:pt x="139887" y="574758"/>
                  </a:lnTo>
                  <a:lnTo>
                    <a:pt x="178138" y="597803"/>
                  </a:lnTo>
                  <a:lnTo>
                    <a:pt x="219670" y="616392"/>
                  </a:lnTo>
                  <a:lnTo>
                    <a:pt x="264054" y="630144"/>
                  </a:lnTo>
                  <a:lnTo>
                    <a:pt x="310861" y="638675"/>
                  </a:lnTo>
                  <a:lnTo>
                    <a:pt x="359663" y="641604"/>
                  </a:lnTo>
                  <a:lnTo>
                    <a:pt x="408466" y="638675"/>
                  </a:lnTo>
                  <a:lnTo>
                    <a:pt x="455273" y="630144"/>
                  </a:lnTo>
                  <a:lnTo>
                    <a:pt x="499657" y="616392"/>
                  </a:lnTo>
                  <a:lnTo>
                    <a:pt x="541189" y="597803"/>
                  </a:lnTo>
                  <a:lnTo>
                    <a:pt x="579440" y="574758"/>
                  </a:lnTo>
                  <a:lnTo>
                    <a:pt x="613981" y="547639"/>
                  </a:lnTo>
                  <a:lnTo>
                    <a:pt x="644384" y="516830"/>
                  </a:lnTo>
                  <a:lnTo>
                    <a:pt x="670221" y="482712"/>
                  </a:lnTo>
                  <a:lnTo>
                    <a:pt x="691062" y="445668"/>
                  </a:lnTo>
                  <a:lnTo>
                    <a:pt x="706479" y="406080"/>
                  </a:lnTo>
                  <a:lnTo>
                    <a:pt x="716044" y="364331"/>
                  </a:lnTo>
                  <a:lnTo>
                    <a:pt x="719327" y="320801"/>
                  </a:lnTo>
                  <a:lnTo>
                    <a:pt x="716044" y="277272"/>
                  </a:lnTo>
                  <a:lnTo>
                    <a:pt x="706479" y="235523"/>
                  </a:lnTo>
                  <a:lnTo>
                    <a:pt x="691062" y="195935"/>
                  </a:lnTo>
                  <a:lnTo>
                    <a:pt x="670221" y="158891"/>
                  </a:lnTo>
                  <a:lnTo>
                    <a:pt x="644384" y="124773"/>
                  </a:lnTo>
                  <a:lnTo>
                    <a:pt x="613981" y="93964"/>
                  </a:lnTo>
                  <a:lnTo>
                    <a:pt x="579440" y="66845"/>
                  </a:lnTo>
                  <a:lnTo>
                    <a:pt x="541189" y="43800"/>
                  </a:lnTo>
                  <a:lnTo>
                    <a:pt x="499657" y="25211"/>
                  </a:lnTo>
                  <a:lnTo>
                    <a:pt x="455273" y="11459"/>
                  </a:lnTo>
                  <a:lnTo>
                    <a:pt x="408466" y="292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719327" y="320801"/>
                  </a:moveTo>
                  <a:lnTo>
                    <a:pt x="716044" y="364331"/>
                  </a:lnTo>
                  <a:lnTo>
                    <a:pt x="706479" y="406080"/>
                  </a:lnTo>
                  <a:lnTo>
                    <a:pt x="691062" y="445668"/>
                  </a:lnTo>
                  <a:lnTo>
                    <a:pt x="670221" y="482712"/>
                  </a:lnTo>
                  <a:lnTo>
                    <a:pt x="644384" y="516830"/>
                  </a:lnTo>
                  <a:lnTo>
                    <a:pt x="613981" y="547639"/>
                  </a:lnTo>
                  <a:lnTo>
                    <a:pt x="579440" y="574758"/>
                  </a:lnTo>
                  <a:lnTo>
                    <a:pt x="541189" y="597803"/>
                  </a:lnTo>
                  <a:lnTo>
                    <a:pt x="499657" y="616392"/>
                  </a:lnTo>
                  <a:lnTo>
                    <a:pt x="455273" y="630144"/>
                  </a:lnTo>
                  <a:lnTo>
                    <a:pt x="408466" y="638675"/>
                  </a:lnTo>
                  <a:lnTo>
                    <a:pt x="359663" y="641604"/>
                  </a:lnTo>
                  <a:lnTo>
                    <a:pt x="310861" y="638675"/>
                  </a:lnTo>
                  <a:lnTo>
                    <a:pt x="264054" y="630144"/>
                  </a:lnTo>
                  <a:lnTo>
                    <a:pt x="219670" y="616392"/>
                  </a:lnTo>
                  <a:lnTo>
                    <a:pt x="178138" y="597803"/>
                  </a:lnTo>
                  <a:lnTo>
                    <a:pt x="139887" y="574758"/>
                  </a:lnTo>
                  <a:lnTo>
                    <a:pt x="105346" y="547639"/>
                  </a:lnTo>
                  <a:lnTo>
                    <a:pt x="74943" y="516830"/>
                  </a:lnTo>
                  <a:lnTo>
                    <a:pt x="49106" y="482712"/>
                  </a:lnTo>
                  <a:lnTo>
                    <a:pt x="28265" y="445668"/>
                  </a:lnTo>
                  <a:lnTo>
                    <a:pt x="12848" y="406080"/>
                  </a:lnTo>
                  <a:lnTo>
                    <a:pt x="3283" y="364331"/>
                  </a:lnTo>
                  <a:lnTo>
                    <a:pt x="0" y="320801"/>
                  </a:lnTo>
                  <a:lnTo>
                    <a:pt x="3283" y="277272"/>
                  </a:lnTo>
                  <a:lnTo>
                    <a:pt x="12848" y="235523"/>
                  </a:lnTo>
                  <a:lnTo>
                    <a:pt x="28265" y="195935"/>
                  </a:lnTo>
                  <a:lnTo>
                    <a:pt x="49106" y="158891"/>
                  </a:lnTo>
                  <a:lnTo>
                    <a:pt x="74943" y="124773"/>
                  </a:lnTo>
                  <a:lnTo>
                    <a:pt x="105346" y="93964"/>
                  </a:lnTo>
                  <a:lnTo>
                    <a:pt x="139887" y="66845"/>
                  </a:lnTo>
                  <a:lnTo>
                    <a:pt x="178138" y="43800"/>
                  </a:lnTo>
                  <a:lnTo>
                    <a:pt x="219670" y="25211"/>
                  </a:lnTo>
                  <a:lnTo>
                    <a:pt x="264054" y="11459"/>
                  </a:lnTo>
                  <a:lnTo>
                    <a:pt x="310861" y="2928"/>
                  </a:lnTo>
                  <a:lnTo>
                    <a:pt x="359663" y="0"/>
                  </a:lnTo>
                  <a:lnTo>
                    <a:pt x="408466" y="2928"/>
                  </a:lnTo>
                  <a:lnTo>
                    <a:pt x="455273" y="11459"/>
                  </a:lnTo>
                  <a:lnTo>
                    <a:pt x="499657" y="25211"/>
                  </a:lnTo>
                  <a:lnTo>
                    <a:pt x="541189" y="43800"/>
                  </a:lnTo>
                  <a:lnTo>
                    <a:pt x="579440" y="66845"/>
                  </a:lnTo>
                  <a:lnTo>
                    <a:pt x="613981" y="93964"/>
                  </a:lnTo>
                  <a:lnTo>
                    <a:pt x="644384" y="124773"/>
                  </a:lnTo>
                  <a:lnTo>
                    <a:pt x="670221" y="158891"/>
                  </a:lnTo>
                  <a:lnTo>
                    <a:pt x="691062" y="195935"/>
                  </a:lnTo>
                  <a:lnTo>
                    <a:pt x="706479" y="235523"/>
                  </a:lnTo>
                  <a:lnTo>
                    <a:pt x="716044" y="277272"/>
                  </a:lnTo>
                  <a:lnTo>
                    <a:pt x="71932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240660" y="50289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74135" y="251459"/>
            <a:ext cx="4346575" cy="1013460"/>
          </a:xfrm>
          <a:custGeom>
            <a:avLst/>
            <a:gdLst/>
            <a:ahLst/>
            <a:cxnLst/>
            <a:rect l="l" t="t" r="r" b="b"/>
            <a:pathLst>
              <a:path w="4346575" h="1013460">
                <a:moveTo>
                  <a:pt x="0" y="1013459"/>
                </a:moveTo>
                <a:lnTo>
                  <a:pt x="4346448" y="1013459"/>
                </a:lnTo>
                <a:lnTo>
                  <a:pt x="4346448" y="0"/>
                </a:lnTo>
                <a:lnTo>
                  <a:pt x="0" y="0"/>
                </a:lnTo>
                <a:lnTo>
                  <a:pt x="0" y="1013459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56252" y="464058"/>
            <a:ext cx="198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INSIGHTS</a:t>
            </a:r>
            <a:endParaRPr spc="-3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091" y="335279"/>
            <a:ext cx="4349750" cy="1452880"/>
          </a:xfrm>
          <a:custGeom>
            <a:avLst/>
            <a:gdLst/>
            <a:ahLst/>
            <a:cxnLst/>
            <a:rect l="l" t="t" r="r" b="b"/>
            <a:pathLst>
              <a:path w="4349750" h="1452880">
                <a:moveTo>
                  <a:pt x="0" y="1452372"/>
                </a:moveTo>
                <a:lnTo>
                  <a:pt x="4349496" y="1452372"/>
                </a:lnTo>
                <a:lnTo>
                  <a:pt x="4349496" y="0"/>
                </a:lnTo>
                <a:lnTo>
                  <a:pt x="0" y="0"/>
                </a:lnTo>
                <a:lnTo>
                  <a:pt x="0" y="1452372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4258" y="767334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KPIS</a:t>
            </a:r>
            <a:endParaRPr spc="-450" dirty="0"/>
          </a:p>
        </p:txBody>
      </p:sp>
      <p:sp>
        <p:nvSpPr>
          <p:cNvPr id="6" name="object 6"/>
          <p:cNvSpPr/>
          <p:nvPr/>
        </p:nvSpPr>
        <p:spPr>
          <a:xfrm>
            <a:off x="2346960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21051" y="3195065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340"/>
              </a:spcBef>
            </a:pPr>
            <a:r>
              <a:rPr sz="3600" dirty="0">
                <a:solidFill>
                  <a:srgbClr val="001F5F"/>
                </a:solidFill>
                <a:latin typeface="Arial Black" panose="020B0A04020102020204"/>
                <a:cs typeface="Arial Black" panose="020B0A04020102020204"/>
              </a:rPr>
              <a:t>44.17M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TOTAL</a:t>
            </a:r>
            <a:r>
              <a:rPr sz="1800" spc="-75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PROFIT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8747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33486" y="3259073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Arial Black" panose="020B0A04020102020204"/>
                <a:cs typeface="Arial Black" panose="020B0A04020102020204"/>
              </a:rPr>
              <a:t>137.35M</a:t>
            </a:r>
            <a:endParaRPr sz="32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TOTAL</a:t>
            </a:r>
            <a:r>
              <a:rPr sz="1800" spc="-85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REVENUE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7732" y="510844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15157" y="5389371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600" dirty="0">
                <a:solidFill>
                  <a:srgbClr val="001F5F"/>
                </a:solidFill>
                <a:latin typeface="Arial Black" panose="020B0A04020102020204"/>
                <a:cs typeface="Arial Black" panose="020B0A04020102020204"/>
              </a:rPr>
              <a:t>93.18M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TOTAL</a:t>
            </a:r>
            <a:r>
              <a:rPr sz="1800" spc="-90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COST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8747" y="5119115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99246" y="5400547"/>
            <a:ext cx="142303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5" dirty="0">
                <a:solidFill>
                  <a:srgbClr val="001F5F"/>
                </a:solidFill>
                <a:latin typeface="Arial Black" panose="020B0A04020102020204"/>
                <a:cs typeface="Arial Black" panose="020B0A04020102020204"/>
              </a:rPr>
              <a:t>513K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UNIT</a:t>
            </a:r>
            <a:r>
              <a:rPr sz="1800" spc="-100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 panose="020B0A04020102020204"/>
                <a:cs typeface="Arial Black" panose="020B0A04020102020204"/>
              </a:rPr>
              <a:t>SOLD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0566" y="464058"/>
            <a:ext cx="484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PROFI</a:t>
            </a:r>
            <a:r>
              <a:rPr spc="-390" dirty="0"/>
              <a:t>T</a:t>
            </a:r>
            <a:r>
              <a:rPr spc="-50" dirty="0"/>
              <a:t> </a:t>
            </a:r>
            <a:r>
              <a:rPr spc="-490" dirty="0"/>
              <a:t>WISE</a:t>
            </a:r>
            <a:r>
              <a:rPr spc="-35" dirty="0"/>
              <a:t> </a:t>
            </a:r>
            <a:r>
              <a:rPr spc="-240" dirty="0"/>
              <a:t>ANALYSIS</a:t>
            </a:r>
            <a:endParaRPr spc="-240" dirty="0"/>
          </a:p>
        </p:txBody>
      </p:sp>
      <p:grpSp>
        <p:nvGrpSpPr>
          <p:cNvPr id="6" name="object 6"/>
          <p:cNvGrpSpPr/>
          <p:nvPr/>
        </p:nvGrpSpPr>
        <p:grpSpPr>
          <a:xfrm>
            <a:off x="4585715" y="2791967"/>
            <a:ext cx="7292340" cy="3481070"/>
            <a:chOff x="4585715" y="2791967"/>
            <a:chExt cx="7292340" cy="348107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61759" y="2791967"/>
              <a:ext cx="5416295" cy="34808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189219"/>
              <a:ext cx="4360164" cy="76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2301" y="5241797"/>
              <a:ext cx="4132579" cy="611505"/>
            </a:xfrm>
            <a:custGeom>
              <a:avLst/>
              <a:gdLst/>
              <a:ahLst/>
              <a:cxnLst/>
              <a:rect l="l" t="t" r="r" b="b"/>
              <a:pathLst>
                <a:path w="4132579" h="611504">
                  <a:moveTo>
                    <a:pt x="76200" y="534835"/>
                  </a:moveTo>
                  <a:lnTo>
                    <a:pt x="0" y="572935"/>
                  </a:lnTo>
                  <a:lnTo>
                    <a:pt x="76200" y="611035"/>
                  </a:lnTo>
                  <a:lnTo>
                    <a:pt x="76200" y="584047"/>
                  </a:lnTo>
                  <a:lnTo>
                    <a:pt x="57403" y="584047"/>
                  </a:lnTo>
                  <a:lnTo>
                    <a:pt x="52324" y="579069"/>
                  </a:lnTo>
                  <a:lnTo>
                    <a:pt x="52324" y="566801"/>
                  </a:lnTo>
                  <a:lnTo>
                    <a:pt x="57403" y="561822"/>
                  </a:lnTo>
                  <a:lnTo>
                    <a:pt x="76200" y="561822"/>
                  </a:lnTo>
                  <a:lnTo>
                    <a:pt x="76200" y="534835"/>
                  </a:lnTo>
                  <a:close/>
                </a:path>
                <a:path w="4132579" h="611504">
                  <a:moveTo>
                    <a:pt x="76200" y="561822"/>
                  </a:moveTo>
                  <a:lnTo>
                    <a:pt x="57403" y="561822"/>
                  </a:lnTo>
                  <a:lnTo>
                    <a:pt x="52324" y="566801"/>
                  </a:lnTo>
                  <a:lnTo>
                    <a:pt x="52324" y="579069"/>
                  </a:lnTo>
                  <a:lnTo>
                    <a:pt x="57403" y="584047"/>
                  </a:lnTo>
                  <a:lnTo>
                    <a:pt x="76200" y="584047"/>
                  </a:lnTo>
                  <a:lnTo>
                    <a:pt x="76200" y="561822"/>
                  </a:lnTo>
                  <a:close/>
                </a:path>
                <a:path w="4132579" h="611504">
                  <a:moveTo>
                    <a:pt x="2054859" y="561822"/>
                  </a:moveTo>
                  <a:lnTo>
                    <a:pt x="76200" y="561822"/>
                  </a:lnTo>
                  <a:lnTo>
                    <a:pt x="76200" y="584047"/>
                  </a:lnTo>
                  <a:lnTo>
                    <a:pt x="2072131" y="584047"/>
                  </a:lnTo>
                  <a:lnTo>
                    <a:pt x="2077084" y="579069"/>
                  </a:lnTo>
                  <a:lnTo>
                    <a:pt x="2077084" y="572935"/>
                  </a:lnTo>
                  <a:lnTo>
                    <a:pt x="2054859" y="572935"/>
                  </a:lnTo>
                  <a:lnTo>
                    <a:pt x="2054859" y="561822"/>
                  </a:lnTo>
                  <a:close/>
                </a:path>
                <a:path w="4132579" h="611504">
                  <a:moveTo>
                    <a:pt x="4055872" y="26923"/>
                  </a:moveTo>
                  <a:lnTo>
                    <a:pt x="2059940" y="26923"/>
                  </a:lnTo>
                  <a:lnTo>
                    <a:pt x="2054859" y="32003"/>
                  </a:lnTo>
                  <a:lnTo>
                    <a:pt x="2054859" y="572935"/>
                  </a:lnTo>
                  <a:lnTo>
                    <a:pt x="2066036" y="561822"/>
                  </a:lnTo>
                  <a:lnTo>
                    <a:pt x="2077084" y="561822"/>
                  </a:lnTo>
                  <a:lnTo>
                    <a:pt x="2077084" y="49148"/>
                  </a:lnTo>
                  <a:lnTo>
                    <a:pt x="2066036" y="49148"/>
                  </a:lnTo>
                  <a:lnTo>
                    <a:pt x="2077084" y="38099"/>
                  </a:lnTo>
                  <a:lnTo>
                    <a:pt x="4055872" y="38099"/>
                  </a:lnTo>
                  <a:lnTo>
                    <a:pt x="4055872" y="26923"/>
                  </a:lnTo>
                  <a:close/>
                </a:path>
                <a:path w="4132579" h="611504">
                  <a:moveTo>
                    <a:pt x="2077084" y="561822"/>
                  </a:moveTo>
                  <a:lnTo>
                    <a:pt x="2066036" y="561822"/>
                  </a:lnTo>
                  <a:lnTo>
                    <a:pt x="2054859" y="572935"/>
                  </a:lnTo>
                  <a:lnTo>
                    <a:pt x="2077084" y="572935"/>
                  </a:lnTo>
                  <a:lnTo>
                    <a:pt x="2077084" y="561822"/>
                  </a:lnTo>
                  <a:close/>
                </a:path>
                <a:path w="4132579" h="611504">
                  <a:moveTo>
                    <a:pt x="4055872" y="0"/>
                  </a:moveTo>
                  <a:lnTo>
                    <a:pt x="4055872" y="76199"/>
                  </a:lnTo>
                  <a:lnTo>
                    <a:pt x="4109974" y="49148"/>
                  </a:lnTo>
                  <a:lnTo>
                    <a:pt x="4074668" y="49148"/>
                  </a:lnTo>
                  <a:lnTo>
                    <a:pt x="4079621" y="44195"/>
                  </a:lnTo>
                  <a:lnTo>
                    <a:pt x="4079621" y="32003"/>
                  </a:lnTo>
                  <a:lnTo>
                    <a:pt x="4074668" y="26923"/>
                  </a:lnTo>
                  <a:lnTo>
                    <a:pt x="4109720" y="26923"/>
                  </a:lnTo>
                  <a:lnTo>
                    <a:pt x="4055872" y="0"/>
                  </a:lnTo>
                  <a:close/>
                </a:path>
                <a:path w="4132579" h="611504">
                  <a:moveTo>
                    <a:pt x="2077084" y="38099"/>
                  </a:moveTo>
                  <a:lnTo>
                    <a:pt x="2066036" y="49148"/>
                  </a:lnTo>
                  <a:lnTo>
                    <a:pt x="2077084" y="49148"/>
                  </a:lnTo>
                  <a:lnTo>
                    <a:pt x="2077084" y="38099"/>
                  </a:lnTo>
                  <a:close/>
                </a:path>
                <a:path w="4132579" h="611504">
                  <a:moveTo>
                    <a:pt x="4055872" y="38099"/>
                  </a:moveTo>
                  <a:lnTo>
                    <a:pt x="2077084" y="38099"/>
                  </a:lnTo>
                  <a:lnTo>
                    <a:pt x="2077084" y="49148"/>
                  </a:lnTo>
                  <a:lnTo>
                    <a:pt x="4055872" y="49148"/>
                  </a:lnTo>
                  <a:lnTo>
                    <a:pt x="4055872" y="38099"/>
                  </a:lnTo>
                  <a:close/>
                </a:path>
                <a:path w="4132579" h="611504">
                  <a:moveTo>
                    <a:pt x="4109720" y="26923"/>
                  </a:moveTo>
                  <a:lnTo>
                    <a:pt x="4074668" y="26923"/>
                  </a:lnTo>
                  <a:lnTo>
                    <a:pt x="4079621" y="32003"/>
                  </a:lnTo>
                  <a:lnTo>
                    <a:pt x="4079621" y="44195"/>
                  </a:lnTo>
                  <a:lnTo>
                    <a:pt x="4074668" y="49148"/>
                  </a:lnTo>
                  <a:lnTo>
                    <a:pt x="4109974" y="49148"/>
                  </a:lnTo>
                  <a:lnTo>
                    <a:pt x="4132072" y="38099"/>
                  </a:lnTo>
                  <a:lnTo>
                    <a:pt x="4109720" y="26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19" y="3721607"/>
              <a:ext cx="3741420" cy="1478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1105" y="3774185"/>
              <a:ext cx="3514090" cy="1327150"/>
            </a:xfrm>
            <a:custGeom>
              <a:avLst/>
              <a:gdLst/>
              <a:ahLst/>
              <a:cxnLst/>
              <a:rect l="l" t="t" r="r" b="b"/>
              <a:pathLst>
                <a:path w="3514090" h="1327150">
                  <a:moveTo>
                    <a:pt x="76200" y="1250822"/>
                  </a:moveTo>
                  <a:lnTo>
                    <a:pt x="0" y="1288922"/>
                  </a:lnTo>
                  <a:lnTo>
                    <a:pt x="76200" y="1327022"/>
                  </a:lnTo>
                  <a:lnTo>
                    <a:pt x="76200" y="1300099"/>
                  </a:lnTo>
                  <a:lnTo>
                    <a:pt x="57404" y="1300099"/>
                  </a:lnTo>
                  <a:lnTo>
                    <a:pt x="52451" y="1295019"/>
                  </a:lnTo>
                  <a:lnTo>
                    <a:pt x="52451" y="1282827"/>
                  </a:lnTo>
                  <a:lnTo>
                    <a:pt x="57404" y="1277874"/>
                  </a:lnTo>
                  <a:lnTo>
                    <a:pt x="76200" y="1277874"/>
                  </a:lnTo>
                  <a:lnTo>
                    <a:pt x="76200" y="1250822"/>
                  </a:lnTo>
                  <a:close/>
                </a:path>
                <a:path w="3514090" h="1327150">
                  <a:moveTo>
                    <a:pt x="76200" y="1277874"/>
                  </a:moveTo>
                  <a:lnTo>
                    <a:pt x="57404" y="1277874"/>
                  </a:lnTo>
                  <a:lnTo>
                    <a:pt x="52451" y="1282827"/>
                  </a:lnTo>
                  <a:lnTo>
                    <a:pt x="52451" y="1295019"/>
                  </a:lnTo>
                  <a:lnTo>
                    <a:pt x="57404" y="1300099"/>
                  </a:lnTo>
                  <a:lnTo>
                    <a:pt x="76200" y="1300099"/>
                  </a:lnTo>
                  <a:lnTo>
                    <a:pt x="76200" y="1277874"/>
                  </a:lnTo>
                  <a:close/>
                </a:path>
                <a:path w="3514090" h="1327150">
                  <a:moveTo>
                    <a:pt x="1745742" y="1277874"/>
                  </a:moveTo>
                  <a:lnTo>
                    <a:pt x="76200" y="1277874"/>
                  </a:lnTo>
                  <a:lnTo>
                    <a:pt x="76200" y="1300099"/>
                  </a:lnTo>
                  <a:lnTo>
                    <a:pt x="1763014" y="1300099"/>
                  </a:lnTo>
                  <a:lnTo>
                    <a:pt x="1767967" y="1295019"/>
                  </a:lnTo>
                  <a:lnTo>
                    <a:pt x="1767967" y="1288922"/>
                  </a:lnTo>
                  <a:lnTo>
                    <a:pt x="1745742" y="1288922"/>
                  </a:lnTo>
                  <a:lnTo>
                    <a:pt x="1745742" y="1277874"/>
                  </a:lnTo>
                  <a:close/>
                </a:path>
                <a:path w="3514090" h="1327150">
                  <a:moveTo>
                    <a:pt x="3437636" y="26924"/>
                  </a:moveTo>
                  <a:lnTo>
                    <a:pt x="1750822" y="26924"/>
                  </a:lnTo>
                  <a:lnTo>
                    <a:pt x="1745742" y="32003"/>
                  </a:lnTo>
                  <a:lnTo>
                    <a:pt x="1745742" y="1288922"/>
                  </a:lnTo>
                  <a:lnTo>
                    <a:pt x="1756918" y="1277874"/>
                  </a:lnTo>
                  <a:lnTo>
                    <a:pt x="1767967" y="1277874"/>
                  </a:lnTo>
                  <a:lnTo>
                    <a:pt x="1767967" y="49149"/>
                  </a:lnTo>
                  <a:lnTo>
                    <a:pt x="1756918" y="49149"/>
                  </a:lnTo>
                  <a:lnTo>
                    <a:pt x="1767967" y="38100"/>
                  </a:lnTo>
                  <a:lnTo>
                    <a:pt x="3437636" y="38100"/>
                  </a:lnTo>
                  <a:lnTo>
                    <a:pt x="3437636" y="26924"/>
                  </a:lnTo>
                  <a:close/>
                </a:path>
                <a:path w="3514090" h="1327150">
                  <a:moveTo>
                    <a:pt x="1767967" y="1277874"/>
                  </a:moveTo>
                  <a:lnTo>
                    <a:pt x="1756918" y="1277874"/>
                  </a:lnTo>
                  <a:lnTo>
                    <a:pt x="1745742" y="1288922"/>
                  </a:lnTo>
                  <a:lnTo>
                    <a:pt x="1767967" y="1288922"/>
                  </a:lnTo>
                  <a:lnTo>
                    <a:pt x="1767967" y="1277874"/>
                  </a:lnTo>
                  <a:close/>
                </a:path>
                <a:path w="3514090" h="1327150">
                  <a:moveTo>
                    <a:pt x="3437636" y="0"/>
                  </a:moveTo>
                  <a:lnTo>
                    <a:pt x="3437636" y="76200"/>
                  </a:lnTo>
                  <a:lnTo>
                    <a:pt x="3491738" y="49149"/>
                  </a:lnTo>
                  <a:lnTo>
                    <a:pt x="3456432" y="49149"/>
                  </a:lnTo>
                  <a:lnTo>
                    <a:pt x="3461385" y="44195"/>
                  </a:lnTo>
                  <a:lnTo>
                    <a:pt x="3461385" y="32003"/>
                  </a:lnTo>
                  <a:lnTo>
                    <a:pt x="3456432" y="26924"/>
                  </a:lnTo>
                  <a:lnTo>
                    <a:pt x="3491484" y="26924"/>
                  </a:lnTo>
                  <a:lnTo>
                    <a:pt x="3437636" y="0"/>
                  </a:lnTo>
                  <a:close/>
                </a:path>
                <a:path w="3514090" h="1327150">
                  <a:moveTo>
                    <a:pt x="1767967" y="38100"/>
                  </a:moveTo>
                  <a:lnTo>
                    <a:pt x="1756918" y="49149"/>
                  </a:lnTo>
                  <a:lnTo>
                    <a:pt x="1767967" y="49149"/>
                  </a:lnTo>
                  <a:lnTo>
                    <a:pt x="1767967" y="38100"/>
                  </a:lnTo>
                  <a:close/>
                </a:path>
                <a:path w="3514090" h="1327150">
                  <a:moveTo>
                    <a:pt x="3437636" y="38100"/>
                  </a:moveTo>
                  <a:lnTo>
                    <a:pt x="1767967" y="38100"/>
                  </a:lnTo>
                  <a:lnTo>
                    <a:pt x="1767967" y="49149"/>
                  </a:lnTo>
                  <a:lnTo>
                    <a:pt x="3437636" y="49149"/>
                  </a:lnTo>
                  <a:lnTo>
                    <a:pt x="3437636" y="38100"/>
                  </a:lnTo>
                  <a:close/>
                </a:path>
                <a:path w="3514090" h="1327150">
                  <a:moveTo>
                    <a:pt x="3491484" y="26924"/>
                  </a:moveTo>
                  <a:lnTo>
                    <a:pt x="3456432" y="26924"/>
                  </a:lnTo>
                  <a:lnTo>
                    <a:pt x="3461385" y="32003"/>
                  </a:lnTo>
                  <a:lnTo>
                    <a:pt x="3461385" y="44195"/>
                  </a:lnTo>
                  <a:lnTo>
                    <a:pt x="3456432" y="49149"/>
                  </a:lnTo>
                  <a:lnTo>
                    <a:pt x="3491738" y="49149"/>
                  </a:lnTo>
                  <a:lnTo>
                    <a:pt x="3513836" y="38100"/>
                  </a:lnTo>
                  <a:lnTo>
                    <a:pt x="3491484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13128" y="2578734"/>
            <a:ext cx="4396105" cy="3672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KEY</a:t>
            </a:r>
            <a:r>
              <a:rPr sz="2400" spc="200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dirty="0">
                <a:solidFill>
                  <a:srgbClr val="EFA12D"/>
                </a:solidFill>
                <a:latin typeface="Bahnschrift" panose="020B0502040204020203"/>
                <a:cs typeface="Bahnschrift" panose="020B0502040204020203"/>
              </a:rPr>
              <a:t>INSIGHTS</a:t>
            </a:r>
            <a:endParaRPr sz="2400">
              <a:latin typeface="Bahnschrift" panose="020B0502040204020203"/>
              <a:cs typeface="Bahnschrift" panose="020B0502040204020203"/>
            </a:endParaRPr>
          </a:p>
          <a:p>
            <a:pPr marL="12700" marR="9461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Profit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 panose="020B0604020202020204"/>
                <a:cs typeface="Arial" panose="020B0604020202020204"/>
              </a:rPr>
              <a:t>Highest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in </a:t>
            </a:r>
            <a:r>
              <a:rPr sz="2400" b="1" spc="-10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Djibouti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and </a:t>
            </a:r>
            <a:r>
              <a:rPr sz="2400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65" dirty="0">
                <a:solidFill>
                  <a:srgbClr val="488392"/>
                </a:solidFill>
                <a:latin typeface="Arial" panose="020B0604020202020204"/>
                <a:cs typeface="Arial" panose="020B0604020202020204"/>
              </a:rPr>
              <a:t>Least</a:t>
            </a:r>
            <a:r>
              <a:rPr sz="2400" b="1" spc="-20" dirty="0">
                <a:solidFill>
                  <a:srgbClr val="48839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in</a:t>
            </a:r>
            <a:r>
              <a:rPr sz="2400" spc="235" dirty="0">
                <a:solidFill>
                  <a:srgbClr val="488392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sz="2400" b="1" spc="-90" dirty="0">
                <a:solidFill>
                  <a:srgbClr val="30B4E6"/>
                </a:solidFill>
                <a:latin typeface="Arial" panose="020B0604020202020204"/>
                <a:cs typeface="Arial" panose="020B0604020202020204"/>
              </a:rPr>
              <a:t>Kuwait.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 marL="2180590" algn="ctr">
              <a:lnSpc>
                <a:spcPct val="100000"/>
              </a:lnSpc>
            </a:pPr>
            <a:r>
              <a:rPr sz="2400" b="1" spc="-185" dirty="0">
                <a:solidFill>
                  <a:srgbClr val="EFA12D"/>
                </a:solidFill>
                <a:latin typeface="Arial" panose="020B0604020202020204"/>
                <a:cs typeface="Arial" panose="020B0604020202020204"/>
              </a:rPr>
              <a:t>KUWAIT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18059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4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24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10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58(1.</a:t>
            </a:r>
            <a:r>
              <a:rPr sz="1800" b="1" spc="-12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8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6K)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marL="71755" algn="ctr">
              <a:lnSpc>
                <a:spcPct val="100000"/>
              </a:lnSpc>
            </a:pPr>
            <a:r>
              <a:rPr sz="2400" b="1" spc="-165" dirty="0">
                <a:solidFill>
                  <a:srgbClr val="EFA12D"/>
                </a:solidFill>
                <a:latin typeface="Arial" panose="020B0604020202020204"/>
                <a:cs typeface="Arial" panose="020B0604020202020204"/>
              </a:rPr>
              <a:t>DJIBOUTI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112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-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68580" algn="ctr">
              <a:lnSpc>
                <a:spcPct val="100000"/>
              </a:lnSpc>
            </a:pPr>
            <a:r>
              <a:rPr sz="1800" b="1" spc="-7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2425318(2.43M)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55535" y="2142744"/>
            <a:ext cx="4739005" cy="677545"/>
            <a:chOff x="6955535" y="2142744"/>
            <a:chExt cx="4739005" cy="677545"/>
          </a:xfrm>
        </p:grpSpPr>
        <p:sp>
          <p:nvSpPr>
            <p:cNvPr id="14" name="object 14"/>
            <p:cNvSpPr/>
            <p:nvPr/>
          </p:nvSpPr>
          <p:spPr>
            <a:xfrm>
              <a:off x="7018781" y="2195322"/>
              <a:ext cx="4590415" cy="462280"/>
            </a:xfrm>
            <a:custGeom>
              <a:avLst/>
              <a:gdLst/>
              <a:ahLst/>
              <a:cxnLst/>
              <a:rect l="l" t="t" r="r" b="b"/>
              <a:pathLst>
                <a:path w="4590415" h="462280">
                  <a:moveTo>
                    <a:pt x="459028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590287" y="461772"/>
                  </a:lnTo>
                  <a:lnTo>
                    <a:pt x="4590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5535" y="2142744"/>
              <a:ext cx="4738878" cy="67741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18781" y="2195322"/>
            <a:ext cx="459041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Bahnschrift" panose="020B0502040204020203"/>
                <a:cs typeface="Bahnschrift" panose="020B0502040204020203"/>
              </a:rPr>
              <a:t>Profit</a:t>
            </a:r>
            <a:r>
              <a:rPr sz="2400" spc="245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latin typeface="Bahnschrift" panose="020B0502040204020203"/>
                <a:cs typeface="Bahnschrift" panose="020B0502040204020203"/>
              </a:rPr>
              <a:t>Across</a:t>
            </a:r>
            <a:r>
              <a:rPr sz="2400" spc="245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latin typeface="Bahnschrift" panose="020B0502040204020203"/>
                <a:cs typeface="Bahnschrift" panose="020B0502040204020203"/>
              </a:rPr>
              <a:t>Various</a:t>
            </a:r>
            <a:r>
              <a:rPr sz="2400" spc="250" dirty="0">
                <a:latin typeface="Bahnschrift" panose="020B0502040204020203"/>
                <a:cs typeface="Bahnschrift" panose="020B0502040204020203"/>
              </a:rPr>
              <a:t> </a:t>
            </a:r>
            <a:r>
              <a:rPr sz="2400" spc="-5" dirty="0">
                <a:latin typeface="Bahnschrift" panose="020B0502040204020203"/>
                <a:cs typeface="Bahnschrift" panose="020B0502040204020203"/>
              </a:rPr>
              <a:t>Countries</a:t>
            </a:r>
            <a:endParaRPr sz="2400"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3076</Words>
  <Application>WPS Presentation</Application>
  <PresentationFormat>On-screen Show (4:3)</PresentationFormat>
  <Paragraphs>178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Tahoma</vt:lpstr>
      <vt:lpstr>Arial Black</vt:lpstr>
      <vt:lpstr>Verdana</vt:lpstr>
      <vt:lpstr>Arial MT</vt:lpstr>
      <vt:lpstr>Wingdings</vt:lpstr>
      <vt:lpstr>Calibri</vt:lpstr>
      <vt:lpstr>Arial</vt:lpstr>
      <vt:lpstr>Bahnschrift</vt:lpstr>
      <vt:lpstr>Roboto</vt:lpstr>
      <vt:lpstr>Times New Roman</vt:lpstr>
      <vt:lpstr>Microsoft YaHei</vt:lpstr>
      <vt:lpstr>Arial Unicode MS</vt:lpstr>
      <vt:lpstr>Calibri</vt:lpstr>
      <vt:lpstr>Arial Narrow</vt:lpstr>
      <vt:lpstr>Arial Black</vt:lpstr>
      <vt:lpstr>Bahnschrift SemiBold SemiConden</vt:lpstr>
      <vt:lpstr>Bahnschrift</vt:lpstr>
      <vt:lpstr>Office Theme</vt:lpstr>
      <vt:lpstr>Amazon Sales Report</vt:lpstr>
      <vt:lpstr>INTRODUCTION</vt:lpstr>
      <vt:lpstr>OBJECTIVE</vt:lpstr>
      <vt:lpstr>DATA DESCRIPTION</vt:lpstr>
      <vt:lpstr>Item type is the varieties of item sales in the Amazon.</vt:lpstr>
      <vt:lpstr>Selling Price of the product</vt:lpstr>
      <vt:lpstr>INSIGHTS</vt:lpstr>
      <vt:lpstr>KPIS</vt:lpstr>
      <vt:lpstr>PROFIT WISE ANALYSIS</vt:lpstr>
      <vt:lpstr>Top 5 Items by Profit %</vt:lpstr>
      <vt:lpstr>REVENUE WISE ANALYSIS</vt:lpstr>
      <vt:lpstr>Total Profit by Year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Report</dc:title>
  <dc:creator>Office</dc:creator>
  <cp:lastModifiedBy>User</cp:lastModifiedBy>
  <cp:revision>3</cp:revision>
  <dcterms:created xsi:type="dcterms:W3CDTF">2024-01-10T17:31:45Z</dcterms:created>
  <dcterms:modified xsi:type="dcterms:W3CDTF">2024-01-10T17:36:24Z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2024-01-10T05:30:00Z</vt:filetime>
  </property>
  <property fmtid="{D5CDD505-2E9C-101B-9397-08002B2CF9AE}" pid="5" name="ICV">
    <vt:lpwstr>F343CA02B6144B808E1657DF2F8BD0E9_13</vt:lpwstr>
  </property>
  <property fmtid="{D5CDD505-2E9C-101B-9397-08002B2CF9AE}" pid="6" name="KSOProductBuildVer">
    <vt:lpwstr>1033-12.2.0.13359</vt:lpwstr>
  </property>
</Properties>
</file>