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9" r:id="rId8"/>
    <p:sldId id="271" r:id="rId9"/>
    <p:sldId id="270" r:id="rId10"/>
    <p:sldId id="261" r:id="rId11"/>
    <p:sldId id="267" r:id="rId12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Yu Gothic" panose="020B0400000000000000" charset="-128"/>
                <a:cs typeface="Yu Gothic" panose="020B0400000000000000" charset="-128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bg1"/>
                </a:solidFill>
                <a:latin typeface="Constantia" panose="02030602050306030303"/>
                <a:cs typeface="Constantia" panose="02030602050306030303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Yu Gothic" panose="020B0400000000000000" charset="-128"/>
                <a:cs typeface="Yu Gothic" panose="020B0400000000000000" charset="-128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Yu Gothic" panose="020B0400000000000000" charset="-128"/>
                <a:cs typeface="Yu Gothic" panose="020B0400000000000000" charset="-128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3.png"/><Relationship Id="rId7" Type="http://schemas.openxmlformats.org/officeDocument/2006/relationships/image" Target="../media/image2.png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103784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378452" y="0"/>
            <a:ext cx="4765548" cy="603503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0"/>
            <a:ext cx="9089945" cy="1020521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52425"/>
            <a:ext cx="9144000" cy="9017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0700" y="2915666"/>
            <a:ext cx="2521585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Yu Gothic" panose="020B0400000000000000" charset="-128"/>
                <a:cs typeface="Yu Gothic" panose="020B0400000000000000" charset="-128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0700" y="3416045"/>
            <a:ext cx="7780020" cy="2570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bg1"/>
                </a:solidFill>
                <a:latin typeface="Constantia" panose="02030602050306030303"/>
                <a:cs typeface="Constantia" panose="02030602050306030303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59841" y="1592618"/>
            <a:ext cx="8384540" cy="1130935"/>
            <a:chOff x="759841" y="1592618"/>
            <a:chExt cx="8384540" cy="113093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59841" y="1592618"/>
              <a:ext cx="8384158" cy="113052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9241" y="1596796"/>
              <a:ext cx="7920355" cy="465454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761" y="761"/>
            <a:ext cx="9142730" cy="6856730"/>
            <a:chOff x="761" y="761"/>
            <a:chExt cx="9142730" cy="685673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9495" y="2860547"/>
              <a:ext cx="8136635" cy="378561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61" y="761"/>
              <a:ext cx="9142730" cy="6856730"/>
            </a:xfrm>
            <a:custGeom>
              <a:avLst/>
              <a:gdLst/>
              <a:ahLst/>
              <a:cxnLst/>
              <a:rect l="l" t="t" r="r" b="b"/>
              <a:pathLst>
                <a:path w="9142730" h="6856730">
                  <a:moveTo>
                    <a:pt x="0" y="0"/>
                  </a:moveTo>
                  <a:lnTo>
                    <a:pt x="9142476" y="0"/>
                  </a:lnTo>
                  <a:lnTo>
                    <a:pt x="9142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00557" y="755091"/>
            <a:ext cx="8443595" cy="1072515"/>
            <a:chOff x="700557" y="755091"/>
            <a:chExt cx="8443595" cy="107251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00557" y="755091"/>
              <a:ext cx="8443442" cy="107233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7760" y="767118"/>
              <a:ext cx="5936615" cy="55498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38823" y="1777136"/>
            <a:ext cx="6709409" cy="458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2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Yu Gothic" panose="020B0400000000000000" charset="-128"/>
                <a:cs typeface="Yu Gothic" panose="020B0400000000000000" charset="-128"/>
              </a:rPr>
              <a:t>Q1)</a:t>
            </a:r>
            <a:r>
              <a:rPr sz="1600" spc="-10" dirty="0">
                <a:solidFill>
                  <a:srgbClr val="FFFFFF"/>
                </a:solidFill>
                <a:latin typeface="Yu Gothic" panose="020B0400000000000000" charset="-128"/>
                <a:cs typeface="Yu Gothic" panose="020B0400000000000000" charset="-128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Yu Gothic" panose="020B0400000000000000" charset="-128"/>
                <a:cs typeface="Yu Gothic" panose="020B0400000000000000" charset="-128"/>
              </a:rPr>
              <a:t>What is the source</a:t>
            </a:r>
            <a:r>
              <a:rPr sz="1600" spc="-10" dirty="0">
                <a:solidFill>
                  <a:srgbClr val="FFFFFF"/>
                </a:solidFill>
                <a:latin typeface="Yu Gothic" panose="020B0400000000000000" charset="-128"/>
                <a:cs typeface="Yu Gothic" panose="020B0400000000000000" charset="-128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Yu Gothic" panose="020B0400000000000000" charset="-128"/>
                <a:cs typeface="Yu Gothic" panose="020B0400000000000000" charset="-128"/>
              </a:rPr>
              <a:t>of data?</a:t>
            </a:r>
            <a:endParaRPr sz="1600">
              <a:latin typeface="Yu Gothic" panose="020B0400000000000000" charset="-128"/>
              <a:cs typeface="Yu Gothic" panose="020B0400000000000000" charset="-128"/>
            </a:endParaRPr>
          </a:p>
          <a:p>
            <a:pPr marL="12700" marR="5080">
              <a:lnSpc>
                <a:spcPts val="1950"/>
              </a:lnSpc>
              <a:spcBef>
                <a:spcPts val="35"/>
              </a:spcBef>
            </a:pPr>
            <a:r>
              <a:rPr sz="1600" spc="-5" dirty="0">
                <a:solidFill>
                  <a:srgbClr val="FFFFFF"/>
                </a:solidFill>
                <a:latin typeface="Yu Gothic" panose="020B0400000000000000" charset="-128"/>
                <a:cs typeface="Yu Gothic" panose="020B0400000000000000" charset="-128"/>
              </a:rPr>
              <a:t>ANS</a:t>
            </a:r>
            <a:r>
              <a:rPr sz="1600" dirty="0">
                <a:solidFill>
                  <a:srgbClr val="FFFFFF"/>
                </a:solidFill>
                <a:latin typeface="Yu Gothic" panose="020B0400000000000000" charset="-128"/>
                <a:cs typeface="Yu Gothic" panose="020B0400000000000000" charset="-128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Yu Gothic" panose="020B0400000000000000" charset="-128"/>
                <a:cs typeface="Yu Gothic" panose="020B0400000000000000" charset="-128"/>
              </a:rPr>
              <a:t>-</a:t>
            </a:r>
            <a:r>
              <a:rPr sz="1600" spc="15" dirty="0">
                <a:solidFill>
                  <a:srgbClr val="FFFFFF"/>
                </a:solidFill>
                <a:latin typeface="Yu Gothic" panose="020B0400000000000000" charset="-128"/>
                <a:cs typeface="Yu Gothic" panose="020B0400000000000000" charset="-128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This</a:t>
            </a:r>
            <a:r>
              <a:rPr sz="1600" spc="-3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dataset</a:t>
            </a:r>
            <a:r>
              <a:rPr sz="1600" spc="-4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is</a:t>
            </a:r>
            <a:r>
              <a:rPr sz="1600" spc="-5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publicly</a:t>
            </a:r>
            <a:r>
              <a:rPr sz="1600" spc="-8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available</a:t>
            </a:r>
            <a:r>
              <a:rPr sz="1600" spc="-5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for</a:t>
            </a:r>
            <a:r>
              <a:rPr sz="1600" spc="-7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research.</a:t>
            </a:r>
            <a:r>
              <a:rPr sz="1600" spc="-2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Available</a:t>
            </a:r>
            <a:r>
              <a:rPr sz="1600" spc="-4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in</a:t>
            </a:r>
            <a:r>
              <a:rPr sz="1600" spc="-4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the</a:t>
            </a:r>
            <a:r>
              <a:rPr sz="1600" spc="-5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form</a:t>
            </a:r>
            <a:r>
              <a:rPr sz="1600" spc="-6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of </a:t>
            </a:r>
            <a:r>
              <a:rPr sz="1600" spc="-39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Jovian</a:t>
            </a:r>
            <a:r>
              <a:rPr sz="1600" spc="-3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link</a:t>
            </a:r>
            <a:r>
              <a:rPr sz="1600" spc="-2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–</a:t>
            </a:r>
            <a:endParaRPr sz="1600">
              <a:latin typeface="Constantia" panose="02030602050306030303"/>
              <a:cs typeface="Constantia" panose="02030602050306030303"/>
            </a:endParaRPr>
          </a:p>
          <a:p>
            <a:pPr marL="12700">
              <a:lnSpc>
                <a:spcPts val="1845"/>
              </a:lnSpc>
            </a:pPr>
            <a:r>
              <a:rPr sz="16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pdf</a:t>
            </a:r>
            <a:r>
              <a:rPr sz="1600" spc="-1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–</a:t>
            </a:r>
            <a:endParaRPr sz="1600">
              <a:latin typeface="Constantia" panose="02030602050306030303"/>
              <a:cs typeface="Constantia" panose="02030602050306030303"/>
            </a:endParaRPr>
          </a:p>
          <a:p>
            <a:pPr marL="12700" marR="5404485">
              <a:lnSpc>
                <a:spcPts val="1920"/>
              </a:lnSpc>
              <a:spcBef>
                <a:spcPts val="65"/>
              </a:spcBef>
            </a:pPr>
            <a:r>
              <a:rPr sz="1600" spc="-1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GitHub </a:t>
            </a:r>
            <a:r>
              <a:rPr sz="16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Link – </a:t>
            </a:r>
            <a:r>
              <a:rPr sz="1600" spc="-39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Tableau</a:t>
            </a:r>
            <a:r>
              <a:rPr sz="1600" spc="-6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Link</a:t>
            </a:r>
            <a:r>
              <a:rPr sz="1600" spc="-5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–</a:t>
            </a:r>
            <a:endParaRPr sz="1600">
              <a:latin typeface="Constantia" panose="02030602050306030303"/>
              <a:cs typeface="Constantia" panose="02030602050306030303"/>
            </a:endParaRPr>
          </a:p>
          <a:p>
            <a:pPr marL="12700">
              <a:lnSpc>
                <a:spcPts val="1845"/>
              </a:lnSpc>
            </a:pPr>
            <a:r>
              <a:rPr sz="16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Title</a:t>
            </a:r>
            <a:r>
              <a:rPr sz="1600" spc="34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=</a:t>
            </a:r>
            <a:r>
              <a:rPr sz="1600" spc="-1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(FIFA</a:t>
            </a:r>
            <a:r>
              <a:rPr sz="1600" spc="-5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World</a:t>
            </a:r>
            <a:r>
              <a:rPr sz="16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Cup</a:t>
            </a:r>
            <a:r>
              <a:rPr sz="1600" spc="-7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Analysis</a:t>
            </a:r>
            <a:r>
              <a:rPr sz="1600" spc="-4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)</a:t>
            </a:r>
            <a:endParaRPr sz="1600">
              <a:latin typeface="Constantia" panose="02030602050306030303"/>
              <a:cs typeface="Constantia" panose="02030602050306030303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Constantia" panose="02030602050306030303"/>
              <a:cs typeface="Constantia" panose="02030602050306030303"/>
            </a:endParaRPr>
          </a:p>
          <a:p>
            <a:pPr marL="12700">
              <a:lnSpc>
                <a:spcPts val="1915"/>
              </a:lnSpc>
            </a:pPr>
            <a:r>
              <a:rPr sz="1600" spc="-5" dirty="0">
                <a:solidFill>
                  <a:srgbClr val="FFFFFF"/>
                </a:solidFill>
                <a:latin typeface="Yu Gothic" panose="020B0400000000000000" charset="-128"/>
                <a:cs typeface="Yu Gothic" panose="020B0400000000000000" charset="-128"/>
              </a:rPr>
              <a:t>Q</a:t>
            </a:r>
            <a:r>
              <a:rPr sz="1600" spc="-10" dirty="0">
                <a:solidFill>
                  <a:srgbClr val="FFFFFF"/>
                </a:solidFill>
                <a:latin typeface="Yu Gothic" panose="020B0400000000000000" charset="-128"/>
                <a:cs typeface="Yu Gothic" panose="020B0400000000000000" charset="-128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Yu Gothic" panose="020B0400000000000000" charset="-128"/>
                <a:cs typeface="Yu Gothic" panose="020B0400000000000000" charset="-128"/>
              </a:rPr>
              <a:t>2) What was</a:t>
            </a:r>
            <a:r>
              <a:rPr sz="1600" spc="-10" dirty="0">
                <a:solidFill>
                  <a:srgbClr val="FFFFFF"/>
                </a:solidFill>
                <a:latin typeface="Yu Gothic" panose="020B0400000000000000" charset="-128"/>
                <a:cs typeface="Yu Gothic" panose="020B0400000000000000" charset="-128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Yu Gothic" panose="020B0400000000000000" charset="-128"/>
                <a:cs typeface="Yu Gothic" panose="020B0400000000000000" charset="-128"/>
              </a:rPr>
              <a:t>the type of data?</a:t>
            </a:r>
            <a:endParaRPr sz="1600">
              <a:latin typeface="Yu Gothic" panose="020B0400000000000000" charset="-128"/>
              <a:cs typeface="Yu Gothic" panose="020B0400000000000000" charset="-128"/>
            </a:endParaRPr>
          </a:p>
          <a:p>
            <a:pPr marL="12700">
              <a:lnSpc>
                <a:spcPts val="1915"/>
              </a:lnSpc>
            </a:pPr>
            <a:r>
              <a:rPr sz="1600" spc="-5" dirty="0">
                <a:solidFill>
                  <a:srgbClr val="FFFFFF"/>
                </a:solidFill>
                <a:latin typeface="Yu Gothic" panose="020B0400000000000000" charset="-128"/>
                <a:cs typeface="Yu Gothic" panose="020B0400000000000000" charset="-128"/>
              </a:rPr>
              <a:t>ANS</a:t>
            </a:r>
            <a:r>
              <a:rPr sz="1600" dirty="0">
                <a:solidFill>
                  <a:srgbClr val="FFFFFF"/>
                </a:solidFill>
                <a:latin typeface="Yu Gothic" panose="020B0400000000000000" charset="-128"/>
                <a:cs typeface="Yu Gothic" panose="020B0400000000000000" charset="-128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Yu Gothic" panose="020B0400000000000000" charset="-128"/>
                <a:cs typeface="Yu Gothic" panose="020B0400000000000000" charset="-128"/>
              </a:rPr>
              <a:t>-</a:t>
            </a:r>
            <a:r>
              <a:rPr sz="1600" dirty="0">
                <a:solidFill>
                  <a:srgbClr val="FFFFFF"/>
                </a:solidFill>
                <a:latin typeface="Yu Gothic" panose="020B0400000000000000" charset="-128"/>
                <a:cs typeface="Yu Gothic" panose="020B0400000000000000" charset="-128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The</a:t>
            </a:r>
            <a:r>
              <a:rPr sz="1600" spc="-4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data</a:t>
            </a:r>
            <a:r>
              <a:rPr sz="1600" spc="-8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was</a:t>
            </a:r>
            <a:r>
              <a:rPr sz="1600" spc="-7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contained</a:t>
            </a:r>
            <a:r>
              <a:rPr sz="1600" spc="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in</a:t>
            </a:r>
            <a:r>
              <a:rPr sz="1600" spc="-4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the</a:t>
            </a:r>
            <a:r>
              <a:rPr sz="1600" spc="-7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zip</a:t>
            </a:r>
            <a:r>
              <a:rPr sz="1600" spc="-5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folder</a:t>
            </a:r>
            <a:r>
              <a:rPr sz="1600" spc="-5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in</a:t>
            </a:r>
            <a:r>
              <a:rPr sz="1600" spc="-6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csv</a:t>
            </a:r>
            <a:r>
              <a:rPr sz="1600" spc="-5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format.</a:t>
            </a:r>
            <a:endParaRPr sz="1600">
              <a:latin typeface="Constantia" panose="02030602050306030303"/>
              <a:cs typeface="Constantia" panose="02030602050306030303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Constantia" panose="02030602050306030303"/>
              <a:cs typeface="Constantia" panose="02030602050306030303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Yu Gothic" panose="020B0400000000000000" charset="-128"/>
                <a:cs typeface="Yu Gothic" panose="020B0400000000000000" charset="-128"/>
              </a:rPr>
              <a:t>Q</a:t>
            </a:r>
            <a:r>
              <a:rPr sz="1600" dirty="0">
                <a:solidFill>
                  <a:srgbClr val="FFFFFF"/>
                </a:solidFill>
                <a:latin typeface="Yu Gothic" panose="020B0400000000000000" charset="-128"/>
                <a:cs typeface="Yu Gothic" panose="020B0400000000000000" charset="-128"/>
              </a:rPr>
              <a:t> </a:t>
            </a:r>
            <a:r>
              <a:rPr lang="en-US" sz="1600" dirty="0">
                <a:solidFill>
                  <a:srgbClr val="FFFFFF"/>
                </a:solidFill>
                <a:latin typeface="Yu Gothic" panose="020B0400000000000000" charset="-128"/>
                <a:cs typeface="Yu Gothic" panose="020B0400000000000000" charset="-128"/>
              </a:rPr>
              <a:t>3</a:t>
            </a:r>
            <a:r>
              <a:rPr sz="1600" spc="-5" dirty="0">
                <a:solidFill>
                  <a:srgbClr val="FFFFFF"/>
                </a:solidFill>
                <a:latin typeface="Yu Gothic" panose="020B0400000000000000" charset="-128"/>
                <a:cs typeface="Yu Gothic" panose="020B0400000000000000" charset="-128"/>
              </a:rPr>
              <a:t>)</a:t>
            </a:r>
            <a:r>
              <a:rPr sz="1600" dirty="0">
                <a:solidFill>
                  <a:srgbClr val="FFFFFF"/>
                </a:solidFill>
                <a:latin typeface="Yu Gothic" panose="020B0400000000000000" charset="-128"/>
                <a:cs typeface="Yu Gothic" panose="020B0400000000000000" charset="-128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Yu Gothic" panose="020B0400000000000000" charset="-128"/>
                <a:cs typeface="Yu Gothic" panose="020B0400000000000000" charset="-128"/>
              </a:rPr>
              <a:t>What</a:t>
            </a:r>
            <a:r>
              <a:rPr sz="1600" dirty="0">
                <a:solidFill>
                  <a:srgbClr val="FFFFFF"/>
                </a:solidFill>
                <a:latin typeface="Yu Gothic" panose="020B0400000000000000" charset="-128"/>
                <a:cs typeface="Yu Gothic" panose="020B0400000000000000" charset="-128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Yu Gothic" panose="020B0400000000000000" charset="-128"/>
                <a:cs typeface="Yu Gothic" panose="020B0400000000000000" charset="-128"/>
              </a:rPr>
              <a:t>steps</a:t>
            </a:r>
            <a:r>
              <a:rPr sz="1600" dirty="0">
                <a:solidFill>
                  <a:srgbClr val="FFFFFF"/>
                </a:solidFill>
                <a:latin typeface="Yu Gothic" panose="020B0400000000000000" charset="-128"/>
                <a:cs typeface="Yu Gothic" panose="020B0400000000000000" charset="-128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Yu Gothic" panose="020B0400000000000000" charset="-128"/>
                <a:cs typeface="Yu Gothic" panose="020B0400000000000000" charset="-128"/>
              </a:rPr>
              <a:t>should</a:t>
            </a:r>
            <a:r>
              <a:rPr sz="1600" dirty="0">
                <a:solidFill>
                  <a:srgbClr val="FFFFFF"/>
                </a:solidFill>
                <a:latin typeface="Yu Gothic" panose="020B0400000000000000" charset="-128"/>
                <a:cs typeface="Yu Gothic" panose="020B0400000000000000" charset="-128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Yu Gothic" panose="020B0400000000000000" charset="-128"/>
                <a:cs typeface="Yu Gothic" panose="020B0400000000000000" charset="-128"/>
              </a:rPr>
              <a:t>I</a:t>
            </a:r>
            <a:r>
              <a:rPr sz="1600" spc="5" dirty="0">
                <a:solidFill>
                  <a:srgbClr val="FFFFFF"/>
                </a:solidFill>
                <a:latin typeface="Yu Gothic" panose="020B0400000000000000" charset="-128"/>
                <a:cs typeface="Yu Gothic" panose="020B0400000000000000" charset="-128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Yu Gothic" panose="020B0400000000000000" charset="-128"/>
                <a:cs typeface="Yu Gothic" panose="020B0400000000000000" charset="-128"/>
              </a:rPr>
              <a:t>follow</a:t>
            </a:r>
            <a:r>
              <a:rPr sz="1600" dirty="0">
                <a:solidFill>
                  <a:srgbClr val="FFFFFF"/>
                </a:solidFill>
                <a:latin typeface="Yu Gothic" panose="020B0400000000000000" charset="-128"/>
                <a:cs typeface="Yu Gothic" panose="020B0400000000000000" charset="-128"/>
              </a:rPr>
              <a:t> to </a:t>
            </a:r>
            <a:r>
              <a:rPr sz="1600" spc="-5" dirty="0">
                <a:solidFill>
                  <a:srgbClr val="FFFFFF"/>
                </a:solidFill>
                <a:latin typeface="Yu Gothic" panose="020B0400000000000000" charset="-128"/>
                <a:cs typeface="Yu Gothic" panose="020B0400000000000000" charset="-128"/>
              </a:rPr>
              <a:t>get</a:t>
            </a:r>
            <a:r>
              <a:rPr sz="1600" dirty="0">
                <a:solidFill>
                  <a:srgbClr val="FFFFFF"/>
                </a:solidFill>
                <a:latin typeface="Yu Gothic" panose="020B0400000000000000" charset="-128"/>
                <a:cs typeface="Yu Gothic" panose="020B0400000000000000" charset="-128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Yu Gothic" panose="020B0400000000000000" charset="-128"/>
                <a:cs typeface="Yu Gothic" panose="020B0400000000000000" charset="-128"/>
              </a:rPr>
              <a:t>insights</a:t>
            </a:r>
            <a:r>
              <a:rPr sz="1600" dirty="0">
                <a:solidFill>
                  <a:srgbClr val="FFFFFF"/>
                </a:solidFill>
                <a:latin typeface="Yu Gothic" panose="020B0400000000000000" charset="-128"/>
                <a:cs typeface="Yu Gothic" panose="020B0400000000000000" charset="-128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Yu Gothic" panose="020B0400000000000000" charset="-128"/>
                <a:cs typeface="Yu Gothic" panose="020B0400000000000000" charset="-128"/>
              </a:rPr>
              <a:t>from</a:t>
            </a:r>
            <a:r>
              <a:rPr sz="1600" spc="5" dirty="0">
                <a:solidFill>
                  <a:srgbClr val="FFFFFF"/>
                </a:solidFill>
                <a:latin typeface="Yu Gothic" panose="020B0400000000000000" charset="-128"/>
                <a:cs typeface="Yu Gothic" panose="020B0400000000000000" charset="-128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Yu Gothic" panose="020B0400000000000000" charset="-128"/>
                <a:cs typeface="Yu Gothic" panose="020B0400000000000000" charset="-128"/>
              </a:rPr>
              <a:t>the</a:t>
            </a:r>
            <a:r>
              <a:rPr sz="1600" dirty="0">
                <a:solidFill>
                  <a:srgbClr val="FFFFFF"/>
                </a:solidFill>
                <a:latin typeface="Yu Gothic" panose="020B0400000000000000" charset="-128"/>
                <a:cs typeface="Yu Gothic" panose="020B0400000000000000" charset="-128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Yu Gothic" panose="020B0400000000000000" charset="-128"/>
                <a:cs typeface="Yu Gothic" panose="020B0400000000000000" charset="-128"/>
              </a:rPr>
              <a:t>data?</a:t>
            </a:r>
            <a:endParaRPr sz="1600">
              <a:latin typeface="Yu Gothic" panose="020B0400000000000000" charset="-128"/>
              <a:cs typeface="Yu Gothic" panose="020B0400000000000000" charset="-128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000">
              <a:latin typeface="Yu Gothic" panose="020B0400000000000000" charset="-128"/>
              <a:cs typeface="Yu Gothic" panose="020B0400000000000000" charset="-128"/>
            </a:endParaRPr>
          </a:p>
          <a:p>
            <a:pPr marL="12700">
              <a:lnSpc>
                <a:spcPts val="1920"/>
              </a:lnSpc>
            </a:pPr>
            <a:r>
              <a:rPr sz="1600" spc="-1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Step1</a:t>
            </a:r>
            <a:r>
              <a:rPr sz="16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–Download</a:t>
            </a:r>
            <a:r>
              <a:rPr sz="1600" spc="-1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the</a:t>
            </a:r>
            <a:r>
              <a:rPr sz="1600" spc="-8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data</a:t>
            </a:r>
            <a:r>
              <a:rPr sz="1600" spc="-8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and</a:t>
            </a:r>
            <a:r>
              <a:rPr sz="1600" spc="-3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store</a:t>
            </a:r>
            <a:r>
              <a:rPr sz="1600" spc="-4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it</a:t>
            </a:r>
            <a:r>
              <a:rPr sz="1600" spc="-3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in</a:t>
            </a:r>
            <a:r>
              <a:rPr sz="1600" spc="-6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a</a:t>
            </a:r>
            <a:r>
              <a:rPr sz="1600" spc="-3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location</a:t>
            </a:r>
            <a:r>
              <a:rPr sz="1600" spc="-2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in</a:t>
            </a:r>
            <a:r>
              <a:rPr sz="1600" spc="-7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your</a:t>
            </a:r>
            <a:r>
              <a:rPr sz="1600" spc="-5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PC.</a:t>
            </a:r>
            <a:endParaRPr sz="1600">
              <a:latin typeface="Constantia" panose="02030602050306030303"/>
              <a:cs typeface="Constantia" panose="02030602050306030303"/>
            </a:endParaRPr>
          </a:p>
          <a:p>
            <a:pPr marL="12700">
              <a:lnSpc>
                <a:spcPts val="1920"/>
              </a:lnSpc>
            </a:pPr>
            <a:r>
              <a:rPr sz="1600" spc="-1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Step2</a:t>
            </a:r>
            <a:r>
              <a:rPr sz="1600" spc="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6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–Open</a:t>
            </a:r>
            <a:r>
              <a:rPr sz="1600" spc="-2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.ipynbsolution</a:t>
            </a:r>
            <a:r>
              <a:rPr sz="1600" spc="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notebook,</a:t>
            </a:r>
            <a:r>
              <a:rPr sz="1600" spc="-3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enter</a:t>
            </a:r>
            <a:r>
              <a:rPr sz="1600" spc="-7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the</a:t>
            </a:r>
            <a:r>
              <a:rPr sz="1600" spc="-6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path</a:t>
            </a:r>
            <a:r>
              <a:rPr sz="1600" spc="-6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and</a:t>
            </a:r>
            <a:r>
              <a:rPr sz="1600" spc="-2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run</a:t>
            </a:r>
            <a:r>
              <a:rPr sz="1600" spc="-6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all</a:t>
            </a:r>
            <a:r>
              <a:rPr sz="1600" spc="-3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cells.</a:t>
            </a:r>
            <a:endParaRPr sz="1600" spc="-15" dirty="0">
              <a:solidFill>
                <a:srgbClr val="FFFFFF"/>
              </a:solidFill>
              <a:latin typeface="Constantia" panose="02030602050306030303"/>
              <a:cs typeface="Constantia" panose="02030602050306030303"/>
            </a:endParaRPr>
          </a:p>
          <a:p>
            <a:pPr marL="12700">
              <a:lnSpc>
                <a:spcPts val="1920"/>
              </a:lnSpc>
            </a:pPr>
            <a:endParaRPr sz="1600">
              <a:latin typeface="Constantia" panose="02030602050306030303"/>
              <a:cs typeface="Constantia" panose="02030602050306030303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FFFFFF"/>
                </a:solidFill>
                <a:latin typeface="Yu Gothic" panose="020B0400000000000000" charset="-128"/>
                <a:cs typeface="Yu Gothic" panose="020B0400000000000000" charset="-128"/>
                <a:sym typeface="+mn-ea"/>
              </a:rPr>
              <a:t>Q </a:t>
            </a:r>
            <a:r>
              <a:rPr lang="en-US" sz="1600" spc="-5" dirty="0">
                <a:solidFill>
                  <a:srgbClr val="FFFFFF"/>
                </a:solidFill>
                <a:latin typeface="Yu Gothic" panose="020B0400000000000000" charset="-128"/>
                <a:cs typeface="Yu Gothic" panose="020B0400000000000000" charset="-128"/>
                <a:sym typeface="+mn-ea"/>
              </a:rPr>
              <a:t>4</a:t>
            </a:r>
            <a:r>
              <a:rPr sz="1600" spc="-10" dirty="0">
                <a:solidFill>
                  <a:srgbClr val="FFFFFF"/>
                </a:solidFill>
                <a:latin typeface="Yu Gothic" panose="020B0400000000000000" charset="-128"/>
                <a:cs typeface="Yu Gothic" panose="020B0400000000000000" charset="-128"/>
                <a:sym typeface="+mn-ea"/>
              </a:rPr>
              <a:t>)</a:t>
            </a:r>
            <a:r>
              <a:rPr sz="1600" dirty="0">
                <a:solidFill>
                  <a:srgbClr val="FFFFFF"/>
                </a:solidFill>
                <a:latin typeface="Yu Gothic" panose="020B0400000000000000" charset="-128"/>
                <a:cs typeface="Yu Gothic" panose="020B0400000000000000" charset="-128"/>
                <a:sym typeface="+mn-e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Yu Gothic" panose="020B0400000000000000" charset="-128"/>
                <a:cs typeface="Yu Gothic" panose="020B0400000000000000" charset="-128"/>
                <a:sym typeface="+mn-ea"/>
              </a:rPr>
              <a:t>What</a:t>
            </a:r>
            <a:r>
              <a:rPr sz="1600" dirty="0">
                <a:solidFill>
                  <a:srgbClr val="FFFFFF"/>
                </a:solidFill>
                <a:latin typeface="Yu Gothic" panose="020B0400000000000000" charset="-128"/>
                <a:cs typeface="Yu Gothic" panose="020B0400000000000000" charset="-128"/>
                <a:sym typeface="+mn-e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Yu Gothic" panose="020B0400000000000000" charset="-128"/>
                <a:cs typeface="Yu Gothic" panose="020B0400000000000000" charset="-128"/>
                <a:sym typeface="+mn-ea"/>
              </a:rPr>
              <a:t>were the</a:t>
            </a:r>
            <a:r>
              <a:rPr sz="1600" dirty="0">
                <a:solidFill>
                  <a:srgbClr val="FFFFFF"/>
                </a:solidFill>
                <a:latin typeface="Yu Gothic" panose="020B0400000000000000" charset="-128"/>
                <a:cs typeface="Yu Gothic" panose="020B0400000000000000" charset="-128"/>
                <a:sym typeface="+mn-e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Yu Gothic" panose="020B0400000000000000" charset="-128"/>
                <a:cs typeface="Yu Gothic" panose="020B0400000000000000" charset="-128"/>
                <a:sym typeface="+mn-ea"/>
              </a:rPr>
              <a:t>libraries</a:t>
            </a:r>
            <a:r>
              <a:rPr sz="1600" dirty="0">
                <a:solidFill>
                  <a:srgbClr val="FFFFFF"/>
                </a:solidFill>
                <a:latin typeface="Yu Gothic" panose="020B0400000000000000" charset="-128"/>
                <a:cs typeface="Yu Gothic" panose="020B0400000000000000" charset="-128"/>
                <a:sym typeface="+mn-e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Yu Gothic" panose="020B0400000000000000" charset="-128"/>
                <a:cs typeface="Yu Gothic" panose="020B0400000000000000" charset="-128"/>
                <a:sym typeface="+mn-ea"/>
              </a:rPr>
              <a:t>that</a:t>
            </a:r>
            <a:r>
              <a:rPr sz="1600" dirty="0">
                <a:solidFill>
                  <a:srgbClr val="FFFFFF"/>
                </a:solidFill>
                <a:latin typeface="Yu Gothic" panose="020B0400000000000000" charset="-128"/>
                <a:cs typeface="Yu Gothic" panose="020B0400000000000000" charset="-128"/>
                <a:sym typeface="+mn-e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Yu Gothic" panose="020B0400000000000000" charset="-128"/>
                <a:cs typeface="Yu Gothic" panose="020B0400000000000000" charset="-128"/>
                <a:sym typeface="+mn-ea"/>
              </a:rPr>
              <a:t>you used</a:t>
            </a:r>
            <a:r>
              <a:rPr sz="1600" dirty="0">
                <a:solidFill>
                  <a:srgbClr val="FFFFFF"/>
                </a:solidFill>
                <a:latin typeface="Yu Gothic" panose="020B0400000000000000" charset="-128"/>
                <a:cs typeface="Yu Gothic" panose="020B0400000000000000" charset="-128"/>
                <a:sym typeface="+mn-e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Yu Gothic" panose="020B0400000000000000" charset="-128"/>
                <a:cs typeface="Yu Gothic" panose="020B0400000000000000" charset="-128"/>
                <a:sym typeface="+mn-ea"/>
              </a:rPr>
              <a:t>in</a:t>
            </a:r>
            <a:r>
              <a:rPr sz="1600" dirty="0">
                <a:solidFill>
                  <a:srgbClr val="FFFFFF"/>
                </a:solidFill>
                <a:latin typeface="Yu Gothic" panose="020B0400000000000000" charset="-128"/>
                <a:cs typeface="Yu Gothic" panose="020B0400000000000000" charset="-128"/>
                <a:sym typeface="+mn-e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Yu Gothic" panose="020B0400000000000000" charset="-128"/>
                <a:cs typeface="Yu Gothic" panose="020B0400000000000000" charset="-128"/>
                <a:sym typeface="+mn-ea"/>
              </a:rPr>
              <a:t>Python?</a:t>
            </a:r>
            <a:endParaRPr sz="1600">
              <a:latin typeface="Yu Gothic" panose="020B0400000000000000" charset="-128"/>
              <a:cs typeface="Yu Gothic" panose="020B0400000000000000" charset="-128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Yu Gothic" panose="020B0400000000000000" charset="-128"/>
                <a:cs typeface="Yu Gothic" panose="020B0400000000000000" charset="-128"/>
                <a:sym typeface="+mn-ea"/>
              </a:rPr>
              <a:t>ANS</a:t>
            </a:r>
            <a:r>
              <a:rPr sz="1600" dirty="0">
                <a:solidFill>
                  <a:srgbClr val="FFFFFF"/>
                </a:solidFill>
                <a:latin typeface="Yu Gothic" panose="020B0400000000000000" charset="-128"/>
                <a:cs typeface="Yu Gothic" panose="020B0400000000000000" charset="-128"/>
                <a:sym typeface="+mn-e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Yu Gothic" panose="020B0400000000000000" charset="-128"/>
                <a:cs typeface="Yu Gothic" panose="020B0400000000000000" charset="-128"/>
                <a:sym typeface="+mn-ea"/>
              </a:rPr>
              <a:t>-</a:t>
            </a:r>
            <a:r>
              <a:rPr sz="1600" spc="5" dirty="0">
                <a:solidFill>
                  <a:srgbClr val="FFFFFF"/>
                </a:solidFill>
                <a:latin typeface="Yu Gothic" panose="020B0400000000000000" charset="-128"/>
                <a:cs typeface="Yu Gothic" panose="020B0400000000000000" charset="-128"/>
                <a:sym typeface="+mn-ea"/>
              </a:rPr>
              <a:t> </a:t>
            </a:r>
            <a:r>
              <a:rPr sz="16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  <a:sym typeface="+mn-ea"/>
              </a:rPr>
              <a:t>I </a:t>
            </a:r>
            <a:r>
              <a:rPr sz="16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  <a:sym typeface="+mn-ea"/>
              </a:rPr>
              <a:t>used</a:t>
            </a:r>
            <a:r>
              <a:rPr sz="16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  <a:sym typeface="+mn-e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  <a:sym typeface="+mn-ea"/>
              </a:rPr>
              <a:t>Pandas,</a:t>
            </a:r>
            <a:r>
              <a:rPr sz="16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  <a:sym typeface="+mn-e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  <a:sym typeface="+mn-ea"/>
              </a:rPr>
              <a:t>NumPy,</a:t>
            </a:r>
            <a:r>
              <a:rPr sz="16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  <a:sym typeface="+mn-e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  <a:sym typeface="+mn-ea"/>
              </a:rPr>
              <a:t>Matplotlib</a:t>
            </a:r>
            <a:r>
              <a:rPr sz="16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  <a:sym typeface="+mn-ea"/>
              </a:rPr>
              <a:t> , </a:t>
            </a:r>
            <a:r>
              <a:rPr sz="16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  <a:sym typeface="+mn-ea"/>
              </a:rPr>
              <a:t>Seaborn</a:t>
            </a:r>
            <a:r>
              <a:rPr sz="16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  <a:sym typeface="+mn-e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  <a:sym typeface="+mn-ea"/>
              </a:rPr>
              <a:t>libraries</a:t>
            </a:r>
            <a:r>
              <a:rPr sz="1600" spc="-4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  <a:sym typeface="+mn-e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  <a:sym typeface="+mn-ea"/>
              </a:rPr>
              <a:t>in</a:t>
            </a:r>
            <a:r>
              <a:rPr sz="1600" spc="-3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  <a:sym typeface="+mn-e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  <a:sym typeface="+mn-ea"/>
              </a:rPr>
              <a:t>Python.</a:t>
            </a:r>
            <a:endParaRPr sz="1600">
              <a:latin typeface="Constantia" panose="02030602050306030303"/>
              <a:cs typeface="Constantia" panose="02030602050306030303"/>
            </a:endParaRPr>
          </a:p>
          <a:p>
            <a:pPr marL="12700">
              <a:lnSpc>
                <a:spcPts val="1920"/>
              </a:lnSpc>
            </a:pPr>
            <a:endParaRPr sz="1600">
              <a:latin typeface="Constantia" panose="02030602050306030303"/>
              <a:cs typeface="Constantia" panose="02030602050306030303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1" y="761"/>
            <a:ext cx="9142730" cy="6856730"/>
          </a:xfrm>
          <a:custGeom>
            <a:avLst/>
            <a:gdLst/>
            <a:ahLst/>
            <a:cxnLst/>
            <a:rect l="l" t="t" r="r" b="b"/>
            <a:pathLst>
              <a:path w="9142730" h="6856730">
                <a:moveTo>
                  <a:pt x="0" y="0"/>
                </a:moveTo>
                <a:lnTo>
                  <a:pt x="9142476" y="0"/>
                </a:lnTo>
                <a:lnTo>
                  <a:pt x="9142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2526" y="1248143"/>
            <a:ext cx="7406640" cy="927100"/>
            <a:chOff x="452526" y="1248143"/>
            <a:chExt cx="7406640" cy="9271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52526" y="1248143"/>
              <a:ext cx="7406640" cy="92687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9742" y="1251877"/>
              <a:ext cx="4752975" cy="41528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20700" y="2564651"/>
            <a:ext cx="1866264" cy="2400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95"/>
              </a:spcBef>
            </a:pPr>
            <a:r>
              <a:rPr sz="2600" spc="-5" dirty="0">
                <a:solidFill>
                  <a:srgbClr val="FFFFFF"/>
                </a:solidFill>
                <a:latin typeface="Yu Gothic" panose="020B0400000000000000" charset="-128"/>
                <a:cs typeface="Yu Gothic" panose="020B0400000000000000" charset="-128"/>
              </a:rPr>
              <a:t>Technology </a:t>
            </a:r>
            <a:r>
              <a:rPr sz="2600" spc="-730" dirty="0">
                <a:solidFill>
                  <a:srgbClr val="FFFFFF"/>
                </a:solidFill>
                <a:latin typeface="Yu Gothic" panose="020B0400000000000000" charset="-128"/>
                <a:cs typeface="Yu Gothic" panose="020B0400000000000000" charset="-128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Yu Gothic" panose="020B0400000000000000" charset="-128"/>
                <a:cs typeface="Yu Gothic" panose="020B0400000000000000" charset="-128"/>
              </a:rPr>
              <a:t>Domain </a:t>
            </a:r>
            <a:r>
              <a:rPr sz="2600" dirty="0">
                <a:solidFill>
                  <a:srgbClr val="FFFFFF"/>
                </a:solidFill>
                <a:latin typeface="Yu Gothic" panose="020B0400000000000000" charset="-128"/>
                <a:cs typeface="Yu Gothic" panose="020B0400000000000000" charset="-128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Yu Gothic" panose="020B0400000000000000" charset="-128"/>
                <a:cs typeface="Yu Gothic" panose="020B0400000000000000" charset="-128"/>
              </a:rPr>
              <a:t>Difficulty </a:t>
            </a:r>
            <a:r>
              <a:rPr sz="2600" dirty="0">
                <a:solidFill>
                  <a:srgbClr val="FFFFFF"/>
                </a:solidFill>
                <a:latin typeface="Yu Gothic" panose="020B0400000000000000" charset="-128"/>
                <a:cs typeface="Yu Gothic" panose="020B0400000000000000" charset="-128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Yu Gothic" panose="020B0400000000000000" charset="-128"/>
                <a:cs typeface="Yu Gothic" panose="020B0400000000000000" charset="-128"/>
              </a:rPr>
              <a:t>Language </a:t>
            </a:r>
            <a:r>
              <a:rPr sz="2600" dirty="0">
                <a:solidFill>
                  <a:srgbClr val="FFFFFF"/>
                </a:solidFill>
                <a:latin typeface="Yu Gothic" panose="020B0400000000000000" charset="-128"/>
                <a:cs typeface="Yu Gothic" panose="020B0400000000000000" charset="-128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Yu Gothic" panose="020B0400000000000000" charset="-128"/>
                <a:cs typeface="Yu Gothic" panose="020B0400000000000000" charset="-128"/>
              </a:rPr>
              <a:t>Solution</a:t>
            </a:r>
            <a:r>
              <a:rPr sz="2600" dirty="0">
                <a:solidFill>
                  <a:srgbClr val="FFFFFF"/>
                </a:solidFill>
                <a:latin typeface="Yu Gothic" panose="020B0400000000000000" charset="-128"/>
                <a:cs typeface="Yu Gothic" panose="020B0400000000000000" charset="-128"/>
              </a:rPr>
              <a:t> </a:t>
            </a:r>
            <a:endParaRPr sz="2600">
              <a:latin typeface="Yu Gothic" panose="020B0400000000000000" charset="-128"/>
              <a:cs typeface="Yu Gothic" panose="020B0400000000000000" charset="-128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09214" y="2564651"/>
            <a:ext cx="5932170" cy="240919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99085" indent="-285750">
              <a:lnSpc>
                <a:spcPct val="100000"/>
              </a:lnSpc>
              <a:spcBef>
                <a:spcPts val="715"/>
              </a:spcBef>
              <a:buChar char="-"/>
              <a:tabLst>
                <a:tab pos="298450" algn="l"/>
                <a:tab pos="299085" algn="l"/>
              </a:tabLst>
            </a:pPr>
            <a:r>
              <a:rPr lang="en-US" sz="2600">
                <a:solidFill>
                  <a:schemeClr val="bg2"/>
                </a:solidFill>
                <a:latin typeface="Constantia" panose="02030602050306030303"/>
                <a:cs typeface="Constantia" panose="02030602050306030303"/>
              </a:rPr>
              <a:t>Data Science</a:t>
            </a:r>
            <a:endParaRPr sz="2600">
              <a:solidFill>
                <a:schemeClr val="bg2"/>
              </a:solidFill>
              <a:latin typeface="Constantia" panose="02030602050306030303"/>
              <a:cs typeface="Constantia" panose="02030602050306030303"/>
            </a:endParaRPr>
          </a:p>
          <a:p>
            <a:pPr marL="313055" indent="-285115">
              <a:lnSpc>
                <a:spcPct val="100000"/>
              </a:lnSpc>
              <a:spcBef>
                <a:spcPts val="620"/>
              </a:spcBef>
              <a:buChar char="-"/>
              <a:tabLst>
                <a:tab pos="312420" algn="l"/>
                <a:tab pos="313055" algn="l"/>
              </a:tabLst>
            </a:pPr>
            <a:r>
              <a:rPr sz="26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Sports</a:t>
            </a:r>
            <a:endParaRPr sz="2600">
              <a:latin typeface="Constantia" panose="02030602050306030303"/>
              <a:cs typeface="Constantia" panose="02030602050306030303"/>
            </a:endParaRPr>
          </a:p>
          <a:p>
            <a:pPr marL="337820" indent="-280035">
              <a:lnSpc>
                <a:spcPct val="100000"/>
              </a:lnSpc>
              <a:spcBef>
                <a:spcPts val="620"/>
              </a:spcBef>
              <a:buChar char="-"/>
              <a:tabLst>
                <a:tab pos="337185" algn="l"/>
                <a:tab pos="337820" algn="l"/>
              </a:tabLst>
            </a:pPr>
            <a:r>
              <a:rPr sz="2600" spc="-2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Advance</a:t>
            </a:r>
            <a:endParaRPr sz="2600">
              <a:latin typeface="Constantia" panose="02030602050306030303"/>
              <a:cs typeface="Constantia" panose="02030602050306030303"/>
            </a:endParaRPr>
          </a:p>
          <a:p>
            <a:pPr marL="297815" indent="-285115">
              <a:lnSpc>
                <a:spcPct val="100000"/>
              </a:lnSpc>
              <a:spcBef>
                <a:spcPts val="620"/>
              </a:spcBef>
              <a:buChar char="-"/>
              <a:tabLst>
                <a:tab pos="297180" algn="l"/>
                <a:tab pos="297815" algn="l"/>
              </a:tabLst>
            </a:pPr>
            <a:r>
              <a:rPr sz="2600" spc="-1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Exploratory</a:t>
            </a:r>
            <a:r>
              <a:rPr sz="2600" spc="-8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Data</a:t>
            </a:r>
            <a:r>
              <a:rPr sz="2600" spc="-114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Analysis</a:t>
            </a:r>
            <a:r>
              <a:rPr sz="2600" spc="-11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using</a:t>
            </a:r>
            <a:r>
              <a:rPr sz="2600" spc="-1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Python</a:t>
            </a:r>
            <a:endParaRPr sz="2600">
              <a:latin typeface="Constantia" panose="02030602050306030303"/>
              <a:cs typeface="Constantia" panose="02030602050306030303"/>
            </a:endParaRPr>
          </a:p>
          <a:p>
            <a:pPr marL="302895" indent="-285115">
              <a:lnSpc>
                <a:spcPct val="100000"/>
              </a:lnSpc>
              <a:spcBef>
                <a:spcPts val="620"/>
              </a:spcBef>
              <a:buChar char="-"/>
              <a:tabLst>
                <a:tab pos="302260" algn="l"/>
                <a:tab pos="302895" algn="l"/>
              </a:tabLst>
            </a:pPr>
            <a:r>
              <a:rPr sz="2600" spc="-1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GitHub</a:t>
            </a:r>
            <a:r>
              <a:rPr sz="2600" spc="-7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Link</a:t>
            </a:r>
            <a:r>
              <a:rPr sz="2600" spc="-1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and</a:t>
            </a:r>
            <a:r>
              <a:rPr sz="2600" spc="-6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3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Tableau</a:t>
            </a:r>
            <a:r>
              <a:rPr sz="2600" spc="-4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Public</a:t>
            </a:r>
            <a:r>
              <a:rPr sz="2600" spc="-6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Link</a:t>
            </a:r>
            <a:endParaRPr sz="2600">
              <a:latin typeface="Constantia" panose="02030602050306030303"/>
              <a:cs typeface="Constantia" panose="02030602050306030303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1" y="761"/>
            <a:ext cx="9142730" cy="6856730"/>
          </a:xfrm>
          <a:custGeom>
            <a:avLst/>
            <a:gdLst/>
            <a:ahLst/>
            <a:cxnLst/>
            <a:rect l="l" t="t" r="r" b="b"/>
            <a:pathLst>
              <a:path w="9142730" h="6856730">
                <a:moveTo>
                  <a:pt x="0" y="0"/>
                </a:moveTo>
                <a:lnTo>
                  <a:pt x="9142476" y="0"/>
                </a:lnTo>
                <a:lnTo>
                  <a:pt x="9142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4480" y="1209357"/>
            <a:ext cx="8959850" cy="902335"/>
            <a:chOff x="184480" y="1209357"/>
            <a:chExt cx="8959850" cy="90233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84480" y="1209357"/>
              <a:ext cx="8959519" cy="90192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5836" y="1221397"/>
              <a:ext cx="6102985" cy="41528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82841" y="2225179"/>
            <a:ext cx="8511540" cy="3590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8890" indent="-28575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4000"/>
              <a:buFont typeface="Wingdings" panose="05000000000000000000"/>
              <a:buChar char=""/>
              <a:tabLst>
                <a:tab pos="298450" algn="l"/>
              </a:tabLst>
            </a:pPr>
            <a:r>
              <a:rPr sz="18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With</a:t>
            </a:r>
            <a:r>
              <a:rPr sz="1800" spc="-3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FIFA</a:t>
            </a:r>
            <a:r>
              <a:rPr sz="1800" spc="-3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being </a:t>
            </a:r>
            <a:r>
              <a:rPr sz="18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in</a:t>
            </a:r>
            <a:r>
              <a:rPr sz="1800" spc="-4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the</a:t>
            </a:r>
            <a:r>
              <a:rPr sz="1800" spc="-5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blood</a:t>
            </a:r>
            <a:r>
              <a:rPr sz="1800" spc="-4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8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as</a:t>
            </a:r>
            <a:r>
              <a:rPr sz="1800" spc="-4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many</a:t>
            </a:r>
            <a:r>
              <a:rPr sz="1800" spc="-8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people</a:t>
            </a:r>
            <a:r>
              <a:rPr sz="1800" spc="-9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8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of</a:t>
            </a:r>
            <a:r>
              <a:rPr sz="1800" spc="1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the</a:t>
            </a:r>
            <a:r>
              <a:rPr sz="1800" spc="-9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world.</a:t>
            </a:r>
            <a:r>
              <a:rPr sz="1800" spc="-5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You</a:t>
            </a:r>
            <a:r>
              <a:rPr sz="1800" spc="-6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are</a:t>
            </a:r>
            <a:r>
              <a:rPr sz="1800" spc="-7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tasked</a:t>
            </a:r>
            <a:r>
              <a:rPr sz="1800" spc="-2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to</a:t>
            </a:r>
            <a:r>
              <a:rPr sz="1800" spc="-4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tell</a:t>
            </a:r>
            <a:r>
              <a:rPr sz="1800" spc="-2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the </a:t>
            </a:r>
            <a:r>
              <a:rPr sz="1800" spc="-434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story </a:t>
            </a:r>
            <a:r>
              <a:rPr sz="18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of unsung </a:t>
            </a:r>
            <a:r>
              <a:rPr sz="1800" spc="-1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analysts who </a:t>
            </a:r>
            <a:r>
              <a:rPr sz="18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put </a:t>
            </a:r>
            <a:r>
              <a:rPr sz="1800" spc="-1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great </a:t>
            </a:r>
            <a:r>
              <a:rPr sz="18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efforts </a:t>
            </a:r>
            <a:r>
              <a:rPr sz="1800" spc="-2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to </a:t>
            </a:r>
            <a:r>
              <a:rPr sz="1800" spc="-1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provide </a:t>
            </a:r>
            <a:r>
              <a:rPr sz="1800" spc="-1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accurate </a:t>
            </a:r>
            <a:r>
              <a:rPr sz="18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data </a:t>
            </a:r>
            <a:r>
              <a:rPr sz="1800" spc="-2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to </a:t>
            </a:r>
            <a:r>
              <a:rPr sz="1800" spc="-1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answer </a:t>
            </a:r>
            <a:r>
              <a:rPr sz="18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every</a:t>
            </a:r>
            <a:r>
              <a:rPr sz="1800" spc="-5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question</a:t>
            </a:r>
            <a:r>
              <a:rPr sz="1800" spc="-7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8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of</a:t>
            </a:r>
            <a:r>
              <a:rPr sz="1800" spc="2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fans.</a:t>
            </a:r>
            <a:endParaRPr sz="1800">
              <a:latin typeface="Constantia" panose="02030602050306030303"/>
              <a:cs typeface="Constantia" panose="02030602050306030303"/>
            </a:endParaRPr>
          </a:p>
          <a:p>
            <a:pPr marL="298450" marR="5080" indent="-285750">
              <a:lnSpc>
                <a:spcPct val="100000"/>
              </a:lnSpc>
              <a:spcBef>
                <a:spcPts val="430"/>
              </a:spcBef>
              <a:buClr>
                <a:srgbClr val="0AD0D9"/>
              </a:buClr>
              <a:buSzPct val="94000"/>
              <a:buFont typeface="Wingdings" panose="05000000000000000000"/>
              <a:buChar char=""/>
              <a:tabLst>
                <a:tab pos="298450" algn="l"/>
              </a:tabLst>
            </a:pPr>
            <a:r>
              <a:rPr sz="18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The </a:t>
            </a:r>
            <a:r>
              <a:rPr sz="1800" spc="-3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FIFA World </a:t>
            </a:r>
            <a:r>
              <a:rPr sz="1800" spc="-1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Cup </a:t>
            </a:r>
            <a:r>
              <a:rPr sz="18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is a </a:t>
            </a:r>
            <a:r>
              <a:rPr sz="18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global </a:t>
            </a:r>
            <a:r>
              <a:rPr sz="1800" spc="-1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football competition </a:t>
            </a:r>
            <a:r>
              <a:rPr sz="1800" spc="-1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contested </a:t>
            </a:r>
            <a:r>
              <a:rPr sz="1800" spc="-1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by </a:t>
            </a:r>
            <a:r>
              <a:rPr sz="18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the various </a:t>
            </a:r>
            <a:r>
              <a:rPr sz="18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football-playing</a:t>
            </a:r>
            <a:r>
              <a:rPr sz="18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nations</a:t>
            </a:r>
            <a:r>
              <a:rPr sz="1800" spc="-8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8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of</a:t>
            </a:r>
            <a:r>
              <a:rPr sz="1800" spc="2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the</a:t>
            </a:r>
            <a:r>
              <a:rPr sz="1800" spc="-9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world.</a:t>
            </a:r>
            <a:r>
              <a:rPr sz="18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It</a:t>
            </a:r>
            <a:r>
              <a:rPr sz="1800" spc="-4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8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is</a:t>
            </a:r>
            <a:r>
              <a:rPr sz="1800" spc="-8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contested</a:t>
            </a:r>
            <a:r>
              <a:rPr sz="1800" spc="-4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every</a:t>
            </a:r>
            <a:r>
              <a:rPr sz="1800" spc="-6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four</a:t>
            </a:r>
            <a:r>
              <a:rPr sz="1800" spc="-12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years</a:t>
            </a:r>
            <a:r>
              <a:rPr sz="1800" spc="-8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8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and is</a:t>
            </a:r>
            <a:r>
              <a:rPr sz="1800" spc="-6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the</a:t>
            </a:r>
            <a:r>
              <a:rPr sz="1800" spc="-4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8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most </a:t>
            </a:r>
            <a:r>
              <a:rPr sz="1800" spc="-434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prestigious</a:t>
            </a:r>
            <a:r>
              <a:rPr sz="1800" spc="36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8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and</a:t>
            </a:r>
            <a:r>
              <a:rPr sz="18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important</a:t>
            </a:r>
            <a:r>
              <a:rPr sz="1800" spc="-7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trophy</a:t>
            </a:r>
            <a:r>
              <a:rPr sz="1800" spc="-5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8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in</a:t>
            </a:r>
            <a:r>
              <a:rPr sz="1800" spc="-5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the</a:t>
            </a:r>
            <a:r>
              <a:rPr sz="1800" spc="-8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sport</a:t>
            </a:r>
            <a:r>
              <a:rPr sz="1800" spc="-9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8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of</a:t>
            </a:r>
            <a:r>
              <a:rPr sz="1800" spc="2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football.</a:t>
            </a:r>
            <a:endParaRPr sz="1800">
              <a:latin typeface="Constantia" panose="02030602050306030303"/>
              <a:cs typeface="Constantia" panose="02030602050306030303"/>
            </a:endParaRPr>
          </a:p>
          <a:p>
            <a:pPr marL="298450" marR="631190" indent="-285750">
              <a:lnSpc>
                <a:spcPct val="100000"/>
              </a:lnSpc>
              <a:spcBef>
                <a:spcPts val="430"/>
              </a:spcBef>
              <a:buClr>
                <a:srgbClr val="0AD0D9"/>
              </a:buClr>
              <a:buSzPct val="94000"/>
              <a:buFont typeface="Wingdings" panose="05000000000000000000"/>
              <a:buChar char=""/>
              <a:tabLst>
                <a:tab pos="298450" algn="l"/>
              </a:tabLst>
            </a:pPr>
            <a:r>
              <a:rPr sz="18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The</a:t>
            </a:r>
            <a:r>
              <a:rPr sz="1800" spc="-5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World</a:t>
            </a:r>
            <a:r>
              <a:rPr sz="18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Cups</a:t>
            </a:r>
            <a:r>
              <a:rPr sz="1800" spc="-9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dataset</a:t>
            </a:r>
            <a:r>
              <a:rPr sz="1800" spc="-8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show</a:t>
            </a:r>
            <a:r>
              <a:rPr sz="1800" spc="-9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all</a:t>
            </a:r>
            <a:r>
              <a:rPr sz="18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information</a:t>
            </a:r>
            <a:r>
              <a:rPr sz="1800" spc="-7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8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about</a:t>
            </a:r>
            <a:r>
              <a:rPr sz="1800" spc="-9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all</a:t>
            </a:r>
            <a:r>
              <a:rPr sz="1800" spc="-2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the</a:t>
            </a:r>
            <a:r>
              <a:rPr sz="1800" spc="-8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World</a:t>
            </a:r>
            <a:r>
              <a:rPr sz="18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Cups</a:t>
            </a:r>
            <a:r>
              <a:rPr sz="1800" spc="-4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8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in</a:t>
            </a:r>
            <a:r>
              <a:rPr sz="1800" spc="-5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the </a:t>
            </a:r>
            <a:r>
              <a:rPr sz="1800" spc="-434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history, </a:t>
            </a:r>
            <a:r>
              <a:rPr sz="1800" spc="-1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while </a:t>
            </a:r>
            <a:r>
              <a:rPr sz="18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the </a:t>
            </a:r>
            <a:r>
              <a:rPr sz="1800" spc="-3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World </a:t>
            </a:r>
            <a:r>
              <a:rPr sz="1800" spc="-1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Cup </a:t>
            </a:r>
            <a:r>
              <a:rPr sz="1800" spc="-1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Matches </a:t>
            </a:r>
            <a:r>
              <a:rPr sz="18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dataset </a:t>
            </a:r>
            <a:r>
              <a:rPr sz="1800" spc="-1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shows </a:t>
            </a:r>
            <a:r>
              <a:rPr sz="18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all the </a:t>
            </a:r>
            <a:r>
              <a:rPr sz="1800" spc="-1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results from </a:t>
            </a:r>
            <a:r>
              <a:rPr sz="18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the </a:t>
            </a:r>
            <a:r>
              <a:rPr sz="18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matches</a:t>
            </a:r>
            <a:r>
              <a:rPr sz="1800" spc="-5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contested</a:t>
            </a:r>
            <a:r>
              <a:rPr sz="1800" spc="-5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8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as</a:t>
            </a:r>
            <a:r>
              <a:rPr sz="1800" spc="-4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part</a:t>
            </a:r>
            <a:r>
              <a:rPr sz="1800" spc="-9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8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of</a:t>
            </a:r>
            <a:r>
              <a:rPr sz="1800" spc="1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the</a:t>
            </a:r>
            <a:r>
              <a:rPr sz="1800" spc="-9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cups.</a:t>
            </a:r>
            <a:endParaRPr sz="1800">
              <a:latin typeface="Constantia" panose="02030602050306030303"/>
              <a:cs typeface="Constantia" panose="02030602050306030303"/>
            </a:endParaRPr>
          </a:p>
          <a:p>
            <a:pPr marL="298450" indent="-285750">
              <a:lnSpc>
                <a:spcPct val="100000"/>
              </a:lnSpc>
              <a:spcBef>
                <a:spcPts val="430"/>
              </a:spcBef>
              <a:buClr>
                <a:srgbClr val="0AD0D9"/>
              </a:buClr>
              <a:buSzPct val="94000"/>
              <a:buFont typeface="Wingdings" panose="05000000000000000000"/>
              <a:buChar char=""/>
              <a:tabLst>
                <a:tab pos="298450" algn="l"/>
              </a:tabLst>
            </a:pPr>
            <a:r>
              <a:rPr sz="1800" spc="-1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Find</a:t>
            </a:r>
            <a:r>
              <a:rPr sz="18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key</a:t>
            </a:r>
            <a:r>
              <a:rPr sz="1800" spc="-4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metrics</a:t>
            </a:r>
            <a:r>
              <a:rPr sz="1800" spc="-8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8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and</a:t>
            </a:r>
            <a:r>
              <a:rPr sz="1800" spc="-1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factors</a:t>
            </a:r>
            <a:r>
              <a:rPr sz="1800" spc="-6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that</a:t>
            </a:r>
            <a:r>
              <a:rPr sz="1800" spc="-4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influence</a:t>
            </a:r>
            <a:r>
              <a:rPr sz="1800" spc="-6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the</a:t>
            </a:r>
            <a:r>
              <a:rPr sz="1800" spc="-7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World</a:t>
            </a:r>
            <a:r>
              <a:rPr sz="18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Cup</a:t>
            </a:r>
            <a:r>
              <a:rPr sz="1800" spc="-9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win.</a:t>
            </a:r>
            <a:endParaRPr sz="1800">
              <a:latin typeface="Constantia" panose="02030602050306030303"/>
              <a:cs typeface="Constantia" panose="02030602050306030303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AD0D9"/>
              </a:buClr>
              <a:buFont typeface="Wingdings" panose="05000000000000000000"/>
              <a:buChar char=""/>
            </a:pPr>
            <a:endParaRPr sz="2450">
              <a:latin typeface="Constantia" panose="02030602050306030303"/>
              <a:cs typeface="Constantia" panose="02030602050306030303"/>
            </a:endParaRPr>
          </a:p>
          <a:p>
            <a:pPr marL="298450" indent="-285750"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SzPct val="94000"/>
              <a:buFont typeface="Wingdings" panose="05000000000000000000"/>
              <a:buChar char=""/>
              <a:tabLst>
                <a:tab pos="298450" algn="l"/>
              </a:tabLst>
            </a:pPr>
            <a:r>
              <a:rPr sz="18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D</a:t>
            </a:r>
            <a:r>
              <a:rPr sz="18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o</a:t>
            </a:r>
            <a:r>
              <a:rPr sz="1800" spc="-1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y</a:t>
            </a:r>
            <a:r>
              <a:rPr sz="18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our</a:t>
            </a:r>
            <a:r>
              <a:rPr sz="1800" spc="-114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o</a:t>
            </a:r>
            <a:r>
              <a:rPr sz="18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w</a:t>
            </a:r>
            <a:r>
              <a:rPr sz="18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n</a:t>
            </a:r>
            <a:r>
              <a:rPr sz="1800" spc="-6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e</a:t>
            </a:r>
            <a:r>
              <a:rPr sz="18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s</a:t>
            </a:r>
            <a:r>
              <a:rPr sz="18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e</a:t>
            </a:r>
            <a:r>
              <a:rPr sz="18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c</a:t>
            </a:r>
            <a:r>
              <a:rPr sz="18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h</a:t>
            </a:r>
            <a:r>
              <a:rPr sz="1800" spc="-7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8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and</a:t>
            </a:r>
            <a:r>
              <a:rPr sz="1800" spc="-5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c</a:t>
            </a:r>
            <a:r>
              <a:rPr sz="18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ome</a:t>
            </a:r>
            <a:r>
              <a:rPr sz="1800" spc="-8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8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up</a:t>
            </a:r>
            <a:r>
              <a:rPr sz="1800" spc="-9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w</a:t>
            </a:r>
            <a:r>
              <a:rPr sz="18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t</a:t>
            </a:r>
            <a:r>
              <a:rPr sz="18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h</a:t>
            </a:r>
            <a:r>
              <a:rPr sz="1800" spc="-8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y</a:t>
            </a:r>
            <a:r>
              <a:rPr sz="18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our</a:t>
            </a:r>
            <a:r>
              <a:rPr sz="1800" spc="-8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f</a:t>
            </a:r>
            <a:r>
              <a:rPr sz="18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in</a:t>
            </a:r>
            <a:r>
              <a:rPr sz="18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d</a:t>
            </a:r>
            <a:r>
              <a:rPr sz="18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ing</a:t>
            </a:r>
            <a:r>
              <a:rPr sz="1800" spc="-3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s</a:t>
            </a:r>
            <a:r>
              <a:rPr sz="18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.</a:t>
            </a:r>
            <a:endParaRPr sz="1800">
              <a:latin typeface="Constantia" panose="02030602050306030303"/>
              <a:cs typeface="Constantia" panose="02030602050306030303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1" y="761"/>
            <a:ext cx="9142730" cy="6856730"/>
          </a:xfrm>
          <a:custGeom>
            <a:avLst/>
            <a:gdLst/>
            <a:ahLst/>
            <a:cxnLst/>
            <a:rect l="l" t="t" r="r" b="b"/>
            <a:pathLst>
              <a:path w="9142730" h="6856730">
                <a:moveTo>
                  <a:pt x="0" y="0"/>
                </a:moveTo>
                <a:lnTo>
                  <a:pt x="9142476" y="0"/>
                </a:lnTo>
                <a:lnTo>
                  <a:pt x="9142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05510" y="1167828"/>
            <a:ext cx="4987925" cy="931544"/>
            <a:chOff x="705510" y="1167828"/>
            <a:chExt cx="4987925" cy="931544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05510" y="1167828"/>
              <a:ext cx="4987632" cy="9310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2726" y="1179868"/>
              <a:ext cx="3059430" cy="41528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42873" y="2218194"/>
            <a:ext cx="7674609" cy="3354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127000" indent="-45720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000"/>
              <a:buFont typeface="Wingdings" panose="05000000000000000000"/>
              <a:buChar char=""/>
              <a:tabLst>
                <a:tab pos="469265" algn="l"/>
                <a:tab pos="469900" algn="l"/>
                <a:tab pos="1649095" algn="l"/>
                <a:tab pos="3648075" algn="l"/>
              </a:tabLst>
            </a:pPr>
            <a:r>
              <a:rPr sz="2600" spc="-23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T</a:t>
            </a:r>
            <a:r>
              <a:rPr sz="26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o</a:t>
            </a:r>
            <a:r>
              <a:rPr sz="2600" spc="-13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7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g</a:t>
            </a:r>
            <a:r>
              <a:rPr sz="26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e</a:t>
            </a:r>
            <a:r>
              <a:rPr sz="26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t</a:t>
            </a:r>
            <a:r>
              <a:rPr sz="2600" spc="-10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usefu</a:t>
            </a:r>
            <a:r>
              <a:rPr sz="26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l</a:t>
            </a:r>
            <a:r>
              <a:rPr sz="26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insi</a:t>
            </a:r>
            <a:r>
              <a:rPr sz="2600" spc="-3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g</a:t>
            </a:r>
            <a:r>
              <a:rPr sz="26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h</a:t>
            </a:r>
            <a:r>
              <a:rPr sz="26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ts</a:t>
            </a:r>
            <a:r>
              <a:rPr sz="2600" spc="-7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f</a:t>
            </a:r>
            <a:r>
              <a:rPr sz="2600" spc="-4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r</a:t>
            </a:r>
            <a:r>
              <a:rPr sz="26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o</a:t>
            </a:r>
            <a:r>
              <a:rPr sz="26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m</a:t>
            </a:r>
            <a:r>
              <a:rPr sz="2600" spc="-7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6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t</a:t>
            </a:r>
            <a:r>
              <a:rPr sz="26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h</a:t>
            </a:r>
            <a:r>
              <a:rPr sz="26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e</a:t>
            </a:r>
            <a:r>
              <a:rPr sz="2600" spc="-7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FI</a:t>
            </a:r>
            <a:r>
              <a:rPr sz="2600" spc="-17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F</a:t>
            </a:r>
            <a:r>
              <a:rPr sz="26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A</a:t>
            </a:r>
            <a:r>
              <a:rPr sz="2600" spc="-8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12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W</a:t>
            </a:r>
            <a:r>
              <a:rPr sz="26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ORL</a:t>
            </a:r>
            <a:r>
              <a:rPr sz="26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D</a:t>
            </a:r>
            <a:r>
              <a:rPr sz="26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CU</a:t>
            </a:r>
            <a:r>
              <a:rPr sz="26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P  </a:t>
            </a:r>
            <a:r>
              <a:rPr sz="26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dataset	and</a:t>
            </a:r>
            <a:r>
              <a:rPr sz="2600" spc="-8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visualize	</a:t>
            </a:r>
            <a:r>
              <a:rPr sz="2600" spc="-2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to </a:t>
            </a:r>
            <a:r>
              <a:rPr sz="2600" spc="-3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give </a:t>
            </a:r>
            <a:r>
              <a:rPr sz="26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some </a:t>
            </a:r>
            <a:r>
              <a:rPr sz="2600" spc="-1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interesting </a:t>
            </a:r>
            <a:r>
              <a:rPr sz="26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6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figures</a:t>
            </a:r>
            <a:r>
              <a:rPr sz="2600" spc="-9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to</a:t>
            </a:r>
            <a:r>
              <a:rPr sz="2600" spc="-1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6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the</a:t>
            </a:r>
            <a:r>
              <a:rPr sz="2600" spc="-8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football</a:t>
            </a:r>
            <a:r>
              <a:rPr sz="2600" spc="-1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fans</a:t>
            </a:r>
            <a:r>
              <a:rPr sz="2600" spc="-6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6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.</a:t>
            </a:r>
            <a:endParaRPr sz="2600">
              <a:latin typeface="Constantia" panose="02030602050306030303"/>
              <a:cs typeface="Constantia" panose="02030602050306030303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AD0D9"/>
              </a:buClr>
              <a:buFont typeface="Wingdings" panose="05000000000000000000"/>
              <a:buChar char=""/>
            </a:pPr>
            <a:endParaRPr sz="3550">
              <a:latin typeface="Constantia" panose="02030602050306030303"/>
              <a:cs typeface="Constantia" panose="02030602050306030303"/>
            </a:endParaRPr>
          </a:p>
          <a:p>
            <a:pPr marL="469900" marR="5080" indent="-457200">
              <a:lnSpc>
                <a:spcPct val="100000"/>
              </a:lnSpc>
              <a:buClr>
                <a:srgbClr val="0AD0D9"/>
              </a:buClr>
              <a:buSzPct val="94000"/>
              <a:buFont typeface="Wingdings" panose="05000000000000000000"/>
              <a:buChar char=""/>
              <a:tabLst>
                <a:tab pos="469265" algn="l"/>
                <a:tab pos="469900" algn="l"/>
              </a:tabLst>
            </a:pPr>
            <a:r>
              <a:rPr sz="26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This</a:t>
            </a:r>
            <a:r>
              <a:rPr sz="26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project</a:t>
            </a:r>
            <a:r>
              <a:rPr sz="2600" spc="3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is</a:t>
            </a:r>
            <a:r>
              <a:rPr sz="2600" spc="4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based</a:t>
            </a:r>
            <a:r>
              <a:rPr sz="2600" spc="3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6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on</a:t>
            </a:r>
            <a:r>
              <a:rPr sz="2600" spc="1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600" b="1" spc="-4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FIFA</a:t>
            </a:r>
            <a:r>
              <a:rPr sz="2600" b="1" spc="1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600" b="1" spc="-4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World</a:t>
            </a:r>
            <a:r>
              <a:rPr sz="2600" b="1" spc="9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600" b="1" spc="-2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Cup </a:t>
            </a:r>
            <a:r>
              <a:rPr sz="2600" b="1" spc="-1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600" b="1" spc="-1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Analysis </a:t>
            </a:r>
            <a:r>
              <a:rPr sz="2600" spc="-2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to </a:t>
            </a:r>
            <a:r>
              <a:rPr sz="2600" spc="-2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get </a:t>
            </a:r>
            <a:r>
              <a:rPr sz="2600" spc="-1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insights </a:t>
            </a:r>
            <a:r>
              <a:rPr sz="26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about </a:t>
            </a:r>
            <a:r>
              <a:rPr sz="26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the </a:t>
            </a:r>
            <a:r>
              <a:rPr sz="2600" spc="-1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Matches, </a:t>
            </a:r>
            <a:r>
              <a:rPr sz="2600" spc="-1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patterns</a:t>
            </a:r>
            <a:r>
              <a:rPr sz="2600" spc="-114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about</a:t>
            </a:r>
            <a:r>
              <a:rPr sz="2600" spc="-9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players,</a:t>
            </a:r>
            <a:r>
              <a:rPr sz="2600" spc="1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Patterns</a:t>
            </a:r>
            <a:r>
              <a:rPr sz="2600" spc="-114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about</a:t>
            </a:r>
            <a:r>
              <a:rPr sz="2600" spc="-114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cup</a:t>
            </a:r>
            <a:r>
              <a:rPr sz="2600" spc="-5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holders, </a:t>
            </a:r>
            <a:r>
              <a:rPr sz="2600" spc="-64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Home</a:t>
            </a:r>
            <a:r>
              <a:rPr sz="2600" spc="-7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Ground</a:t>
            </a:r>
            <a:r>
              <a:rPr sz="26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Advantage</a:t>
            </a:r>
            <a:r>
              <a:rPr sz="2600" spc="-13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and </a:t>
            </a:r>
            <a:r>
              <a:rPr sz="2600" spc="-1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many</a:t>
            </a:r>
            <a:r>
              <a:rPr sz="2600" spc="-7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more</a:t>
            </a:r>
            <a:r>
              <a:rPr sz="2600" spc="-1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things**</a:t>
            </a:r>
            <a:endParaRPr sz="2600">
              <a:latin typeface="Constantia" panose="02030602050306030303"/>
              <a:cs typeface="Constantia" panose="02030602050306030303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1" y="761"/>
            <a:ext cx="9142730" cy="6856730"/>
          </a:xfrm>
          <a:custGeom>
            <a:avLst/>
            <a:gdLst/>
            <a:ahLst/>
            <a:cxnLst/>
            <a:rect l="l" t="t" r="r" b="b"/>
            <a:pathLst>
              <a:path w="9142730" h="6856730">
                <a:moveTo>
                  <a:pt x="0" y="0"/>
                </a:moveTo>
                <a:lnTo>
                  <a:pt x="9142476" y="0"/>
                </a:lnTo>
                <a:lnTo>
                  <a:pt x="9142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761"/>
            <a:ext cx="9142730" cy="6856730"/>
            <a:chOff x="761" y="761"/>
            <a:chExt cx="9142730" cy="685673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3734" y="1240853"/>
              <a:ext cx="6824751" cy="100168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1166" y="1252893"/>
              <a:ext cx="4265269" cy="41465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9495" y="2276856"/>
              <a:ext cx="7848600" cy="432054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1" y="761"/>
              <a:ext cx="9142730" cy="6856730"/>
            </a:xfrm>
            <a:custGeom>
              <a:avLst/>
              <a:gdLst/>
              <a:ahLst/>
              <a:cxnLst/>
              <a:rect l="l" t="t" r="r" b="b"/>
              <a:pathLst>
                <a:path w="9142730" h="6856730">
                  <a:moveTo>
                    <a:pt x="0" y="0"/>
                  </a:moveTo>
                  <a:lnTo>
                    <a:pt x="9142476" y="0"/>
                  </a:lnTo>
                  <a:lnTo>
                    <a:pt x="9142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35" y="635"/>
            <a:ext cx="9142730" cy="6856730"/>
          </a:xfrm>
          <a:custGeom>
            <a:avLst/>
            <a:gdLst/>
            <a:ahLst/>
            <a:cxnLst/>
            <a:rect l="l" t="t" r="r" b="b"/>
            <a:pathLst>
              <a:path w="9142730" h="6856730">
                <a:moveTo>
                  <a:pt x="0" y="0"/>
                </a:moveTo>
                <a:lnTo>
                  <a:pt x="9142476" y="0"/>
                </a:lnTo>
                <a:lnTo>
                  <a:pt x="9142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7510" y="243840"/>
            <a:ext cx="8404860" cy="63430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35" y="635"/>
            <a:ext cx="9142730" cy="6856730"/>
          </a:xfrm>
          <a:custGeom>
            <a:avLst/>
            <a:gdLst/>
            <a:ahLst/>
            <a:cxnLst/>
            <a:rect l="l" t="t" r="r" b="b"/>
            <a:pathLst>
              <a:path w="9142730" h="6856730">
                <a:moveTo>
                  <a:pt x="0" y="0"/>
                </a:moveTo>
                <a:lnTo>
                  <a:pt x="9142476" y="0"/>
                </a:lnTo>
                <a:lnTo>
                  <a:pt x="9142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900" y="897890"/>
            <a:ext cx="6809740" cy="59353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35" y="635"/>
            <a:ext cx="9142730" cy="6856730"/>
          </a:xfrm>
          <a:custGeom>
            <a:avLst/>
            <a:gdLst/>
            <a:ahLst/>
            <a:cxnLst/>
            <a:rect l="l" t="t" r="r" b="b"/>
            <a:pathLst>
              <a:path w="9142730" h="6856730">
                <a:moveTo>
                  <a:pt x="0" y="0"/>
                </a:moveTo>
                <a:lnTo>
                  <a:pt x="9142476" y="0"/>
                </a:lnTo>
                <a:lnTo>
                  <a:pt x="9142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621030"/>
            <a:ext cx="6202680" cy="61309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874" y="1240967"/>
            <a:ext cx="4281170" cy="789940"/>
            <a:chOff x="392874" y="1240967"/>
            <a:chExt cx="4281170" cy="78994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92874" y="1240967"/>
              <a:ext cx="4281055" cy="78971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4243" y="1253020"/>
              <a:ext cx="2703830" cy="41528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82841" y="2075701"/>
            <a:ext cx="8280400" cy="397446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675"/>
              </a:spcBef>
              <a:buClr>
                <a:srgbClr val="0AD0D9"/>
              </a:buClr>
              <a:buSzPct val="96000"/>
              <a:buFont typeface="Wingdings" panose="05000000000000000000"/>
              <a:buChar char=""/>
              <a:tabLst>
                <a:tab pos="469265" algn="l"/>
                <a:tab pos="469900" algn="l"/>
              </a:tabLst>
            </a:pPr>
            <a:r>
              <a:rPr sz="2400" spc="-5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M</a:t>
            </a:r>
            <a:r>
              <a:rPr sz="24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os</a:t>
            </a:r>
            <a:r>
              <a:rPr sz="24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t</a:t>
            </a:r>
            <a:r>
              <a:rPr sz="2400" spc="-6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N</a:t>
            </a:r>
            <a:r>
              <a:rPr sz="24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u</a:t>
            </a:r>
            <a:r>
              <a:rPr sz="24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m</a:t>
            </a:r>
            <a:r>
              <a:rPr sz="24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b</a:t>
            </a:r>
            <a:r>
              <a:rPr sz="24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er</a:t>
            </a:r>
            <a:r>
              <a:rPr sz="2400" spc="-15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o</a:t>
            </a:r>
            <a:r>
              <a:rPr sz="24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f</a:t>
            </a:r>
            <a:r>
              <a:rPr sz="2400" spc="1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17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W</a:t>
            </a:r>
            <a:r>
              <a:rPr sz="24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o</a:t>
            </a:r>
            <a:r>
              <a:rPr sz="2400" spc="-2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r</a:t>
            </a:r>
            <a:r>
              <a:rPr sz="24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ld</a:t>
            </a:r>
            <a:r>
              <a:rPr sz="24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C</a:t>
            </a:r>
            <a:r>
              <a:rPr sz="24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u</a:t>
            </a:r>
            <a:r>
              <a:rPr sz="24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p</a:t>
            </a:r>
            <a:r>
              <a:rPr sz="2400" spc="-10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W</a:t>
            </a:r>
            <a:r>
              <a:rPr sz="24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i</a:t>
            </a:r>
            <a:r>
              <a:rPr sz="24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nn</a:t>
            </a:r>
            <a:r>
              <a:rPr sz="24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i</a:t>
            </a:r>
            <a:r>
              <a:rPr sz="24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n</a:t>
            </a:r>
            <a:r>
              <a:rPr sz="24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g</a:t>
            </a:r>
            <a:r>
              <a:rPr sz="2400" spc="-5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T</a:t>
            </a:r>
            <a:r>
              <a:rPr sz="24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i</a:t>
            </a:r>
            <a:r>
              <a:rPr sz="24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t</a:t>
            </a:r>
            <a:r>
              <a:rPr sz="24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le</a:t>
            </a:r>
            <a:endParaRPr sz="2400">
              <a:latin typeface="Constantia" panose="02030602050306030303"/>
              <a:cs typeface="Constantia" panose="02030602050306030303"/>
            </a:endParaRPr>
          </a:p>
          <a:p>
            <a:pPr marL="469900" indent="-45720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6000"/>
              <a:buFont typeface="Wingdings" panose="05000000000000000000"/>
              <a:buChar char=""/>
              <a:tabLst>
                <a:tab pos="469265" algn="l"/>
                <a:tab pos="469900" algn="l"/>
              </a:tabLst>
            </a:pPr>
            <a:r>
              <a:rPr sz="2400" spc="-4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N</a:t>
            </a:r>
            <a:r>
              <a:rPr sz="24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u</a:t>
            </a:r>
            <a:r>
              <a:rPr sz="24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m</a:t>
            </a:r>
            <a:r>
              <a:rPr sz="24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b</a:t>
            </a:r>
            <a:r>
              <a:rPr sz="24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er</a:t>
            </a:r>
            <a:r>
              <a:rPr sz="2400" spc="-15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o</a:t>
            </a:r>
            <a:r>
              <a:rPr sz="24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f</a:t>
            </a:r>
            <a:r>
              <a:rPr sz="2400" spc="5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Goa</a:t>
            </a:r>
            <a:r>
              <a:rPr sz="24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l</a:t>
            </a:r>
            <a:r>
              <a:rPr sz="24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8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P</a:t>
            </a:r>
            <a:r>
              <a:rPr sz="24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er</a:t>
            </a:r>
            <a:r>
              <a:rPr sz="2400" spc="-9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C</a:t>
            </a:r>
            <a:r>
              <a:rPr sz="24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ount</a:t>
            </a:r>
            <a:r>
              <a:rPr sz="2400" spc="3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r</a:t>
            </a:r>
            <a:r>
              <a:rPr sz="24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y</a:t>
            </a:r>
            <a:endParaRPr sz="2400">
              <a:latin typeface="Constantia" panose="02030602050306030303"/>
              <a:cs typeface="Constantia" panose="02030602050306030303"/>
            </a:endParaRPr>
          </a:p>
          <a:p>
            <a:pPr marL="469900" indent="-45720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6000"/>
              <a:buFont typeface="Wingdings" panose="05000000000000000000"/>
              <a:buChar char="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A</a:t>
            </a:r>
            <a:r>
              <a:rPr sz="2400" spc="-4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tt</a:t>
            </a:r>
            <a:r>
              <a:rPr sz="24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e</a:t>
            </a:r>
            <a:r>
              <a:rPr sz="24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ndan</a:t>
            </a:r>
            <a:r>
              <a:rPr sz="2400" spc="-5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c</a:t>
            </a:r>
            <a:r>
              <a:rPr sz="24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e,</a:t>
            </a:r>
            <a:r>
              <a:rPr sz="24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N</a:t>
            </a:r>
            <a:r>
              <a:rPr sz="24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u</a:t>
            </a:r>
            <a:r>
              <a:rPr sz="24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m</a:t>
            </a:r>
            <a:r>
              <a:rPr sz="24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b</a:t>
            </a:r>
            <a:r>
              <a:rPr sz="24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er</a:t>
            </a:r>
            <a:r>
              <a:rPr sz="2400" spc="-15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o</a:t>
            </a:r>
            <a:r>
              <a:rPr sz="24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f </a:t>
            </a:r>
            <a:r>
              <a:rPr sz="2400" spc="-22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T</a:t>
            </a:r>
            <a:r>
              <a:rPr sz="24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e</a:t>
            </a:r>
            <a:r>
              <a:rPr sz="24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a</a:t>
            </a:r>
            <a:r>
              <a:rPr sz="24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m</a:t>
            </a:r>
            <a:r>
              <a:rPr sz="2400" spc="-3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s</a:t>
            </a:r>
            <a:r>
              <a:rPr sz="24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,</a:t>
            </a:r>
            <a:r>
              <a:rPr sz="24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Goa</a:t>
            </a:r>
            <a:r>
              <a:rPr sz="24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l</a:t>
            </a:r>
            <a:r>
              <a:rPr sz="2400" spc="-3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s</a:t>
            </a:r>
            <a:r>
              <a:rPr sz="24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,</a:t>
            </a:r>
            <a:r>
              <a:rPr sz="2400" spc="-6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an</a:t>
            </a:r>
            <a:r>
              <a:rPr sz="24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d</a:t>
            </a:r>
            <a:r>
              <a:rPr sz="24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M</a:t>
            </a:r>
            <a:r>
              <a:rPr sz="24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a</a:t>
            </a:r>
            <a:r>
              <a:rPr sz="2400" spc="-4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t</a:t>
            </a:r>
            <a:r>
              <a:rPr sz="24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ch</a:t>
            </a:r>
            <a:r>
              <a:rPr sz="24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es</a:t>
            </a:r>
            <a:r>
              <a:rPr sz="2400" spc="-9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4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per</a:t>
            </a:r>
            <a:r>
              <a:rPr sz="2400" spc="-9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C</a:t>
            </a:r>
            <a:r>
              <a:rPr sz="24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u</a:t>
            </a:r>
            <a:r>
              <a:rPr sz="24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p</a:t>
            </a:r>
            <a:endParaRPr sz="2400">
              <a:latin typeface="Constantia" panose="02030602050306030303"/>
              <a:cs typeface="Constantia" panose="02030602050306030303"/>
            </a:endParaRPr>
          </a:p>
          <a:p>
            <a:pPr marL="469900" indent="-45720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6000"/>
              <a:buFont typeface="Wingdings" panose="05000000000000000000"/>
              <a:buChar char="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Goa</a:t>
            </a:r>
            <a:r>
              <a:rPr sz="24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ls</a:t>
            </a:r>
            <a:r>
              <a:rPr sz="2400" spc="-5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8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P</a:t>
            </a:r>
            <a:r>
              <a:rPr sz="24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er</a:t>
            </a:r>
            <a:r>
              <a:rPr sz="2400" spc="-14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22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T</a:t>
            </a:r>
            <a:r>
              <a:rPr sz="24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e</a:t>
            </a:r>
            <a:r>
              <a:rPr sz="24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a</a:t>
            </a:r>
            <a:r>
              <a:rPr sz="24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m</a:t>
            </a:r>
            <a:r>
              <a:rPr sz="2400" spc="-4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8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P</a:t>
            </a:r>
            <a:r>
              <a:rPr sz="24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er</a:t>
            </a:r>
            <a:r>
              <a:rPr sz="2400" spc="-13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17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W</a:t>
            </a:r>
            <a:r>
              <a:rPr sz="24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o</a:t>
            </a:r>
            <a:r>
              <a:rPr sz="2400" spc="-2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r</a:t>
            </a:r>
            <a:r>
              <a:rPr sz="24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ld</a:t>
            </a:r>
            <a:r>
              <a:rPr sz="24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C</a:t>
            </a:r>
            <a:r>
              <a:rPr sz="24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u</a:t>
            </a:r>
            <a:r>
              <a:rPr sz="24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p</a:t>
            </a:r>
            <a:endParaRPr sz="2400">
              <a:latin typeface="Constantia" panose="02030602050306030303"/>
              <a:cs typeface="Constantia" panose="02030602050306030303"/>
            </a:endParaRPr>
          </a:p>
          <a:p>
            <a:pPr marL="469900" indent="-45720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6000"/>
              <a:buFont typeface="Wingdings" panose="05000000000000000000"/>
              <a:buChar char=""/>
              <a:tabLst>
                <a:tab pos="469265" algn="l"/>
                <a:tab pos="469900" algn="l"/>
              </a:tabLst>
            </a:pPr>
            <a:r>
              <a:rPr sz="2400" spc="-1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Matches</a:t>
            </a:r>
            <a:r>
              <a:rPr sz="2400" spc="-1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With</a:t>
            </a:r>
            <a:r>
              <a:rPr sz="2400" spc="-4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Highest</a:t>
            </a:r>
            <a:r>
              <a:rPr sz="2400" spc="-7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Number</a:t>
            </a:r>
            <a:r>
              <a:rPr sz="2400" spc="-9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Of</a:t>
            </a:r>
            <a:r>
              <a:rPr sz="2400" spc="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Attendance</a:t>
            </a:r>
            <a:endParaRPr sz="2400">
              <a:latin typeface="Constantia" panose="02030602050306030303"/>
              <a:cs typeface="Constantia" panose="02030602050306030303"/>
            </a:endParaRPr>
          </a:p>
          <a:p>
            <a:pPr marL="469900" indent="-45720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6000"/>
              <a:buFont typeface="Wingdings" panose="05000000000000000000"/>
              <a:buChar char="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S</a:t>
            </a:r>
            <a:r>
              <a:rPr sz="24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tad</a:t>
            </a:r>
            <a:r>
              <a:rPr sz="24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i</a:t>
            </a:r>
            <a:r>
              <a:rPr sz="24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u</a:t>
            </a:r>
            <a:r>
              <a:rPr sz="24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m</a:t>
            </a:r>
            <a:r>
              <a:rPr sz="2400" spc="-10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w</a:t>
            </a:r>
            <a:r>
              <a:rPr sz="24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i</a:t>
            </a:r>
            <a:r>
              <a:rPr sz="24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t</a:t>
            </a:r>
            <a:r>
              <a:rPr sz="24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h</a:t>
            </a:r>
            <a:r>
              <a:rPr sz="2400" spc="-4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4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Hi</a:t>
            </a:r>
            <a:r>
              <a:rPr sz="2400" spc="-2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g</a:t>
            </a:r>
            <a:r>
              <a:rPr sz="24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h</a:t>
            </a:r>
            <a:r>
              <a:rPr sz="24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e</a:t>
            </a:r>
            <a:r>
              <a:rPr sz="24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s</a:t>
            </a:r>
            <a:r>
              <a:rPr sz="24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t</a:t>
            </a:r>
            <a:r>
              <a:rPr sz="2400" spc="-10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12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A</a:t>
            </a:r>
            <a:r>
              <a:rPr sz="2400" spc="-6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v</a:t>
            </a:r>
            <a:r>
              <a:rPr sz="24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e</a:t>
            </a:r>
            <a:r>
              <a:rPr sz="2400" spc="-4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r</a:t>
            </a:r>
            <a:r>
              <a:rPr sz="24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a</a:t>
            </a:r>
            <a:r>
              <a:rPr sz="2400" spc="-6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g</a:t>
            </a:r>
            <a:r>
              <a:rPr sz="24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e</a:t>
            </a:r>
            <a:r>
              <a:rPr sz="2400" spc="-10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4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A</a:t>
            </a:r>
            <a:r>
              <a:rPr sz="2400" spc="-4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tt</a:t>
            </a:r>
            <a:r>
              <a:rPr sz="24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e</a:t>
            </a:r>
            <a:r>
              <a:rPr sz="24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ndan</a:t>
            </a:r>
            <a:r>
              <a:rPr sz="2400" spc="-5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c</a:t>
            </a:r>
            <a:r>
              <a:rPr sz="24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e</a:t>
            </a:r>
            <a:endParaRPr sz="2400">
              <a:latin typeface="Constantia" panose="02030602050306030303"/>
              <a:cs typeface="Constantia" panose="02030602050306030303"/>
            </a:endParaRPr>
          </a:p>
          <a:p>
            <a:pPr marL="469900" indent="-45720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6000"/>
              <a:buFont typeface="Wingdings" panose="05000000000000000000"/>
              <a:buChar char="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Which</a:t>
            </a:r>
            <a:r>
              <a:rPr sz="2400" spc="-114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countries</a:t>
            </a:r>
            <a:r>
              <a:rPr sz="2400" spc="-6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had</a:t>
            </a:r>
            <a:r>
              <a:rPr sz="2400" spc="-7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won</a:t>
            </a:r>
            <a:r>
              <a:rPr sz="2400" spc="-7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the</a:t>
            </a:r>
            <a:r>
              <a:rPr sz="2400" spc="-13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cup</a:t>
            </a:r>
            <a:r>
              <a:rPr sz="2400" spc="-7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4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?</a:t>
            </a:r>
            <a:endParaRPr sz="2400">
              <a:latin typeface="Constantia" panose="02030602050306030303"/>
              <a:cs typeface="Constantia" panose="02030602050306030303"/>
            </a:endParaRPr>
          </a:p>
          <a:p>
            <a:pPr marL="469900" indent="-45720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6000"/>
              <a:buFont typeface="Wingdings" panose="05000000000000000000"/>
              <a:buChar char=""/>
              <a:tabLst>
                <a:tab pos="469265" algn="l"/>
                <a:tab pos="469900" algn="l"/>
              </a:tabLst>
            </a:pPr>
            <a:r>
              <a:rPr sz="2400" spc="-4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N</a:t>
            </a:r>
            <a:r>
              <a:rPr sz="24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u</a:t>
            </a:r>
            <a:r>
              <a:rPr sz="24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m</a:t>
            </a:r>
            <a:r>
              <a:rPr sz="24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b</a:t>
            </a:r>
            <a:r>
              <a:rPr sz="24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er</a:t>
            </a:r>
            <a:r>
              <a:rPr sz="2400" spc="-15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o</a:t>
            </a:r>
            <a:r>
              <a:rPr sz="24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f</a:t>
            </a:r>
            <a:r>
              <a:rPr sz="2400" spc="-1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6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g</a:t>
            </a:r>
            <a:r>
              <a:rPr sz="24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oa</a:t>
            </a:r>
            <a:r>
              <a:rPr sz="24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l</a:t>
            </a:r>
            <a:r>
              <a:rPr sz="2400" spc="-4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4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per</a:t>
            </a:r>
            <a:r>
              <a:rPr sz="2400" spc="-15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c</a:t>
            </a:r>
            <a:r>
              <a:rPr sz="24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ount</a:t>
            </a:r>
            <a:r>
              <a:rPr sz="2400" spc="3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r</a:t>
            </a:r>
            <a:r>
              <a:rPr sz="240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y</a:t>
            </a:r>
            <a:endParaRPr sz="2400">
              <a:latin typeface="Constantia" panose="02030602050306030303"/>
              <a:cs typeface="Constantia" panose="02030602050306030303"/>
            </a:endParaRPr>
          </a:p>
          <a:p>
            <a:pPr marL="469900" indent="-45720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6000"/>
              <a:buFont typeface="Wingdings" panose="05000000000000000000"/>
              <a:buChar char=""/>
              <a:tabLst>
                <a:tab pos="469265" algn="l"/>
                <a:tab pos="469900" algn="l"/>
              </a:tabLst>
            </a:pPr>
            <a:r>
              <a:rPr sz="2400" spc="-1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Match</a:t>
            </a:r>
            <a:r>
              <a:rPr sz="2400" spc="-114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outcome</a:t>
            </a:r>
            <a:r>
              <a:rPr sz="2400" spc="-7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by</a:t>
            </a:r>
            <a:r>
              <a:rPr sz="2400" spc="-7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home</a:t>
            </a:r>
            <a:r>
              <a:rPr sz="2400" spc="-13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and</a:t>
            </a:r>
            <a:r>
              <a:rPr sz="2400" spc="-7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away</a:t>
            </a:r>
            <a:r>
              <a:rPr sz="2400" spc="-75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nstantia" panose="02030602050306030303"/>
                <a:cs typeface="Constantia" panose="02030602050306030303"/>
              </a:rPr>
              <a:t>teams</a:t>
            </a:r>
            <a:endParaRPr sz="2400">
              <a:latin typeface="Constantia" panose="02030602050306030303"/>
              <a:cs typeface="Constantia" panose="02030602050306030303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1" y="761"/>
            <a:ext cx="9142730" cy="6856730"/>
          </a:xfrm>
          <a:custGeom>
            <a:avLst/>
            <a:gdLst/>
            <a:ahLst/>
            <a:cxnLst/>
            <a:rect l="l" t="t" r="r" b="b"/>
            <a:pathLst>
              <a:path w="9142730" h="6856730">
                <a:moveTo>
                  <a:pt x="0" y="0"/>
                </a:moveTo>
                <a:lnTo>
                  <a:pt x="9142476" y="0"/>
                </a:lnTo>
                <a:lnTo>
                  <a:pt x="9142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2105</Words>
  <Application>WPS Presentation</Application>
  <PresentationFormat>On-screen Show (4:3)</PresentationFormat>
  <Paragraphs>47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Yu Gothic</vt:lpstr>
      <vt:lpstr>Constantia</vt:lpstr>
      <vt:lpstr>Wingdings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User</cp:lastModifiedBy>
  <cp:revision>2</cp:revision>
  <dcterms:created xsi:type="dcterms:W3CDTF">2024-01-09T14:24:24Z</dcterms:created>
  <dcterms:modified xsi:type="dcterms:W3CDTF">2024-01-09T14:25:00Z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2022-09-26T05:30:00Z</vt:filetime>
  </property>
  <property fmtid="{D5CDD505-2E9C-101B-9397-08002B2CF9AE}" pid="3" name="Creator">
    <vt:lpwstr>WPS Presentation</vt:lpwstr>
  </property>
  <property fmtid="{D5CDD505-2E9C-101B-9397-08002B2CF9AE}" pid="4" name="LastSaved">
    <vt:filetime>2024-01-09T05:30:00Z</vt:filetime>
  </property>
  <property fmtid="{D5CDD505-2E9C-101B-9397-08002B2CF9AE}" pid="5" name="ICV">
    <vt:lpwstr>893322B76864402893537F323801BFEA_13</vt:lpwstr>
  </property>
  <property fmtid="{D5CDD505-2E9C-101B-9397-08002B2CF9AE}" pid="6" name="KSOProductBuildVer">
    <vt:lpwstr>1033-12.2.0.13359</vt:lpwstr>
  </property>
</Properties>
</file>