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58" r:id="rId6"/>
    <p:sldId id="275" r:id="rId7"/>
    <p:sldId id="260" r:id="rId8"/>
    <p:sldId id="276" r:id="rId9"/>
    <p:sldId id="263" r:id="rId10"/>
    <p:sldId id="265" r:id="rId11"/>
    <p:sldId id="26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14" autoAdjust="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domainphotos/25597005332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Healthmedi360</a:t>
            </a:r>
            <a:br>
              <a:rPr lang="en-US" dirty="0"/>
            </a:br>
            <a:r>
              <a:rPr lang="en-US" dirty="0" err="1"/>
              <a:t>soltoprob</a:t>
            </a:r>
            <a:r>
              <a:rPr lang="en-US" dirty="0"/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BY CODESS !!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"Despite increasing awareness, there exists a critical gap in accessible resources and support systems for mental fitness, contributing to rising rates of stress, anxiety, and depression globally."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OUR mission </a:t>
            </a:r>
            <a:br>
              <a:rPr lang="en-US" dirty="0"/>
            </a:br>
            <a:r>
              <a:rPr lang="en-US" dirty="0" err="1"/>
              <a:t>STAtement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4D125-46E7-296F-7F5A-454D224DA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03" y="89647"/>
            <a:ext cx="7154125" cy="6678706"/>
          </a:xfrm>
        </p:spPr>
        <p:txBody>
          <a:bodyPr/>
          <a:lstStyle/>
          <a:p>
            <a:r>
              <a:rPr lang="en-IN" dirty="0"/>
              <a:t>&gt;&gt; To provide a platform where both </a:t>
            </a:r>
          </a:p>
          <a:p>
            <a:r>
              <a:rPr lang="en-IN" dirty="0"/>
              <a:t>Ayurvedic and Allopathic services will be</a:t>
            </a:r>
          </a:p>
          <a:p>
            <a:r>
              <a:rPr lang="en-IN" dirty="0"/>
              <a:t>provided.</a:t>
            </a:r>
          </a:p>
          <a:p>
            <a:r>
              <a:rPr lang="en-IN" dirty="0"/>
              <a:t>&gt;&gt; After the appointment , we’ll provide </a:t>
            </a:r>
          </a:p>
          <a:p>
            <a:r>
              <a:rPr lang="en-IN" dirty="0"/>
              <a:t>Medicine to them.</a:t>
            </a:r>
          </a:p>
          <a:p>
            <a:r>
              <a:rPr lang="en-IN" dirty="0"/>
              <a:t>&gt;&gt; </a:t>
            </a:r>
            <a:r>
              <a:rPr lang="en-US" dirty="0"/>
              <a:t>By integrating with government system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We aspire to streamline information and f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oster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Collaboration for the benefit of our users.</a:t>
            </a:r>
          </a:p>
          <a:p>
            <a:r>
              <a:rPr lang="en-US" dirty="0">
                <a:solidFill>
                  <a:srgbClr val="ECECEC"/>
                </a:solidFill>
                <a:latin typeface="Söhne"/>
              </a:rPr>
              <a:t>&gt;&gt; This website will be helpful for the users in </a:t>
            </a:r>
          </a:p>
          <a:p>
            <a:r>
              <a:rPr lang="en-US" dirty="0">
                <a:solidFill>
                  <a:srgbClr val="ECECEC"/>
                </a:solidFill>
                <a:latin typeface="Söhne"/>
              </a:rPr>
              <a:t>Rural areas and for the senior citizens.</a:t>
            </a:r>
          </a:p>
          <a:p>
            <a:r>
              <a:rPr lang="en-US" dirty="0">
                <a:solidFill>
                  <a:srgbClr val="ECECEC"/>
                </a:solidFill>
                <a:latin typeface="Söhne"/>
              </a:rPr>
              <a:t>&gt;&gt; Regular monitoring and therapies will be </a:t>
            </a:r>
          </a:p>
          <a:p>
            <a:r>
              <a:rPr lang="en-US" dirty="0">
                <a:solidFill>
                  <a:srgbClr val="ECECEC"/>
                </a:solidFill>
                <a:latin typeface="Söhne"/>
              </a:rPr>
              <a:t>Done on monthly basis.</a:t>
            </a:r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AEA503D-5EC3-8289-427C-C806680593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4598969" y="161365"/>
            <a:ext cx="7224228" cy="6606988"/>
          </a:xfrm>
          <a:effectLst>
            <a:reflection blurRad="977900" stA="28000" endPos="65000" dist="8763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1283C-609A-5F01-174F-83310384F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FE572B-AE38-7F07-8FAE-63B358A8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8" y="424604"/>
            <a:ext cx="5341305" cy="615302"/>
          </a:xfrm>
        </p:spPr>
        <p:txBody>
          <a:bodyPr/>
          <a:lstStyle/>
          <a:p>
            <a:r>
              <a:rPr lang="en-IN" dirty="0"/>
              <a:t>Our solution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661146-4217-1F07-0220-59580FC04230}"/>
              </a:ext>
            </a:extLst>
          </p:cNvPr>
          <p:cNvCxnSpPr>
            <a:cxnSpLocks/>
          </p:cNvCxnSpPr>
          <p:nvPr/>
        </p:nvCxnSpPr>
        <p:spPr>
          <a:xfrm>
            <a:off x="228733" y="977153"/>
            <a:ext cx="420879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66%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</a:t>
            </a:r>
            <a:r>
              <a:rPr lang="en-US" dirty="0" err="1"/>
              <a:t>indians</a:t>
            </a:r>
            <a:r>
              <a:rPr lang="en-US" dirty="0"/>
              <a:t> Population Who Visit their GP Regularly*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Rs. 104.5b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Healthcare Spending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40-60%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Profit Margin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1.91CR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Average Annual Revenue per Doctor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dirty="0"/>
              <a:t>Market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F90D869-69ED-BFC6-73CD-4BFD1B028B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102" y="71718"/>
            <a:ext cx="12027067" cy="66213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0183F2-2A0A-8829-FCDF-98271C6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73C51-DE09-857D-23CC-8A2CDA7E4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B4DA4-2811-1D6A-5FBE-3E4281141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Offering comprehensive </a:t>
            </a:r>
            <a:r>
              <a:rPr lang="en-IN" dirty="0" err="1">
                <a:solidFill>
                  <a:schemeClr val="tx1"/>
                </a:solidFill>
              </a:rPr>
              <a:t>heathcare</a:t>
            </a:r>
            <a:r>
              <a:rPr lang="en-IN" dirty="0">
                <a:solidFill>
                  <a:schemeClr val="tx1"/>
                </a:solidFill>
              </a:rPr>
              <a:t> services provided by allopathic and ayurvedic </a:t>
            </a:r>
            <a:r>
              <a:rPr lang="en-IN" dirty="0" err="1">
                <a:solidFill>
                  <a:schemeClr val="tx1"/>
                </a:solidFill>
              </a:rPr>
              <a:t>pracitioners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2ABBA-33F1-C904-0451-A2B83A9A7C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DOCTORS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47E57A-9E97-6A4D-F3DE-43D6B83B44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Therapies will be provided in their nearest clinic . Patients will benefit from a wide range of therapies to their individual needs , encompassing evidence-based allopathic treatments as well as holistic ayurvedic therapies , ensuring personalized care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030EA2-8187-61A2-DA55-7BCC14DFD3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THERAPIES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58C8BB-70B0-118D-6046-E24D5F6354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Our website facilitates vital internships for medical college students, fostering hands-on experience in healthcare settings.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C50074-D803-0FDF-5289-F292E6E24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b="1" dirty="0"/>
              <a:t>I</a:t>
            </a:r>
            <a:r>
              <a:rPr lang="en-IN" b="1" dirty="0">
                <a:solidFill>
                  <a:schemeClr val="bg1"/>
                </a:solidFill>
              </a:rPr>
              <a:t>NTERSHIP</a:t>
            </a:r>
            <a:r>
              <a:rPr lang="en-IN" b="1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0E1CC7-F3C0-3361-A26B-6DAEF44D10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With a user friendly interface and reliable sourcing , we ensure seamless delivery of prescribed medicines , promoting health and well being for our users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52B413-781F-A2DE-3299-6CF1DA483B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9"/>
            <a:ext cx="3119348" cy="29788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PRESCRIPTION &amp; MEDICINE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DA7B73-8C47-F1D4-7B37-1BD829E285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Personalized workouts , nutrition plans and wellness guidance for individual goals . With expert advice and diverse exercise routines , a journey towards improved health.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46A512-5F01-B684-9749-571393AF4F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FITNESS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88B607-ADA0-3FE3-605A-D751DB2A2E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6 months subscription . Regular monitoring will be done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A0CF38-FC6B-2E9C-1308-3A86575440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47452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 </a:t>
            </a:r>
          </a:p>
          <a:p>
            <a:r>
              <a:rPr lang="en-US" noProof="1"/>
              <a:t>For six months the price will be 499/- , in which regular monitoring of members will be done. Also on montly basis regular checkups will be done.</a:t>
            </a:r>
          </a:p>
          <a:p>
            <a:r>
              <a:rPr lang="en-US" noProof="1"/>
              <a:t>The price of the medicine will be charged .</a:t>
            </a:r>
          </a:p>
          <a:p>
            <a:r>
              <a:rPr lang="en-US" noProof="1"/>
              <a:t>For the people in rural and people below the poverty line will be given subscription half of the original price.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noProof="1"/>
              <a:t>Intership will be provided to the students in medical college so they can get experience.</a:t>
            </a:r>
          </a:p>
          <a:p>
            <a:r>
              <a:rPr lang="en-US" noProof="1"/>
              <a:t>We’ll collaborate with the medical college for the promotion.</a:t>
            </a:r>
          </a:p>
          <a:p>
            <a:endParaRPr lang="en-US" noProof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/>
              <a:t>INTERNSHIP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Connecting our website to the government will benefit the senior citizen and also the government sector people.</a:t>
            </a:r>
            <a:endParaRPr lang="en-US" noProof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GOVERNMENT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TIMELINE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QUARTER MILESTONES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39" name="Straight Connector 138" title="callout lines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 title="Milestone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86"/>
            <a:ext cx="3396535" cy="924907"/>
            <a:chOff x="446364" y="3962124"/>
            <a:chExt cx="4109808" cy="1119136"/>
          </a:xfrm>
        </p:grpSpPr>
        <p:grpSp>
          <p:nvGrpSpPr>
            <p:cNvPr id="141" name="Group 140" title="Milestone Text">
              <a:extLst>
                <a:ext uri="{FF2B5EF4-FFF2-40B4-BE49-F238E27FC236}">
                  <a16:creationId xmlns:a16="http://schemas.microsoft.com/office/drawing/2014/main" id="{41DFD52D-6E99-45D6-B672-AB6CBC895B76}"/>
                </a:ext>
              </a:extLst>
            </p:cNvPr>
            <p:cNvGrpSpPr/>
            <p:nvPr/>
          </p:nvGrpSpPr>
          <p:grpSpPr>
            <a:xfrm>
              <a:off x="1078798" y="4027988"/>
              <a:ext cx="1969024" cy="1053272"/>
              <a:chOff x="1510891" y="3741332"/>
              <a:chExt cx="1969024" cy="1053272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FDF1E90-F507-4603-8288-114F49C041A7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969024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 monitoring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CC0185-655B-4758-84FC-632F7D04D2AA}"/>
                  </a:ext>
                </a:extLst>
              </p:cNvPr>
              <p:cNvSpPr txBox="1"/>
              <p:nvPr/>
            </p:nvSpPr>
            <p:spPr>
              <a:xfrm>
                <a:off x="1510892" y="4049786"/>
                <a:ext cx="1294782" cy="744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For a month we’ll monitor a health , heart rate by our watch.</a:t>
                </a:r>
              </a:p>
            </p:txBody>
          </p:sp>
        </p:grpSp>
        <p:sp>
          <p:nvSpPr>
            <p:cNvPr id="142" name="Rectangle: Rounded Corners 141" title="Milestone Graphic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aphic 142" title="Milestone Flag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Straight Connector 162" title="callout lines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 title="Milestone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627034" y="3156616"/>
            <a:ext cx="2178177" cy="1238582"/>
            <a:chOff x="3047824" y="3575569"/>
            <a:chExt cx="2635595" cy="1498686"/>
          </a:xfrm>
        </p:grpSpPr>
        <p:grpSp>
          <p:nvGrpSpPr>
            <p:cNvPr id="165" name="Group 164" title="Milestone Text">
              <a:extLst>
                <a:ext uri="{FF2B5EF4-FFF2-40B4-BE49-F238E27FC236}">
                  <a16:creationId xmlns:a16="http://schemas.microsoft.com/office/drawing/2014/main" id="{733EEC80-747E-4FB3-A9A8-28F4E0AFDE72}"/>
                </a:ext>
              </a:extLst>
            </p:cNvPr>
            <p:cNvGrpSpPr/>
            <p:nvPr/>
          </p:nvGrpSpPr>
          <p:grpSpPr>
            <a:xfrm>
              <a:off x="3674982" y="3648568"/>
              <a:ext cx="2008437" cy="1425687"/>
              <a:chOff x="2110555" y="2162177"/>
              <a:chExt cx="2008437" cy="1425687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F2106BC-0DA8-4FFB-B5A1-E6F770444DF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2008437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WEBSITE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8E8F2DD-CF78-4A4B-A0BF-620712E0136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117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we;’</a:t>
                </a:r>
                <a:r>
                  <a:rPr lang="en-US" sz="1000" dirty="0" err="1">
                    <a:solidFill>
                      <a:schemeClr val="bg1">
                        <a:lumMod val="85000"/>
                      </a:schemeClr>
                    </a:solidFill>
                  </a:rPr>
                  <a:t>ll</a:t>
                </a:r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 create a website and appoint dr. on it including the therapy  centers and medicines</a:t>
                </a:r>
              </a:p>
            </p:txBody>
          </p:sp>
        </p:grpSp>
        <p:sp>
          <p:nvSpPr>
            <p:cNvPr id="166" name="Rectangle: Rounded Corners 165" title="Milestone Graphic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aphic 166" title="Milestone Flag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Straight Connector 186" title="callout lines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 title="Milestone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721404"/>
            <a:ext cx="3792468" cy="920089"/>
            <a:chOff x="5653543" y="3048963"/>
            <a:chExt cx="4588886" cy="1113309"/>
          </a:xfrm>
        </p:grpSpPr>
        <p:grpSp>
          <p:nvGrpSpPr>
            <p:cNvPr id="189" name="Group 188" title="Milestone Text">
              <a:extLst>
                <a:ext uri="{FF2B5EF4-FFF2-40B4-BE49-F238E27FC236}">
                  <a16:creationId xmlns:a16="http://schemas.microsoft.com/office/drawing/2014/main" id="{D6A065BA-8A26-4F81-BB04-653F3E555EE2}"/>
                </a:ext>
              </a:extLst>
            </p:cNvPr>
            <p:cNvGrpSpPr/>
            <p:nvPr/>
          </p:nvGrpSpPr>
          <p:grpSpPr>
            <a:xfrm>
              <a:off x="6280626" y="3108996"/>
              <a:ext cx="1915699" cy="1053276"/>
              <a:chOff x="2110554" y="2162177"/>
              <a:chExt cx="1915699" cy="1053276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A7A73B-20A0-46FA-8CFF-27B3925E0227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915699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ML MODEL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0BC1BD-8E20-48D8-A11B-FE88F46E02F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744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A ml model where it will show the health accuracy and monitoring.</a:t>
                </a:r>
              </a:p>
            </p:txBody>
          </p:sp>
        </p:grpSp>
        <p:sp>
          <p:nvSpPr>
            <p:cNvPr id="190" name="Rectangle: Rounded Corners 189" title="Milestone Graphic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aphic 190" title="Milestone Flag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Straight Connector 219" title="callout lines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 title="Milestone Graphic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Straight Connector 228" title="callout lines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 title="Milestone">
            <a:extLst>
              <a:ext uri="{FF2B5EF4-FFF2-40B4-BE49-F238E27FC236}">
                <a16:creationId xmlns:a16="http://schemas.microsoft.com/office/drawing/2014/main" id="{B29E114D-A47D-474F-8DCA-10C1946239F7}"/>
              </a:ext>
            </a:extLst>
          </p:cNvPr>
          <p:cNvGrpSpPr/>
          <p:nvPr/>
        </p:nvGrpSpPr>
        <p:grpSpPr>
          <a:xfrm>
            <a:off x="8971538" y="1968431"/>
            <a:ext cx="2135197" cy="1076235"/>
            <a:chOff x="9514670" y="2137867"/>
            <a:chExt cx="2583588" cy="1302245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C8369A-609E-43DE-9718-BF9F4981E1AB}"/>
                </a:ext>
              </a:extLst>
            </p:cNvPr>
            <p:cNvSpPr txBox="1"/>
            <p:nvPr/>
          </p:nvSpPr>
          <p:spPr>
            <a:xfrm>
              <a:off x="10148125" y="2200631"/>
              <a:ext cx="1950133" cy="335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</a:rPr>
                <a:t>H+S MODEL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4C73AFE-A96D-4D3C-BCF3-240F075F136C}"/>
                </a:ext>
              </a:extLst>
            </p:cNvPr>
            <p:cNvSpPr txBox="1"/>
            <p:nvPr/>
          </p:nvSpPr>
          <p:spPr>
            <a:xfrm>
              <a:off x="10148127" y="2509088"/>
              <a:ext cx="1294782" cy="931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SOFTWARE AND HARDWARE MODEL IS READY AND EXECUTED!</a:t>
              </a:r>
            </a:p>
          </p:txBody>
        </p:sp>
        <p:sp>
          <p:nvSpPr>
            <p:cNvPr id="234" name="Rectangle: Rounded Corners 233" title="Milestone Graphic">
              <a:extLst>
                <a:ext uri="{FF2B5EF4-FFF2-40B4-BE49-F238E27FC236}">
                  <a16:creationId xmlns:a16="http://schemas.microsoft.com/office/drawing/2014/main" id="{E6356831-A398-48C3-9F10-E08B44B46485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5" name="Graphic 234" title="Milestone Flag">
              <a:extLst>
                <a:ext uri="{FF2B5EF4-FFF2-40B4-BE49-F238E27FC236}">
                  <a16:creationId xmlns:a16="http://schemas.microsoft.com/office/drawing/2014/main" id="{049659E7-C264-4037-893C-AB537C046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0" y="2137867"/>
              <a:ext cx="573660" cy="422383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CBB2FFA-02EC-4B21-8E60-9436221DEAB5}"/>
                </a:ext>
              </a:extLst>
            </p:cNvPr>
            <p:cNvSpPr/>
            <p:nvPr/>
          </p:nvSpPr>
          <p:spPr>
            <a:xfrm>
              <a:off x="9752890" y="2230203"/>
              <a:ext cx="344966" cy="242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237" name="Straight Connector 236" descr="Time line">
            <a:extLst>
              <a:ext uri="{FF2B5EF4-FFF2-40B4-BE49-F238E27FC236}">
                <a16:creationId xmlns:a16="http://schemas.microsoft.com/office/drawing/2014/main" id="{E47E492C-0FED-4F4E-92CE-B73CAD58C94B}"/>
              </a:ext>
            </a:extLst>
          </p:cNvPr>
          <p:cNvCxnSpPr>
            <a:cxnSpLocks/>
          </p:cNvCxnSpPr>
          <p:nvPr/>
        </p:nvCxnSpPr>
        <p:spPr>
          <a:xfrm flipH="1">
            <a:off x="2113823" y="5297160"/>
            <a:ext cx="8622102" cy="0"/>
          </a:xfrm>
          <a:prstGeom prst="line">
            <a:avLst/>
          </a:prstGeom>
          <a:ln w="15875" cmpd="sng">
            <a:solidFill>
              <a:schemeClr val="bg1">
                <a:alpha val="2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 descr="Year 1">
            <a:extLst>
              <a:ext uri="{FF2B5EF4-FFF2-40B4-BE49-F238E27FC236}">
                <a16:creationId xmlns:a16="http://schemas.microsoft.com/office/drawing/2014/main" id="{861F56AA-1015-4B4B-BCB0-B918B3330F71}"/>
              </a:ext>
            </a:extLst>
          </p:cNvPr>
          <p:cNvGrpSpPr/>
          <p:nvPr/>
        </p:nvGrpSpPr>
        <p:grpSpPr>
          <a:xfrm>
            <a:off x="1855855" y="4976812"/>
            <a:ext cx="2327123" cy="884336"/>
            <a:chOff x="904696" y="5778006"/>
            <a:chExt cx="2815819" cy="107004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50F6A92-8582-4A8E-9FEC-8E3540AEA46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CF8A8A6-3BD5-47A5-9E34-293385CA757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AF2F343-1994-4385-BFF0-0FF5FDC53911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C54213-F3D4-4CBE-A1DD-072FA8DAFB88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Straight Connector 128" title="q lines">
              <a:extLst>
                <a:ext uri="{FF2B5EF4-FFF2-40B4-BE49-F238E27FC236}">
                  <a16:creationId xmlns:a16="http://schemas.microsoft.com/office/drawing/2014/main" id="{1355936C-CC09-4D5B-B67A-9DE8097A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title="q lines">
              <a:extLst>
                <a:ext uri="{FF2B5EF4-FFF2-40B4-BE49-F238E27FC236}">
                  <a16:creationId xmlns:a16="http://schemas.microsoft.com/office/drawing/2014/main" id="{86187430-A4F5-40F4-8763-A004AA2DA74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43317-699A-4FF3-B640-66AB8882C479}"/>
                </a:ext>
              </a:extLst>
            </p:cNvPr>
            <p:cNvSpPr txBox="1"/>
            <p:nvPr/>
          </p:nvSpPr>
          <p:spPr>
            <a:xfrm>
              <a:off x="904696" y="6612316"/>
              <a:ext cx="81713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 err="1">
                  <a:solidFill>
                    <a:schemeClr val="bg1">
                      <a:lumMod val="75000"/>
                    </a:schemeClr>
                  </a:solidFill>
                </a:rPr>
                <a:t>marchy</a:t>
              </a:r>
              <a:endParaRPr lang="en-US" sz="1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2" name="Straight Connector 131" title="q lines">
              <a:extLst>
                <a:ext uri="{FF2B5EF4-FFF2-40B4-BE49-F238E27FC236}">
                  <a16:creationId xmlns:a16="http://schemas.microsoft.com/office/drawing/2014/main" id="{8525242B-1608-43FD-AFD8-C0752BC19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 title="Year Bar">
              <a:extLst>
                <a:ext uri="{FF2B5EF4-FFF2-40B4-BE49-F238E27FC236}">
                  <a16:creationId xmlns:a16="http://schemas.microsoft.com/office/drawing/2014/main" id="{4C37743A-3538-44BA-B868-17C2D0AFB7D4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A5B998-664F-41CB-9F88-8CD0B93741AE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9738A3-7786-4A1F-B765-ED6DCAB5FF0C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CFED652-4D0D-4E2E-B455-A99DA825966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3D0A530-0EF2-435F-A56C-162E103D5160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8" name="Straight Connector 137" title="q lines">
              <a:extLst>
                <a:ext uri="{FF2B5EF4-FFF2-40B4-BE49-F238E27FC236}">
                  <a16:creationId xmlns:a16="http://schemas.microsoft.com/office/drawing/2014/main" id="{CFB9DA9F-B161-4D72-B8F0-49AC7194A7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 descr="Year 2">
            <a:extLst>
              <a:ext uri="{FF2B5EF4-FFF2-40B4-BE49-F238E27FC236}">
                <a16:creationId xmlns:a16="http://schemas.microsoft.com/office/drawing/2014/main" id="{15DD5FFE-D289-450F-A59A-C1AB5531BFF0}"/>
              </a:ext>
            </a:extLst>
          </p:cNvPr>
          <p:cNvGrpSpPr/>
          <p:nvPr/>
        </p:nvGrpSpPr>
        <p:grpSpPr>
          <a:xfrm>
            <a:off x="3997091" y="4976812"/>
            <a:ext cx="2337864" cy="886145"/>
            <a:chOff x="3495592" y="5778006"/>
            <a:chExt cx="2828816" cy="1072235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A603CE-8FF2-4B39-856E-14649B121F4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93F38B1-1E20-4CA0-A982-DDD5BF4C40BE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E5342EC-FC43-474B-A445-36FB315F70D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0C2308-9164-4B5E-8BD9-26D047C7EBE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 title="q lines">
              <a:extLst>
                <a:ext uri="{FF2B5EF4-FFF2-40B4-BE49-F238E27FC236}">
                  <a16:creationId xmlns:a16="http://schemas.microsoft.com/office/drawing/2014/main" id="{8232BEEE-4D8D-45C5-90F3-45E7187A4F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 title="q lines">
              <a:extLst>
                <a:ext uri="{FF2B5EF4-FFF2-40B4-BE49-F238E27FC236}">
                  <a16:creationId xmlns:a16="http://schemas.microsoft.com/office/drawing/2014/main" id="{CC577F45-2CDA-49EB-9FDC-E0E40482BD95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 title="q lines">
              <a:extLst>
                <a:ext uri="{FF2B5EF4-FFF2-40B4-BE49-F238E27FC236}">
                  <a16:creationId xmlns:a16="http://schemas.microsoft.com/office/drawing/2014/main" id="{0E2105A2-4491-4C10-8E24-723131B617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6BD0376-3C37-494D-B448-0002294EF1DE}"/>
                </a:ext>
              </a:extLst>
            </p:cNvPr>
            <p:cNvSpPr txBox="1"/>
            <p:nvPr/>
          </p:nvSpPr>
          <p:spPr>
            <a:xfrm>
              <a:off x="3495592" y="6614504"/>
              <a:ext cx="8160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 err="1">
                  <a:solidFill>
                    <a:schemeClr val="bg1">
                      <a:lumMod val="75000"/>
                    </a:schemeClr>
                  </a:solidFill>
                </a:rPr>
                <a:t>april</a:t>
              </a:r>
              <a:endParaRPr lang="en-US" sz="1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7" name="Rectangle: Rounded Corners 156" title="Year Bar">
              <a:extLst>
                <a:ext uri="{FF2B5EF4-FFF2-40B4-BE49-F238E27FC236}">
                  <a16:creationId xmlns:a16="http://schemas.microsoft.com/office/drawing/2014/main" id="{E2D32612-D567-4DF4-8077-92FCFC1A1D56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25091D-E1C9-4BE3-A8B3-38246D46B7E8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EED4E1-8ADF-4201-8409-1DDFED40714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9DFBB5-DA29-4A45-A1AF-41AB8CFA99C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7BA2866-8CF0-447B-9673-9A8A4480EEE6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2" name="Straight Connector 161" title="q lines">
              <a:extLst>
                <a:ext uri="{FF2B5EF4-FFF2-40B4-BE49-F238E27FC236}">
                  <a16:creationId xmlns:a16="http://schemas.microsoft.com/office/drawing/2014/main" id="{511BD1DE-1605-4D71-A32F-7102FFF2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 descr="Year 3&#10;">
            <a:extLst>
              <a:ext uri="{FF2B5EF4-FFF2-40B4-BE49-F238E27FC236}">
                <a16:creationId xmlns:a16="http://schemas.microsoft.com/office/drawing/2014/main" id="{AA5032C5-BE6C-49DF-AC7E-B5BEF09D3764}"/>
              </a:ext>
            </a:extLst>
          </p:cNvPr>
          <p:cNvGrpSpPr/>
          <p:nvPr/>
        </p:nvGrpSpPr>
        <p:grpSpPr>
          <a:xfrm>
            <a:off x="6129764" y="4968416"/>
            <a:ext cx="2357170" cy="885583"/>
            <a:chOff x="6076126" y="5778006"/>
            <a:chExt cx="2852176" cy="107155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9414434-3C6C-467A-9BD2-B9D4461DD54B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B491E8-A917-4941-916E-BBE91121C3BD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2F627D-78A6-4C05-AF89-99939E9EC558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2FB7239-A40C-4385-9157-1C82FEF354A4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 title="q lines">
              <a:extLst>
                <a:ext uri="{FF2B5EF4-FFF2-40B4-BE49-F238E27FC236}">
                  <a16:creationId xmlns:a16="http://schemas.microsoft.com/office/drawing/2014/main" id="{5283C79B-5C3C-4EF4-AD5C-8453A1772E4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C6A90B-FF19-479C-8887-2874E50FC3DE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may</a:t>
              </a:r>
            </a:p>
          </p:txBody>
        </p:sp>
        <p:cxnSp>
          <p:nvCxnSpPr>
            <p:cNvPr id="179" name="Straight Connector 178" title="q lines">
              <a:extLst>
                <a:ext uri="{FF2B5EF4-FFF2-40B4-BE49-F238E27FC236}">
                  <a16:creationId xmlns:a16="http://schemas.microsoft.com/office/drawing/2014/main" id="{5A174059-5332-4611-B673-75132A3FBC7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 title="Year Bar">
              <a:extLst>
                <a:ext uri="{FF2B5EF4-FFF2-40B4-BE49-F238E27FC236}">
                  <a16:creationId xmlns:a16="http://schemas.microsoft.com/office/drawing/2014/main" id="{BFFC4FF8-DF5C-49AD-B20A-CAC1E60FE5D3}"/>
                </a:ext>
              </a:extLst>
            </p:cNvPr>
            <p:cNvSpPr/>
            <p:nvPr/>
          </p:nvSpPr>
          <p:spPr>
            <a:xfrm>
              <a:off x="6354973" y="639249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32622-AC8F-4657-9256-C41C2886DE0D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59F59E8-213D-4B3A-A3ED-25E2B195260C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2EB56A5-3F02-4D53-988E-99900D595527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66DBB5B-358D-4823-BF7B-70B480144135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9E19B324-0C76-44E2-8B67-97196C3D5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 title="q lines">
              <a:extLst>
                <a:ext uri="{FF2B5EF4-FFF2-40B4-BE49-F238E27FC236}">
                  <a16:creationId xmlns:a16="http://schemas.microsoft.com/office/drawing/2014/main" id="{3D480536-6A1F-475D-AA37-28841B9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 descr="Year 4">
            <a:extLst>
              <a:ext uri="{FF2B5EF4-FFF2-40B4-BE49-F238E27FC236}">
                <a16:creationId xmlns:a16="http://schemas.microsoft.com/office/drawing/2014/main" id="{ADF45298-5591-41CF-A30F-94CCE7EE78FD}"/>
              </a:ext>
            </a:extLst>
          </p:cNvPr>
          <p:cNvGrpSpPr/>
          <p:nvPr/>
        </p:nvGrpSpPr>
        <p:grpSpPr>
          <a:xfrm>
            <a:off x="8269903" y="4976812"/>
            <a:ext cx="2369009" cy="885583"/>
            <a:chOff x="8665694" y="5778006"/>
            <a:chExt cx="2866501" cy="1071556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A14588-267C-4619-A4EE-16B4DF29593D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4BCD234-8510-4F1F-8FE4-69775B2C1C4F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60EF826-5B03-479A-9FC1-298F97386A96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9B3231D-4E48-45F4-9A56-7A9FD1A1A9F9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7D6179-75F7-487E-B782-DE544E350CFF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 err="1">
                  <a:solidFill>
                    <a:schemeClr val="bg1">
                      <a:lumMod val="75000"/>
                    </a:schemeClr>
                  </a:solidFill>
                </a:rPr>
                <a:t>june</a:t>
              </a:r>
              <a:endParaRPr lang="en-US" sz="1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1" name="Straight Connector 210" title="q lines">
              <a:extLst>
                <a:ext uri="{FF2B5EF4-FFF2-40B4-BE49-F238E27FC236}">
                  <a16:creationId xmlns:a16="http://schemas.microsoft.com/office/drawing/2014/main" id="{2B5BDFFF-C44A-4A98-BCD0-AA5312FBE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title="q lines">
              <a:extLst>
                <a:ext uri="{FF2B5EF4-FFF2-40B4-BE49-F238E27FC236}">
                  <a16:creationId xmlns:a16="http://schemas.microsoft.com/office/drawing/2014/main" id="{E21CAA91-1529-4B52-B8CF-CB31FA1248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: Rounded Corners 212" title="Year Bar">
              <a:extLst>
                <a:ext uri="{FF2B5EF4-FFF2-40B4-BE49-F238E27FC236}">
                  <a16:creationId xmlns:a16="http://schemas.microsoft.com/office/drawing/2014/main" id="{F4913551-B93F-43EB-A7F1-CF95BCFCFC20}"/>
                </a:ext>
              </a:extLst>
            </p:cNvPr>
            <p:cNvSpPr/>
            <p:nvPr/>
          </p:nvSpPr>
          <p:spPr>
            <a:xfrm>
              <a:off x="8958866" y="6387322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0335931-2B95-4764-8C26-AFFB9AF18C85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332ECE-5BAA-41D4-9D9E-17BA0710E95C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1D5004-7C41-4BBF-AFF8-6DD5EA1A62C8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33127CC-D2C6-47C3-8E7A-61FCB7F29768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8" name="Straight Connector 217" title="q lines">
              <a:extLst>
                <a:ext uri="{FF2B5EF4-FFF2-40B4-BE49-F238E27FC236}">
                  <a16:creationId xmlns:a16="http://schemas.microsoft.com/office/drawing/2014/main" id="{430970C2-5EC5-4774-A863-8C3E48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 title="q lines">
              <a:extLst>
                <a:ext uri="{FF2B5EF4-FFF2-40B4-BE49-F238E27FC236}">
                  <a16:creationId xmlns:a16="http://schemas.microsoft.com/office/drawing/2014/main" id="{0CD91AD6-C699-4AFA-9386-DAADD806D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720361B1-6153-4319-BE49-18DE2718A409}"/>
              </a:ext>
            </a:extLst>
          </p:cNvPr>
          <p:cNvSpPr txBox="1"/>
          <p:nvPr/>
        </p:nvSpPr>
        <p:spPr>
          <a:xfrm>
            <a:off x="8412448" y="1104150"/>
            <a:ext cx="10700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TODAY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A023031-7790-463F-AAEB-85A09D470494}"/>
              </a:ext>
            </a:extLst>
          </p:cNvPr>
          <p:cNvSpPr txBox="1"/>
          <p:nvPr/>
        </p:nvSpPr>
        <p:spPr>
          <a:xfrm>
            <a:off x="8412448" y="1359072"/>
            <a:ext cx="1070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Short Description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Q1 20YY</a:t>
            </a:r>
          </a:p>
        </p:txBody>
      </p:sp>
      <p:pic>
        <p:nvPicPr>
          <p:cNvPr id="223" name="Graphic 222" descr="Flag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aphic 224" descr="Icon Checked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Graphic 239" descr="Icon Checked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5" name="Graphic 239" descr="Icon Checked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6" name="Graphic 239" descr="Icon Checked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LEADER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/>
          <a:lstStyle/>
          <a:p>
            <a:r>
              <a:rPr lang="en-US" noProof="1"/>
              <a:t>GAURI SHARMA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/>
          <a:lstStyle/>
          <a:p>
            <a:r>
              <a:rPr lang="en-US" dirty="0"/>
              <a:t>ML/DS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US" noProof="1"/>
              <a:t>ARIEN JANGID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US" noProof="1"/>
              <a:t>SIMRAN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5648F8-8F3A-42B3-BEE2-8FFE23B209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245885"/>
          </a:xfrm>
        </p:spPr>
        <p:txBody>
          <a:bodyPr/>
          <a:lstStyle/>
          <a:p>
            <a:r>
              <a:rPr lang="en-US" dirty="0"/>
              <a:t>FROTEND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85078" y="5334150"/>
            <a:ext cx="2034138" cy="360445"/>
          </a:xfrm>
        </p:spPr>
        <p:txBody>
          <a:bodyPr/>
          <a:lstStyle/>
          <a:p>
            <a:r>
              <a:rPr lang="en-US" noProof="1"/>
              <a:t>VISHAKHA MEHTA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295A8B-B83E-4EE4-8FA9-BA532E65E57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7646" y="5736658"/>
            <a:ext cx="2034138" cy="245885"/>
          </a:xfrm>
        </p:spPr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646" y="5334150"/>
            <a:ext cx="2034138" cy="360445"/>
          </a:xfrm>
        </p:spPr>
        <p:txBody>
          <a:bodyPr/>
          <a:lstStyle/>
          <a:p>
            <a:r>
              <a:rPr lang="en-US" noProof="1"/>
              <a:t>ANUMESH RAO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nilsson@example.com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SERVICE REPRESENTATIVE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631F-EE25-41A6-ECFE-49CD678EC5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8A748CB-1B6B-E1BE-B37D-27C5E112E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Thankyou!!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153</TotalTime>
  <Words>543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</vt:lpstr>
      <vt:lpstr>Calibri</vt:lpstr>
      <vt:lpstr>Courier New</vt:lpstr>
      <vt:lpstr>Gill Sans MT</vt:lpstr>
      <vt:lpstr>Söhne</vt:lpstr>
      <vt:lpstr>Office Theme</vt:lpstr>
      <vt:lpstr>Healthmedi360 soltoprob.</vt:lpstr>
      <vt:lpstr>OUR mission  STAtement</vt:lpstr>
      <vt:lpstr>Our solution</vt:lpstr>
      <vt:lpstr>Industry outlook</vt:lpstr>
      <vt:lpstr>Our services</vt:lpstr>
      <vt:lpstr>REVENUE MODEL</vt:lpstr>
      <vt:lpstr>KEY TIMELINE GOALS</vt:lpstr>
      <vt:lpstr>THE TEAM</vt:lpstr>
      <vt:lpstr>Thankyou!!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Healthmedi360 soltoprob.</dc:title>
  <dc:creator>dadhichgauri29@gmail.com</dc:creator>
  <cp:lastModifiedBy>dadhichgauri29@gmail.com</cp:lastModifiedBy>
  <cp:revision>2</cp:revision>
  <dcterms:created xsi:type="dcterms:W3CDTF">2024-03-15T12:42:10Z</dcterms:created>
  <dcterms:modified xsi:type="dcterms:W3CDTF">2024-03-16T09:04:01Z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