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76" r:id="rId2"/>
    <p:sldId id="292" r:id="rId3"/>
    <p:sldId id="278" r:id="rId4"/>
    <p:sldId id="279" r:id="rId5"/>
    <p:sldId id="281" r:id="rId6"/>
    <p:sldId id="291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28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36813-DDFB-4BC1-A6BA-72FE7D9C9CDB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7CFE2-7C03-4D4A-B6D5-69A25678A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57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54D74875-FFDB-46A6-B54C-833D27C586D2}" type="slidenum">
              <a:rPr lang="en-IN" altLang="en-US">
                <a:latin typeface="Calibri" pitchFamily="32" charset="0"/>
              </a:rPr>
              <a:pPr/>
              <a:t>1</a:t>
            </a:fld>
            <a:endParaRPr lang="en-IN" altLang="en-US">
              <a:latin typeface="Calibri" pitchFamily="32" charset="0"/>
            </a:endParaRPr>
          </a:p>
        </p:txBody>
      </p:sp>
      <p:sp>
        <p:nvSpPr>
          <p:cNvPr id="133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341E80A0-5749-422A-8BF6-649022B87008}" type="slidenum">
              <a:rPr lang="en-IN" altLang="en-US">
                <a:latin typeface="Calibri" pitchFamily="32" charset="0"/>
              </a:rPr>
              <a:pPr/>
              <a:t>10</a:t>
            </a:fld>
            <a:endParaRPr lang="en-IN" altLang="en-US">
              <a:latin typeface="Calibri" pitchFamily="32" charset="0"/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341E80A0-5749-422A-8BF6-649022B87008}" type="slidenum">
              <a:rPr lang="en-IN" altLang="en-US">
                <a:latin typeface="Calibri" pitchFamily="32" charset="0"/>
              </a:rPr>
              <a:pPr/>
              <a:t>11</a:t>
            </a:fld>
            <a:endParaRPr lang="en-IN" altLang="en-US">
              <a:latin typeface="Calibri" pitchFamily="32" charset="0"/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341E80A0-5749-422A-8BF6-649022B87008}" type="slidenum">
              <a:rPr lang="en-IN" altLang="en-US">
                <a:latin typeface="Calibri" pitchFamily="32" charset="0"/>
              </a:rPr>
              <a:pPr/>
              <a:t>12</a:t>
            </a:fld>
            <a:endParaRPr lang="en-IN" altLang="en-US">
              <a:latin typeface="Calibri" pitchFamily="32" charset="0"/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341E80A0-5749-422A-8BF6-649022B87008}" type="slidenum">
              <a:rPr lang="en-IN" altLang="en-US">
                <a:latin typeface="Calibri" pitchFamily="32" charset="0"/>
              </a:rPr>
              <a:pPr/>
              <a:t>13</a:t>
            </a:fld>
            <a:endParaRPr lang="en-IN" altLang="en-US">
              <a:latin typeface="Calibri" pitchFamily="32" charset="0"/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7EB5E4A0-B86E-45E4-92FF-F1C2D979DDE6}" type="slidenum">
              <a:rPr lang="en-IN" altLang="en-US">
                <a:latin typeface="Calibri" pitchFamily="32" charset="0"/>
              </a:rPr>
              <a:pPr/>
              <a:t>14</a:t>
            </a:fld>
            <a:endParaRPr lang="en-IN" altLang="en-US">
              <a:latin typeface="Calibri" pitchFamily="32" charset="0"/>
            </a:endParaRPr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9A923778-2E09-4231-A87B-18EF33DB8B3E}" type="slidenum">
              <a:rPr lang="en-IN" altLang="en-US">
                <a:latin typeface="Calibri" pitchFamily="32" charset="0"/>
              </a:rPr>
              <a:pPr/>
              <a:t>2</a:t>
            </a:fld>
            <a:endParaRPr lang="en-IN" altLang="en-US">
              <a:latin typeface="Calibri" pitchFamily="32" charset="0"/>
            </a:endParaRPr>
          </a:p>
        </p:txBody>
      </p:sp>
      <p:sp>
        <p:nvSpPr>
          <p:cNvPr id="153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774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160F8B6D-BB6C-4C26-966D-F78DA36CDA3D}" type="slidenum">
              <a:rPr lang="en-IN" altLang="en-US">
                <a:latin typeface="Calibri" pitchFamily="32" charset="0"/>
              </a:rPr>
              <a:pPr/>
              <a:t>3</a:t>
            </a:fld>
            <a:endParaRPr lang="en-IN" altLang="en-US">
              <a:latin typeface="Calibri" pitchFamily="32" charset="0"/>
            </a:endParaRPr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AFFD434A-289D-4693-96AA-BF1EE5B6CB78}" type="slidenum">
              <a:rPr lang="en-IN" altLang="en-US">
                <a:latin typeface="Calibri" pitchFamily="32" charset="0"/>
              </a:rPr>
              <a:pPr/>
              <a:t>4</a:t>
            </a:fld>
            <a:endParaRPr lang="en-IN" altLang="en-US">
              <a:latin typeface="Calibri" pitchFamily="32" charset="0"/>
            </a:endParaRPr>
          </a:p>
        </p:txBody>
      </p:sp>
      <p:sp>
        <p:nvSpPr>
          <p:cNvPr id="19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5C59BFE7-9E71-446A-A874-0E5E8D2B8A91}" type="slidenum">
              <a:rPr lang="en-IN" altLang="en-US">
                <a:latin typeface="Calibri" pitchFamily="32" charset="0"/>
              </a:rPr>
              <a:pPr/>
              <a:t>5</a:t>
            </a:fld>
            <a:endParaRPr lang="en-IN" altLang="en-US">
              <a:latin typeface="Calibri" pitchFamily="32" charset="0"/>
            </a:endParaRPr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341E80A0-5749-422A-8BF6-649022B87008}" type="slidenum">
              <a:rPr lang="en-IN" altLang="en-US">
                <a:latin typeface="Calibri" pitchFamily="32" charset="0"/>
              </a:rPr>
              <a:pPr/>
              <a:t>6</a:t>
            </a:fld>
            <a:endParaRPr lang="en-IN" altLang="en-US">
              <a:latin typeface="Calibri" pitchFamily="32" charset="0"/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341E80A0-5749-422A-8BF6-649022B87008}" type="slidenum">
              <a:rPr lang="en-IN" altLang="en-US">
                <a:latin typeface="Calibri" pitchFamily="32" charset="0"/>
              </a:rPr>
              <a:pPr/>
              <a:t>7</a:t>
            </a:fld>
            <a:endParaRPr lang="en-IN" altLang="en-US">
              <a:latin typeface="Calibri" pitchFamily="32" charset="0"/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341E80A0-5749-422A-8BF6-649022B87008}" type="slidenum">
              <a:rPr lang="en-IN" altLang="en-US">
                <a:latin typeface="Calibri" pitchFamily="32" charset="0"/>
              </a:rPr>
              <a:pPr/>
              <a:t>8</a:t>
            </a:fld>
            <a:endParaRPr lang="en-IN" altLang="en-US">
              <a:latin typeface="Calibri" pitchFamily="32" charset="0"/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fld id="{341E80A0-5749-422A-8BF6-649022B87008}" type="slidenum">
              <a:rPr lang="en-IN" altLang="en-US">
                <a:latin typeface="Calibri" pitchFamily="32" charset="0"/>
              </a:rPr>
              <a:pPr/>
              <a:t>9</a:t>
            </a:fld>
            <a:endParaRPr lang="en-IN" altLang="en-US">
              <a:latin typeface="Calibri" pitchFamily="32" charset="0"/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59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15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594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48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03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3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950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30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60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722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62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39394-7CD2-47B2-9792-B8E2B8E2D20A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32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django-web-framework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django-web-framework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593725" y="1855788"/>
            <a:ext cx="795655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</a:pPr>
            <a:r>
              <a:rPr lang="en-US" altLang="en-US" sz="5400" dirty="0" smtClean="0">
                <a:solidFill>
                  <a:srgbClr val="10253F"/>
                </a:solidFill>
                <a:latin typeface="Berlin Sans FB Demi" pitchFamily="32" charset="0"/>
              </a:rPr>
              <a:t>INT253</a:t>
            </a:r>
            <a:r>
              <a:rPr lang="en-US" altLang="en-US" sz="5400" dirty="0">
                <a:solidFill>
                  <a:srgbClr val="10253F"/>
                </a:solidFill>
                <a:latin typeface="Berlin Sans FB Demi" pitchFamily="32" charset="0"/>
              </a:rPr>
              <a:t/>
            </a:r>
            <a:br>
              <a:rPr lang="en-US" altLang="en-US" sz="5400" dirty="0">
                <a:solidFill>
                  <a:srgbClr val="10253F"/>
                </a:solidFill>
                <a:latin typeface="Berlin Sans FB Demi" pitchFamily="32" charset="0"/>
              </a:rPr>
            </a:br>
            <a:r>
              <a:rPr lang="en-US" altLang="en-US" sz="5400" dirty="0">
                <a:solidFill>
                  <a:srgbClr val="10253F"/>
                </a:solidFill>
                <a:latin typeface="Berlin Sans FB Demi" pitchFamily="32" charset="0"/>
              </a:rPr>
              <a:t>WEB DEVELOPMENT IN PYTHON USING DJANGO</a:t>
            </a:r>
          </a:p>
        </p:txBody>
      </p:sp>
      <p:pic>
        <p:nvPicPr>
          <p:cNvPr id="12291" name="Object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92" name="Line 3"/>
          <p:cNvSpPr>
            <a:spLocks noChangeShapeType="1"/>
          </p:cNvSpPr>
          <p:nvPr/>
        </p:nvSpPr>
        <p:spPr bwMode="auto">
          <a:xfrm>
            <a:off x="1042988" y="3789363"/>
            <a:ext cx="7058025" cy="1587"/>
          </a:xfrm>
          <a:prstGeom prst="line">
            <a:avLst/>
          </a:prstGeom>
          <a:noFill/>
          <a:ln w="38160">
            <a:solidFill>
              <a:srgbClr val="F79646"/>
            </a:solidFill>
            <a:miter lim="800000"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3768725" y="3917950"/>
            <a:ext cx="18764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2400">
                <a:solidFill>
                  <a:srgbClr val="376092"/>
                </a:solidFill>
                <a:latin typeface="Arial Rounded MT Bold" pitchFamily="32" charset="0"/>
                <a:cs typeface="Arial" charset="0"/>
              </a:rPr>
              <a:t>Lecture #0</a:t>
            </a:r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1371600" y="4379913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en-US">
                <a:solidFill>
                  <a:srgbClr val="898989"/>
                </a:solidFill>
              </a:rPr>
              <a:t>The kick start session</a:t>
            </a:r>
          </a:p>
        </p:txBody>
      </p:sp>
    </p:spTree>
    <p:extLst>
      <p:ext uri="{BB962C8B-B14F-4D97-AF65-F5344CB8AC3E}">
        <p14:creationId xmlns:p14="http://schemas.microsoft.com/office/powerpoint/2010/main" val="26613813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4800" dirty="0" smtClean="0">
                <a:solidFill>
                  <a:srgbClr val="C00000"/>
                </a:solidFill>
              </a:rPr>
              <a:t>List of </a:t>
            </a:r>
            <a:r>
              <a:rPr lang="en-US" altLang="en-US" sz="4800" dirty="0" err="1" smtClean="0">
                <a:solidFill>
                  <a:srgbClr val="C00000"/>
                </a:solidFill>
              </a:rPr>
              <a:t>practicals</a:t>
            </a:r>
            <a:endParaRPr lang="en-US" altLang="en-US" sz="4800" dirty="0">
              <a:solidFill>
                <a:srgbClr val="C00000"/>
              </a:solidFill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457200" y="1455738"/>
            <a:ext cx="8229600" cy="506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/>
              <a:t>Validate form data and implement CSRF protection to ensure security.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/>
              <a:t>Design </a:t>
            </a:r>
            <a:r>
              <a:rPr lang="en-US" sz="2400" dirty="0"/>
              <a:t>and create models representing different data entities.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/>
              <a:t>Apply </a:t>
            </a:r>
            <a:r>
              <a:rPr lang="en-US" sz="2400" dirty="0"/>
              <a:t>migrations to reflect changes in the database schema.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/>
              <a:t>Utilize </a:t>
            </a:r>
            <a:r>
              <a:rPr lang="en-US" sz="2400" dirty="0" err="1"/>
              <a:t>Django</a:t>
            </a:r>
            <a:r>
              <a:rPr lang="en-US" sz="2400" dirty="0"/>
              <a:t> Admin to manage and interact with model data.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/>
              <a:t>Implement </a:t>
            </a:r>
            <a:r>
              <a:rPr lang="en-US" sz="2400" dirty="0"/>
              <a:t>session-based functionality using cookies for user interaction.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/>
              <a:t>Manage </a:t>
            </a:r>
            <a:r>
              <a:rPr lang="en-US" sz="2400" dirty="0"/>
              <a:t>user creation, authentication, and permissions within the </a:t>
            </a:r>
            <a:r>
              <a:rPr lang="en-US" sz="2400" dirty="0" err="1"/>
              <a:t>Django</a:t>
            </a:r>
            <a:r>
              <a:rPr lang="en-US" sz="2400" dirty="0"/>
              <a:t> system.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/>
              <a:t>Set </a:t>
            </a:r>
            <a:r>
              <a:rPr lang="en-US" sz="2400" dirty="0"/>
              <a:t>up login/logout functionality and secure specific views with authentication checks.</a:t>
            </a:r>
            <a:endParaRPr lang="en-US" sz="2400" dirty="0" smtClean="0"/>
          </a:p>
        </p:txBody>
      </p:sp>
      <p:sp>
        <p:nvSpPr>
          <p:cNvPr id="30724" name="Line 3"/>
          <p:cNvSpPr>
            <a:spLocks noChangeShapeType="1"/>
          </p:cNvSpPr>
          <p:nvPr/>
        </p:nvSpPr>
        <p:spPr bwMode="auto">
          <a:xfrm>
            <a:off x="611188" y="1268413"/>
            <a:ext cx="7056437" cy="1587"/>
          </a:xfrm>
          <a:prstGeom prst="line">
            <a:avLst/>
          </a:prstGeom>
          <a:noFill/>
          <a:ln w="38160">
            <a:solidFill>
              <a:srgbClr val="F79646"/>
            </a:solidFill>
            <a:miter lim="800000"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30725" name="Object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192702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4800" dirty="0" smtClean="0">
                <a:solidFill>
                  <a:srgbClr val="C00000"/>
                </a:solidFill>
              </a:rPr>
              <a:t>Software requirement</a:t>
            </a:r>
            <a:endParaRPr lang="en-US" altLang="en-US" sz="4800" dirty="0">
              <a:solidFill>
                <a:srgbClr val="C00000"/>
              </a:solidFill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457200" y="1455738"/>
            <a:ext cx="8229600" cy="506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 marL="342900" indent="-342900" algn="just">
              <a:buFont typeface="Arial" pitchFamily="34" charset="0"/>
              <a:buChar char="•"/>
            </a:pPr>
            <a:r>
              <a:rPr lang="en-US" sz="2400" smtClean="0"/>
              <a:t>VS code</a:t>
            </a:r>
            <a:endParaRPr lang="en-US" sz="2400" dirty="0" smtClean="0"/>
          </a:p>
        </p:txBody>
      </p:sp>
      <p:sp>
        <p:nvSpPr>
          <p:cNvPr id="30724" name="Line 3"/>
          <p:cNvSpPr>
            <a:spLocks noChangeShapeType="1"/>
          </p:cNvSpPr>
          <p:nvPr/>
        </p:nvSpPr>
        <p:spPr bwMode="auto">
          <a:xfrm>
            <a:off x="611188" y="1268413"/>
            <a:ext cx="7056437" cy="1587"/>
          </a:xfrm>
          <a:prstGeom prst="line">
            <a:avLst/>
          </a:prstGeom>
          <a:noFill/>
          <a:ln w="38160">
            <a:solidFill>
              <a:srgbClr val="F79646"/>
            </a:solidFill>
            <a:miter lim="800000"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30725" name="Object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7686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4800" dirty="0" smtClean="0">
                <a:solidFill>
                  <a:srgbClr val="C00000"/>
                </a:solidFill>
              </a:rPr>
              <a:t>MOOC</a:t>
            </a:r>
            <a:endParaRPr lang="en-US" altLang="en-US" sz="4800" dirty="0">
              <a:solidFill>
                <a:srgbClr val="C00000"/>
              </a:solidFill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457200" y="1455738"/>
            <a:ext cx="8229600" cy="506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 marL="0" indent="0"/>
            <a:r>
              <a:rPr lang="en-US" sz="2400" dirty="0" err="1"/>
              <a:t>Django</a:t>
            </a:r>
            <a:r>
              <a:rPr lang="en-US" sz="2400" dirty="0"/>
              <a:t> Web Framework -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www.coursera.org/learn/django-web-framework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</p:txBody>
      </p:sp>
      <p:sp>
        <p:nvSpPr>
          <p:cNvPr id="30724" name="Line 3"/>
          <p:cNvSpPr>
            <a:spLocks noChangeShapeType="1"/>
          </p:cNvSpPr>
          <p:nvPr/>
        </p:nvSpPr>
        <p:spPr bwMode="auto">
          <a:xfrm>
            <a:off x="611188" y="1268413"/>
            <a:ext cx="7056437" cy="1587"/>
          </a:xfrm>
          <a:prstGeom prst="line">
            <a:avLst/>
          </a:prstGeom>
          <a:noFill/>
          <a:ln w="38160">
            <a:solidFill>
              <a:srgbClr val="F79646"/>
            </a:solidFill>
            <a:miter lim="800000"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30725" name="Object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45240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4800" dirty="0" smtClean="0">
                <a:solidFill>
                  <a:srgbClr val="C00000"/>
                </a:solidFill>
              </a:rPr>
              <a:t>OER</a:t>
            </a:r>
            <a:endParaRPr lang="en-US" altLang="en-US" sz="4800" dirty="0">
              <a:solidFill>
                <a:srgbClr val="C00000"/>
              </a:solidFill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457200" y="1455738"/>
            <a:ext cx="8229600" cy="506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 marL="0" indent="0"/>
            <a:r>
              <a:rPr lang="en-US" sz="2400" dirty="0" err="1"/>
              <a:t>Django</a:t>
            </a:r>
            <a:r>
              <a:rPr lang="en-US" sz="2400" dirty="0"/>
              <a:t> Web Framework -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www.coursera.org/learn/django-web-framework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</p:txBody>
      </p:sp>
      <p:sp>
        <p:nvSpPr>
          <p:cNvPr id="30724" name="Line 3"/>
          <p:cNvSpPr>
            <a:spLocks noChangeShapeType="1"/>
          </p:cNvSpPr>
          <p:nvPr/>
        </p:nvSpPr>
        <p:spPr bwMode="auto">
          <a:xfrm>
            <a:off x="611188" y="1268413"/>
            <a:ext cx="7056437" cy="1587"/>
          </a:xfrm>
          <a:prstGeom prst="line">
            <a:avLst/>
          </a:prstGeom>
          <a:noFill/>
          <a:ln w="38160">
            <a:solidFill>
              <a:srgbClr val="F79646"/>
            </a:solidFill>
            <a:miter lim="800000"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30725" name="Object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242558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4800" dirty="0">
                <a:solidFill>
                  <a:srgbClr val="C00000"/>
                </a:solidFill>
              </a:rPr>
              <a:t>Text &amp; Reference Books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323850" y="1455738"/>
            <a:ext cx="8640763" cy="506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altLang="en-US" sz="2400" b="1" dirty="0" smtClean="0"/>
              <a:t>Text Books:</a:t>
            </a:r>
          </a:p>
          <a:p>
            <a:r>
              <a:rPr lang="en-US" sz="2400" dirty="0" smtClean="0"/>
              <a:t>		BUILDING </a:t>
            </a:r>
            <a:r>
              <a:rPr lang="en-US" sz="2400" dirty="0"/>
              <a:t>WEBSITES WITH DJANGO by AWANISH </a:t>
            </a:r>
            <a:r>
              <a:rPr lang="en-US" sz="2400" dirty="0" smtClean="0"/>
              <a:t>RANJAN, 	BPB PUBLICATIONS</a:t>
            </a:r>
          </a:p>
          <a:p>
            <a:endParaRPr lang="en-US" altLang="en-US" sz="2400" b="1" dirty="0"/>
          </a:p>
          <a:p>
            <a:r>
              <a:rPr lang="en-US" altLang="en-US" sz="2400" b="1" dirty="0" smtClean="0"/>
              <a:t>References:</a:t>
            </a:r>
          </a:p>
          <a:p>
            <a:pPr marL="0" indent="0">
              <a:spcBef>
                <a:spcPts val="700"/>
              </a:spcBef>
              <a:buClr>
                <a:srgbClr val="000000"/>
              </a:buClr>
              <a:buSzPct val="100000"/>
            </a:pPr>
            <a:r>
              <a:rPr lang="en-US" sz="2400" dirty="0" smtClean="0"/>
              <a:t>	DESIGNING </a:t>
            </a:r>
            <a:r>
              <a:rPr lang="en-US" sz="2400" dirty="0"/>
              <a:t>MICROSERVICES USING DJANGO by SHAYANK </a:t>
            </a:r>
            <a:r>
              <a:rPr lang="en-US" sz="2400" dirty="0" smtClean="0"/>
              <a:t>	JAIN</a:t>
            </a:r>
            <a:r>
              <a:rPr lang="en-US" sz="2400" dirty="0"/>
              <a:t>, BPB PUBLICATIONS</a:t>
            </a:r>
            <a:endParaRPr lang="en-US" altLang="en-US" sz="2400" b="1" dirty="0"/>
          </a:p>
        </p:txBody>
      </p:sp>
      <p:sp>
        <p:nvSpPr>
          <p:cNvPr id="36868" name="Line 3"/>
          <p:cNvSpPr>
            <a:spLocks noChangeShapeType="1"/>
          </p:cNvSpPr>
          <p:nvPr/>
        </p:nvSpPr>
        <p:spPr bwMode="auto">
          <a:xfrm>
            <a:off x="611188" y="1268413"/>
            <a:ext cx="7056437" cy="1587"/>
          </a:xfrm>
          <a:prstGeom prst="line">
            <a:avLst/>
          </a:prstGeom>
          <a:noFill/>
          <a:ln w="38160">
            <a:solidFill>
              <a:srgbClr val="F79646"/>
            </a:solidFill>
            <a:miter lim="800000"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36869" name="Object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75506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4800" dirty="0">
                <a:solidFill>
                  <a:srgbClr val="C00000"/>
                </a:solidFill>
              </a:rPr>
              <a:t>Course details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1455738"/>
            <a:ext cx="8229600" cy="506888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ts val="1000"/>
              </a:spcBef>
              <a:buClr>
                <a:srgbClr val="C00000"/>
              </a:buClr>
              <a:buSzPct val="100000"/>
              <a:buFont typeface="Arial" pitchFamily="34" charset="0"/>
              <a:buChar char="•"/>
              <a:defRPr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Noto Sans CJK SC" charset="0"/>
              </a:rPr>
              <a:t>LTP – </a:t>
            </a:r>
            <a:r>
              <a:rPr lang="en-US" alt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Noto Sans CJK SC" charset="0"/>
              </a:rPr>
              <a:t>2 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Noto Sans CJK SC" charset="0"/>
              </a:rPr>
              <a:t>0 </a:t>
            </a:r>
            <a:r>
              <a:rPr lang="en-US" alt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Noto Sans CJK SC" charset="0"/>
              </a:rPr>
              <a:t>2 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Noto Sans CJK SC" charset="0"/>
              </a:rPr>
              <a:t>[</a:t>
            </a:r>
            <a:r>
              <a:rPr lang="en-US" alt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Noto Sans CJK SC" charset="0"/>
              </a:rPr>
              <a:t>Two lectures and Two </a:t>
            </a:r>
            <a:r>
              <a:rPr lang="en-US" altLang="en-US" sz="2400" dirty="0" err="1" smtClean="0">
                <a:solidFill>
                  <a:schemeClr val="tx1"/>
                </a:solidFill>
                <a:latin typeface="Calibri" panose="020F0502020204030204" pitchFamily="34" charset="0"/>
                <a:cs typeface="Noto Sans CJK SC" charset="0"/>
              </a:rPr>
              <a:t>Practicals</a:t>
            </a:r>
            <a:r>
              <a:rPr lang="en-US" alt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Noto Sans CJK SC" charset="0"/>
              </a:rPr>
              <a:t>/week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Noto Sans CJK SC" charset="0"/>
              </a:rPr>
              <a:t>]</a:t>
            </a:r>
          </a:p>
          <a:p>
            <a:pPr eaLnBrk="1" hangingPunct="1">
              <a:spcBef>
                <a:spcPts val="1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Noto Sans CJK SC" charset="0"/>
              </a:rPr>
              <a:t>Credit – 3 </a:t>
            </a:r>
          </a:p>
          <a:p>
            <a:pPr marL="0" indent="0" eaLnBrk="1" hangingPunct="1">
              <a:spcBef>
                <a:spcPts val="1000"/>
              </a:spcBef>
              <a:buClr>
                <a:srgbClr val="C00000"/>
              </a:buClr>
              <a:buSzPct val="100000"/>
              <a:defRPr/>
            </a:pP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  <a:cs typeface="Noto Sans CJK SC" charset="0"/>
            </a:endParaRPr>
          </a:p>
          <a:p>
            <a:pPr marL="342900">
              <a:spcBef>
                <a:spcPts val="800"/>
              </a:spcBef>
              <a:buSzPct val="100000"/>
              <a:defRPr/>
            </a:pPr>
            <a:endParaRPr lang="de-DE" altLang="en-US" sz="2400" b="1" dirty="0">
              <a:solidFill>
                <a:schemeClr val="tx1"/>
              </a:solidFill>
              <a:latin typeface="Calibri" panose="020F0502020204030204" pitchFamily="34" charset="0"/>
              <a:cs typeface="Noto Sans CJK SC" charset="0"/>
            </a:endParaRPr>
          </a:p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de-DE" altLang="en-US" sz="2400" b="1" dirty="0">
              <a:solidFill>
                <a:schemeClr val="tx1"/>
              </a:solidFill>
              <a:latin typeface="Calibri" panose="020F0502020204030204" pitchFamily="34" charset="0"/>
              <a:cs typeface="Noto Sans CJK SC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611188" y="1268413"/>
            <a:ext cx="7056437" cy="1587"/>
          </a:xfrm>
          <a:prstGeom prst="line">
            <a:avLst/>
          </a:prstGeom>
          <a:noFill/>
          <a:ln w="38160">
            <a:solidFill>
              <a:srgbClr val="F79646"/>
            </a:solidFill>
            <a:miter lim="800000"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4341" name="Object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98773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4800" dirty="0" smtClean="0">
                <a:solidFill>
                  <a:srgbClr val="C00000"/>
                </a:solidFill>
              </a:rPr>
              <a:t>Evaluation </a:t>
            </a:r>
            <a:r>
              <a:rPr lang="en-US" altLang="en-US" sz="4800" dirty="0">
                <a:solidFill>
                  <a:srgbClr val="C00000"/>
                </a:solidFill>
              </a:rPr>
              <a:t>Scheme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1455738"/>
            <a:ext cx="8229600" cy="506888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Noto Sans CJK SC" charset="0"/>
              </a:rPr>
              <a:t>Attendance: 5%</a:t>
            </a:r>
          </a:p>
          <a:p>
            <a:pPr eaLnBrk="1" hangingPunct="1">
              <a:spcBef>
                <a:spcPts val="1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Noto Sans CJK SC" charset="0"/>
              </a:rPr>
              <a:t>CA: </a:t>
            </a:r>
            <a:r>
              <a:rPr lang="en-US" alt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Noto Sans CJK SC" charset="0"/>
              </a:rPr>
              <a:t>45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Noto Sans CJK SC" charset="0"/>
              </a:rPr>
              <a:t>%</a:t>
            </a:r>
          </a:p>
          <a:p>
            <a:pPr eaLnBrk="1" hangingPunct="1">
              <a:spcBef>
                <a:spcPts val="1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>
                <a:solidFill>
                  <a:schemeClr val="tx1"/>
                </a:solidFill>
                <a:latin typeface="Calibri" panose="020F0502020204030204" pitchFamily="34" charset="0"/>
                <a:cs typeface="Noto Sans CJK SC" charset="0"/>
              </a:rPr>
              <a:t>ETP: 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Noto Sans CJK SC" charset="0"/>
              </a:rPr>
              <a:t>50%</a:t>
            </a:r>
          </a:p>
          <a:p>
            <a:pPr marL="0" indent="0" eaLnBrk="1" hangingPunct="1">
              <a:spcBef>
                <a:spcPts val="1000"/>
              </a:spcBef>
              <a:buClr>
                <a:srgbClr val="C00000"/>
              </a:buClr>
              <a:buSzPct val="100000"/>
              <a:defRPr/>
            </a:pP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  <a:cs typeface="Noto Sans CJK SC" charset="0"/>
            </a:endParaRPr>
          </a:p>
          <a:p>
            <a:pPr marL="342900">
              <a:spcBef>
                <a:spcPts val="800"/>
              </a:spcBef>
              <a:buSzPct val="100000"/>
              <a:defRPr/>
            </a:pPr>
            <a:endParaRPr lang="de-DE" altLang="en-US" sz="2400" b="1" dirty="0">
              <a:solidFill>
                <a:schemeClr val="tx1"/>
              </a:solidFill>
              <a:latin typeface="Calibri" panose="020F0502020204030204" pitchFamily="34" charset="0"/>
              <a:cs typeface="Noto Sans CJK SC" charset="0"/>
            </a:endParaRPr>
          </a:p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de-DE" altLang="en-US" sz="2400" b="1" dirty="0">
              <a:solidFill>
                <a:schemeClr val="tx1"/>
              </a:solidFill>
              <a:latin typeface="Calibri" panose="020F0502020204030204" pitchFamily="34" charset="0"/>
              <a:cs typeface="Noto Sans CJK SC" charset="0"/>
            </a:endParaRPr>
          </a:p>
        </p:txBody>
      </p:sp>
      <p:sp>
        <p:nvSpPr>
          <p:cNvPr id="16388" name="Line 3"/>
          <p:cNvSpPr>
            <a:spLocks noChangeShapeType="1"/>
          </p:cNvSpPr>
          <p:nvPr/>
        </p:nvSpPr>
        <p:spPr bwMode="auto">
          <a:xfrm>
            <a:off x="611188" y="1268413"/>
            <a:ext cx="7056437" cy="1587"/>
          </a:xfrm>
          <a:prstGeom prst="line">
            <a:avLst/>
          </a:prstGeom>
          <a:noFill/>
          <a:ln w="38160">
            <a:solidFill>
              <a:srgbClr val="F79646"/>
            </a:solidFill>
            <a:miter lim="800000"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6389" name="Object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485900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Object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5" name="Text Box 1"/>
          <p:cNvSpPr txBox="1">
            <a:spLocks noChangeArrowheads="1"/>
          </p:cNvSpPr>
          <p:nvPr/>
        </p:nvSpPr>
        <p:spPr bwMode="auto">
          <a:xfrm>
            <a:off x="303213" y="3540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4800" dirty="0" smtClean="0">
                <a:solidFill>
                  <a:srgbClr val="C00000"/>
                </a:solidFill>
              </a:rPr>
              <a:t>Academic tasks</a:t>
            </a:r>
            <a:endParaRPr lang="en-US" altLang="en-US" sz="4800" dirty="0">
              <a:solidFill>
                <a:srgbClr val="C00000"/>
              </a:solidFill>
            </a:endParaRPr>
          </a:p>
        </p:txBody>
      </p:sp>
      <p:sp>
        <p:nvSpPr>
          <p:cNvPr id="18436" name="Text Box 2"/>
          <p:cNvSpPr txBox="1">
            <a:spLocks noChangeArrowheads="1"/>
          </p:cNvSpPr>
          <p:nvPr/>
        </p:nvSpPr>
        <p:spPr bwMode="auto">
          <a:xfrm>
            <a:off x="338138" y="1655763"/>
            <a:ext cx="8482012" cy="465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>
              <a:lnSpc>
                <a:spcPct val="80000"/>
              </a:lnSpc>
              <a:spcBef>
                <a:spcPts val="675"/>
              </a:spcBef>
              <a:buSzPct val="100000"/>
            </a:pPr>
            <a:r>
              <a:rPr lang="en-US" altLang="en-US" sz="2400" dirty="0">
                <a:solidFill>
                  <a:schemeClr val="tx1"/>
                </a:solidFill>
              </a:rPr>
              <a:t>CA1: </a:t>
            </a:r>
            <a:r>
              <a:rPr lang="en-US" altLang="en-US" sz="2400" dirty="0" smtClean="0">
                <a:solidFill>
                  <a:schemeClr val="tx1"/>
                </a:solidFill>
              </a:rPr>
              <a:t>Code based test 1 - 30 marks</a:t>
            </a:r>
            <a:endParaRPr lang="en-US" altLang="en-US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ts val="675"/>
              </a:spcBef>
              <a:buSzPct val="100000"/>
            </a:pPr>
            <a:r>
              <a:rPr lang="en-US" altLang="en-US" sz="2400" dirty="0" smtClean="0">
                <a:solidFill>
                  <a:schemeClr val="tx1"/>
                </a:solidFill>
              </a:rPr>
              <a:t>CA2</a:t>
            </a:r>
            <a:r>
              <a:rPr lang="en-US" altLang="en-US" sz="2400" dirty="0">
                <a:solidFill>
                  <a:schemeClr val="tx1"/>
                </a:solidFill>
              </a:rPr>
              <a:t>: Code based test 2 - 30 </a:t>
            </a:r>
            <a:r>
              <a:rPr lang="en-US" altLang="en-US" sz="2400" dirty="0" smtClean="0">
                <a:solidFill>
                  <a:schemeClr val="tx1"/>
                </a:solidFill>
              </a:rPr>
              <a:t>marks</a:t>
            </a:r>
            <a:endParaRPr lang="en-US" altLang="en-US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ts val="675"/>
              </a:spcBef>
            </a:pPr>
            <a:r>
              <a:rPr lang="en-US" altLang="en-US" sz="2400" dirty="0" smtClean="0">
                <a:solidFill>
                  <a:schemeClr val="tx1"/>
                </a:solidFill>
              </a:rPr>
              <a:t>CA3</a:t>
            </a:r>
            <a:r>
              <a:rPr lang="en-US" altLang="en-US" sz="2400" dirty="0">
                <a:solidFill>
                  <a:schemeClr val="tx1"/>
                </a:solidFill>
              </a:rPr>
              <a:t>: </a:t>
            </a:r>
            <a:r>
              <a:rPr lang="en-US" altLang="en-US" sz="2400" dirty="0" smtClean="0">
                <a:solidFill>
                  <a:schemeClr val="tx1"/>
                </a:solidFill>
              </a:rPr>
              <a:t>Project (Compulsory</a:t>
            </a:r>
            <a:r>
              <a:rPr lang="en-US" altLang="en-US" sz="2400" dirty="0">
                <a:solidFill>
                  <a:schemeClr val="tx1"/>
                </a:solidFill>
              </a:rPr>
              <a:t>) </a:t>
            </a:r>
            <a:r>
              <a:rPr lang="en-US" altLang="en-US" sz="2400" dirty="0" smtClean="0">
                <a:solidFill>
                  <a:schemeClr val="tx1"/>
                </a:solidFill>
              </a:rPr>
              <a:t>- 30 </a:t>
            </a:r>
            <a:r>
              <a:rPr lang="en-US" altLang="en-US" sz="2400" dirty="0">
                <a:solidFill>
                  <a:schemeClr val="tx1"/>
                </a:solidFill>
              </a:rPr>
              <a:t>marks</a:t>
            </a:r>
          </a:p>
          <a:p>
            <a:pPr>
              <a:lnSpc>
                <a:spcPct val="80000"/>
              </a:lnSpc>
              <a:spcBef>
                <a:spcPts val="675"/>
              </a:spcBef>
            </a:pPr>
            <a:r>
              <a:rPr lang="en-US" altLang="en-US" sz="2400" dirty="0" smtClean="0">
                <a:solidFill>
                  <a:schemeClr val="tx1"/>
                </a:solidFill>
              </a:rPr>
              <a:t>            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charset="0"/>
              <a:buNone/>
            </a:pPr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charset="0"/>
              <a:buNone/>
            </a:pP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18437" name="Line 3"/>
          <p:cNvSpPr>
            <a:spLocks noChangeShapeType="1"/>
          </p:cNvSpPr>
          <p:nvPr/>
        </p:nvSpPr>
        <p:spPr bwMode="auto">
          <a:xfrm>
            <a:off x="611188" y="1268413"/>
            <a:ext cx="7056437" cy="1587"/>
          </a:xfrm>
          <a:prstGeom prst="line">
            <a:avLst/>
          </a:prstGeom>
          <a:noFill/>
          <a:ln w="38160">
            <a:solidFill>
              <a:srgbClr val="F79646"/>
            </a:solidFill>
            <a:miter lim="800000"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5696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4800" dirty="0">
                <a:solidFill>
                  <a:srgbClr val="C00000"/>
                </a:solidFill>
              </a:rPr>
              <a:t>Course </a:t>
            </a:r>
            <a:r>
              <a:rPr lang="en-US" altLang="en-US" sz="4800" dirty="0" smtClean="0">
                <a:solidFill>
                  <a:srgbClr val="C00000"/>
                </a:solidFill>
              </a:rPr>
              <a:t>outcomes</a:t>
            </a:r>
            <a:endParaRPr lang="en-US" altLang="en-US" sz="4800" dirty="0">
              <a:solidFill>
                <a:srgbClr val="C00000"/>
              </a:solidFill>
            </a:endParaRPr>
          </a:p>
        </p:txBody>
      </p:sp>
      <p:sp>
        <p:nvSpPr>
          <p:cNvPr id="22531" name="Line 2"/>
          <p:cNvSpPr>
            <a:spLocks noChangeShapeType="1"/>
          </p:cNvSpPr>
          <p:nvPr/>
        </p:nvSpPr>
        <p:spPr bwMode="auto">
          <a:xfrm>
            <a:off x="611188" y="1268413"/>
            <a:ext cx="7056437" cy="1587"/>
          </a:xfrm>
          <a:prstGeom prst="line">
            <a:avLst/>
          </a:prstGeom>
          <a:noFill/>
          <a:ln w="38160">
            <a:solidFill>
              <a:srgbClr val="F79646"/>
            </a:solidFill>
            <a:miter lim="800000"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22532" name="Object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571500" y="1571625"/>
            <a:ext cx="8001000" cy="5049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just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300" dirty="0">
                <a:solidFill>
                  <a:srgbClr val="000000"/>
                </a:solidFill>
                <a:latin typeface="+mj-lt"/>
              </a:rPr>
              <a:t>Through this course students should be able to: </a:t>
            </a:r>
          </a:p>
          <a:p>
            <a:pPr algn="just"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300" dirty="0">
                <a:solidFill>
                  <a:srgbClr val="000000"/>
                </a:solidFill>
                <a:latin typeface="+mj-lt"/>
              </a:rPr>
              <a:t>CO1 :: understand Python/</a:t>
            </a:r>
            <a:r>
              <a:rPr lang="en-US" altLang="en-US" sz="2300" dirty="0" err="1">
                <a:solidFill>
                  <a:srgbClr val="000000"/>
                </a:solidFill>
                <a:latin typeface="+mj-lt"/>
              </a:rPr>
              <a:t>Django</a:t>
            </a:r>
            <a:r>
              <a:rPr lang="en-US" altLang="en-US" sz="2300" dirty="0">
                <a:solidFill>
                  <a:srgbClr val="000000"/>
                </a:solidFill>
                <a:latin typeface="+mj-lt"/>
              </a:rPr>
              <a:t> installation, editor setup, project creation, grasp </a:t>
            </a:r>
            <a:r>
              <a:rPr lang="en-US" altLang="en-US" sz="2300" dirty="0" err="1" smtClean="0">
                <a:solidFill>
                  <a:srgbClr val="000000"/>
                </a:solidFill>
                <a:latin typeface="+mj-lt"/>
              </a:rPr>
              <a:t>Django</a:t>
            </a:r>
            <a:r>
              <a:rPr lang="en-US" altLang="en-US" sz="2300" dirty="0" smtClean="0">
                <a:solidFill>
                  <a:srgbClr val="000000"/>
                </a:solidFill>
                <a:latin typeface="+mj-lt"/>
              </a:rPr>
              <a:t> commands</a:t>
            </a:r>
            <a:r>
              <a:rPr lang="en-US" altLang="en-US" sz="2300" dirty="0">
                <a:solidFill>
                  <a:srgbClr val="000000"/>
                </a:solidFill>
                <a:latin typeface="+mj-lt"/>
              </a:rPr>
              <a:t>, and excel in app </a:t>
            </a:r>
            <a:r>
              <a:rPr lang="en-US" altLang="en-US" sz="2300" dirty="0" smtClean="0">
                <a:solidFill>
                  <a:srgbClr val="000000"/>
                </a:solidFill>
                <a:latin typeface="+mj-lt"/>
              </a:rPr>
              <a:t>structuring</a:t>
            </a:r>
          </a:p>
          <a:p>
            <a:pPr algn="just"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300" dirty="0">
                <a:solidFill>
                  <a:srgbClr val="000000"/>
                </a:solidFill>
                <a:latin typeface="+mj-lt"/>
              </a:rPr>
              <a:t>CO2 :: experiment views, map URLs for content display, handle HTTP methods, and </a:t>
            </a:r>
            <a:r>
              <a:rPr lang="en-US" altLang="en-US" sz="2300" dirty="0" smtClean="0">
                <a:solidFill>
                  <a:srgbClr val="000000"/>
                </a:solidFill>
                <a:latin typeface="+mj-lt"/>
              </a:rPr>
              <a:t>manage errors </a:t>
            </a:r>
            <a:r>
              <a:rPr lang="en-US" altLang="en-US" sz="2300" dirty="0">
                <a:solidFill>
                  <a:srgbClr val="000000"/>
                </a:solidFill>
                <a:latin typeface="+mj-lt"/>
              </a:rPr>
              <a:t>for enhanced </a:t>
            </a:r>
            <a:r>
              <a:rPr lang="en-US" altLang="en-US" sz="2300" dirty="0" smtClean="0">
                <a:solidFill>
                  <a:srgbClr val="000000"/>
                </a:solidFill>
                <a:latin typeface="+mj-lt"/>
              </a:rPr>
              <a:t>functionality</a:t>
            </a:r>
          </a:p>
          <a:p>
            <a:pPr algn="just"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300" dirty="0">
                <a:solidFill>
                  <a:srgbClr val="000000"/>
                </a:solidFill>
                <a:latin typeface="+mj-lt"/>
              </a:rPr>
              <a:t>CO3 :: apply </a:t>
            </a:r>
            <a:r>
              <a:rPr lang="en-US" altLang="en-US" sz="2300" dirty="0" err="1">
                <a:solidFill>
                  <a:srgbClr val="000000"/>
                </a:solidFill>
                <a:latin typeface="+mj-lt"/>
              </a:rPr>
              <a:t>Django</a:t>
            </a:r>
            <a:r>
              <a:rPr lang="en-US" altLang="en-US" sz="2300" dirty="0">
                <a:solidFill>
                  <a:srgbClr val="000000"/>
                </a:solidFill>
                <a:latin typeface="+mj-lt"/>
              </a:rPr>
              <a:t> templates for creation, variable handling, loops, conditions, </a:t>
            </a:r>
            <a:r>
              <a:rPr lang="en-US" altLang="en-US" sz="2300" dirty="0" smtClean="0">
                <a:solidFill>
                  <a:srgbClr val="000000"/>
                </a:solidFill>
                <a:latin typeface="+mj-lt"/>
              </a:rPr>
              <a:t>inheritance, debugging</a:t>
            </a:r>
            <a:r>
              <a:rPr lang="en-US" altLang="en-US" sz="2300" dirty="0">
                <a:solidFill>
                  <a:srgbClr val="000000"/>
                </a:solidFill>
                <a:latin typeface="+mj-lt"/>
              </a:rPr>
              <a:t>, and app </a:t>
            </a:r>
            <a:r>
              <a:rPr lang="en-US" altLang="en-US" sz="2300" dirty="0" smtClean="0">
                <a:solidFill>
                  <a:srgbClr val="000000"/>
                </a:solidFill>
                <a:latin typeface="+mj-lt"/>
              </a:rPr>
              <a:t>testing</a:t>
            </a:r>
          </a:p>
          <a:p>
            <a:pPr algn="just"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300" dirty="0">
                <a:solidFill>
                  <a:srgbClr val="000000"/>
                </a:solidFill>
                <a:latin typeface="+mj-lt"/>
              </a:rPr>
              <a:t>CO4 :: apply </a:t>
            </a:r>
            <a:r>
              <a:rPr lang="en-US" altLang="en-US" sz="2300" dirty="0" err="1">
                <a:solidFill>
                  <a:srgbClr val="000000"/>
                </a:solidFill>
                <a:latin typeface="+mj-lt"/>
              </a:rPr>
              <a:t>Django</a:t>
            </a:r>
            <a:r>
              <a:rPr lang="en-US" altLang="en-US" sz="2300" dirty="0">
                <a:solidFill>
                  <a:srgbClr val="000000"/>
                </a:solidFill>
                <a:latin typeface="+mj-lt"/>
              </a:rPr>
              <a:t> forms for handling GET, POST, HTTP, implementing CSRF security, </a:t>
            </a:r>
            <a:r>
              <a:rPr lang="en-US" altLang="en-US" sz="2300" dirty="0" smtClean="0">
                <a:solidFill>
                  <a:srgbClr val="000000"/>
                </a:solidFill>
                <a:latin typeface="+mj-lt"/>
              </a:rPr>
              <a:t>and validating data</a:t>
            </a:r>
          </a:p>
          <a:p>
            <a:pPr algn="just"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300" dirty="0">
                <a:solidFill>
                  <a:srgbClr val="000000"/>
                </a:solidFill>
                <a:latin typeface="+mj-lt"/>
              </a:rPr>
              <a:t>CO5 :: apply </a:t>
            </a:r>
            <a:r>
              <a:rPr lang="en-US" altLang="en-US" sz="2300" dirty="0" err="1">
                <a:solidFill>
                  <a:srgbClr val="000000"/>
                </a:solidFill>
                <a:latin typeface="+mj-lt"/>
              </a:rPr>
              <a:t>Django</a:t>
            </a:r>
            <a:r>
              <a:rPr lang="en-US" altLang="en-US" sz="2300" dirty="0">
                <a:solidFill>
                  <a:srgbClr val="000000"/>
                </a:solidFill>
                <a:latin typeface="+mj-lt"/>
              </a:rPr>
              <a:t> for modeling, migrations, ORM, Admin, user management, and </a:t>
            </a:r>
            <a:r>
              <a:rPr lang="en-US" altLang="en-US" sz="2300" dirty="0" smtClean="0">
                <a:solidFill>
                  <a:srgbClr val="000000"/>
                </a:solidFill>
                <a:latin typeface="+mj-lt"/>
              </a:rPr>
              <a:t>database setup</a:t>
            </a:r>
          </a:p>
          <a:p>
            <a:pPr algn="just"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300" dirty="0">
                <a:solidFill>
                  <a:srgbClr val="000000"/>
                </a:solidFill>
                <a:latin typeface="+mj-lt"/>
              </a:rPr>
              <a:t>CO6 :: apply techniques for cookies, sessions, user management, login/logout URLs, and </a:t>
            </a:r>
            <a:r>
              <a:rPr lang="en-US" altLang="en-US" sz="2300" dirty="0" err="1" smtClean="0">
                <a:solidFill>
                  <a:srgbClr val="000000"/>
                </a:solidFill>
                <a:latin typeface="+mj-lt"/>
              </a:rPr>
              <a:t>viewbased</a:t>
            </a:r>
            <a:r>
              <a:rPr lang="en-US" altLang="en-US" sz="23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2300" dirty="0" err="1" smtClean="0">
                <a:solidFill>
                  <a:srgbClr val="000000"/>
                </a:solidFill>
                <a:latin typeface="+mj-lt"/>
              </a:rPr>
              <a:t>ogin</a:t>
            </a:r>
            <a:r>
              <a:rPr lang="en-US" altLang="en-US" sz="23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2300" dirty="0">
                <a:solidFill>
                  <a:srgbClr val="000000"/>
                </a:solidFill>
                <a:latin typeface="+mj-lt"/>
              </a:rPr>
              <a:t>within the system.</a:t>
            </a:r>
          </a:p>
        </p:txBody>
      </p:sp>
    </p:spTree>
    <p:extLst>
      <p:ext uri="{BB962C8B-B14F-4D97-AF65-F5344CB8AC3E}">
        <p14:creationId xmlns:p14="http://schemas.microsoft.com/office/powerpoint/2010/main" val="304168465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4800">
                <a:solidFill>
                  <a:srgbClr val="C00000"/>
                </a:solidFill>
              </a:rPr>
              <a:t>Course contents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457200" y="1455738"/>
            <a:ext cx="8229600" cy="506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 algn="just"/>
            <a:r>
              <a:rPr lang="en-IN" sz="2400" b="1" dirty="0">
                <a:solidFill>
                  <a:srgbClr val="FF0000"/>
                </a:solidFill>
              </a:rPr>
              <a:t>Unit I</a:t>
            </a:r>
          </a:p>
          <a:p>
            <a:pPr algn="just"/>
            <a:r>
              <a:rPr lang="en-US" sz="2400" b="1" dirty="0"/>
              <a:t>Introduction to </a:t>
            </a:r>
            <a:r>
              <a:rPr lang="en-US" sz="2400" b="1" dirty="0" err="1"/>
              <a:t>Django</a:t>
            </a:r>
            <a:r>
              <a:rPr lang="en-US" sz="2400" b="1" dirty="0"/>
              <a:t> : </a:t>
            </a:r>
            <a:r>
              <a:rPr lang="en-US" sz="2400" dirty="0"/>
              <a:t>Introduction to </a:t>
            </a:r>
            <a:r>
              <a:rPr lang="en-US" sz="2400" dirty="0" err="1" smtClean="0"/>
              <a:t>Django</a:t>
            </a:r>
            <a:r>
              <a:rPr lang="en-US" sz="2400" dirty="0" smtClean="0"/>
              <a:t>, Installing </a:t>
            </a:r>
            <a:r>
              <a:rPr lang="en-US" sz="2400" dirty="0"/>
              <a:t>Python and </a:t>
            </a:r>
            <a:r>
              <a:rPr lang="en-US" sz="2400" dirty="0" err="1"/>
              <a:t>Django</a:t>
            </a:r>
            <a:r>
              <a:rPr lang="en-US" sz="2400" dirty="0"/>
              <a:t>, Setting up </a:t>
            </a:r>
            <a:r>
              <a:rPr lang="en-US" sz="2400" dirty="0" smtClean="0"/>
              <a:t>project in </a:t>
            </a:r>
            <a:r>
              <a:rPr lang="en-US" sz="2400" dirty="0"/>
              <a:t>editor, Projects and Apps overview, Project structure, Creating your first project, </a:t>
            </a:r>
            <a:r>
              <a:rPr lang="en-US" sz="2400" dirty="0" err="1"/>
              <a:t>Django</a:t>
            </a:r>
            <a:r>
              <a:rPr lang="en-US" sz="2400" dirty="0"/>
              <a:t>-admin </a:t>
            </a:r>
            <a:r>
              <a:rPr lang="en-US" sz="2400" dirty="0" smtClean="0"/>
              <a:t>&amp; manage.py </a:t>
            </a:r>
            <a:r>
              <a:rPr lang="en-US" sz="2400" dirty="0"/>
              <a:t>commands, App structures, Creating an </a:t>
            </a:r>
            <a:r>
              <a:rPr lang="en-US" sz="2400" dirty="0" smtClean="0"/>
              <a:t>App</a:t>
            </a:r>
          </a:p>
          <a:p>
            <a:pPr algn="just"/>
            <a:r>
              <a:rPr lang="en-IN" sz="2400" b="1" dirty="0">
                <a:solidFill>
                  <a:srgbClr val="FF0000"/>
                </a:solidFill>
              </a:rPr>
              <a:t>Unit II</a:t>
            </a:r>
          </a:p>
          <a:p>
            <a:pPr algn="just"/>
            <a:r>
              <a:rPr lang="en-US" sz="2400" b="1" dirty="0">
                <a:solidFill>
                  <a:schemeClr val="tx1"/>
                </a:solidFill>
              </a:rPr>
              <a:t>Views and URLs : </a:t>
            </a:r>
            <a:r>
              <a:rPr lang="en-US" sz="2400" dirty="0">
                <a:solidFill>
                  <a:schemeClr val="tx1"/>
                </a:solidFill>
              </a:rPr>
              <a:t>Creating views and mapping to URLs, Creating views and view logic, HTTP requests, Creating Requests and Responses, Understanding URLs, Mapping URLs with </a:t>
            </a:r>
            <a:r>
              <a:rPr lang="en-US" sz="2400" dirty="0" err="1">
                <a:solidFill>
                  <a:schemeClr val="tx1"/>
                </a:solidFill>
              </a:rPr>
              <a:t>Params</a:t>
            </a:r>
            <a:r>
              <a:rPr lang="en-US" sz="2400" dirty="0">
                <a:solidFill>
                  <a:schemeClr val="tx1"/>
                </a:solidFill>
              </a:rPr>
              <a:t>, Regular expressions in URLs, Error Handling</a:t>
            </a:r>
            <a:endParaRPr lang="en-IN" sz="2400" dirty="0">
              <a:solidFill>
                <a:schemeClr val="tx1"/>
              </a:solidFill>
            </a:endParaRPr>
          </a:p>
          <a:p>
            <a:pPr algn="just"/>
            <a:endParaRPr lang="en-US" altLang="en-US" sz="2400" dirty="0"/>
          </a:p>
        </p:txBody>
      </p:sp>
      <p:sp>
        <p:nvSpPr>
          <p:cNvPr id="30724" name="Line 3"/>
          <p:cNvSpPr>
            <a:spLocks noChangeShapeType="1"/>
          </p:cNvSpPr>
          <p:nvPr/>
        </p:nvSpPr>
        <p:spPr bwMode="auto">
          <a:xfrm>
            <a:off x="611188" y="1268413"/>
            <a:ext cx="7056437" cy="1587"/>
          </a:xfrm>
          <a:prstGeom prst="line">
            <a:avLst/>
          </a:prstGeom>
          <a:noFill/>
          <a:ln w="38160">
            <a:solidFill>
              <a:srgbClr val="F79646"/>
            </a:solidFill>
            <a:miter lim="800000"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30725" name="Object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790971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4800">
                <a:solidFill>
                  <a:srgbClr val="C00000"/>
                </a:solidFill>
              </a:rPr>
              <a:t>Course contents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457200" y="1455738"/>
            <a:ext cx="8229600" cy="506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 algn="just"/>
            <a:r>
              <a:rPr lang="en-IN" sz="2400" b="1" dirty="0">
                <a:solidFill>
                  <a:srgbClr val="FF0000"/>
                </a:solidFill>
              </a:rPr>
              <a:t>Unit </a:t>
            </a:r>
            <a:r>
              <a:rPr lang="en-IN" sz="2400" b="1" dirty="0" smtClean="0">
                <a:solidFill>
                  <a:srgbClr val="FF0000"/>
                </a:solidFill>
              </a:rPr>
              <a:t>III</a:t>
            </a:r>
            <a:endParaRPr lang="en-IN" sz="2400" b="1" dirty="0">
              <a:solidFill>
                <a:srgbClr val="FF0000"/>
              </a:solidFill>
            </a:endParaRPr>
          </a:p>
          <a:p>
            <a:pPr algn="just"/>
            <a:r>
              <a:rPr lang="en-US" sz="2400" b="1" dirty="0"/>
              <a:t>Templates, Debugging and Testing : </a:t>
            </a:r>
            <a:r>
              <a:rPr lang="en-US" sz="2400" dirty="0"/>
              <a:t>Introduction to Templates in </a:t>
            </a:r>
            <a:r>
              <a:rPr lang="en-US" sz="2400" dirty="0" err="1"/>
              <a:t>Django</a:t>
            </a:r>
            <a:r>
              <a:rPr lang="en-US" sz="2400" dirty="0"/>
              <a:t>, Creating </a:t>
            </a:r>
            <a:r>
              <a:rPr lang="en-US" sz="2400" dirty="0" smtClean="0"/>
              <a:t>Templates, Working </a:t>
            </a:r>
            <a:r>
              <a:rPr lang="en-US" sz="2400" dirty="0"/>
              <a:t>with </a:t>
            </a:r>
            <a:r>
              <a:rPr lang="en-US" sz="2400" dirty="0" err="1"/>
              <a:t>Django</a:t>
            </a:r>
            <a:r>
              <a:rPr lang="en-US" sz="2400" dirty="0"/>
              <a:t> Template Language(DTL), Using template tags, </a:t>
            </a:r>
            <a:r>
              <a:rPr lang="en-US" sz="2400" dirty="0" err="1"/>
              <a:t>Django</a:t>
            </a:r>
            <a:r>
              <a:rPr lang="en-US" sz="2400" dirty="0"/>
              <a:t> variables, for loop </a:t>
            </a:r>
            <a:r>
              <a:rPr lang="en-US" sz="2400" dirty="0" smtClean="0"/>
              <a:t>and if-else </a:t>
            </a:r>
            <a:r>
              <a:rPr lang="en-US" sz="2400" dirty="0"/>
              <a:t>statements, Dynamic Templates in </a:t>
            </a:r>
            <a:r>
              <a:rPr lang="en-US" sz="2400" dirty="0" err="1"/>
              <a:t>Django</a:t>
            </a:r>
            <a:r>
              <a:rPr lang="en-US" sz="2400" dirty="0"/>
              <a:t>, Working with Template inheritance, </a:t>
            </a:r>
            <a:r>
              <a:rPr lang="en-US" sz="2400" dirty="0" smtClean="0"/>
              <a:t>Debugging </a:t>
            </a:r>
            <a:r>
              <a:rPr lang="en-US" sz="2400" dirty="0" err="1" smtClean="0"/>
              <a:t>Django</a:t>
            </a:r>
            <a:r>
              <a:rPr lang="en-US" sz="2400" dirty="0" smtClean="0"/>
              <a:t> </a:t>
            </a:r>
            <a:r>
              <a:rPr lang="en-US" sz="2400" dirty="0"/>
              <a:t>applications, Testing in </a:t>
            </a:r>
            <a:r>
              <a:rPr lang="en-US" sz="2400" dirty="0" err="1" smtClean="0"/>
              <a:t>Django</a:t>
            </a:r>
            <a:endParaRPr lang="en-US" sz="2400" dirty="0" smtClean="0"/>
          </a:p>
          <a:p>
            <a:pPr algn="just"/>
            <a:r>
              <a:rPr lang="en-IN" sz="2400" b="1" dirty="0">
                <a:solidFill>
                  <a:srgbClr val="FF0000"/>
                </a:solidFill>
              </a:rPr>
              <a:t>Unit IV</a:t>
            </a:r>
          </a:p>
          <a:p>
            <a:pPr algn="just"/>
            <a:r>
              <a:rPr lang="en-US" sz="2400" b="1" dirty="0"/>
              <a:t>Forms in </a:t>
            </a:r>
            <a:r>
              <a:rPr lang="en-US" sz="2400" b="1" dirty="0" err="1"/>
              <a:t>Django</a:t>
            </a:r>
            <a:r>
              <a:rPr lang="en-US" sz="2400" b="1" dirty="0"/>
              <a:t> : </a:t>
            </a:r>
            <a:r>
              <a:rPr lang="en-US" sz="2400" dirty="0"/>
              <a:t>Introduction to Forms, Using GET, POST and HTTP, Building forms using </a:t>
            </a:r>
            <a:r>
              <a:rPr lang="en-US" sz="2400" dirty="0" err="1"/>
              <a:t>Django</a:t>
            </a:r>
            <a:r>
              <a:rPr lang="en-US" sz="2400" dirty="0"/>
              <a:t>, Introduction to Cross Site Request Forgery(CSRF), CSRF support in </a:t>
            </a:r>
            <a:r>
              <a:rPr lang="en-US" sz="2400" dirty="0" err="1"/>
              <a:t>Django</a:t>
            </a:r>
            <a:r>
              <a:rPr lang="en-US" sz="2400" dirty="0"/>
              <a:t>, Implementing POST redirect in </a:t>
            </a:r>
            <a:r>
              <a:rPr lang="en-US" sz="2400" dirty="0" err="1"/>
              <a:t>Django</a:t>
            </a:r>
            <a:r>
              <a:rPr lang="en-US" sz="2400" dirty="0"/>
              <a:t>, Data validation with </a:t>
            </a:r>
            <a:r>
              <a:rPr lang="en-US" sz="2400" dirty="0" err="1"/>
              <a:t>Django</a:t>
            </a:r>
            <a:r>
              <a:rPr lang="en-US" sz="2400" dirty="0"/>
              <a:t> forms</a:t>
            </a:r>
          </a:p>
          <a:p>
            <a:pPr algn="just"/>
            <a:endParaRPr lang="en-US" sz="2400" dirty="0" smtClean="0"/>
          </a:p>
        </p:txBody>
      </p:sp>
      <p:sp>
        <p:nvSpPr>
          <p:cNvPr id="30724" name="Line 3"/>
          <p:cNvSpPr>
            <a:spLocks noChangeShapeType="1"/>
          </p:cNvSpPr>
          <p:nvPr/>
        </p:nvSpPr>
        <p:spPr bwMode="auto">
          <a:xfrm>
            <a:off x="611188" y="1268413"/>
            <a:ext cx="7056437" cy="1587"/>
          </a:xfrm>
          <a:prstGeom prst="line">
            <a:avLst/>
          </a:prstGeom>
          <a:noFill/>
          <a:ln w="38160">
            <a:solidFill>
              <a:srgbClr val="F79646"/>
            </a:solidFill>
            <a:miter lim="800000"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30725" name="Object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14730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4800">
                <a:solidFill>
                  <a:srgbClr val="C00000"/>
                </a:solidFill>
              </a:rPr>
              <a:t>Course contents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457200" y="1455738"/>
            <a:ext cx="8229600" cy="506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 algn="just"/>
            <a:r>
              <a:rPr lang="en-IN" sz="2400" b="1" dirty="0" smtClean="0">
                <a:solidFill>
                  <a:srgbClr val="FF0000"/>
                </a:solidFill>
              </a:rPr>
              <a:t>Unit V</a:t>
            </a:r>
            <a:endParaRPr lang="en-IN" sz="2400" b="1" dirty="0">
              <a:solidFill>
                <a:srgbClr val="FF0000"/>
              </a:solidFill>
            </a:endParaRPr>
          </a:p>
          <a:p>
            <a:pPr algn="just"/>
            <a:r>
              <a:rPr lang="en-US" sz="2400" b="1" dirty="0"/>
              <a:t>Models and Migrations and </a:t>
            </a:r>
            <a:r>
              <a:rPr lang="en-US" sz="2400" b="1" dirty="0" err="1"/>
              <a:t>Django</a:t>
            </a:r>
            <a:r>
              <a:rPr lang="en-US" sz="2400" b="1" dirty="0"/>
              <a:t> Admin </a:t>
            </a:r>
            <a:r>
              <a:rPr lang="en-US" sz="2400" dirty="0"/>
              <a:t>: Creating models, Working with Migrations, Using </a:t>
            </a:r>
            <a:r>
              <a:rPr lang="en-US" sz="2400" dirty="0" smtClean="0"/>
              <a:t>the </a:t>
            </a:r>
            <a:r>
              <a:rPr lang="en-US" sz="2400" dirty="0" err="1" smtClean="0"/>
              <a:t>Django</a:t>
            </a:r>
            <a:r>
              <a:rPr lang="en-US" sz="2400" dirty="0" smtClean="0"/>
              <a:t> </a:t>
            </a:r>
            <a:r>
              <a:rPr lang="en-US" sz="2400" dirty="0"/>
              <a:t>Shell to Explore Models(Insert, Update and Delete), Using Object Relational Mapping(ORM</a:t>
            </a:r>
            <a:r>
              <a:rPr lang="en-US" sz="2400" dirty="0" smtClean="0"/>
              <a:t>), Models </a:t>
            </a:r>
            <a:r>
              <a:rPr lang="en-US" sz="2400" dirty="0"/>
              <a:t>using Foreign Keys, </a:t>
            </a:r>
            <a:r>
              <a:rPr lang="en-US" sz="2400" dirty="0" err="1"/>
              <a:t>Django</a:t>
            </a:r>
            <a:r>
              <a:rPr lang="en-US" sz="2400" dirty="0"/>
              <a:t> Admin, Adding groups and users, Users and </a:t>
            </a:r>
            <a:r>
              <a:rPr lang="en-US" sz="2400" dirty="0" smtClean="0"/>
              <a:t>Permissions, Database configuration </a:t>
            </a:r>
            <a:r>
              <a:rPr lang="en-US" sz="2400" dirty="0"/>
              <a:t>– Configuring and setting up database </a:t>
            </a:r>
            <a:r>
              <a:rPr lang="en-US" sz="2400" dirty="0" smtClean="0"/>
              <a:t>connection</a:t>
            </a:r>
          </a:p>
          <a:p>
            <a:pPr algn="just"/>
            <a:r>
              <a:rPr lang="en-IN" sz="2400" b="1" dirty="0">
                <a:solidFill>
                  <a:srgbClr val="FF0000"/>
                </a:solidFill>
              </a:rPr>
              <a:t>Unit </a:t>
            </a:r>
            <a:r>
              <a:rPr lang="en-IN" sz="2400" b="1" dirty="0" smtClean="0">
                <a:solidFill>
                  <a:srgbClr val="FF0000"/>
                </a:solidFill>
              </a:rPr>
              <a:t>VI</a:t>
            </a:r>
            <a:endParaRPr lang="en-IN" sz="2400" b="1" dirty="0">
              <a:solidFill>
                <a:srgbClr val="FF0000"/>
              </a:solidFill>
            </a:endParaRPr>
          </a:p>
          <a:p>
            <a:pPr algn="just"/>
            <a:r>
              <a:rPr lang="en-US" sz="2400" b="1" dirty="0"/>
              <a:t>Cookies and Sessions, users and authentication : </a:t>
            </a:r>
            <a:r>
              <a:rPr lang="en-US" sz="2400" dirty="0"/>
              <a:t>Creating Cookies and sessions in </a:t>
            </a:r>
            <a:r>
              <a:rPr lang="en-US" sz="2400" dirty="0" err="1" smtClean="0"/>
              <a:t>Django</a:t>
            </a:r>
            <a:r>
              <a:rPr lang="en-US" sz="2400" dirty="0" smtClean="0"/>
              <a:t>, Creating </a:t>
            </a:r>
            <a:r>
              <a:rPr lang="en-US" sz="2400" dirty="0"/>
              <a:t>and Managing Users in </a:t>
            </a:r>
            <a:r>
              <a:rPr lang="en-US" sz="2400" dirty="0" err="1"/>
              <a:t>Django</a:t>
            </a:r>
            <a:r>
              <a:rPr lang="en-US" sz="2400" dirty="0"/>
              <a:t>, Login and Logout URLs in </a:t>
            </a:r>
            <a:r>
              <a:rPr lang="en-US" sz="2400" dirty="0" err="1"/>
              <a:t>Django</a:t>
            </a:r>
            <a:r>
              <a:rPr lang="en-US" sz="2400" dirty="0"/>
              <a:t>, Using </a:t>
            </a:r>
            <a:r>
              <a:rPr lang="en-US" sz="2400" dirty="0" err="1"/>
              <a:t>Django</a:t>
            </a:r>
            <a:r>
              <a:rPr lang="en-US" sz="2400" dirty="0"/>
              <a:t> Login </a:t>
            </a:r>
            <a:r>
              <a:rPr lang="en-US" sz="2400" dirty="0" smtClean="0"/>
              <a:t>in Views</a:t>
            </a:r>
          </a:p>
          <a:p>
            <a:pPr algn="just"/>
            <a:endParaRPr lang="en-US" sz="2400" dirty="0" smtClean="0"/>
          </a:p>
        </p:txBody>
      </p:sp>
      <p:sp>
        <p:nvSpPr>
          <p:cNvPr id="30724" name="Line 3"/>
          <p:cNvSpPr>
            <a:spLocks noChangeShapeType="1"/>
          </p:cNvSpPr>
          <p:nvPr/>
        </p:nvSpPr>
        <p:spPr bwMode="auto">
          <a:xfrm>
            <a:off x="611188" y="1268413"/>
            <a:ext cx="7056437" cy="1587"/>
          </a:xfrm>
          <a:prstGeom prst="line">
            <a:avLst/>
          </a:prstGeom>
          <a:noFill/>
          <a:ln w="38160">
            <a:solidFill>
              <a:srgbClr val="F79646"/>
            </a:solidFill>
            <a:miter lim="800000"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30725" name="Object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33665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4800" dirty="0" smtClean="0">
                <a:solidFill>
                  <a:srgbClr val="C00000"/>
                </a:solidFill>
              </a:rPr>
              <a:t>List of </a:t>
            </a:r>
            <a:r>
              <a:rPr lang="en-US" altLang="en-US" sz="4800" dirty="0" err="1" smtClean="0">
                <a:solidFill>
                  <a:srgbClr val="C00000"/>
                </a:solidFill>
              </a:rPr>
              <a:t>practicals</a:t>
            </a:r>
            <a:endParaRPr lang="en-US" altLang="en-US" sz="4800" dirty="0">
              <a:solidFill>
                <a:srgbClr val="C00000"/>
              </a:solidFill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457200" y="1455738"/>
            <a:ext cx="8229600" cy="506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Noto Sans CJK SC" charset="0"/>
                <a:cs typeface="Noto Sans CJK SC" charset="0"/>
              </a:defRPr>
            </a:lvl9pPr>
          </a:lstStyle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/>
              <a:t>Set up a </a:t>
            </a:r>
            <a:r>
              <a:rPr lang="en-US" sz="2400" dirty="0" err="1"/>
              <a:t>Django</a:t>
            </a:r>
            <a:r>
              <a:rPr lang="en-US" sz="2400" dirty="0"/>
              <a:t> project, create an app, and execute basic manage.py commands.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/>
              <a:t>Organize </a:t>
            </a:r>
            <a:r>
              <a:rPr lang="en-US" sz="2400" dirty="0"/>
              <a:t>the project structure and explore the initial settings.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/>
              <a:t>Develop </a:t>
            </a:r>
            <a:r>
              <a:rPr lang="en-US" sz="2400" dirty="0"/>
              <a:t>views for different functionalities (e.g., displaying content, handling forms).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/>
              <a:t>Map </a:t>
            </a:r>
            <a:r>
              <a:rPr lang="en-US" sz="2400" dirty="0"/>
              <a:t>views to specific URLs and handle various HTTP requests.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/>
              <a:t>Create </a:t>
            </a:r>
            <a:r>
              <a:rPr lang="en-US" sz="2400" dirty="0"/>
              <a:t>and integrate templates in </a:t>
            </a:r>
            <a:r>
              <a:rPr lang="en-US" sz="2400" dirty="0" err="1"/>
              <a:t>Django</a:t>
            </a:r>
            <a:r>
              <a:rPr lang="en-US" sz="2400" dirty="0"/>
              <a:t> for different pages or components.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/>
              <a:t>Debug </a:t>
            </a:r>
            <a:r>
              <a:rPr lang="en-US" sz="2400" dirty="0"/>
              <a:t>a </a:t>
            </a:r>
            <a:r>
              <a:rPr lang="en-US" sz="2400" dirty="0" err="1"/>
              <a:t>Django</a:t>
            </a:r>
            <a:r>
              <a:rPr lang="en-US" sz="2400" dirty="0"/>
              <a:t> application, utilizing </a:t>
            </a:r>
            <a:r>
              <a:rPr lang="en-US" sz="2400" dirty="0" err="1"/>
              <a:t>Django's</a:t>
            </a:r>
            <a:r>
              <a:rPr lang="en-US" sz="2400" dirty="0"/>
              <a:t> built-in debugging features.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/>
              <a:t>Implement </a:t>
            </a:r>
            <a:r>
              <a:rPr lang="en-US" sz="2400" dirty="0"/>
              <a:t>basic tests to check functionality across different parts of the app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/>
              <a:t>Build forms using </a:t>
            </a:r>
            <a:r>
              <a:rPr lang="en-US" sz="2400" dirty="0" err="1"/>
              <a:t>Django</a:t>
            </a:r>
            <a:r>
              <a:rPr lang="en-US" sz="2400" dirty="0"/>
              <a:t> for user input or data submission.</a:t>
            </a:r>
            <a:endParaRPr lang="en-US" sz="2400" dirty="0" smtClean="0"/>
          </a:p>
        </p:txBody>
      </p:sp>
      <p:sp>
        <p:nvSpPr>
          <p:cNvPr id="30724" name="Line 3"/>
          <p:cNvSpPr>
            <a:spLocks noChangeShapeType="1"/>
          </p:cNvSpPr>
          <p:nvPr/>
        </p:nvSpPr>
        <p:spPr bwMode="auto">
          <a:xfrm>
            <a:off x="611188" y="1268413"/>
            <a:ext cx="7056437" cy="1587"/>
          </a:xfrm>
          <a:prstGeom prst="line">
            <a:avLst/>
          </a:prstGeom>
          <a:noFill/>
          <a:ln w="38160">
            <a:solidFill>
              <a:srgbClr val="F79646"/>
            </a:solidFill>
            <a:miter lim="800000"/>
            <a:headEnd/>
            <a:tailEnd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30725" name="Object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67137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</TotalTime>
  <Words>711</Words>
  <Application>Microsoft Office PowerPoint</Application>
  <PresentationFormat>On-screen Show (4:3)</PresentationFormat>
  <Paragraphs>83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235</cp:revision>
  <dcterms:created xsi:type="dcterms:W3CDTF">2020-07-17T10:32:53Z</dcterms:created>
  <dcterms:modified xsi:type="dcterms:W3CDTF">2024-01-16T10:50:59Z</dcterms:modified>
</cp:coreProperties>
</file>