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  <p:sldMasterId id="2147483697" r:id="rId2"/>
    <p:sldMasterId id="2147483709" r:id="rId3"/>
  </p:sldMasterIdLst>
  <p:notesMasterIdLst>
    <p:notesMasterId r:id="rId21"/>
  </p:notesMasterIdLst>
  <p:handoutMasterIdLst>
    <p:handoutMasterId r:id="rId22"/>
  </p:handoutMasterIdLst>
  <p:sldIdLst>
    <p:sldId id="259" r:id="rId4"/>
    <p:sldId id="257" r:id="rId5"/>
    <p:sldId id="258" r:id="rId6"/>
    <p:sldId id="260" r:id="rId7"/>
    <p:sldId id="267" r:id="rId8"/>
    <p:sldId id="262" r:id="rId9"/>
    <p:sldId id="266" r:id="rId10"/>
    <p:sldId id="265" r:id="rId11"/>
    <p:sldId id="268" r:id="rId12"/>
    <p:sldId id="273" r:id="rId13"/>
    <p:sldId id="264" r:id="rId14"/>
    <p:sldId id="269" r:id="rId15"/>
    <p:sldId id="270" r:id="rId16"/>
    <p:sldId id="274" r:id="rId17"/>
    <p:sldId id="271" r:id="rId18"/>
    <p:sldId id="272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59F0C-F807-434B-992E-1402969F20AA}" v="6" dt="2020-06-05T09:02:34.359"/>
    <p1510:client id="{A0953153-7851-1C43-B5DB-DD679E96005A}" v="6" dt="2020-06-05T08:31:17.790"/>
    <p1510:client id="{E0B99FBB-89C9-CB4B-8566-F06F894F32BB}" v="7" dt="2020-06-05T04:22:26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6" autoAdjust="0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70" d="100"/>
          <a:sy n="170" d="100"/>
        </p:scale>
        <p:origin x="5376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ika Mathur" userId="d4b421e2-2f78-4dc1-886e-5f1c5f4170d8" providerId="ADAL" clId="{C5BF768F-3591-094D-8F17-2A52D1EEEC96}"/>
    <pc:docChg chg="modSld">
      <pc:chgData name="Kanika Mathur" userId="d4b421e2-2f78-4dc1-886e-5f1c5f4170d8" providerId="ADAL" clId="{C5BF768F-3591-094D-8F17-2A52D1EEEC96}" dt="2020-04-01T13:24:33.381" v="5"/>
      <pc:docMkLst>
        <pc:docMk/>
      </pc:docMkLst>
      <pc:sldChg chg="setBg">
        <pc:chgData name="Kanika Mathur" userId="d4b421e2-2f78-4dc1-886e-5f1c5f4170d8" providerId="ADAL" clId="{C5BF768F-3591-094D-8F17-2A52D1EEEC96}" dt="2020-04-01T13:24:28.559" v="3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C5BF768F-3591-094D-8F17-2A52D1EEEC96}" dt="2020-04-01T13:24:33.381" v="5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C5BF768F-3591-094D-8F17-2A52D1EEEC96}" dt="2020-04-01T13:24:24.074" v="1"/>
        <pc:sldMkLst>
          <pc:docMk/>
          <pc:sldMk cId="164949591" sldId="259"/>
        </pc:sldMkLst>
      </pc:sldChg>
    </pc:docChg>
  </pc:docChgLst>
  <pc:docChgLst>
    <pc:chgData name="Kanika Mathur" userId="d4b421e2-2f78-4dc1-886e-5f1c5f4170d8" providerId="ADAL" clId="{FEA5C985-96BF-E74E-B1D7-D349DCE25A47}"/>
    <pc:docChg chg="modSld">
      <pc:chgData name="Kanika Mathur" userId="d4b421e2-2f78-4dc1-886e-5f1c5f4170d8" providerId="ADAL" clId="{FEA5C985-96BF-E74E-B1D7-D349DCE25A47}" dt="2020-04-01T13:00:28.035" v="5"/>
      <pc:docMkLst>
        <pc:docMk/>
      </pc:docMkLst>
      <pc:sldChg chg="setBg">
        <pc:chgData name="Kanika Mathur" userId="d4b421e2-2f78-4dc1-886e-5f1c5f4170d8" providerId="ADAL" clId="{FEA5C985-96BF-E74E-B1D7-D349DCE25A47}" dt="2020-04-01T12:59:48.320" v="3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FEA5C985-96BF-E74E-B1D7-D349DCE25A47}" dt="2020-04-01T13:00:28.035" v="5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FEA5C985-96BF-E74E-B1D7-D349DCE25A47}" dt="2020-04-01T12:59:37.379" v="1"/>
        <pc:sldMkLst>
          <pc:docMk/>
          <pc:sldMk cId="164949591" sldId="259"/>
        </pc:sldMkLst>
      </pc:sldChg>
    </pc:docChg>
  </pc:docChgLst>
  <pc:docChgLst>
    <pc:chgData name="Kanika Mathur" userId="d4b421e2-2f78-4dc1-886e-5f1c5f4170d8" providerId="ADAL" clId="{C84C1976-AED1-8F43-8B9E-BD4862D042CA}"/>
    <pc:docChg chg="modSld modMainMaster">
      <pc:chgData name="Kanika Mathur" userId="d4b421e2-2f78-4dc1-886e-5f1c5f4170d8" providerId="ADAL" clId="{C84C1976-AED1-8F43-8B9E-BD4862D042CA}" dt="2020-04-01T14:01:08.056" v="9"/>
      <pc:docMkLst>
        <pc:docMk/>
      </pc:docMkLst>
      <pc:sldChg chg="setBg">
        <pc:chgData name="Kanika Mathur" userId="d4b421e2-2f78-4dc1-886e-5f1c5f4170d8" providerId="ADAL" clId="{C84C1976-AED1-8F43-8B9E-BD4862D042CA}" dt="2020-04-01T14:01:05.383" v="8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C84C1976-AED1-8F43-8B9E-BD4862D042CA}" dt="2020-04-01T14:01:08.056" v="9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C84C1976-AED1-8F43-8B9E-BD4862D042CA}" dt="2020-04-01T14:00:26.280" v="1"/>
        <pc:sldMkLst>
          <pc:docMk/>
          <pc:sldMk cId="164949591" sldId="259"/>
        </pc:sldMkLst>
      </pc:sldChg>
      <pc:sldMasterChg chg="setBg">
        <pc:chgData name="Kanika Mathur" userId="d4b421e2-2f78-4dc1-886e-5f1c5f4170d8" providerId="ADAL" clId="{C84C1976-AED1-8F43-8B9E-BD4862D042CA}" dt="2020-04-01T14:00:41.823" v="3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C84C1976-AED1-8F43-8B9E-BD4862D042CA}" dt="2020-04-01T14:00:46.991" v="5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C84C1976-AED1-8F43-8B9E-BD4862D042CA}" dt="2020-04-01T14:00:52.320" v="7"/>
        <pc:sldMasterMkLst>
          <pc:docMk/>
          <pc:sldMasterMk cId="473419242" sldId="2147483709"/>
        </pc:sldMasterMkLst>
      </pc:sldMasterChg>
    </pc:docChg>
  </pc:docChgLst>
  <pc:docChgLst>
    <pc:chgData name="Kanika Mathur" userId="d4b421e2-2f78-4dc1-886e-5f1c5f4170d8" providerId="ADAL" clId="{2066AAC0-1AC7-C64E-8BB3-D22541843B54}"/>
    <pc:docChg chg="modSld">
      <pc:chgData name="Kanika Mathur" userId="d4b421e2-2f78-4dc1-886e-5f1c5f4170d8" providerId="ADAL" clId="{2066AAC0-1AC7-C64E-8BB3-D22541843B54}" dt="2020-04-01T13:40:33.262" v="5"/>
      <pc:docMkLst>
        <pc:docMk/>
      </pc:docMkLst>
      <pc:sldChg chg="setBg">
        <pc:chgData name="Kanika Mathur" userId="d4b421e2-2f78-4dc1-886e-5f1c5f4170d8" providerId="ADAL" clId="{2066AAC0-1AC7-C64E-8BB3-D22541843B54}" dt="2020-04-01T13:40:28.386" v="3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2066AAC0-1AC7-C64E-8BB3-D22541843B54}" dt="2020-04-01T13:40:33.262" v="5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2066AAC0-1AC7-C64E-8BB3-D22541843B54}" dt="2020-04-01T13:40:23.051" v="1"/>
        <pc:sldMkLst>
          <pc:docMk/>
          <pc:sldMk cId="164949591" sldId="259"/>
        </pc:sldMkLst>
      </pc:sldChg>
    </pc:docChg>
  </pc:docChgLst>
  <pc:docChgLst>
    <pc:chgData name="Kanika Mathur" userId="d4b421e2-2f78-4dc1-886e-5f1c5f4170d8" providerId="ADAL" clId="{54B59F0C-F807-434B-992E-1402969F20AA}"/>
    <pc:docChg chg="modMainMaster">
      <pc:chgData name="Kanika Mathur" userId="d4b421e2-2f78-4dc1-886e-5f1c5f4170d8" providerId="ADAL" clId="{54B59F0C-F807-434B-992E-1402969F20AA}" dt="2020-06-05T09:02:34.359" v="5"/>
      <pc:docMkLst>
        <pc:docMk/>
      </pc:docMkLst>
      <pc:sldMasterChg chg="setBg">
        <pc:chgData name="Kanika Mathur" userId="d4b421e2-2f78-4dc1-886e-5f1c5f4170d8" providerId="ADAL" clId="{54B59F0C-F807-434B-992E-1402969F20AA}" dt="2020-06-05T09:02:22.318" v="1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54B59F0C-F807-434B-992E-1402969F20AA}" dt="2020-06-05T09:02:28.493" v="3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54B59F0C-F807-434B-992E-1402969F20AA}" dt="2020-06-05T09:02:34.359" v="5"/>
        <pc:sldMasterMkLst>
          <pc:docMk/>
          <pc:sldMasterMk cId="473419242" sldId="2147483709"/>
        </pc:sldMasterMkLst>
      </pc:sldMasterChg>
    </pc:docChg>
  </pc:docChgLst>
  <pc:docChgLst>
    <pc:chgData name="Kanika Mathur" userId="d4b421e2-2f78-4dc1-886e-5f1c5f4170d8" providerId="ADAL" clId="{A0953153-7851-1C43-B5DB-DD679E96005A}"/>
    <pc:docChg chg="modMainMaster">
      <pc:chgData name="Kanika Mathur" userId="d4b421e2-2f78-4dc1-886e-5f1c5f4170d8" providerId="ADAL" clId="{A0953153-7851-1C43-B5DB-DD679E96005A}" dt="2020-06-05T08:31:17.790" v="5"/>
      <pc:docMkLst>
        <pc:docMk/>
      </pc:docMkLst>
      <pc:sldMasterChg chg="setBg">
        <pc:chgData name="Kanika Mathur" userId="d4b421e2-2f78-4dc1-886e-5f1c5f4170d8" providerId="ADAL" clId="{A0953153-7851-1C43-B5DB-DD679E96005A}" dt="2020-06-05T08:31:02.557" v="1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A0953153-7851-1C43-B5DB-DD679E96005A}" dt="2020-06-05T08:31:10.246" v="3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A0953153-7851-1C43-B5DB-DD679E96005A}" dt="2020-06-05T08:31:17.790" v="5"/>
        <pc:sldMasterMkLst>
          <pc:docMk/>
          <pc:sldMasterMk cId="473419242" sldId="2147483709"/>
        </pc:sldMasterMkLst>
      </pc:sldMasterChg>
    </pc:docChg>
  </pc:docChgLst>
  <pc:docChgLst>
    <pc:chgData name="Kanika Mathur" userId="d4b421e2-2f78-4dc1-886e-5f1c5f4170d8" providerId="ADAL" clId="{E0B99FBB-89C9-CB4B-8566-F06F894F32BB}"/>
    <pc:docChg chg="modSld modMainMaster">
      <pc:chgData name="Kanika Mathur" userId="d4b421e2-2f78-4dc1-886e-5f1c5f4170d8" providerId="ADAL" clId="{E0B99FBB-89C9-CB4B-8566-F06F894F32BB}" dt="2020-06-05T04:22:26.089" v="6"/>
      <pc:docMkLst>
        <pc:docMk/>
      </pc:docMkLst>
      <pc:sldChg chg="setBg">
        <pc:chgData name="Kanika Mathur" userId="d4b421e2-2f78-4dc1-886e-5f1c5f4170d8" providerId="ADAL" clId="{E0B99FBB-89C9-CB4B-8566-F06F894F32BB}" dt="2020-06-05T04:22:26.089" v="6"/>
        <pc:sldMkLst>
          <pc:docMk/>
          <pc:sldMk cId="164949591" sldId="259"/>
        </pc:sldMkLst>
      </pc:sldChg>
      <pc:sldMasterChg chg="setBg">
        <pc:chgData name="Kanika Mathur" userId="d4b421e2-2f78-4dc1-886e-5f1c5f4170d8" providerId="ADAL" clId="{E0B99FBB-89C9-CB4B-8566-F06F894F32BB}" dt="2020-06-05T04:18:46.341" v="1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E0B99FBB-89C9-CB4B-8566-F06F894F32BB}" dt="2020-06-05T04:22:07.951" v="3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E0B99FBB-89C9-CB4B-8566-F06F894F32BB}" dt="2020-06-05T04:22:19.231" v="5"/>
        <pc:sldMasterMkLst>
          <pc:docMk/>
          <pc:sldMasterMk cId="473419242" sldId="2147483709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5C964-0EB4-4D2F-93F7-D738028D4FE6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1B2DBD-DE9E-4C0F-BCAD-279ACD522543}">
      <dgm:prSet phldrT="[Text]" custT="1"/>
      <dgm:spPr/>
      <dgm:t>
        <a:bodyPr/>
        <a:lstStyle/>
        <a:p>
          <a:r>
            <a:rPr lang="en-US" sz="1400" b="0" dirty="0">
              <a:solidFill>
                <a:schemeClr val="tx1"/>
              </a:solidFill>
              <a:latin typeface="+mn-lt"/>
            </a:rPr>
            <a:t>Nominal: It is used to classify the cases or subjects into distinct and mutually exclusive categories.</a:t>
          </a:r>
        </a:p>
      </dgm:t>
    </dgm:pt>
    <dgm:pt modelId="{D4FDE4CB-F82E-4363-8993-A8141C0C99DE}" type="parTrans" cxnId="{7A3CF0CB-2DA8-46EF-921C-1E5557E8AF30}">
      <dgm:prSet/>
      <dgm:spPr/>
      <dgm:t>
        <a:bodyPr/>
        <a:lstStyle/>
        <a:p>
          <a:endParaRPr lang="en-US" b="1"/>
        </a:p>
      </dgm:t>
    </dgm:pt>
    <dgm:pt modelId="{26209BEC-C06C-4678-AF9E-7D8C3FD7E145}" type="sibTrans" cxnId="{7A3CF0CB-2DA8-46EF-921C-1E5557E8AF30}">
      <dgm:prSet/>
      <dgm:spPr/>
      <dgm:t>
        <a:bodyPr/>
        <a:lstStyle/>
        <a:p>
          <a:endParaRPr lang="en-US" b="1"/>
        </a:p>
      </dgm:t>
    </dgm:pt>
    <dgm:pt modelId="{7FEB9410-C3BA-4D9E-8188-D35ECA531E91}">
      <dgm:prSet phldrT="[Text]" custT="1"/>
      <dgm:spPr/>
      <dgm:t>
        <a:bodyPr/>
        <a:lstStyle/>
        <a:p>
          <a:r>
            <a:rPr lang="en-US" sz="1400" b="0" dirty="0">
              <a:solidFill>
                <a:schemeClr val="tx1"/>
              </a:solidFill>
            </a:rPr>
            <a:t>Ordinal: It is used to assign the rank order for various attributes, objects or subjects.</a:t>
          </a:r>
        </a:p>
      </dgm:t>
    </dgm:pt>
    <dgm:pt modelId="{09DDE4FB-55CE-4EA0-921A-3806A3D95059}" type="parTrans" cxnId="{8D26950C-41B7-40E8-A48C-5A71A01C7504}">
      <dgm:prSet/>
      <dgm:spPr/>
      <dgm:t>
        <a:bodyPr/>
        <a:lstStyle/>
        <a:p>
          <a:endParaRPr lang="en-US" b="1"/>
        </a:p>
      </dgm:t>
    </dgm:pt>
    <dgm:pt modelId="{DD003E0B-92ED-4E04-BA71-CB0F59F85459}" type="sibTrans" cxnId="{8D26950C-41B7-40E8-A48C-5A71A01C7504}">
      <dgm:prSet/>
      <dgm:spPr/>
      <dgm:t>
        <a:bodyPr/>
        <a:lstStyle/>
        <a:p>
          <a:endParaRPr lang="en-US" b="1"/>
        </a:p>
      </dgm:t>
    </dgm:pt>
    <dgm:pt modelId="{9CE8F16E-9B2D-41E6-965D-BBA94FC1EDEE}">
      <dgm:prSet phldrT="[Text]" custT="1"/>
      <dgm:spPr/>
      <dgm:t>
        <a:bodyPr/>
        <a:lstStyle/>
        <a:p>
          <a:r>
            <a:rPr lang="en-US" sz="1200" b="0" dirty="0">
              <a:solidFill>
                <a:schemeClr val="tx1"/>
              </a:solidFill>
            </a:rPr>
            <a:t>Interval: It is used to measure the behavioural responses such as satisfaction, degree of anger and importance among the respondents in social science studies.</a:t>
          </a:r>
        </a:p>
      </dgm:t>
    </dgm:pt>
    <dgm:pt modelId="{46584934-1324-4791-9A08-AF89AE1B1FA4}" type="parTrans" cxnId="{B1043BBF-DD9C-40CD-8835-209FB5779EC3}">
      <dgm:prSet/>
      <dgm:spPr/>
      <dgm:t>
        <a:bodyPr/>
        <a:lstStyle/>
        <a:p>
          <a:endParaRPr lang="en-US" b="1"/>
        </a:p>
      </dgm:t>
    </dgm:pt>
    <dgm:pt modelId="{51175B62-6CB6-4BF2-85AF-42338021E7DA}" type="sibTrans" cxnId="{B1043BBF-DD9C-40CD-8835-209FB5779EC3}">
      <dgm:prSet/>
      <dgm:spPr/>
      <dgm:t>
        <a:bodyPr/>
        <a:lstStyle/>
        <a:p>
          <a:endParaRPr lang="en-US" b="1"/>
        </a:p>
      </dgm:t>
    </dgm:pt>
    <dgm:pt modelId="{E9C7B953-437F-48D5-B5E0-046EECDA1590}">
      <dgm:prSet phldrT="[Text]" custT="1"/>
      <dgm:spPr/>
      <dgm:t>
        <a:bodyPr/>
        <a:lstStyle/>
        <a:p>
          <a:r>
            <a:rPr lang="en-US" sz="1400" b="0" dirty="0">
              <a:solidFill>
                <a:schemeClr val="tx1"/>
              </a:solidFill>
            </a:rPr>
            <a:t>Ratio: It is mostly used to measure the exact amount of a variable.</a:t>
          </a:r>
        </a:p>
      </dgm:t>
    </dgm:pt>
    <dgm:pt modelId="{030AFE16-BD30-4C19-AECC-9969A4A59635}" type="parTrans" cxnId="{94556521-E2A5-4E07-9DA7-9D9BFA8D3AC0}">
      <dgm:prSet/>
      <dgm:spPr/>
      <dgm:t>
        <a:bodyPr/>
        <a:lstStyle/>
        <a:p>
          <a:endParaRPr lang="en-US" b="1"/>
        </a:p>
      </dgm:t>
    </dgm:pt>
    <dgm:pt modelId="{9B5CE0DF-3084-461D-9A24-D63F7207EC4D}" type="sibTrans" cxnId="{94556521-E2A5-4E07-9DA7-9D9BFA8D3AC0}">
      <dgm:prSet/>
      <dgm:spPr/>
      <dgm:t>
        <a:bodyPr/>
        <a:lstStyle/>
        <a:p>
          <a:endParaRPr lang="en-US" b="1"/>
        </a:p>
      </dgm:t>
    </dgm:pt>
    <dgm:pt modelId="{40A5539C-C929-4BFC-BA7C-C30B354F0217}" type="pres">
      <dgm:prSet presAssocID="{6EF5C964-0EB4-4D2F-93F7-D738028D4FE6}" presName="matrix" presStyleCnt="0">
        <dgm:presLayoutVars>
          <dgm:chMax val="1"/>
          <dgm:dir/>
          <dgm:resizeHandles val="exact"/>
        </dgm:presLayoutVars>
      </dgm:prSet>
      <dgm:spPr/>
    </dgm:pt>
    <dgm:pt modelId="{2E389A3A-8469-4D2D-A07A-1CFBA21EEC26}" type="pres">
      <dgm:prSet presAssocID="{6EF5C964-0EB4-4D2F-93F7-D738028D4FE6}" presName="diamond" presStyleLbl="bgShp" presStyleIdx="0" presStyleCnt="1" custScaleX="128321" custScaleY="90089"/>
      <dgm:spPr/>
    </dgm:pt>
    <dgm:pt modelId="{CEC3506F-5EEF-463B-B033-4C00E5E858E6}" type="pres">
      <dgm:prSet presAssocID="{6EF5C964-0EB4-4D2F-93F7-D738028D4FE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4A70AB1-AC9E-446E-B56C-84E4AB9976B8}" type="pres">
      <dgm:prSet presAssocID="{6EF5C964-0EB4-4D2F-93F7-D738028D4FE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CD6DB3-C044-4366-B848-427B8B2A3F39}" type="pres">
      <dgm:prSet presAssocID="{6EF5C964-0EB4-4D2F-93F7-D738028D4FE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E6CFE43-AB2C-4617-A9AF-2089FBA7FF12}" type="pres">
      <dgm:prSet presAssocID="{6EF5C964-0EB4-4D2F-93F7-D738028D4FE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26950C-41B7-40E8-A48C-5A71A01C7504}" srcId="{6EF5C964-0EB4-4D2F-93F7-D738028D4FE6}" destId="{7FEB9410-C3BA-4D9E-8188-D35ECA531E91}" srcOrd="1" destOrd="0" parTransId="{09DDE4FB-55CE-4EA0-921A-3806A3D95059}" sibTransId="{DD003E0B-92ED-4E04-BA71-CB0F59F85459}"/>
    <dgm:cxn modelId="{94556521-E2A5-4E07-9DA7-9D9BFA8D3AC0}" srcId="{6EF5C964-0EB4-4D2F-93F7-D738028D4FE6}" destId="{E9C7B953-437F-48D5-B5E0-046EECDA1590}" srcOrd="3" destOrd="0" parTransId="{030AFE16-BD30-4C19-AECC-9969A4A59635}" sibTransId="{9B5CE0DF-3084-461D-9A24-D63F7207EC4D}"/>
    <dgm:cxn modelId="{1F783C43-60A6-4DF8-B74B-9EC32B7C8089}" type="presOf" srcId="{E9C7B953-437F-48D5-B5E0-046EECDA1590}" destId="{3E6CFE43-AB2C-4617-A9AF-2089FBA7FF12}" srcOrd="0" destOrd="0" presId="urn:microsoft.com/office/officeart/2005/8/layout/matrix3"/>
    <dgm:cxn modelId="{D32830BC-E0C7-4840-8425-45DB1E631F78}" type="presOf" srcId="{6EF5C964-0EB4-4D2F-93F7-D738028D4FE6}" destId="{40A5539C-C929-4BFC-BA7C-C30B354F0217}" srcOrd="0" destOrd="0" presId="urn:microsoft.com/office/officeart/2005/8/layout/matrix3"/>
    <dgm:cxn modelId="{B1043BBF-DD9C-40CD-8835-209FB5779EC3}" srcId="{6EF5C964-0EB4-4D2F-93F7-D738028D4FE6}" destId="{9CE8F16E-9B2D-41E6-965D-BBA94FC1EDEE}" srcOrd="2" destOrd="0" parTransId="{46584934-1324-4791-9A08-AF89AE1B1FA4}" sibTransId="{51175B62-6CB6-4BF2-85AF-42338021E7DA}"/>
    <dgm:cxn modelId="{703E1FC3-5A80-48AC-8E16-6E6DE26B2ECF}" type="presOf" srcId="{7FEB9410-C3BA-4D9E-8188-D35ECA531E91}" destId="{34A70AB1-AC9E-446E-B56C-84E4AB9976B8}" srcOrd="0" destOrd="0" presId="urn:microsoft.com/office/officeart/2005/8/layout/matrix3"/>
    <dgm:cxn modelId="{7A3CF0CB-2DA8-46EF-921C-1E5557E8AF30}" srcId="{6EF5C964-0EB4-4D2F-93F7-D738028D4FE6}" destId="{3B1B2DBD-DE9E-4C0F-BCAD-279ACD522543}" srcOrd="0" destOrd="0" parTransId="{D4FDE4CB-F82E-4363-8993-A8141C0C99DE}" sibTransId="{26209BEC-C06C-4678-AF9E-7D8C3FD7E145}"/>
    <dgm:cxn modelId="{35D169CC-E677-4872-8801-2D3E2CADC0CF}" type="presOf" srcId="{9CE8F16E-9B2D-41E6-965D-BBA94FC1EDEE}" destId="{B0CD6DB3-C044-4366-B848-427B8B2A3F39}" srcOrd="0" destOrd="0" presId="urn:microsoft.com/office/officeart/2005/8/layout/matrix3"/>
    <dgm:cxn modelId="{44577FD8-94E7-4DCC-8D4C-531BF60DAECF}" type="presOf" srcId="{3B1B2DBD-DE9E-4C0F-BCAD-279ACD522543}" destId="{CEC3506F-5EEF-463B-B033-4C00E5E858E6}" srcOrd="0" destOrd="0" presId="urn:microsoft.com/office/officeart/2005/8/layout/matrix3"/>
    <dgm:cxn modelId="{AB8D4BDE-7EB2-45AA-B3CF-A4B617A4940A}" type="presParOf" srcId="{40A5539C-C929-4BFC-BA7C-C30B354F0217}" destId="{2E389A3A-8469-4D2D-A07A-1CFBA21EEC26}" srcOrd="0" destOrd="0" presId="urn:microsoft.com/office/officeart/2005/8/layout/matrix3"/>
    <dgm:cxn modelId="{E084E65F-06E0-49E5-AA9D-9191C75922EF}" type="presParOf" srcId="{40A5539C-C929-4BFC-BA7C-C30B354F0217}" destId="{CEC3506F-5EEF-463B-B033-4C00E5E858E6}" srcOrd="1" destOrd="0" presId="urn:microsoft.com/office/officeart/2005/8/layout/matrix3"/>
    <dgm:cxn modelId="{B7715F9C-74D4-4C0D-824F-9E687DB90AC5}" type="presParOf" srcId="{40A5539C-C929-4BFC-BA7C-C30B354F0217}" destId="{34A70AB1-AC9E-446E-B56C-84E4AB9976B8}" srcOrd="2" destOrd="0" presId="urn:microsoft.com/office/officeart/2005/8/layout/matrix3"/>
    <dgm:cxn modelId="{2A06FB58-7A2E-44F3-AD59-647E289A3444}" type="presParOf" srcId="{40A5539C-C929-4BFC-BA7C-C30B354F0217}" destId="{B0CD6DB3-C044-4366-B848-427B8B2A3F39}" srcOrd="3" destOrd="0" presId="urn:microsoft.com/office/officeart/2005/8/layout/matrix3"/>
    <dgm:cxn modelId="{563C23EC-52F9-4D92-98B4-1D94247D0CDF}" type="presParOf" srcId="{40A5539C-C929-4BFC-BA7C-C30B354F0217}" destId="{3E6CFE43-AB2C-4617-A9AF-2089FBA7FF1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89A3A-8469-4D2D-A07A-1CFBA21EEC26}">
      <dsp:nvSpPr>
        <dsp:cNvPr id="0" name=""/>
        <dsp:cNvSpPr/>
      </dsp:nvSpPr>
      <dsp:spPr>
        <a:xfrm>
          <a:off x="-647418" y="247202"/>
          <a:ext cx="5866836" cy="411886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506F-5EEF-463B-B033-4C00E5E858E6}">
      <dsp:nvSpPr>
        <dsp:cNvPr id="0" name=""/>
        <dsp:cNvSpPr/>
      </dsp:nvSpPr>
      <dsp:spPr>
        <a:xfrm>
          <a:off x="434340" y="454977"/>
          <a:ext cx="1783080" cy="1783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  <a:latin typeface="+mn-lt"/>
            </a:rPr>
            <a:t>Nominal: It is used to classify the cases or subjects into distinct and mutually exclusive categories.</a:t>
          </a:r>
        </a:p>
      </dsp:txBody>
      <dsp:txXfrm>
        <a:off x="521383" y="542020"/>
        <a:ext cx="1608994" cy="1608994"/>
      </dsp:txXfrm>
    </dsp:sp>
    <dsp:sp modelId="{34A70AB1-AC9E-446E-B56C-84E4AB9976B8}">
      <dsp:nvSpPr>
        <dsp:cNvPr id="0" name=""/>
        <dsp:cNvSpPr/>
      </dsp:nvSpPr>
      <dsp:spPr>
        <a:xfrm>
          <a:off x="2354580" y="454977"/>
          <a:ext cx="1783080" cy="1783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Ordinal: It is used to assign the rank order for various attributes, objects or subjects.</a:t>
          </a:r>
        </a:p>
      </dsp:txBody>
      <dsp:txXfrm>
        <a:off x="2441623" y="542020"/>
        <a:ext cx="1608994" cy="1608994"/>
      </dsp:txXfrm>
    </dsp:sp>
    <dsp:sp modelId="{B0CD6DB3-C044-4366-B848-427B8B2A3F39}">
      <dsp:nvSpPr>
        <dsp:cNvPr id="0" name=""/>
        <dsp:cNvSpPr/>
      </dsp:nvSpPr>
      <dsp:spPr>
        <a:xfrm>
          <a:off x="434340" y="2375217"/>
          <a:ext cx="1783080" cy="1783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tx1"/>
              </a:solidFill>
            </a:rPr>
            <a:t>Interval: It is used to measure the behavioural responses such as satisfaction, degree of anger and importance among the respondents in social science studies.</a:t>
          </a:r>
        </a:p>
      </dsp:txBody>
      <dsp:txXfrm>
        <a:off x="521383" y="2462260"/>
        <a:ext cx="1608994" cy="1608994"/>
      </dsp:txXfrm>
    </dsp:sp>
    <dsp:sp modelId="{3E6CFE43-AB2C-4617-A9AF-2089FBA7FF12}">
      <dsp:nvSpPr>
        <dsp:cNvPr id="0" name=""/>
        <dsp:cNvSpPr/>
      </dsp:nvSpPr>
      <dsp:spPr>
        <a:xfrm>
          <a:off x="2354580" y="2375217"/>
          <a:ext cx="1783080" cy="1783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tx1"/>
              </a:solidFill>
            </a:rPr>
            <a:t>Ratio: It is mostly used to measure the exact amount of a variable.</a:t>
          </a:r>
        </a:p>
      </dsp:txBody>
      <dsp:txXfrm>
        <a:off x="2441623" y="2462260"/>
        <a:ext cx="1608994" cy="1608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7BCA-DCF0-F946-8233-A7ABE3BAD15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A1FFE-FF2A-9C45-BFDE-1592D97A9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B42CB-6A0F-7241-912B-5D2F7B9CB09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50658-7FED-A04E-B5AC-33B82130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9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7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0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1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27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21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32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52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6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5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8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70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462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33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1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03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669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11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97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9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5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1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19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41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5945" y="5275574"/>
            <a:ext cx="8229600" cy="1125228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500" b="1" dirty="0">
                <a:latin typeface="+mn-lt"/>
              </a:rPr>
              <a:t>Chapter 1</a:t>
            </a:r>
          </a:p>
          <a:p>
            <a:pPr algn="ctr">
              <a:defRPr/>
            </a:pPr>
            <a:r>
              <a:rPr lang="en-US" altLang="en-US" sz="2500" b="1" dirty="0">
                <a:latin typeface="+mn-lt"/>
              </a:rPr>
              <a:t>Orientation to SPSS Windows</a:t>
            </a:r>
          </a:p>
        </p:txBody>
      </p:sp>
    </p:spTree>
    <p:extLst>
      <p:ext uri="{BB962C8B-B14F-4D97-AF65-F5344CB8AC3E}">
        <p14:creationId xmlns:p14="http://schemas.microsoft.com/office/powerpoint/2010/main" val="16494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944806" y="4542295"/>
            <a:ext cx="6107373" cy="123070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The programmer is required to write Syntax commands rather than using graphical interface to perform in the Syntax window.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endParaRPr lang="en-US" sz="2400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178" y="1218018"/>
            <a:ext cx="5302250" cy="31067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25987" y="6401890"/>
            <a:ext cx="3502025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78180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52097" y="173038"/>
            <a:ext cx="7024688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defRPr/>
            </a:pPr>
            <a:r>
              <a:rPr lang="en-GB" sz="3400" b="1" dirty="0">
                <a:latin typeface="+mn-lt"/>
              </a:rPr>
              <a:t>Scales of Measurement </a:t>
            </a:r>
          </a:p>
        </p:txBody>
      </p:sp>
      <p:graphicFrame>
        <p:nvGraphicFramePr>
          <p:cNvPr id="4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327673"/>
              </p:ext>
            </p:extLst>
          </p:nvPr>
        </p:nvGraphicFramePr>
        <p:xfrm>
          <a:off x="914400" y="1546746"/>
          <a:ext cx="4572000" cy="4613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59696"/>
            <a:ext cx="2514600" cy="21018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67210" y="1185538"/>
            <a:ext cx="2755900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200" dirty="0">
                <a:latin typeface="+mn-lt"/>
              </a:rPr>
              <a:t>The </a:t>
            </a:r>
            <a:r>
              <a:rPr lang="en-GB" sz="2200" i="1" dirty="0">
                <a:latin typeface="+mn-lt"/>
              </a:rPr>
              <a:t>measure </a:t>
            </a:r>
            <a:r>
              <a:rPr lang="en-GB" sz="2200" dirty="0">
                <a:latin typeface="+mn-lt"/>
              </a:rPr>
              <a:t>function in SPSS indicates the scale of a particular variable as assigned in the variable view in the SPSS Data Editor.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25987" y="6401890"/>
            <a:ext cx="3502025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83105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21556" y="199717"/>
            <a:ext cx="7024688" cy="3444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defRPr/>
            </a:pPr>
            <a:r>
              <a:rPr lang="en-US" sz="3400" b="1" dirty="0">
                <a:latin typeface="+mn-lt"/>
              </a:rPr>
              <a:t>Saving Data Editor and Output Viewer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78629"/>
              </p:ext>
            </p:extLst>
          </p:nvPr>
        </p:nvGraphicFramePr>
        <p:xfrm>
          <a:off x="955224" y="1308163"/>
          <a:ext cx="7243549" cy="10972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243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1" dirty="0"/>
                        <a:t>Exhibit 1.2. </a:t>
                      </a:r>
                      <a:r>
                        <a:rPr lang="en-US" sz="2400" dirty="0"/>
                        <a:t>Main menu » Click </a:t>
                      </a:r>
                      <a:r>
                        <a:rPr lang="en-US" sz="2400" i="1" dirty="0"/>
                        <a:t>File </a:t>
                      </a:r>
                      <a:r>
                        <a:rPr lang="en-US" sz="2400" dirty="0"/>
                        <a:t>» Click </a:t>
                      </a:r>
                      <a:r>
                        <a:rPr lang="en-US" sz="2400" i="1" dirty="0"/>
                        <a:t>Save as </a:t>
                      </a:r>
                      <a:r>
                        <a:rPr lang="en-US" sz="2400" dirty="0"/>
                        <a:t>» Save the file in the folder titled </a:t>
                      </a:r>
                      <a:r>
                        <a:rPr lang="en-US" sz="2400" i="1" dirty="0"/>
                        <a:t>Document</a:t>
                      </a:r>
                      <a:r>
                        <a:rPr lang="en-US" sz="2400" dirty="0"/>
                        <a:t> with the desired name or select another location in the PC » Click </a:t>
                      </a:r>
                      <a:r>
                        <a:rPr lang="en-US" sz="2400" i="1" dirty="0"/>
                        <a:t>Save</a:t>
                      </a:r>
                      <a:endParaRPr lang="en-US" sz="2400" b="0" i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40928"/>
            <a:ext cx="5181600" cy="3276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25987" y="6401890"/>
            <a:ext cx="3502025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10310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74625"/>
            <a:ext cx="82296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 defTabSz="914400">
              <a:defRPr/>
            </a:pPr>
            <a:r>
              <a:rPr lang="en-US" sz="3400" b="1" kern="0" dirty="0">
                <a:solidFill>
                  <a:schemeClr val="tx1"/>
                </a:solidFill>
                <a:latin typeface="+mn-lt"/>
              </a:rPr>
              <a:t>Working on SPSS Sample Files</a:t>
            </a:r>
            <a:r>
              <a:rPr lang="en-US" sz="3400" b="1" i="1" kern="0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1380130" y="1428831"/>
            <a:ext cx="6219967" cy="16296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These files are generated by the IBM SPSS</a:t>
            </a:r>
            <a:r>
              <a:rPr lang="en-US" altLang="en-US" sz="2400" baseline="30000" dirty="0"/>
              <a:t>® </a:t>
            </a:r>
            <a:r>
              <a:rPr lang="en-US" altLang="en-US" sz="2400" dirty="0"/>
              <a:t>server at the time of installation of the SPSS package in the PC.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995003"/>
              </p:ext>
            </p:extLst>
          </p:nvPr>
        </p:nvGraphicFramePr>
        <p:xfrm>
          <a:off x="1380130" y="3485094"/>
          <a:ext cx="6383740" cy="14630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383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400" b="1" dirty="0"/>
                        <a:t>Exhibit 1.3. </a:t>
                      </a:r>
                      <a:r>
                        <a:rPr lang="en-US" sz="2400" dirty="0"/>
                        <a:t>My PC » Click </a:t>
                      </a:r>
                      <a:r>
                        <a:rPr lang="en-US" sz="2400" i="1" dirty="0"/>
                        <a:t>C-Drive </a:t>
                      </a:r>
                      <a:r>
                        <a:rPr lang="en-US" sz="2400" dirty="0"/>
                        <a:t>» Click </a:t>
                      </a:r>
                      <a:r>
                        <a:rPr lang="en-US" sz="2400" i="1" dirty="0"/>
                        <a:t>Program Files </a:t>
                      </a:r>
                      <a:r>
                        <a:rPr lang="en-US" sz="2400" dirty="0"/>
                        <a:t>» Click </a:t>
                      </a:r>
                      <a:r>
                        <a:rPr lang="en-US" sz="2400" i="1" dirty="0"/>
                        <a:t>IBM </a:t>
                      </a:r>
                      <a:r>
                        <a:rPr lang="en-US" sz="2400" dirty="0"/>
                        <a:t>» Click </a:t>
                      </a:r>
                      <a:r>
                        <a:rPr lang="en-US" sz="2400" i="1" dirty="0"/>
                        <a:t>SPSS </a:t>
                      </a:r>
                      <a:r>
                        <a:rPr lang="en-US" sz="2400" dirty="0"/>
                        <a:t>» Click </a:t>
                      </a:r>
                      <a:r>
                        <a:rPr lang="en-US" sz="2400" i="1" dirty="0"/>
                        <a:t>Statistics </a:t>
                      </a:r>
                      <a:r>
                        <a:rPr lang="en-US" sz="2400" dirty="0"/>
                        <a:t>» Click </a:t>
                      </a:r>
                      <a:r>
                        <a:rPr lang="en-US" sz="2400" i="1" dirty="0"/>
                        <a:t>22 </a:t>
                      </a:r>
                      <a:r>
                        <a:rPr lang="en-US" sz="2400" dirty="0"/>
                        <a:t>(version of SPSS) » Click </a:t>
                      </a:r>
                      <a:r>
                        <a:rPr lang="en-US" sz="2400" i="1" dirty="0"/>
                        <a:t>Samples </a:t>
                      </a:r>
                      <a:r>
                        <a:rPr lang="en-US" sz="2400" dirty="0"/>
                        <a:t>» Click </a:t>
                      </a:r>
                      <a:r>
                        <a:rPr lang="en-US" sz="2400" i="1" dirty="0"/>
                        <a:t>English </a:t>
                      </a:r>
                      <a:r>
                        <a:rPr lang="en-US" sz="2400" dirty="0"/>
                        <a:t>» Sample files are available </a:t>
                      </a:r>
                      <a:endParaRPr lang="en-US" sz="24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25987" y="6483778"/>
            <a:ext cx="3502025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93085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60" y="1669576"/>
            <a:ext cx="4572000" cy="3352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25987" y="6483778"/>
            <a:ext cx="3502025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54617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21556" y="125104"/>
            <a:ext cx="7024688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 defTabSz="914400">
              <a:defRPr/>
            </a:pPr>
            <a:r>
              <a:rPr lang="en-US" sz="3400" b="1" kern="0" dirty="0">
                <a:solidFill>
                  <a:schemeClr val="tx1"/>
                </a:solidFill>
                <a:latin typeface="+mn-lt"/>
              </a:rPr>
              <a:t>Menu Options in the Data Editor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0954" y="1130302"/>
            <a:ext cx="6722091" cy="11953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Menu options available in the Data Editor are used to perform distinct functions in SPSS Windows as shown in the following figure. 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30187"/>
            <a:ext cx="62484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49015"/>
              </p:ext>
            </p:extLst>
          </p:nvPr>
        </p:nvGraphicFramePr>
        <p:xfrm>
          <a:off x="2590800" y="3584598"/>
          <a:ext cx="4114800" cy="259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Menu: Options </a:t>
                      </a:r>
                    </a:p>
                  </a:txBody>
                  <a:tcPr marT="45714" marB="4571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File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Direct marketing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Edit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Graphs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View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Utilities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Data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Add-ons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Transform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Help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Analyze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25987" y="6401890"/>
            <a:ext cx="3502025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493408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1056" y="198460"/>
            <a:ext cx="7024687" cy="457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Data Editor Toolbar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49420" y="1107180"/>
            <a:ext cx="6265780" cy="4213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           The Data Editor toolbar is shown below.</a:t>
            </a:r>
          </a:p>
          <a:p>
            <a:pPr>
              <a:defRPr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18313"/>
              </p:ext>
            </p:extLst>
          </p:nvPr>
        </p:nvGraphicFramePr>
        <p:xfrm>
          <a:off x="1465263" y="2284856"/>
          <a:ext cx="6096000" cy="3930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Data Editor Toolbar </a:t>
                      </a: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4" marB="457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Open</a:t>
                      </a: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Descriptive Statistics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Save</a:t>
                      </a: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Print</a:t>
                      </a: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Case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Dialog Recall</a:t>
                      </a: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Variable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Undo/Redo</a:t>
                      </a: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Find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Case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Cases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Find Variable </a:t>
                      </a: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Select Cases</a:t>
                      </a: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Find Case</a:t>
                      </a: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Labels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533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Variable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Variable Set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6533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Info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Spell Check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24080"/>
            <a:ext cx="5943600" cy="30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25987" y="6401890"/>
            <a:ext cx="3502025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85976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32969" y="87176"/>
            <a:ext cx="2136311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latin typeface="+mn-lt"/>
              </a:rPr>
              <a:t>Key</a:t>
            </a:r>
            <a:r>
              <a:rPr lang="en-US" b="1" dirty="0"/>
              <a:t> </a:t>
            </a:r>
            <a:r>
              <a:rPr lang="en-US" sz="3400" b="1" dirty="0">
                <a:latin typeface="+mn-lt"/>
              </a:rPr>
              <a:t>Terms</a:t>
            </a:r>
            <a:r>
              <a:rPr lang="en-US" b="1" dirty="0"/>
              <a:t> </a:t>
            </a:r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406448"/>
              </p:ext>
            </p:extLst>
          </p:nvPr>
        </p:nvGraphicFramePr>
        <p:xfrm>
          <a:off x="1042987" y="2170113"/>
          <a:ext cx="7024687" cy="329184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52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6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Chart editor window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Data view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Interval scale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Labels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Menu options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Missing value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Nominal scale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Ordinal scale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71" marR="68571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Ratio scale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Sample files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Statistics data editor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Statistics viewer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Syntax Window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Toolbar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Variable view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71" marR="6857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566907" y="6401890"/>
            <a:ext cx="3502025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92357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 txBox="1">
            <a:spLocks/>
          </p:cNvSpPr>
          <p:nvPr/>
        </p:nvSpPr>
        <p:spPr>
          <a:xfrm>
            <a:off x="1744075" y="1801836"/>
            <a:ext cx="5660406" cy="41560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/>
              <a:t>Describe the basic features of Statistical Package for Social Science (SPSS) Windows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/>
              <a:t>Explain the use of variable and data views in SPSS Windows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/>
              <a:t>Explain the primary scales of measurement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/>
              <a:t>Demonstrate the steps used in SPSS for assigning value labels and data entry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9478" y="163771"/>
            <a:ext cx="8229600" cy="57301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3400" b="1" dirty="0">
                <a:latin typeface="+mn-lt"/>
              </a:rPr>
              <a:t>Learning Objectives 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7246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1745780" y="1378756"/>
            <a:ext cx="5610364" cy="415607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/>
              <a:t>Explain the use of the SPSS output viewer and print results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/>
              <a:t>Describe how to save SPSS outputs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/>
              <a:t>Demonstrate the steps to open SPSS sample files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dirty="0"/>
              <a:t>Describe the menu options and associated toolbar of the SPSS Data Editor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77922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96888" y="163630"/>
            <a:ext cx="8229600" cy="6588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defRPr/>
            </a:pPr>
            <a:r>
              <a:rPr lang="en-US" sz="3400" b="1" dirty="0">
                <a:latin typeface="+mn-lt"/>
              </a:rPr>
              <a:t>Orientation of SPSS Windows</a:t>
            </a:r>
            <a:r>
              <a:rPr lang="en-US" sz="3400" b="1" i="1" dirty="0">
                <a:latin typeface="+mn-lt"/>
              </a:rPr>
              <a:t> </a:t>
            </a:r>
            <a:endParaRPr lang="en-US" sz="3400" b="1" dirty="0">
              <a:latin typeface="+mn-lt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42900" y="1186300"/>
            <a:ext cx="8153400" cy="1447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 indent="0" algn="just">
              <a:buFont typeface="Wingdings 2" panose="05020102010507070707" pitchFamily="18" charset="2"/>
              <a:buNone/>
              <a:defRPr/>
            </a:pPr>
            <a:r>
              <a:rPr lang="en-US" sz="2400" b="1" dirty="0"/>
              <a:t>IBM SPSS Start-up Window</a:t>
            </a:r>
          </a:p>
          <a:p>
            <a:pPr marL="685800" lvl="2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The window </a:t>
            </a:r>
            <a:r>
              <a:rPr lang="en-GB" sz="2400" dirty="0"/>
              <a:t>comprises </a:t>
            </a:r>
            <a:r>
              <a:rPr lang="en-US" sz="2400" dirty="0"/>
              <a:t>various options such as showing the  recent files, opening new data set, facility to learn more about modules for statistics, advance statistics, regression, tests and missing values.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51200"/>
            <a:ext cx="3657600" cy="2667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62313"/>
            <a:ext cx="3048000" cy="2655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30325" y="5943600"/>
            <a:ext cx="2702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400" dirty="0">
                <a:latin typeface="+mn-lt"/>
              </a:rPr>
              <a:t>Figure 1.1a. SPSS Start-up Window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5943600"/>
            <a:ext cx="33528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Figure 1.1b. SPSS Start-up Window: Module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41226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491017" y="1250216"/>
            <a:ext cx="6353034" cy="1225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IBM SPSS Statistics Data Editor</a:t>
            </a:r>
            <a:endParaRPr lang="en-US" altLang="en-US" sz="2400" b="1" dirty="0"/>
          </a:p>
          <a:p>
            <a:r>
              <a:rPr lang="en-US" altLang="en-US" sz="2400" b="1" dirty="0"/>
              <a:t>Variable View:</a:t>
            </a:r>
            <a:r>
              <a:rPr lang="en-US" altLang="en-US" sz="2400" dirty="0"/>
              <a:t> This view is used to enter all the variables in the program and subsequently used in the analysis.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251" y="3478591"/>
            <a:ext cx="6019800" cy="1295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251" y="4926391"/>
            <a:ext cx="6019800" cy="6064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25987" y="6401890"/>
            <a:ext cx="3502025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96921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686067" y="1313597"/>
            <a:ext cx="5695666" cy="15933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Data View:</a:t>
            </a:r>
            <a:r>
              <a:rPr lang="en-US" altLang="en-US" sz="2400" dirty="0"/>
              <a:t> This window is used to type (enter) numeric for each variable as assigned in the variable view corresponding to each subject or case. </a:t>
            </a:r>
          </a:p>
          <a:p>
            <a:endParaRPr lang="en-US" altLang="en-US" sz="2400" dirty="0"/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33" y="3566188"/>
            <a:ext cx="6019800" cy="12287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33" y="4934613"/>
            <a:ext cx="6019800" cy="698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25987" y="6401890"/>
            <a:ext cx="3502025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76990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978587" y="1353002"/>
            <a:ext cx="5884685" cy="24547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" indent="0">
              <a:buNone/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IBM SPSS Statistics Viewer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viewer displays the results in the form of charts and graphs, frequency tables and test statistic tables corresponding to a particular analysis as executed from the window Statistics Data Editor.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037" y="3978655"/>
            <a:ext cx="6173787" cy="1676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25987" y="6401890"/>
            <a:ext cx="3502025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81651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228" y="3234519"/>
            <a:ext cx="2971800" cy="2362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1890215" y="1304498"/>
            <a:ext cx="5779827" cy="1930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Chart Editor Window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window is activated by double-clicking on the chart that appears in the output window.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25987" y="6401890"/>
            <a:ext cx="3502025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05647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47083" y="1376368"/>
            <a:ext cx="5764153" cy="21331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400" b="1" dirty="0">
                <a:latin typeface="+mn-lt"/>
              </a:rPr>
              <a:t>Syntax Editor Window </a:t>
            </a:r>
            <a:br>
              <a:rPr lang="en-US" sz="2400" dirty="0">
                <a:latin typeface="+mn-lt"/>
              </a:rPr>
            </a:br>
            <a:r>
              <a:rPr lang="en-IN" sz="2400" dirty="0">
                <a:latin typeface="+mn-lt"/>
              </a:rPr>
              <a:t>Interaction with SPSS could be performed either by using drop-down menus through the Data Editor window or programming language through the Syntax window.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132849"/>
              </p:ext>
            </p:extLst>
          </p:nvPr>
        </p:nvGraphicFramePr>
        <p:xfrm>
          <a:off x="2468615" y="3843956"/>
          <a:ext cx="5048132" cy="83722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04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722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Exhibit 1.1. </a:t>
                      </a:r>
                      <a:r>
                        <a:rPr lang="en-US" sz="2400" dirty="0"/>
                        <a:t>SPSS Window » File » New » Click </a:t>
                      </a:r>
                      <a:r>
                        <a:rPr lang="en-US" sz="2400" i="1" dirty="0"/>
                        <a:t>Syntax</a:t>
                      </a:r>
                      <a:endParaRPr lang="en-US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825987" y="6401890"/>
            <a:ext cx="3502025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332807985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776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Wingdings 2</vt:lpstr>
      <vt:lpstr>2_Custom Design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Shruti Gupta</cp:lastModifiedBy>
  <cp:revision>78</cp:revision>
  <dcterms:created xsi:type="dcterms:W3CDTF">2016-03-11T09:55:25Z</dcterms:created>
  <dcterms:modified xsi:type="dcterms:W3CDTF">2020-12-08T10:14:22Z</dcterms:modified>
</cp:coreProperties>
</file>