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60"/>
  </p:notesMasterIdLst>
  <p:handoutMasterIdLst>
    <p:handoutMasterId r:id="rId61"/>
  </p:handoutMasterIdLst>
  <p:sldIdLst>
    <p:sldId id="259" r:id="rId4"/>
    <p:sldId id="260" r:id="rId5"/>
    <p:sldId id="261" r:id="rId6"/>
    <p:sldId id="262" r:id="rId7"/>
    <p:sldId id="266" r:id="rId8"/>
    <p:sldId id="267" r:id="rId9"/>
    <p:sldId id="268" r:id="rId10"/>
    <p:sldId id="269" r:id="rId11"/>
    <p:sldId id="270" r:id="rId12"/>
    <p:sldId id="271" r:id="rId13"/>
    <p:sldId id="272" r:id="rId14"/>
    <p:sldId id="265" r:id="rId15"/>
    <p:sldId id="273" r:id="rId16"/>
    <p:sldId id="274" r:id="rId17"/>
    <p:sldId id="264" r:id="rId18"/>
    <p:sldId id="276" r:id="rId19"/>
    <p:sldId id="275" r:id="rId20"/>
    <p:sldId id="278" r:id="rId21"/>
    <p:sldId id="277" r:id="rId22"/>
    <p:sldId id="280" r:id="rId23"/>
    <p:sldId id="279" r:id="rId24"/>
    <p:sldId id="282" r:id="rId25"/>
    <p:sldId id="281" r:id="rId26"/>
    <p:sldId id="285" r:id="rId27"/>
    <p:sldId id="286" r:id="rId28"/>
    <p:sldId id="263" r:id="rId29"/>
    <p:sldId id="283" r:id="rId30"/>
    <p:sldId id="288" r:id="rId31"/>
    <p:sldId id="291" r:id="rId32"/>
    <p:sldId id="287" r:id="rId33"/>
    <p:sldId id="290" r:id="rId34"/>
    <p:sldId id="314" r:id="rId35"/>
    <p:sldId id="289" r:id="rId36"/>
    <p:sldId id="294" r:id="rId37"/>
    <p:sldId id="295" r:id="rId38"/>
    <p:sldId id="296" r:id="rId39"/>
    <p:sldId id="297" r:id="rId40"/>
    <p:sldId id="293" r:id="rId41"/>
    <p:sldId id="298" r:id="rId42"/>
    <p:sldId id="292" r:id="rId43"/>
    <p:sldId id="301" r:id="rId44"/>
    <p:sldId id="300" r:id="rId45"/>
    <p:sldId id="299" r:id="rId46"/>
    <p:sldId id="304" r:id="rId47"/>
    <p:sldId id="305" r:id="rId48"/>
    <p:sldId id="306" r:id="rId49"/>
    <p:sldId id="303" r:id="rId50"/>
    <p:sldId id="307" r:id="rId51"/>
    <p:sldId id="302" r:id="rId52"/>
    <p:sldId id="311" r:id="rId53"/>
    <p:sldId id="310" r:id="rId54"/>
    <p:sldId id="309" r:id="rId55"/>
    <p:sldId id="308" r:id="rId56"/>
    <p:sldId id="312" r:id="rId57"/>
    <p:sldId id="313" r:id="rId58"/>
    <p:sldId id="31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1A73A-73BE-4B84-AD84-28FF1FF07585}" v="5" dt="2020-08-04T08:38:50.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6" autoAdjust="0"/>
    <p:restoredTop sz="94694"/>
  </p:normalViewPr>
  <p:slideViewPr>
    <p:cSldViewPr snapToGrid="0" snapToObjects="1">
      <p:cViewPr varScale="1">
        <p:scale>
          <a:sx n="68" d="100"/>
          <a:sy n="68" d="100"/>
        </p:scale>
        <p:origin x="1626"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Shruti Gupta" userId="efc20510-ac0f-4b78-ab9b-febf1b22575a" providerId="ADAL" clId="{0991A73A-73BE-4B84-AD84-28FF1FF07585}"/>
    <pc:docChg chg="undo custSel modSld">
      <pc:chgData name="Shruti Gupta" userId="efc20510-ac0f-4b78-ab9b-febf1b22575a" providerId="ADAL" clId="{0991A73A-73BE-4B84-AD84-28FF1FF07585}" dt="2020-08-14T12:08:10.890" v="99" actId="313"/>
      <pc:docMkLst>
        <pc:docMk/>
      </pc:docMkLst>
      <pc:sldChg chg="addSp delSp modSp mod">
        <pc:chgData name="Shruti Gupta" userId="efc20510-ac0f-4b78-ab9b-febf1b22575a" providerId="ADAL" clId="{0991A73A-73BE-4B84-AD84-28FF1FF07585}" dt="2020-08-04T08:33:29.885" v="16" actId="1076"/>
        <pc:sldMkLst>
          <pc:docMk/>
          <pc:sldMk cId="2995257212" sldId="266"/>
        </pc:sldMkLst>
        <pc:picChg chg="del">
          <ac:chgData name="Shruti Gupta" userId="efc20510-ac0f-4b78-ab9b-febf1b22575a" providerId="ADAL" clId="{0991A73A-73BE-4B84-AD84-28FF1FF07585}" dt="2020-08-04T08:31:26.497" v="0" actId="478"/>
          <ac:picMkLst>
            <pc:docMk/>
            <pc:sldMk cId="2995257212" sldId="266"/>
            <ac:picMk id="5" creationId="{00000000-0000-0000-0000-000000000000}"/>
          </ac:picMkLst>
        </pc:picChg>
        <pc:picChg chg="add del mod">
          <ac:chgData name="Shruti Gupta" userId="efc20510-ac0f-4b78-ab9b-febf1b22575a" providerId="ADAL" clId="{0991A73A-73BE-4B84-AD84-28FF1FF07585}" dt="2020-08-04T08:33:14.440" v="8" actId="478"/>
          <ac:picMkLst>
            <pc:docMk/>
            <pc:sldMk cId="2995257212" sldId="266"/>
            <ac:picMk id="8" creationId="{31E37B3E-DE5B-4170-8253-C839E2788B6E}"/>
          </ac:picMkLst>
        </pc:picChg>
        <pc:picChg chg="add mod">
          <ac:chgData name="Shruti Gupta" userId="efc20510-ac0f-4b78-ab9b-febf1b22575a" providerId="ADAL" clId="{0991A73A-73BE-4B84-AD84-28FF1FF07585}" dt="2020-08-04T08:33:29.885" v="16" actId="1076"/>
          <ac:picMkLst>
            <pc:docMk/>
            <pc:sldMk cId="2995257212" sldId="266"/>
            <ac:picMk id="10" creationId="{7FD2F99E-90CE-4939-8D67-B3651618DAEC}"/>
          </ac:picMkLst>
        </pc:picChg>
      </pc:sldChg>
      <pc:sldChg chg="modSp mod">
        <pc:chgData name="Shruti Gupta" userId="efc20510-ac0f-4b78-ab9b-febf1b22575a" providerId="ADAL" clId="{0991A73A-73BE-4B84-AD84-28FF1FF07585}" dt="2020-08-04T08:39:10.739" v="33" actId="114"/>
        <pc:sldMkLst>
          <pc:docMk/>
          <pc:sldMk cId="80983428" sldId="267"/>
        </pc:sldMkLst>
        <pc:spChg chg="mod">
          <ac:chgData name="Shruti Gupta" userId="efc20510-ac0f-4b78-ab9b-febf1b22575a" providerId="ADAL" clId="{0991A73A-73BE-4B84-AD84-28FF1FF07585}" dt="2020-08-04T08:39:10.739" v="33" actId="114"/>
          <ac:spMkLst>
            <pc:docMk/>
            <pc:sldMk cId="80983428" sldId="267"/>
            <ac:spMk id="5" creationId="{00000000-0000-0000-0000-000000000000}"/>
          </ac:spMkLst>
        </pc:spChg>
        <pc:graphicFrameChg chg="modGraphic">
          <ac:chgData name="Shruti Gupta" userId="efc20510-ac0f-4b78-ab9b-febf1b22575a" providerId="ADAL" clId="{0991A73A-73BE-4B84-AD84-28FF1FF07585}" dt="2020-08-04T08:39:04.363" v="32" actId="114"/>
          <ac:graphicFrameMkLst>
            <pc:docMk/>
            <pc:sldMk cId="80983428" sldId="267"/>
            <ac:graphicFrameMk id="3" creationId="{00000000-0000-0000-0000-000000000000}"/>
          </ac:graphicFrameMkLst>
        </pc:graphicFrameChg>
      </pc:sldChg>
      <pc:sldChg chg="modSp mod">
        <pc:chgData name="Shruti Gupta" userId="efc20510-ac0f-4b78-ab9b-febf1b22575a" providerId="ADAL" clId="{0991A73A-73BE-4B84-AD84-28FF1FF07585}" dt="2020-08-04T08:37:22.132" v="22" actId="20577"/>
        <pc:sldMkLst>
          <pc:docMk/>
          <pc:sldMk cId="287994254" sldId="270"/>
        </pc:sldMkLst>
        <pc:spChg chg="mod">
          <ac:chgData name="Shruti Gupta" userId="efc20510-ac0f-4b78-ab9b-febf1b22575a" providerId="ADAL" clId="{0991A73A-73BE-4B84-AD84-28FF1FF07585}" dt="2020-08-04T08:37:22.132" v="22" actId="20577"/>
          <ac:spMkLst>
            <pc:docMk/>
            <pc:sldMk cId="287994254" sldId="270"/>
            <ac:spMk id="3" creationId="{00000000-0000-0000-0000-000000000000}"/>
          </ac:spMkLst>
        </pc:spChg>
      </pc:sldChg>
      <pc:sldChg chg="modSp mod">
        <pc:chgData name="Shruti Gupta" userId="efc20510-ac0f-4b78-ab9b-febf1b22575a" providerId="ADAL" clId="{0991A73A-73BE-4B84-AD84-28FF1FF07585}" dt="2020-08-04T08:37:58.131" v="24" actId="114"/>
        <pc:sldMkLst>
          <pc:docMk/>
          <pc:sldMk cId="3575860880" sldId="271"/>
        </pc:sldMkLst>
        <pc:spChg chg="mod">
          <ac:chgData name="Shruti Gupta" userId="efc20510-ac0f-4b78-ab9b-febf1b22575a" providerId="ADAL" clId="{0991A73A-73BE-4B84-AD84-28FF1FF07585}" dt="2020-08-04T08:37:58.131" v="24" actId="114"/>
          <ac:spMkLst>
            <pc:docMk/>
            <pc:sldMk cId="3575860880" sldId="271"/>
            <ac:spMk id="3" creationId="{00000000-0000-0000-0000-000000000000}"/>
          </ac:spMkLst>
        </pc:spChg>
      </pc:sldChg>
      <pc:sldChg chg="modSp mod">
        <pc:chgData name="Shruti Gupta" userId="efc20510-ac0f-4b78-ab9b-febf1b22575a" providerId="ADAL" clId="{0991A73A-73BE-4B84-AD84-28FF1FF07585}" dt="2020-08-04T08:40:41.070" v="39" actId="20577"/>
        <pc:sldMkLst>
          <pc:docMk/>
          <pc:sldMk cId="165050266" sldId="273"/>
        </pc:sldMkLst>
        <pc:spChg chg="mod">
          <ac:chgData name="Shruti Gupta" userId="efc20510-ac0f-4b78-ab9b-febf1b22575a" providerId="ADAL" clId="{0991A73A-73BE-4B84-AD84-28FF1FF07585}" dt="2020-08-04T08:40:41.070" v="39" actId="20577"/>
          <ac:spMkLst>
            <pc:docMk/>
            <pc:sldMk cId="165050266" sldId="273"/>
            <ac:spMk id="3" creationId="{00000000-0000-0000-0000-000000000000}"/>
          </ac:spMkLst>
        </pc:spChg>
      </pc:sldChg>
      <pc:sldChg chg="modSp mod">
        <pc:chgData name="Shruti Gupta" userId="efc20510-ac0f-4b78-ab9b-febf1b22575a" providerId="ADAL" clId="{0991A73A-73BE-4B84-AD84-28FF1FF07585}" dt="2020-08-04T08:48:46.911" v="40" actId="20577"/>
        <pc:sldMkLst>
          <pc:docMk/>
          <pc:sldMk cId="1105989705" sldId="275"/>
        </pc:sldMkLst>
        <pc:spChg chg="mod">
          <ac:chgData name="Shruti Gupta" userId="efc20510-ac0f-4b78-ab9b-febf1b22575a" providerId="ADAL" clId="{0991A73A-73BE-4B84-AD84-28FF1FF07585}" dt="2020-08-04T08:48:46.911" v="40" actId="20577"/>
          <ac:spMkLst>
            <pc:docMk/>
            <pc:sldMk cId="1105989705" sldId="275"/>
            <ac:spMk id="3" creationId="{00000000-0000-0000-0000-000000000000}"/>
          </ac:spMkLst>
        </pc:spChg>
      </pc:sldChg>
      <pc:sldChg chg="modSp mod">
        <pc:chgData name="Shruti Gupta" userId="efc20510-ac0f-4b78-ab9b-febf1b22575a" providerId="ADAL" clId="{0991A73A-73BE-4B84-AD84-28FF1FF07585}" dt="2020-08-05T09:41:18.817" v="98" actId="2710"/>
        <pc:sldMkLst>
          <pc:docMk/>
          <pc:sldMk cId="2116746733" sldId="280"/>
        </pc:sldMkLst>
        <pc:graphicFrameChg chg="modGraphic">
          <ac:chgData name="Shruti Gupta" userId="efc20510-ac0f-4b78-ab9b-febf1b22575a" providerId="ADAL" clId="{0991A73A-73BE-4B84-AD84-28FF1FF07585}" dt="2020-08-05T09:41:18.817" v="98" actId="2710"/>
          <ac:graphicFrameMkLst>
            <pc:docMk/>
            <pc:sldMk cId="2116746733" sldId="280"/>
            <ac:graphicFrameMk id="3" creationId="{00000000-0000-0000-0000-000000000000}"/>
          </ac:graphicFrameMkLst>
        </pc:graphicFrameChg>
      </pc:sldChg>
      <pc:sldChg chg="modSp mod">
        <pc:chgData name="Shruti Gupta" userId="efc20510-ac0f-4b78-ab9b-febf1b22575a" providerId="ADAL" clId="{0991A73A-73BE-4B84-AD84-28FF1FF07585}" dt="2020-08-04T08:53:39.995" v="65" actId="20577"/>
        <pc:sldMkLst>
          <pc:docMk/>
          <pc:sldMk cId="1811952201" sldId="283"/>
        </pc:sldMkLst>
        <pc:spChg chg="mod">
          <ac:chgData name="Shruti Gupta" userId="efc20510-ac0f-4b78-ab9b-febf1b22575a" providerId="ADAL" clId="{0991A73A-73BE-4B84-AD84-28FF1FF07585}" dt="2020-08-04T08:38:08.904" v="25" actId="114"/>
          <ac:spMkLst>
            <pc:docMk/>
            <pc:sldMk cId="1811952201" sldId="283"/>
            <ac:spMk id="2" creationId="{00000000-0000-0000-0000-000000000000}"/>
          </ac:spMkLst>
        </pc:spChg>
        <pc:spChg chg="mod">
          <ac:chgData name="Shruti Gupta" userId="efc20510-ac0f-4b78-ab9b-febf1b22575a" providerId="ADAL" clId="{0991A73A-73BE-4B84-AD84-28FF1FF07585}" dt="2020-08-04T08:53:39.995" v="65" actId="20577"/>
          <ac:spMkLst>
            <pc:docMk/>
            <pc:sldMk cId="1811952201" sldId="283"/>
            <ac:spMk id="3" creationId="{00000000-0000-0000-0000-000000000000}"/>
          </ac:spMkLst>
        </pc:spChg>
      </pc:sldChg>
      <pc:sldChg chg="modSp mod">
        <pc:chgData name="Shruti Gupta" userId="efc20510-ac0f-4b78-ab9b-febf1b22575a" providerId="ADAL" clId="{0991A73A-73BE-4B84-AD84-28FF1FF07585}" dt="2020-08-04T08:54:20.584" v="69" actId="20577"/>
        <pc:sldMkLst>
          <pc:docMk/>
          <pc:sldMk cId="52750681" sldId="288"/>
        </pc:sldMkLst>
        <pc:graphicFrameChg chg="modGraphic">
          <ac:chgData name="Shruti Gupta" userId="efc20510-ac0f-4b78-ab9b-febf1b22575a" providerId="ADAL" clId="{0991A73A-73BE-4B84-AD84-28FF1FF07585}" dt="2020-08-04T08:54:20.584" v="69" actId="20577"/>
          <ac:graphicFrameMkLst>
            <pc:docMk/>
            <pc:sldMk cId="52750681" sldId="288"/>
            <ac:graphicFrameMk id="5" creationId="{00000000-0000-0000-0000-000000000000}"/>
          </ac:graphicFrameMkLst>
        </pc:graphicFrameChg>
      </pc:sldChg>
      <pc:sldChg chg="modSp mod">
        <pc:chgData name="Shruti Gupta" userId="efc20510-ac0f-4b78-ab9b-febf1b22575a" providerId="ADAL" clId="{0991A73A-73BE-4B84-AD84-28FF1FF07585}" dt="2020-08-04T08:55:53.731" v="72" actId="20577"/>
        <pc:sldMkLst>
          <pc:docMk/>
          <pc:sldMk cId="813065999" sldId="294"/>
        </pc:sldMkLst>
        <pc:graphicFrameChg chg="modGraphic">
          <ac:chgData name="Shruti Gupta" userId="efc20510-ac0f-4b78-ab9b-febf1b22575a" providerId="ADAL" clId="{0991A73A-73BE-4B84-AD84-28FF1FF07585}" dt="2020-08-04T08:55:53.731" v="72" actId="20577"/>
          <ac:graphicFrameMkLst>
            <pc:docMk/>
            <pc:sldMk cId="813065999" sldId="294"/>
            <ac:graphicFrameMk id="3" creationId="{00000000-0000-0000-0000-000000000000}"/>
          </ac:graphicFrameMkLst>
        </pc:graphicFrameChg>
      </pc:sldChg>
      <pc:sldChg chg="modSp mod">
        <pc:chgData name="Shruti Gupta" userId="efc20510-ac0f-4b78-ab9b-febf1b22575a" providerId="ADAL" clId="{0991A73A-73BE-4B84-AD84-28FF1FF07585}" dt="2020-08-04T09:16:04.364" v="73" actId="20577"/>
        <pc:sldMkLst>
          <pc:docMk/>
          <pc:sldMk cId="3240599903" sldId="299"/>
        </pc:sldMkLst>
        <pc:graphicFrameChg chg="modGraphic">
          <ac:chgData name="Shruti Gupta" userId="efc20510-ac0f-4b78-ab9b-febf1b22575a" providerId="ADAL" clId="{0991A73A-73BE-4B84-AD84-28FF1FF07585}" dt="2020-08-04T09:16:04.364" v="73" actId="20577"/>
          <ac:graphicFrameMkLst>
            <pc:docMk/>
            <pc:sldMk cId="3240599903" sldId="299"/>
            <ac:graphicFrameMk id="4" creationId="{00000000-0000-0000-0000-000000000000}"/>
          </ac:graphicFrameMkLst>
        </pc:graphicFrameChg>
      </pc:sldChg>
      <pc:sldChg chg="modSp mod">
        <pc:chgData name="Shruti Gupta" userId="efc20510-ac0f-4b78-ab9b-febf1b22575a" providerId="ADAL" clId="{0991A73A-73BE-4B84-AD84-28FF1FF07585}" dt="2020-08-14T12:08:10.890" v="99" actId="313"/>
        <pc:sldMkLst>
          <pc:docMk/>
          <pc:sldMk cId="2653269242" sldId="301"/>
        </pc:sldMkLst>
        <pc:graphicFrameChg chg="modGraphic">
          <ac:chgData name="Shruti Gupta" userId="efc20510-ac0f-4b78-ab9b-febf1b22575a" providerId="ADAL" clId="{0991A73A-73BE-4B84-AD84-28FF1FF07585}" dt="2020-08-14T12:08:10.890" v="99" actId="313"/>
          <ac:graphicFrameMkLst>
            <pc:docMk/>
            <pc:sldMk cId="2653269242" sldId="301"/>
            <ac:graphicFrameMk id="5" creationId="{00000000-0000-0000-0000-000000000000}"/>
          </ac:graphicFrameMkLst>
        </pc:graphicFrameChg>
      </pc:sldChg>
      <pc:sldChg chg="modSp mod">
        <pc:chgData name="Shruti Gupta" userId="efc20510-ac0f-4b78-ab9b-febf1b22575a" providerId="ADAL" clId="{0991A73A-73BE-4B84-AD84-28FF1FF07585}" dt="2020-08-04T09:21:04.406" v="97" actId="20577"/>
        <pc:sldMkLst>
          <pc:docMk/>
          <pc:sldMk cId="2864147202" sldId="303"/>
        </pc:sldMkLst>
        <pc:spChg chg="mod">
          <ac:chgData name="Shruti Gupta" userId="efc20510-ac0f-4b78-ab9b-febf1b22575a" providerId="ADAL" clId="{0991A73A-73BE-4B84-AD84-28FF1FF07585}" dt="2020-08-04T09:21:04.406" v="97" actId="20577"/>
          <ac:spMkLst>
            <pc:docMk/>
            <pc:sldMk cId="2864147202" sldId="303"/>
            <ac:spMk id="7" creationId="{00000000-0000-0000-0000-000000000000}"/>
          </ac:spMkLst>
        </pc:spChg>
        <pc:graphicFrameChg chg="modGraphic">
          <ac:chgData name="Shruti Gupta" userId="efc20510-ac0f-4b78-ab9b-febf1b22575a" providerId="ADAL" clId="{0991A73A-73BE-4B84-AD84-28FF1FF07585}" dt="2020-08-04T09:17:01.519" v="78" actId="20577"/>
          <ac:graphicFrameMkLst>
            <pc:docMk/>
            <pc:sldMk cId="2864147202" sldId="303"/>
            <ac:graphicFrameMk id="8" creationId="{00000000-0000-0000-0000-000000000000}"/>
          </ac:graphicFrameMkLst>
        </pc:graphicFrameChg>
      </pc:sldChg>
      <pc:sldChg chg="modSp mod">
        <pc:chgData name="Shruti Gupta" userId="efc20510-ac0f-4b78-ab9b-febf1b22575a" providerId="ADAL" clId="{0991A73A-73BE-4B84-AD84-28FF1FF07585}" dt="2020-08-04T09:16:26.418" v="75" actId="404"/>
        <pc:sldMkLst>
          <pc:docMk/>
          <pc:sldMk cId="150767158" sldId="304"/>
        </pc:sldMkLst>
        <pc:graphicFrameChg chg="mod modGraphic">
          <ac:chgData name="Shruti Gupta" userId="efc20510-ac0f-4b78-ab9b-febf1b22575a" providerId="ADAL" clId="{0991A73A-73BE-4B84-AD84-28FF1FF07585}" dt="2020-08-04T09:16:26.418" v="75" actId="404"/>
          <ac:graphicFrameMkLst>
            <pc:docMk/>
            <pc:sldMk cId="150767158" sldId="304"/>
            <ac:graphicFrameMk id="5" creationId="{00000000-0000-0000-0000-000000000000}"/>
          </ac:graphicFrameMkLst>
        </pc:graphicFrameChg>
      </pc:sldChg>
      <pc:sldChg chg="modSp mod">
        <pc:chgData name="Shruti Gupta" userId="efc20510-ac0f-4b78-ab9b-febf1b22575a" providerId="ADAL" clId="{0991A73A-73BE-4B84-AD84-28FF1FF07585}" dt="2020-08-04T09:16:43.481" v="76" actId="20577"/>
        <pc:sldMkLst>
          <pc:docMk/>
          <pc:sldMk cId="3570976400" sldId="306"/>
        </pc:sldMkLst>
        <pc:graphicFrameChg chg="modGraphic">
          <ac:chgData name="Shruti Gupta" userId="efc20510-ac0f-4b78-ab9b-febf1b22575a" providerId="ADAL" clId="{0991A73A-73BE-4B84-AD84-28FF1FF07585}" dt="2020-08-04T09:16:43.481" v="76" actId="20577"/>
          <ac:graphicFrameMkLst>
            <pc:docMk/>
            <pc:sldMk cId="3570976400" sldId="306"/>
            <ac:graphicFrameMk id="3" creationId="{00000000-0000-0000-0000-000000000000}"/>
          </ac:graphicFrameMkLst>
        </pc:graphicFrameChg>
      </pc:sldChg>
      <pc:sldChg chg="modSp mod">
        <pc:chgData name="Shruti Gupta" userId="efc20510-ac0f-4b78-ab9b-febf1b22575a" providerId="ADAL" clId="{0991A73A-73BE-4B84-AD84-28FF1FF07585}" dt="2020-08-04T09:17:52.879" v="84" actId="20577"/>
        <pc:sldMkLst>
          <pc:docMk/>
          <pc:sldMk cId="374836541" sldId="307"/>
        </pc:sldMkLst>
        <pc:spChg chg="mod">
          <ac:chgData name="Shruti Gupta" userId="efc20510-ac0f-4b78-ab9b-febf1b22575a" providerId="ADAL" clId="{0991A73A-73BE-4B84-AD84-28FF1FF07585}" dt="2020-08-04T09:17:52.879" v="84" actId="20577"/>
          <ac:spMkLst>
            <pc:docMk/>
            <pc:sldMk cId="374836541" sldId="307"/>
            <ac:spMk id="2" creationId="{00000000-0000-0000-0000-000000000000}"/>
          </ac:spMkLst>
        </pc:spChg>
      </pc:sldChg>
      <pc:sldChg chg="modSp mod">
        <pc:chgData name="Shruti Gupta" userId="efc20510-ac0f-4b78-ab9b-febf1b22575a" providerId="ADAL" clId="{0991A73A-73BE-4B84-AD84-28FF1FF07585}" dt="2020-08-04T08:39:29.045" v="34" actId="114"/>
        <pc:sldMkLst>
          <pc:docMk/>
          <pc:sldMk cId="812267026" sldId="309"/>
        </pc:sldMkLst>
        <pc:spChg chg="mod">
          <ac:chgData name="Shruti Gupta" userId="efc20510-ac0f-4b78-ab9b-febf1b22575a" providerId="ADAL" clId="{0991A73A-73BE-4B84-AD84-28FF1FF07585}" dt="2020-08-04T08:38:52.924" v="31" actId="114"/>
          <ac:spMkLst>
            <pc:docMk/>
            <pc:sldMk cId="812267026" sldId="309"/>
            <ac:spMk id="6" creationId="{00000000-0000-0000-0000-000000000000}"/>
          </ac:spMkLst>
        </pc:spChg>
        <pc:graphicFrameChg chg="modGraphic">
          <ac:chgData name="Shruti Gupta" userId="efc20510-ac0f-4b78-ab9b-febf1b22575a" providerId="ADAL" clId="{0991A73A-73BE-4B84-AD84-28FF1FF07585}" dt="2020-08-04T08:39:29.045" v="34" actId="114"/>
          <ac:graphicFrameMkLst>
            <pc:docMk/>
            <pc:sldMk cId="812267026" sldId="309"/>
            <ac:graphicFrameMk id="7" creationId="{00000000-0000-0000-0000-000000000000}"/>
          </ac:graphicFrameMkLst>
        </pc:graphicFrameChg>
      </pc:sldChg>
      <pc:sldChg chg="modSp mod">
        <pc:chgData name="Shruti Gupta" userId="efc20510-ac0f-4b78-ab9b-febf1b22575a" providerId="ADAL" clId="{0991A73A-73BE-4B84-AD84-28FF1FF07585}" dt="2020-08-04T09:20:29.712" v="86" actId="20577"/>
        <pc:sldMkLst>
          <pc:docMk/>
          <pc:sldMk cId="3798683429" sldId="313"/>
        </pc:sldMkLst>
        <pc:spChg chg="mod">
          <ac:chgData name="Shruti Gupta" userId="efc20510-ac0f-4b78-ab9b-febf1b22575a" providerId="ADAL" clId="{0991A73A-73BE-4B84-AD84-28FF1FF07585}" dt="2020-08-04T09:20:29.712" v="86" actId="20577"/>
          <ac:spMkLst>
            <pc:docMk/>
            <pc:sldMk cId="3798683429" sldId="313"/>
            <ac:spMk id="3" creationId="{00000000-0000-0000-0000-000000000000}"/>
          </ac:spMkLst>
        </pc:spChg>
      </pc:sldChg>
      <pc:sldChg chg="modSp mod">
        <pc:chgData name="Shruti Gupta" userId="efc20510-ac0f-4b78-ab9b-febf1b22575a" providerId="ADAL" clId="{0991A73A-73BE-4B84-AD84-28FF1FF07585}" dt="2020-08-04T08:38:31.862" v="28" actId="114"/>
        <pc:sldMkLst>
          <pc:docMk/>
          <pc:sldMk cId="4017774518" sldId="314"/>
        </pc:sldMkLst>
        <pc:spChg chg="mod">
          <ac:chgData name="Shruti Gupta" userId="efc20510-ac0f-4b78-ab9b-febf1b22575a" providerId="ADAL" clId="{0991A73A-73BE-4B84-AD84-28FF1FF07585}" dt="2020-08-04T08:38:19.664" v="26" actId="114"/>
          <ac:spMkLst>
            <pc:docMk/>
            <pc:sldMk cId="4017774518" sldId="314"/>
            <ac:spMk id="2" creationId="{00000000-0000-0000-0000-000000000000}"/>
          </ac:spMkLst>
        </pc:spChg>
        <pc:spChg chg="mod">
          <ac:chgData name="Shruti Gupta" userId="efc20510-ac0f-4b78-ab9b-febf1b22575a" providerId="ADAL" clId="{0991A73A-73BE-4B84-AD84-28FF1FF07585}" dt="2020-08-04T08:38:31.862" v="28" actId="114"/>
          <ac:spMkLst>
            <pc:docMk/>
            <pc:sldMk cId="4017774518" sldId="314"/>
            <ac:spMk id="7" creationId="{00000000-0000-0000-0000-000000000000}"/>
          </ac:spMkLst>
        </pc:spChg>
        <pc:graphicFrameChg chg="modGraphic">
          <ac:chgData name="Shruti Gupta" userId="efc20510-ac0f-4b78-ab9b-febf1b22575a" providerId="ADAL" clId="{0991A73A-73BE-4B84-AD84-28FF1FF07585}" dt="2020-08-04T08:38:26.160" v="27" actId="114"/>
          <ac:graphicFrameMkLst>
            <pc:docMk/>
            <pc:sldMk cId="4017774518" sldId="314"/>
            <ac:graphicFrameMk id="6" creationId="{00000000-0000-0000-0000-000000000000}"/>
          </ac:graphicFrameMkLst>
        </pc:graphicFrameChg>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10</a:t>
            </a:r>
          </a:p>
          <a:p>
            <a:pPr marL="69850" algn="ctr"/>
            <a:r>
              <a:rPr lang="en-US" altLang="en-US" sz="2500" b="1" dirty="0">
                <a:latin typeface="+mn-lt"/>
              </a:rPr>
              <a:t>One-Way Analysis of Variance (ANOVA)</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1988" y="152400"/>
            <a:ext cx="7799624" cy="5845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Statistical Significance in One-Way ANOVA</a:t>
            </a:r>
          </a:p>
        </p:txBody>
      </p:sp>
      <p:sp>
        <p:nvSpPr>
          <p:cNvPr id="3" name="Content Placeholder 2"/>
          <p:cNvSpPr txBox="1">
            <a:spLocks/>
          </p:cNvSpPr>
          <p:nvPr/>
        </p:nvSpPr>
        <p:spPr>
          <a:xfrm>
            <a:off x="986086" y="1351128"/>
            <a:ext cx="7151427" cy="45720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A total variance in one-way ANOVA is partitioned into variance between the groups and with-in groups. </a:t>
            </a:r>
          </a:p>
          <a:p>
            <a:pPr algn="just"/>
            <a:endParaRPr lang="en-US" altLang="en-US" sz="2400" dirty="0"/>
          </a:p>
          <a:p>
            <a:pPr algn="just"/>
            <a:r>
              <a:rPr lang="en-US" altLang="en-US" sz="2400" dirty="0"/>
              <a:t>In ANOVA, </a:t>
            </a:r>
            <a:r>
              <a:rPr lang="en-US" altLang="en-US" sz="2400" i="1" dirty="0"/>
              <a:t>F-</a:t>
            </a:r>
            <a:r>
              <a:rPr lang="en-US" altLang="en-US" sz="2400" dirty="0"/>
              <a:t>ratio is computed as dividing variance between the groups by with-in group. </a:t>
            </a:r>
          </a:p>
          <a:p>
            <a:pPr algn="just"/>
            <a:endParaRPr lang="en-US" altLang="en-US" sz="2400" dirty="0"/>
          </a:p>
          <a:p>
            <a:pPr algn="just"/>
            <a:r>
              <a:rPr lang="en-US" altLang="en-US" sz="2400" dirty="0"/>
              <a:t>The variance between groups is accounted by the treatment effect in the experiment.</a:t>
            </a:r>
          </a:p>
          <a:p>
            <a:pPr algn="just"/>
            <a:endParaRPr lang="en-US" altLang="en-US" sz="2400" dirty="0"/>
          </a:p>
          <a:p>
            <a:pPr algn="just"/>
            <a:r>
              <a:rPr lang="en-US" altLang="en-US" sz="2400" dirty="0"/>
              <a:t>Hence, larger </a:t>
            </a:r>
            <a:r>
              <a:rPr lang="en-US" altLang="en-US" sz="2400" i="1" dirty="0"/>
              <a:t>F-</a:t>
            </a:r>
            <a:r>
              <a:rPr lang="en-US" altLang="en-US" sz="2400" dirty="0"/>
              <a:t>ratio represents significant difference among means due to substantial effect of treatments.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7586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57534" y="180833"/>
            <a:ext cx="7524466" cy="6243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i="1" dirty="0">
                <a:latin typeface="+mn-lt"/>
              </a:rPr>
              <a:t>Priori </a:t>
            </a:r>
            <a:r>
              <a:rPr lang="en-US" sz="3400" b="1" dirty="0">
                <a:latin typeface="+mn-lt"/>
              </a:rPr>
              <a:t>Contrast </a:t>
            </a:r>
          </a:p>
        </p:txBody>
      </p:sp>
      <p:sp>
        <p:nvSpPr>
          <p:cNvPr id="3" name="Content Placeholder 2"/>
          <p:cNvSpPr txBox="1">
            <a:spLocks/>
          </p:cNvSpPr>
          <p:nvPr/>
        </p:nvSpPr>
        <p:spPr>
          <a:xfrm>
            <a:off x="1000267" y="1236256"/>
            <a:ext cx="7239000" cy="112480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contrast analysis is used for comparing the specific treatment group means before running the experiment. Hence, it is called </a:t>
            </a:r>
            <a:r>
              <a:rPr lang="en-US" altLang="en-US" sz="2400" i="1" dirty="0"/>
              <a:t>priori</a:t>
            </a:r>
            <a:r>
              <a:rPr lang="en-US" altLang="en-US" sz="2400" dirty="0"/>
              <a:t> or planned contrast.</a:t>
            </a:r>
          </a:p>
        </p:txBody>
      </p:sp>
      <p:graphicFrame>
        <p:nvGraphicFramePr>
          <p:cNvPr id="5" name="Table 4"/>
          <p:cNvGraphicFramePr>
            <a:graphicFrameLocks noGrp="1"/>
          </p:cNvGraphicFramePr>
          <p:nvPr>
            <p:extLst>
              <p:ext uri="{D42A27DB-BD31-4B8C-83A1-F6EECF244321}">
                <p14:modId xmlns:p14="http://schemas.microsoft.com/office/powerpoint/2010/main" val="3943571893"/>
              </p:ext>
            </p:extLst>
          </p:nvPr>
        </p:nvGraphicFramePr>
        <p:xfrm>
          <a:off x="947951" y="3027484"/>
          <a:ext cx="7524466" cy="2926080"/>
        </p:xfrm>
        <a:graphic>
          <a:graphicData uri="http://schemas.openxmlformats.org/drawingml/2006/table">
            <a:tbl>
              <a:tblPr firstRow="1" firstCol="1" bandRow="1">
                <a:tableStyleId>{5940675A-B579-460E-94D1-54222C63F5DA}</a:tableStyleId>
              </a:tblPr>
              <a:tblGrid>
                <a:gridCol w="1694114">
                  <a:extLst>
                    <a:ext uri="{9D8B030D-6E8A-4147-A177-3AD203B41FA5}">
                      <a16:colId xmlns:a16="http://schemas.microsoft.com/office/drawing/2014/main" val="20000"/>
                    </a:ext>
                  </a:extLst>
                </a:gridCol>
                <a:gridCol w="1533904">
                  <a:extLst>
                    <a:ext uri="{9D8B030D-6E8A-4147-A177-3AD203B41FA5}">
                      <a16:colId xmlns:a16="http://schemas.microsoft.com/office/drawing/2014/main" val="20001"/>
                    </a:ext>
                  </a:extLst>
                </a:gridCol>
                <a:gridCol w="2148765">
                  <a:extLst>
                    <a:ext uri="{9D8B030D-6E8A-4147-A177-3AD203B41FA5}">
                      <a16:colId xmlns:a16="http://schemas.microsoft.com/office/drawing/2014/main" val="20002"/>
                    </a:ext>
                  </a:extLst>
                </a:gridCol>
                <a:gridCol w="2147683">
                  <a:extLst>
                    <a:ext uri="{9D8B030D-6E8A-4147-A177-3AD203B41FA5}">
                      <a16:colId xmlns:a16="http://schemas.microsoft.com/office/drawing/2014/main" val="20003"/>
                    </a:ext>
                  </a:extLst>
                </a:gridCol>
              </a:tblGrid>
              <a:tr h="487760">
                <a:tc>
                  <a:txBody>
                    <a:bodyPr/>
                    <a:lstStyle/>
                    <a:p>
                      <a:pPr marL="0" marR="0" algn="ctr">
                        <a:spcBef>
                          <a:spcPts val="0"/>
                        </a:spcBef>
                        <a:spcAft>
                          <a:spcPts val="0"/>
                        </a:spcAft>
                      </a:pPr>
                      <a:r>
                        <a:rPr lang="en-US" sz="2400" dirty="0">
                          <a:solidFill>
                            <a:schemeClr val="tx1"/>
                          </a:solidFill>
                          <a:effectLst/>
                        </a:rPr>
                        <a:t>Number of Means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Number of </a:t>
                      </a:r>
                      <a:r>
                        <a:rPr lang="en-US" sz="2400" i="1" dirty="0">
                          <a:solidFill>
                            <a:schemeClr val="tx1"/>
                          </a:solidFill>
                          <a:effectLst/>
                        </a:rPr>
                        <a:t>t</a:t>
                      </a:r>
                      <a:r>
                        <a:rPr lang="en-US" sz="2400" dirty="0">
                          <a:solidFill>
                            <a:schemeClr val="tx1"/>
                          </a:solidFill>
                          <a:effectLst/>
                        </a:rPr>
                        <a:t>-tests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Probability of Type I Error</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Formula Used</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243880">
                <a:tc>
                  <a:txBody>
                    <a:bodyPr/>
                    <a:lstStyle/>
                    <a:p>
                      <a:pPr marL="0" marR="0" algn="ctr">
                        <a:spcBef>
                          <a:spcPts val="0"/>
                        </a:spcBef>
                        <a:spcAft>
                          <a:spcPts val="0"/>
                        </a:spcAft>
                      </a:pPr>
                      <a:r>
                        <a:rPr lang="en-US" sz="2400" dirty="0">
                          <a:solidFill>
                            <a:schemeClr val="tx1"/>
                          </a:solidFill>
                          <a:effectLst/>
                        </a:rPr>
                        <a:t>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0.05</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1−(1−0.05)</a:t>
                      </a:r>
                      <a:r>
                        <a:rPr lang="en-US" sz="2400" baseline="30000" dirty="0">
                          <a:solidFill>
                            <a:schemeClr val="tx1"/>
                          </a:solidFill>
                          <a:effectLst/>
                        </a:rPr>
                        <a:t>1</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43880">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0.142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1−(1−0.05)</a:t>
                      </a:r>
                      <a:r>
                        <a:rPr lang="en-US" sz="2400" baseline="30000" dirty="0">
                          <a:solidFill>
                            <a:schemeClr val="tx1"/>
                          </a:solidFill>
                          <a:effectLst/>
                        </a:rPr>
                        <a:t>3</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60955">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6</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0.265</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1−(1−0.05)</a:t>
                      </a:r>
                      <a:r>
                        <a:rPr lang="en-US" sz="2400" baseline="30000" dirty="0">
                          <a:solidFill>
                            <a:schemeClr val="tx1"/>
                          </a:solidFill>
                          <a:effectLst/>
                        </a:rPr>
                        <a:t>6</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43880">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10</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0.401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1−(1−0.05)</a:t>
                      </a:r>
                      <a:r>
                        <a:rPr lang="en-US" sz="2400" baseline="30000" dirty="0">
                          <a:solidFill>
                            <a:schemeClr val="tx1"/>
                          </a:solidFill>
                          <a:effectLst/>
                        </a:rPr>
                        <a:t>10</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243880">
                <a:tc>
                  <a:txBody>
                    <a:bodyPr/>
                    <a:lstStyle/>
                    <a:p>
                      <a:pPr marL="0" marR="0" algn="ctr">
                        <a:spcBef>
                          <a:spcPts val="0"/>
                        </a:spcBef>
                        <a:spcAft>
                          <a:spcPts val="0"/>
                        </a:spcAft>
                      </a:pPr>
                      <a:r>
                        <a:rPr lang="en-US" sz="2400" dirty="0">
                          <a:solidFill>
                            <a:schemeClr val="tx1"/>
                          </a:solidFill>
                          <a:effectLst/>
                        </a:rPr>
                        <a:t>6</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15</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0.537</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1−(1−0.05)</a:t>
                      </a:r>
                      <a:r>
                        <a:rPr lang="en-US" sz="2400" baseline="30000" dirty="0">
                          <a:solidFill>
                            <a:schemeClr val="tx1"/>
                          </a:solidFill>
                          <a:effectLst/>
                        </a:rPr>
                        <a:t>15</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243880">
                <a:tc>
                  <a:txBody>
                    <a:bodyPr/>
                    <a:lstStyle/>
                    <a:p>
                      <a:pPr marL="0" marR="0" algn="ctr">
                        <a:spcBef>
                          <a:spcPts val="0"/>
                        </a:spcBef>
                        <a:spcAft>
                          <a:spcPts val="0"/>
                        </a:spcAft>
                      </a:pPr>
                      <a:r>
                        <a:rPr lang="en-US" sz="2400" dirty="0">
                          <a:solidFill>
                            <a:schemeClr val="tx1"/>
                          </a:solidFill>
                          <a:effectLst/>
                        </a:rPr>
                        <a:t>7</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21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0.659</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1−(1−0.05)</a:t>
                      </a:r>
                      <a:r>
                        <a:rPr lang="en-US" sz="2400" baseline="30000" dirty="0">
                          <a:solidFill>
                            <a:schemeClr val="tx1"/>
                          </a:solidFill>
                          <a:effectLst/>
                        </a:rPr>
                        <a:t>21</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7" name="Rectangle 1"/>
          <p:cNvSpPr>
            <a:spLocks noChangeArrowheads="1"/>
          </p:cNvSpPr>
          <p:nvPr/>
        </p:nvSpPr>
        <p:spPr bwMode="auto">
          <a:xfrm>
            <a:off x="1854958" y="2463439"/>
            <a:ext cx="6121548"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10.3. Increasing Probability of Type I Error</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3893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741227" y="1741227"/>
            <a:ext cx="6106236" cy="250322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In order to maintain the </a:t>
            </a:r>
            <a:r>
              <a:rPr lang="en-US" altLang="en-US" sz="2400" i="1" dirty="0"/>
              <a:t>type I</a:t>
            </a:r>
            <a:r>
              <a:rPr lang="en-US" altLang="en-US" sz="2400" dirty="0"/>
              <a:t> error rate at pre-established </a:t>
            </a:r>
            <a:r>
              <a:rPr lang="en-US" altLang="en-US" sz="2400" dirty="0" err="1"/>
              <a:t>LoS</a:t>
            </a:r>
            <a:r>
              <a:rPr lang="en-US" altLang="en-US" sz="2400" dirty="0"/>
              <a:t>, one-way ANOVA technique is the better option. </a:t>
            </a:r>
          </a:p>
          <a:p>
            <a:pPr marL="69850" indent="0" algn="just">
              <a:buFont typeface="Wingdings 2" panose="05020102010507070707" pitchFamily="18" charset="2"/>
              <a:buNone/>
            </a:pPr>
            <a:r>
              <a:rPr lang="en-US" altLang="en-US" sz="2400" dirty="0"/>
              <a:t>By applying this method, </a:t>
            </a:r>
            <a:r>
              <a:rPr lang="en-US" altLang="en-US" sz="2400" i="1" dirty="0"/>
              <a:t>type I</a:t>
            </a:r>
            <a:r>
              <a:rPr lang="en-US" altLang="en-US" sz="2400" dirty="0"/>
              <a:t> error rate is established for the entire set of comparisons.</a:t>
            </a:r>
          </a:p>
          <a:p>
            <a:pPr marL="69850" indent="0" algn="just">
              <a:buFont typeface="Wingdings 2" panose="05020102010507070707" pitchFamily="18" charset="2"/>
              <a:buNone/>
            </a:pPr>
            <a:endParaRPr lang="en-US" alt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2654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893" y="214383"/>
            <a:ext cx="8946107" cy="5811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i="1" dirty="0">
                <a:latin typeface="+mn-lt"/>
              </a:rPr>
              <a:t>Posteriori</a:t>
            </a:r>
            <a:r>
              <a:rPr lang="en-US" sz="3400" b="1" dirty="0">
                <a:latin typeface="+mn-lt"/>
              </a:rPr>
              <a:t> Contrast or Multiple Comparison Tests</a:t>
            </a:r>
          </a:p>
        </p:txBody>
      </p:sp>
      <p:sp>
        <p:nvSpPr>
          <p:cNvPr id="3" name="Content Placeholder 2"/>
          <p:cNvSpPr txBox="1">
            <a:spLocks/>
          </p:cNvSpPr>
          <p:nvPr/>
        </p:nvSpPr>
        <p:spPr>
          <a:xfrm>
            <a:off x="1628064" y="2084696"/>
            <a:ext cx="6085764" cy="285579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multiple comparison tests are related to </a:t>
            </a:r>
            <a:r>
              <a:rPr lang="en-US" altLang="en-US" sz="2400" i="1" dirty="0"/>
              <a:t>post hoc</a:t>
            </a:r>
            <a:r>
              <a:rPr lang="en-US" altLang="en-US" sz="2400" dirty="0"/>
              <a:t> or </a:t>
            </a:r>
            <a:r>
              <a:rPr lang="en-US" altLang="en-US" sz="2400" i="1" dirty="0"/>
              <a:t>posteriori</a:t>
            </a:r>
            <a:r>
              <a:rPr lang="en-US" altLang="en-US" sz="2400" dirty="0"/>
              <a:t> contrast and are conducted after computing the facts through one-way ANOVA in study. These tests are used to ascertain whether any</a:t>
            </a:r>
            <a:r>
              <a:rPr lang="en-US" altLang="en-US" sz="2400" i="1" dirty="0"/>
              <a:t> </a:t>
            </a:r>
            <a:r>
              <a:rPr lang="en-US" altLang="en-US" sz="2400" dirty="0"/>
              <a:t>unexpected mean difference occurs in a particular pair after testing the null hypothesis with standardized result of one-way ANOVA.</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505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2590699"/>
              </p:ext>
            </p:extLst>
          </p:nvPr>
        </p:nvGraphicFramePr>
        <p:xfrm>
          <a:off x="1351128" y="1212377"/>
          <a:ext cx="7239000" cy="4114800"/>
        </p:xfrm>
        <a:graphic>
          <a:graphicData uri="http://schemas.openxmlformats.org/drawingml/2006/table">
            <a:tbl>
              <a:tblPr firstRow="1" firstCol="1" bandRow="1">
                <a:tableStyleId>{5940675A-B579-460E-94D1-54222C63F5DA}</a:tableStyleId>
              </a:tblPr>
              <a:tblGrid>
                <a:gridCol w="1571274">
                  <a:extLst>
                    <a:ext uri="{9D8B030D-6E8A-4147-A177-3AD203B41FA5}">
                      <a16:colId xmlns:a16="http://schemas.microsoft.com/office/drawing/2014/main" val="20000"/>
                    </a:ext>
                  </a:extLst>
                </a:gridCol>
                <a:gridCol w="1098837">
                  <a:extLst>
                    <a:ext uri="{9D8B030D-6E8A-4147-A177-3AD203B41FA5}">
                      <a16:colId xmlns:a16="http://schemas.microsoft.com/office/drawing/2014/main" val="20001"/>
                    </a:ext>
                  </a:extLst>
                </a:gridCol>
                <a:gridCol w="1518546">
                  <a:extLst>
                    <a:ext uri="{9D8B030D-6E8A-4147-A177-3AD203B41FA5}">
                      <a16:colId xmlns:a16="http://schemas.microsoft.com/office/drawing/2014/main" val="20002"/>
                    </a:ext>
                  </a:extLst>
                </a:gridCol>
                <a:gridCol w="1110807">
                  <a:extLst>
                    <a:ext uri="{9D8B030D-6E8A-4147-A177-3AD203B41FA5}">
                      <a16:colId xmlns:a16="http://schemas.microsoft.com/office/drawing/2014/main" val="20003"/>
                    </a:ext>
                  </a:extLst>
                </a:gridCol>
                <a:gridCol w="1939536">
                  <a:extLst>
                    <a:ext uri="{9D8B030D-6E8A-4147-A177-3AD203B41FA5}">
                      <a16:colId xmlns:a16="http://schemas.microsoft.com/office/drawing/2014/main" val="20004"/>
                    </a:ext>
                  </a:extLst>
                </a:gridCol>
              </a:tblGrid>
              <a:tr h="792882">
                <a:tc>
                  <a:txBody>
                    <a:bodyPr/>
                    <a:lstStyle/>
                    <a:p>
                      <a:pPr marL="0" marR="0" algn="ctr">
                        <a:spcBef>
                          <a:spcPts val="0"/>
                        </a:spcBef>
                        <a:spcAft>
                          <a:spcPts val="0"/>
                        </a:spcAft>
                      </a:pPr>
                      <a:r>
                        <a:rPr lang="en-US" sz="1800" dirty="0">
                          <a:solidFill>
                            <a:schemeClr val="tx1"/>
                          </a:solidFill>
                          <a:effectLst/>
                        </a:rPr>
                        <a:t>Post-hoc method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Number  of Observations in Each Group</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Comparison Pattern</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Require Significant F­-ratio</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Protection</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427059">
                <a:tc>
                  <a:txBody>
                    <a:bodyPr/>
                    <a:lstStyle/>
                    <a:p>
                      <a:pPr marL="0" marR="0" algn="just">
                        <a:spcBef>
                          <a:spcPts val="0"/>
                        </a:spcBef>
                        <a:spcAft>
                          <a:spcPts val="0"/>
                        </a:spcAft>
                      </a:pPr>
                      <a:r>
                        <a:rPr lang="en-US" sz="1800" dirty="0">
                          <a:solidFill>
                            <a:schemeClr val="tx1"/>
                          </a:solidFill>
                          <a:effectLst/>
                        </a:rPr>
                        <a:t>Fisher’s PLSD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Equal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All possible pairs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Yes</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More sensitive to Type-I</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427059">
                <a:tc>
                  <a:txBody>
                    <a:bodyPr/>
                    <a:lstStyle/>
                    <a:p>
                      <a:pPr marL="0" marR="0" algn="just">
                        <a:spcBef>
                          <a:spcPts val="0"/>
                        </a:spcBef>
                        <a:spcAft>
                          <a:spcPts val="0"/>
                        </a:spcAft>
                      </a:pPr>
                      <a:r>
                        <a:rPr lang="en-US" sz="1800" dirty="0">
                          <a:solidFill>
                            <a:schemeClr val="tx1"/>
                          </a:solidFill>
                          <a:effectLst/>
                        </a:rPr>
                        <a:t>Tukey–Kramer HSD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Equal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All possible pairs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Yes</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Less sensitive to Type-I than PLSD</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213529">
                <a:tc>
                  <a:txBody>
                    <a:bodyPr/>
                    <a:lstStyle/>
                    <a:p>
                      <a:pPr marL="0" marR="0" algn="just">
                        <a:spcBef>
                          <a:spcPts val="0"/>
                        </a:spcBef>
                        <a:spcAft>
                          <a:spcPts val="0"/>
                        </a:spcAft>
                      </a:pPr>
                      <a:r>
                        <a:rPr lang="en-US" sz="1800" dirty="0">
                          <a:solidFill>
                            <a:schemeClr val="tx1"/>
                          </a:solidFill>
                          <a:effectLst/>
                        </a:rPr>
                        <a:t>Scheffe test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Un-equal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All possible pairs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No</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Most conservative </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13529">
                <a:tc>
                  <a:txBody>
                    <a:bodyPr/>
                    <a:lstStyle/>
                    <a:p>
                      <a:pPr marL="0" marR="0" algn="just">
                        <a:spcBef>
                          <a:spcPts val="0"/>
                        </a:spcBef>
                        <a:spcAft>
                          <a:spcPts val="0"/>
                        </a:spcAft>
                      </a:pPr>
                      <a:r>
                        <a:rPr lang="en-IN" sz="1800" dirty="0">
                          <a:solidFill>
                            <a:schemeClr val="tx1"/>
                          </a:solidFill>
                          <a:effectLst/>
                        </a:rPr>
                        <a:t>Bonferroni test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Un-equal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Some pairs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Yes</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Less conservative </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213529">
                <a:tc>
                  <a:txBody>
                    <a:bodyPr/>
                    <a:lstStyle/>
                    <a:p>
                      <a:pPr marL="0" marR="0" algn="just">
                        <a:spcBef>
                          <a:spcPts val="0"/>
                        </a:spcBef>
                        <a:spcAft>
                          <a:spcPts val="0"/>
                        </a:spcAft>
                      </a:pPr>
                      <a:r>
                        <a:rPr lang="en-US" sz="1800" dirty="0">
                          <a:solidFill>
                            <a:schemeClr val="tx1"/>
                          </a:solidFill>
                          <a:effectLst/>
                        </a:rPr>
                        <a:t>Games–Howell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Un-equal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All possible pairs</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No</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More conservative</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954610" y="534485"/>
            <a:ext cx="6032036"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10.4. Post Hoc Test: Multiple Comparison</a:t>
            </a:r>
            <a:endParaRPr lang="en-US" sz="2400" dirty="0">
              <a:latin typeface="+mn-lt"/>
            </a:endParaRPr>
          </a:p>
        </p:txBody>
      </p:sp>
      <p:sp>
        <p:nvSpPr>
          <p:cNvPr id="4" name="Rectangle 3"/>
          <p:cNvSpPr/>
          <p:nvPr/>
        </p:nvSpPr>
        <p:spPr>
          <a:xfrm>
            <a:off x="1230858" y="5461516"/>
            <a:ext cx="4847930" cy="461665"/>
          </a:xfrm>
          <a:prstGeom prst="rect">
            <a:avLst/>
          </a:prstGeom>
        </p:spPr>
        <p:txBody>
          <a:bodyPr wrap="none">
            <a:spAutoFit/>
          </a:bodyPr>
          <a:lstStyle/>
          <a:p>
            <a:pPr eaLnBrk="1" hangingPunct="1">
              <a:defRPr/>
            </a:pPr>
            <a:r>
              <a:rPr lang="en-US" sz="2400" dirty="0">
                <a:latin typeface="+mn-lt"/>
              </a:rPr>
              <a:t>Source:  Hilton and Armstrong , 2006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7190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96756"/>
            <a:ext cx="8405884" cy="534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Designing Experiments in One-Way ANOVA</a:t>
            </a:r>
          </a:p>
        </p:txBody>
      </p:sp>
      <p:sp>
        <p:nvSpPr>
          <p:cNvPr id="3" name="Content Placeholder 2"/>
          <p:cNvSpPr txBox="1">
            <a:spLocks noRot="1" noChangeAspect="1" noMove="1" noResize="1" noEditPoints="1" noAdjustHandles="1" noChangeArrowheads="1" noChangeShapeType="1" noTextEdit="1"/>
          </p:cNvSpPr>
          <p:nvPr/>
        </p:nvSpPr>
        <p:spPr>
          <a:xfrm>
            <a:off x="381000" y="1066800"/>
            <a:ext cx="7848600" cy="3508375"/>
          </a:xfrm>
          <a:prstGeom prst="rect">
            <a:avLst/>
          </a:prstGeom>
          <a:blipFill rotWithShape="1">
            <a:blip r:embed="rId2"/>
            <a:stretch>
              <a:fillRect t="-521" r="-1166"/>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defRPr/>
            </a:pPr>
            <a:r>
              <a:rPr lang="en-US"/>
              <a:t> </a:t>
            </a:r>
            <a:endParaRPr lang="en-US"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256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91388891"/>
              </p:ext>
            </p:extLst>
          </p:nvPr>
        </p:nvGraphicFramePr>
        <p:xfrm>
          <a:off x="1505427" y="2254155"/>
          <a:ext cx="6668069" cy="1649228"/>
        </p:xfrm>
        <a:graphic>
          <a:graphicData uri="http://schemas.openxmlformats.org/drawingml/2006/table">
            <a:tbl>
              <a:tblPr firstRow="1" firstCol="1" bandRow="1">
                <a:tableStyleId>{5940675A-B579-460E-94D1-54222C63F5DA}</a:tableStyleId>
              </a:tblPr>
              <a:tblGrid>
                <a:gridCol w="2477794">
                  <a:extLst>
                    <a:ext uri="{9D8B030D-6E8A-4147-A177-3AD203B41FA5}">
                      <a16:colId xmlns:a16="http://schemas.microsoft.com/office/drawing/2014/main" val="20000"/>
                    </a:ext>
                  </a:extLst>
                </a:gridCol>
                <a:gridCol w="1443064">
                  <a:extLst>
                    <a:ext uri="{9D8B030D-6E8A-4147-A177-3AD203B41FA5}">
                      <a16:colId xmlns:a16="http://schemas.microsoft.com/office/drawing/2014/main" val="20001"/>
                    </a:ext>
                  </a:extLst>
                </a:gridCol>
                <a:gridCol w="1288150">
                  <a:extLst>
                    <a:ext uri="{9D8B030D-6E8A-4147-A177-3AD203B41FA5}">
                      <a16:colId xmlns:a16="http://schemas.microsoft.com/office/drawing/2014/main" val="20002"/>
                    </a:ext>
                  </a:extLst>
                </a:gridCol>
                <a:gridCol w="1459061">
                  <a:extLst>
                    <a:ext uri="{9D8B030D-6E8A-4147-A177-3AD203B41FA5}">
                      <a16:colId xmlns:a16="http://schemas.microsoft.com/office/drawing/2014/main" val="20003"/>
                    </a:ext>
                  </a:extLst>
                </a:gridCol>
              </a:tblGrid>
              <a:tr h="242583">
                <a:tc>
                  <a:txBody>
                    <a:bodyPr/>
                    <a:lstStyle/>
                    <a:p>
                      <a:pPr marL="0" marR="0" algn="l">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gridSpan="3">
                  <a:txBody>
                    <a:bodyPr/>
                    <a:lstStyle/>
                    <a:p>
                      <a:pPr marL="0" marR="0" algn="l">
                        <a:spcBef>
                          <a:spcPts val="0"/>
                        </a:spcBef>
                        <a:spcAft>
                          <a:spcPts val="0"/>
                        </a:spcAft>
                      </a:pPr>
                      <a:r>
                        <a:rPr lang="en-US" sz="2400" dirty="0">
                          <a:solidFill>
                            <a:schemeClr val="tx1"/>
                          </a:solidFill>
                          <a:effectLst/>
                        </a:rPr>
                        <a:t>Treatment Levels (J = 1,2,3)</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5165">
                <a:tc>
                  <a:txBody>
                    <a:bodyPr/>
                    <a:lstStyle/>
                    <a:p>
                      <a:pPr marL="0" marR="0" algn="l">
                        <a:spcBef>
                          <a:spcPts val="0"/>
                        </a:spcBef>
                        <a:spcAft>
                          <a:spcPts val="0"/>
                        </a:spcAft>
                      </a:pPr>
                      <a:r>
                        <a:rPr lang="en-US" sz="2400" dirty="0">
                          <a:solidFill>
                            <a:schemeClr val="tx1"/>
                          </a:solidFill>
                          <a:effectLst/>
                        </a:rPr>
                        <a:t>Experimental units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l">
                        <a:spcBef>
                          <a:spcPts val="0"/>
                        </a:spcBef>
                        <a:spcAft>
                          <a:spcPts val="0"/>
                        </a:spcAft>
                      </a:pPr>
                      <a:r>
                        <a:rPr lang="en-US" sz="2400" dirty="0">
                          <a:solidFill>
                            <a:schemeClr val="tx1"/>
                          </a:solidFill>
                          <a:effectLst/>
                        </a:rPr>
                        <a:t>Level J</a:t>
                      </a:r>
                      <a:r>
                        <a:rPr lang="en-US" sz="2400" baseline="-25000" dirty="0">
                          <a:solidFill>
                            <a:schemeClr val="tx1"/>
                          </a:solidFill>
                          <a:effectLst/>
                        </a:rPr>
                        <a:t>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l">
                        <a:spcBef>
                          <a:spcPts val="0"/>
                        </a:spcBef>
                        <a:spcAft>
                          <a:spcPts val="0"/>
                        </a:spcAft>
                      </a:pPr>
                      <a:r>
                        <a:rPr lang="en-US" sz="2400" dirty="0">
                          <a:solidFill>
                            <a:schemeClr val="tx1"/>
                          </a:solidFill>
                          <a:effectLst/>
                        </a:rPr>
                        <a:t>Level J</a:t>
                      </a:r>
                      <a:r>
                        <a:rPr lang="en-US" sz="2400" baseline="-25000" dirty="0">
                          <a:solidFill>
                            <a:schemeClr val="tx1"/>
                          </a:solidFill>
                          <a:effectLst/>
                        </a:rPr>
                        <a:t>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l">
                        <a:spcBef>
                          <a:spcPts val="0"/>
                        </a:spcBef>
                        <a:spcAft>
                          <a:spcPts val="0"/>
                        </a:spcAft>
                      </a:pPr>
                      <a:r>
                        <a:rPr lang="en-US" sz="2400" dirty="0">
                          <a:solidFill>
                            <a:schemeClr val="tx1"/>
                          </a:solidFill>
                          <a:effectLst/>
                        </a:rPr>
                        <a:t>Level J</a:t>
                      </a:r>
                      <a:r>
                        <a:rPr lang="en-US" sz="2400" baseline="-25000" dirty="0">
                          <a:solidFill>
                            <a:schemeClr val="tx1"/>
                          </a:solidFill>
                          <a:effectLst/>
                        </a:rPr>
                        <a:t>3</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72905">
                <a:tc>
                  <a:txBody>
                    <a:bodyPr/>
                    <a:lstStyle/>
                    <a:p>
                      <a:pPr marL="0" marR="0" algn="l">
                        <a:spcBef>
                          <a:spcPts val="0"/>
                        </a:spcBef>
                        <a:spcAft>
                          <a:spcPts val="0"/>
                        </a:spcAft>
                      </a:pPr>
                      <a:r>
                        <a:rPr lang="en-US" sz="2400" dirty="0">
                          <a:solidFill>
                            <a:schemeClr val="tx1"/>
                          </a:solidFill>
                          <a:effectLst/>
                        </a:rPr>
                        <a:t>Observations (n)</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172472" t="-300000" r="-191011" b="-193182"/>
                      </a:stretch>
                    </a:blipFill>
                  </a:tcPr>
                </a:tc>
                <a:tc>
                  <a:txBody>
                    <a:bodyPr/>
                    <a:lstStyle/>
                    <a:p>
                      <a:endParaRPr lang="en-US" sz="2400" dirty="0">
                        <a:solidFill>
                          <a:schemeClr val="tx1"/>
                        </a:solidFill>
                      </a:endParaRPr>
                    </a:p>
                  </a:txBody>
                  <a:tcPr marL="68580" marR="68580" marT="0" marB="0">
                    <a:blipFill rotWithShape="1">
                      <a:blip r:embed="rId2"/>
                      <a:stretch>
                        <a:fillRect l="-305031" t="-300000" r="-113836" b="-193182"/>
                      </a:stretch>
                    </a:blipFill>
                  </a:tcPr>
                </a:tc>
                <a:tc>
                  <a:txBody>
                    <a:bodyPr/>
                    <a:lstStyle/>
                    <a:p>
                      <a:endParaRPr lang="en-US" sz="2400" dirty="0">
                        <a:solidFill>
                          <a:schemeClr val="tx1"/>
                        </a:solidFill>
                      </a:endParaRPr>
                    </a:p>
                  </a:txBody>
                  <a:tcPr marL="68580" marR="68580" marT="0" marB="0">
                    <a:blipFill rotWithShape="1">
                      <a:blip r:embed="rId2"/>
                      <a:stretch>
                        <a:fillRect l="-355801" t="-300000" b="-193182"/>
                      </a:stretch>
                    </a:blipFill>
                  </a:tcPr>
                </a:tc>
                <a:extLst>
                  <a:ext uri="{0D108BD9-81ED-4DB2-BD59-A6C34878D82A}">
                    <a16:rowId xmlns:a16="http://schemas.microsoft.com/office/drawing/2014/main" val="10002"/>
                  </a:ext>
                </a:extLst>
              </a:tr>
              <a:tr h="432543">
                <a:tc>
                  <a:txBody>
                    <a:bodyPr/>
                    <a:lstStyle/>
                    <a:p>
                      <a:pPr marL="0" marR="0" algn="l">
                        <a:spcBef>
                          <a:spcPts val="0"/>
                        </a:spcBef>
                        <a:spcAft>
                          <a:spcPts val="0"/>
                        </a:spcAft>
                      </a:pPr>
                      <a:r>
                        <a:rPr lang="en-US" sz="2400" dirty="0">
                          <a:solidFill>
                            <a:schemeClr val="tx1"/>
                          </a:solidFill>
                          <a:effectLst/>
                        </a:rPr>
                        <a:t>Treatment means</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172472" t="-247887" r="-191011" b="-19718"/>
                      </a:stretch>
                    </a:blipFill>
                  </a:tcPr>
                </a:tc>
                <a:tc>
                  <a:txBody>
                    <a:bodyPr/>
                    <a:lstStyle/>
                    <a:p>
                      <a:endParaRPr lang="en-US" sz="2400" dirty="0">
                        <a:solidFill>
                          <a:schemeClr val="tx1"/>
                        </a:solidFill>
                      </a:endParaRPr>
                    </a:p>
                  </a:txBody>
                  <a:tcPr marL="68580" marR="68580" marT="0" marB="0">
                    <a:blipFill rotWithShape="1">
                      <a:blip r:embed="rId2"/>
                      <a:stretch>
                        <a:fillRect l="-305031" t="-247887" r="-113836" b="-19718"/>
                      </a:stretch>
                    </a:blipFill>
                  </a:tcPr>
                </a:tc>
                <a:tc>
                  <a:txBody>
                    <a:bodyPr/>
                    <a:lstStyle/>
                    <a:p>
                      <a:endParaRPr lang="en-US" sz="2400" dirty="0">
                        <a:solidFill>
                          <a:schemeClr val="tx1"/>
                        </a:solidFill>
                      </a:endParaRPr>
                    </a:p>
                  </a:txBody>
                  <a:tcPr marL="68580" marR="68580" marT="0" marB="0">
                    <a:blipFill rotWithShape="1">
                      <a:blip r:embed="rId2"/>
                      <a:stretch>
                        <a:fillRect l="-355801" t="-247887" b="-19718"/>
                      </a:stretch>
                    </a:blip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452349" y="1390739"/>
            <a:ext cx="6774227"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10.5. Layout of Completely Randomized Design</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1028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27296"/>
            <a:ext cx="7982803"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Executing Completely Randomized Design with SPSS </a:t>
            </a:r>
          </a:p>
        </p:txBody>
      </p:sp>
      <p:sp>
        <p:nvSpPr>
          <p:cNvPr id="3" name="Content Placeholder 2"/>
          <p:cNvSpPr txBox="1">
            <a:spLocks/>
          </p:cNvSpPr>
          <p:nvPr/>
        </p:nvSpPr>
        <p:spPr>
          <a:xfrm>
            <a:off x="972403" y="1749188"/>
            <a:ext cx="7243549"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In this experiment, the focus on determining whether the ratings of </a:t>
            </a:r>
            <a:r>
              <a:rPr lang="en-US" altLang="en-US" sz="2400" i="1" dirty="0"/>
              <a:t>quality </a:t>
            </a:r>
            <a:r>
              <a:rPr lang="en-US" altLang="en-US" sz="2400" dirty="0"/>
              <a:t>(measured on 10-point scale; 1 = completely dissatisfied, 10 = completely satisfied) of three coffee drinks differ across 105 customers in a geographical area (data set:  </a:t>
            </a:r>
            <a:r>
              <a:rPr lang="en-US" altLang="en-US" sz="2400" i="1" dirty="0" err="1"/>
              <a:t>coffee_drinks.sav</a:t>
            </a:r>
            <a:r>
              <a:rPr lang="en-US" altLang="en-US" sz="2400" dirty="0"/>
              <a:t>).</a:t>
            </a:r>
          </a:p>
          <a:p>
            <a:pPr algn="just"/>
            <a:r>
              <a:rPr lang="en-US" altLang="en-US" sz="2400" dirty="0"/>
              <a:t>Thirty-five respondents rated to each coffee drink for the measurement. In this experiment, we assigned three treatments (</a:t>
            </a:r>
            <a:r>
              <a:rPr lang="en-US" altLang="en-US" sz="2400" i="1" dirty="0"/>
              <a:t>J </a:t>
            </a:r>
            <a:r>
              <a:rPr lang="en-US" altLang="en-US" sz="2400" dirty="0"/>
              <a:t>= 1, 2 and 3) randomly to 105 experimental units (n</a:t>
            </a:r>
            <a:r>
              <a:rPr lang="en-US" altLang="en-US" sz="2400" baseline="-25000" dirty="0"/>
              <a:t>1 </a:t>
            </a:r>
            <a:r>
              <a:rPr lang="en-US" altLang="en-US" sz="2400" dirty="0"/>
              <a:t>+ n</a:t>
            </a:r>
            <a:r>
              <a:rPr lang="en-US" altLang="en-US" sz="2400" baseline="-25000" dirty="0"/>
              <a:t>2 </a:t>
            </a:r>
            <a:r>
              <a:rPr lang="en-US" altLang="en-US" sz="2400" dirty="0"/>
              <a:t>+ n</a:t>
            </a:r>
            <a:r>
              <a:rPr lang="en-US" altLang="en-US" sz="2400" baseline="-25000" dirty="0"/>
              <a:t>3 </a:t>
            </a:r>
            <a:r>
              <a:rPr lang="en-US" altLang="en-US" sz="2400" dirty="0"/>
              <a:t>= 105) for measuring the observations from three experimental groups (G</a:t>
            </a:r>
            <a:r>
              <a:rPr lang="en-US" altLang="en-US" sz="2400" baseline="-25000" dirty="0"/>
              <a:t>1, </a:t>
            </a:r>
            <a:r>
              <a:rPr lang="en-US" altLang="en-US" sz="2400" dirty="0"/>
              <a:t>G</a:t>
            </a:r>
            <a:r>
              <a:rPr lang="en-US" altLang="en-US" sz="2400" baseline="-25000" dirty="0"/>
              <a:t>2 </a:t>
            </a:r>
            <a:r>
              <a:rPr lang="en-US" altLang="en-US" sz="2400" dirty="0"/>
              <a:t>and G</a:t>
            </a:r>
            <a:r>
              <a:rPr lang="en-US" altLang="en-US" sz="2400" baseline="-25000" dirty="0"/>
              <a:t>3</a:t>
            </a:r>
            <a:r>
              <a:rPr lang="en-US" altLang="en-US" sz="2400" dirty="0"/>
              <a:t>).</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0598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83771013"/>
              </p:ext>
            </p:extLst>
          </p:nvPr>
        </p:nvGraphicFramePr>
        <p:xfrm>
          <a:off x="1143000" y="1491018"/>
          <a:ext cx="7728045" cy="4339655"/>
        </p:xfrm>
        <a:graphic>
          <a:graphicData uri="http://schemas.openxmlformats.org/drawingml/2006/table">
            <a:tbl>
              <a:tblPr firstRow="1" firstCol="1" bandRow="1">
                <a:tableStyleId>{5940675A-B579-460E-94D1-54222C63F5DA}</a:tableStyleId>
              </a:tblPr>
              <a:tblGrid>
                <a:gridCol w="2105521">
                  <a:extLst>
                    <a:ext uri="{9D8B030D-6E8A-4147-A177-3AD203B41FA5}">
                      <a16:colId xmlns:a16="http://schemas.microsoft.com/office/drawing/2014/main" val="20000"/>
                    </a:ext>
                  </a:extLst>
                </a:gridCol>
                <a:gridCol w="1896473">
                  <a:extLst>
                    <a:ext uri="{9D8B030D-6E8A-4147-A177-3AD203B41FA5}">
                      <a16:colId xmlns:a16="http://schemas.microsoft.com/office/drawing/2014/main" val="20001"/>
                    </a:ext>
                  </a:extLst>
                </a:gridCol>
                <a:gridCol w="1896473">
                  <a:extLst>
                    <a:ext uri="{9D8B030D-6E8A-4147-A177-3AD203B41FA5}">
                      <a16:colId xmlns:a16="http://schemas.microsoft.com/office/drawing/2014/main" val="20002"/>
                    </a:ext>
                  </a:extLst>
                </a:gridCol>
                <a:gridCol w="1829578">
                  <a:extLst>
                    <a:ext uri="{9D8B030D-6E8A-4147-A177-3AD203B41FA5}">
                      <a16:colId xmlns:a16="http://schemas.microsoft.com/office/drawing/2014/main" val="20003"/>
                    </a:ext>
                  </a:extLst>
                </a:gridCol>
              </a:tblGrid>
              <a:tr h="662966">
                <a:tc>
                  <a:txBody>
                    <a:bodyPr/>
                    <a:lstStyle/>
                    <a:p>
                      <a:pPr marL="0" marR="0" algn="ctr">
                        <a:spcBef>
                          <a:spcPts val="0"/>
                        </a:spcBef>
                        <a:spcAft>
                          <a:spcPts val="0"/>
                        </a:spcAft>
                      </a:pPr>
                      <a:r>
                        <a:rPr lang="en-US" sz="2200" b="0" dirty="0">
                          <a:solidFill>
                            <a:schemeClr val="tx1"/>
                          </a:solidFill>
                          <a:effectLst/>
                        </a:rPr>
                        <a:t>Experimental Units</a:t>
                      </a:r>
                      <a:endParaRPr lang="en-US" sz="2200" b="0" dirty="0">
                        <a:solidFill>
                          <a:schemeClr val="tx1"/>
                        </a:solidFill>
                        <a:effectLst/>
                        <a:latin typeface="Arial"/>
                        <a:ea typeface="Times New Roman"/>
                        <a:cs typeface="Times New Roman"/>
                      </a:endParaRPr>
                    </a:p>
                  </a:txBody>
                  <a:tcPr marL="68580" marR="68580" marT="0" marB="0"/>
                </a:tc>
                <a:tc gridSpan="3">
                  <a:txBody>
                    <a:bodyPr/>
                    <a:lstStyle/>
                    <a:p>
                      <a:pPr marL="0" marR="0" algn="ctr">
                        <a:spcBef>
                          <a:spcPts val="0"/>
                        </a:spcBef>
                        <a:spcAft>
                          <a:spcPts val="0"/>
                        </a:spcAft>
                      </a:pPr>
                      <a:r>
                        <a:rPr lang="en-US" sz="2200" b="0" dirty="0">
                          <a:solidFill>
                            <a:schemeClr val="tx1"/>
                          </a:solidFill>
                          <a:effectLst/>
                        </a:rPr>
                        <a:t>Treatment Levels</a:t>
                      </a:r>
                      <a:endParaRPr lang="en-US" sz="2200" b="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2966">
                <a:tc>
                  <a:txBody>
                    <a:bodyPr/>
                    <a:lstStyle/>
                    <a:p>
                      <a:pPr marL="0" marR="0" algn="ctr">
                        <a:spcBef>
                          <a:spcPts val="0"/>
                        </a:spcBef>
                        <a:spcAft>
                          <a:spcPts val="0"/>
                        </a:spcAft>
                      </a:pPr>
                      <a:r>
                        <a:rPr lang="en-US" sz="2200" dirty="0">
                          <a:solidFill>
                            <a:schemeClr val="tx1"/>
                          </a:solidFill>
                          <a:effectLst/>
                        </a:rPr>
                        <a:t>Treatment levels</a:t>
                      </a:r>
                      <a:endParaRPr lang="en-US" sz="2200" b="1"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Cappuccino (J</a:t>
                      </a:r>
                      <a:r>
                        <a:rPr lang="en-US" sz="2200" baseline="-25000" dirty="0">
                          <a:solidFill>
                            <a:schemeClr val="tx1"/>
                          </a:solidFill>
                          <a:effectLst/>
                        </a:rPr>
                        <a:t>1</a:t>
                      </a:r>
                      <a:r>
                        <a:rPr lang="en-US" sz="2200" dirty="0">
                          <a:solidFill>
                            <a:schemeClr val="tx1"/>
                          </a:solidFill>
                          <a:effectLst/>
                        </a:rPr>
                        <a:t>)</a:t>
                      </a:r>
                      <a:endParaRPr lang="en-US" sz="2200" b="1"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Macchiato (J</a:t>
                      </a:r>
                      <a:r>
                        <a:rPr lang="en-US" sz="2200" baseline="-25000" dirty="0">
                          <a:solidFill>
                            <a:schemeClr val="tx1"/>
                          </a:solidFill>
                          <a:effectLst/>
                        </a:rPr>
                        <a:t>2</a:t>
                      </a:r>
                      <a:r>
                        <a:rPr lang="en-US" sz="2200" dirty="0">
                          <a:solidFill>
                            <a:schemeClr val="tx1"/>
                          </a:solidFill>
                          <a:effectLst/>
                        </a:rPr>
                        <a:t>)</a:t>
                      </a:r>
                      <a:endParaRPr lang="en-US" sz="2200" b="1"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Americano (J</a:t>
                      </a:r>
                      <a:r>
                        <a:rPr lang="en-US" sz="2200" baseline="-25000" dirty="0">
                          <a:solidFill>
                            <a:schemeClr val="tx1"/>
                          </a:solidFill>
                          <a:effectLst/>
                        </a:rPr>
                        <a:t>3</a:t>
                      </a:r>
                      <a:r>
                        <a:rPr lang="en-US" sz="2200" dirty="0">
                          <a:solidFill>
                            <a:schemeClr val="tx1"/>
                          </a:solidFill>
                          <a:effectLst/>
                        </a:rPr>
                        <a:t>)</a:t>
                      </a:r>
                      <a:endParaRPr lang="en-US" sz="2200" b="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994449">
                <a:tc>
                  <a:txBody>
                    <a:bodyPr/>
                    <a:lstStyle/>
                    <a:p>
                      <a:pPr marL="0" marR="0" algn="ctr">
                        <a:spcBef>
                          <a:spcPts val="0"/>
                        </a:spcBef>
                        <a:spcAft>
                          <a:spcPts val="0"/>
                        </a:spcAft>
                      </a:pPr>
                      <a:r>
                        <a:rPr lang="en-US" sz="2200" dirty="0">
                          <a:solidFill>
                            <a:schemeClr val="tx1"/>
                          </a:solidFill>
                          <a:effectLst/>
                        </a:rPr>
                        <a:t>Randomly assigned units </a:t>
                      </a:r>
                      <a:endParaRPr lang="en-US" sz="2200" b="1"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35 Observations  </a:t>
                      </a:r>
                    </a:p>
                    <a:p>
                      <a:pPr marL="0" marR="0" algn="ctr">
                        <a:spcBef>
                          <a:spcPts val="0"/>
                        </a:spcBef>
                        <a:spcAft>
                          <a:spcPts val="0"/>
                        </a:spcAft>
                      </a:pPr>
                      <a:r>
                        <a:rPr lang="en-US" sz="2200" dirty="0">
                          <a:solidFill>
                            <a:schemeClr val="tx1"/>
                          </a:solidFill>
                          <a:effectLst/>
                        </a:rPr>
                        <a:t>(n</a:t>
                      </a:r>
                      <a:r>
                        <a:rPr lang="en-US" sz="2200" baseline="-25000" dirty="0">
                          <a:solidFill>
                            <a:schemeClr val="tx1"/>
                          </a:solidFill>
                          <a:effectLst/>
                        </a:rPr>
                        <a:t>1</a:t>
                      </a:r>
                      <a:r>
                        <a:rPr lang="en-US" sz="2200" dirty="0">
                          <a:solidFill>
                            <a:schemeClr val="tx1"/>
                          </a:solidFill>
                          <a:effectLst/>
                        </a:rPr>
                        <a:t>–n</a:t>
                      </a:r>
                      <a:r>
                        <a:rPr lang="en-US" sz="2200" baseline="-25000" dirty="0">
                          <a:solidFill>
                            <a:schemeClr val="tx1"/>
                          </a:solidFill>
                          <a:effectLst/>
                        </a:rPr>
                        <a:t>35</a:t>
                      </a:r>
                      <a:r>
                        <a:rPr lang="en-US" sz="2200" dirty="0">
                          <a:solidFill>
                            <a:schemeClr val="tx1"/>
                          </a:solidFill>
                          <a:effectLst/>
                        </a:rPr>
                        <a:t>)</a:t>
                      </a:r>
                      <a:endParaRPr lang="en-US" sz="2200" b="1"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35 Observations   (n</a:t>
                      </a:r>
                      <a:r>
                        <a:rPr lang="en-US" sz="2200" baseline="-25000" dirty="0">
                          <a:solidFill>
                            <a:schemeClr val="tx1"/>
                          </a:solidFill>
                          <a:effectLst/>
                        </a:rPr>
                        <a:t>36</a:t>
                      </a:r>
                      <a:r>
                        <a:rPr lang="en-US" sz="2200" dirty="0">
                          <a:solidFill>
                            <a:schemeClr val="tx1"/>
                          </a:solidFill>
                          <a:effectLst/>
                        </a:rPr>
                        <a:t>–n</a:t>
                      </a:r>
                      <a:r>
                        <a:rPr lang="en-US" sz="2200" baseline="-25000" dirty="0">
                          <a:solidFill>
                            <a:schemeClr val="tx1"/>
                          </a:solidFill>
                          <a:effectLst/>
                        </a:rPr>
                        <a:t>70</a:t>
                      </a:r>
                      <a:r>
                        <a:rPr lang="en-US" sz="2200" dirty="0">
                          <a:solidFill>
                            <a:schemeClr val="tx1"/>
                          </a:solidFill>
                          <a:effectLst/>
                        </a:rPr>
                        <a:t>)</a:t>
                      </a:r>
                      <a:endParaRPr lang="en-US" sz="2200" b="1"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35 Observations (n</a:t>
                      </a:r>
                      <a:r>
                        <a:rPr lang="en-US" sz="2200" baseline="-25000" dirty="0">
                          <a:solidFill>
                            <a:schemeClr val="tx1"/>
                          </a:solidFill>
                          <a:effectLst/>
                        </a:rPr>
                        <a:t>71</a:t>
                      </a:r>
                      <a:r>
                        <a:rPr lang="en-US" sz="2200" dirty="0">
                          <a:solidFill>
                            <a:schemeClr val="tx1"/>
                          </a:solidFill>
                          <a:effectLst/>
                        </a:rPr>
                        <a:t>–n</a:t>
                      </a:r>
                      <a:r>
                        <a:rPr lang="en-US" sz="2200" baseline="-25000" dirty="0">
                          <a:solidFill>
                            <a:schemeClr val="tx1"/>
                          </a:solidFill>
                          <a:effectLst/>
                        </a:rPr>
                        <a:t>105</a:t>
                      </a:r>
                      <a:r>
                        <a:rPr lang="en-US" sz="2200" dirty="0">
                          <a:solidFill>
                            <a:schemeClr val="tx1"/>
                          </a:solidFill>
                          <a:effectLst/>
                        </a:rPr>
                        <a:t>)</a:t>
                      </a:r>
                      <a:endParaRPr lang="en-US" sz="2200" b="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994449">
                <a:tc>
                  <a:txBody>
                    <a:bodyPr/>
                    <a:lstStyle/>
                    <a:p>
                      <a:pPr marL="0" marR="0" algn="ctr">
                        <a:spcBef>
                          <a:spcPts val="0"/>
                        </a:spcBef>
                        <a:spcAft>
                          <a:spcPts val="0"/>
                        </a:spcAft>
                      </a:pPr>
                      <a:r>
                        <a:rPr lang="en-US" sz="2200" dirty="0">
                          <a:solidFill>
                            <a:schemeClr val="tx1"/>
                          </a:solidFill>
                          <a:effectLst/>
                        </a:rPr>
                        <a:t>Average rating of experiment groups</a:t>
                      </a:r>
                      <a:endParaRPr lang="en-US" sz="2200" b="1" dirty="0">
                        <a:solidFill>
                          <a:schemeClr val="tx1"/>
                        </a:solidFill>
                        <a:effectLst/>
                        <a:latin typeface="Arial"/>
                        <a:ea typeface="Times New Roman"/>
                        <a:cs typeface="Times New Roman"/>
                      </a:endParaRPr>
                    </a:p>
                  </a:txBody>
                  <a:tcPr marL="68580" marR="68580" marT="0" marB="0"/>
                </a:tc>
                <a:tc>
                  <a:txBody>
                    <a:bodyPr/>
                    <a:lstStyle/>
                    <a:p>
                      <a:endParaRPr lang="en-US" sz="2200" b="1" dirty="0">
                        <a:solidFill>
                          <a:schemeClr val="tx1"/>
                        </a:solidFill>
                      </a:endParaRPr>
                    </a:p>
                  </a:txBody>
                  <a:tcPr marL="68580" marR="68580" marT="0" marB="0">
                    <a:blipFill rotWithShape="1">
                      <a:blip r:embed="rId2"/>
                      <a:stretch>
                        <a:fillRect l="-111470" t="-140336" r="-196416" b="-73109"/>
                      </a:stretch>
                    </a:blipFill>
                  </a:tcPr>
                </a:tc>
                <a:tc>
                  <a:txBody>
                    <a:bodyPr/>
                    <a:lstStyle/>
                    <a:p>
                      <a:endParaRPr lang="en-US" sz="2200" b="1" dirty="0">
                        <a:solidFill>
                          <a:schemeClr val="tx1"/>
                        </a:solidFill>
                      </a:endParaRPr>
                    </a:p>
                  </a:txBody>
                  <a:tcPr marL="68580" marR="68580" marT="0" marB="0">
                    <a:blipFill rotWithShape="1">
                      <a:blip r:embed="rId2"/>
                      <a:stretch>
                        <a:fillRect l="-211470" t="-140336" r="-96416" b="-73109"/>
                      </a:stretch>
                    </a:blipFill>
                  </a:tcPr>
                </a:tc>
                <a:tc>
                  <a:txBody>
                    <a:bodyPr/>
                    <a:lstStyle/>
                    <a:p>
                      <a:endParaRPr lang="en-US" sz="2200" b="1" dirty="0">
                        <a:solidFill>
                          <a:schemeClr val="tx1"/>
                        </a:solidFill>
                      </a:endParaRPr>
                    </a:p>
                  </a:txBody>
                  <a:tcPr marL="68580" marR="68580" marT="0" marB="0">
                    <a:blipFill rotWithShape="1">
                      <a:blip r:embed="rId2"/>
                      <a:stretch>
                        <a:fillRect l="-323048" t="-140336" b="-73109"/>
                      </a:stretch>
                    </a:blipFill>
                  </a:tcPr>
                </a:tc>
                <a:extLst>
                  <a:ext uri="{0D108BD9-81ED-4DB2-BD59-A6C34878D82A}">
                    <a16:rowId xmlns:a16="http://schemas.microsoft.com/office/drawing/2014/main" val="10003"/>
                  </a:ext>
                </a:extLst>
              </a:tr>
              <a:tr h="994449">
                <a:tc>
                  <a:txBody>
                    <a:bodyPr/>
                    <a:lstStyle/>
                    <a:p>
                      <a:pPr marL="0" marR="0" algn="ctr">
                        <a:spcBef>
                          <a:spcPts val="0"/>
                        </a:spcBef>
                        <a:spcAft>
                          <a:spcPts val="0"/>
                        </a:spcAft>
                      </a:pPr>
                      <a:r>
                        <a:rPr lang="en-US" sz="2200" dirty="0">
                          <a:solidFill>
                            <a:schemeClr val="tx1"/>
                          </a:solidFill>
                          <a:effectLst/>
                        </a:rPr>
                        <a:t>Treatment effect</a:t>
                      </a:r>
                      <a:endParaRPr lang="en-US" sz="2200" b="1" dirty="0">
                        <a:solidFill>
                          <a:schemeClr val="tx1"/>
                        </a:solidFill>
                        <a:effectLst/>
                        <a:latin typeface="Arial"/>
                        <a:ea typeface="Times New Roman"/>
                        <a:cs typeface="Times New Roman"/>
                      </a:endParaRPr>
                    </a:p>
                  </a:txBody>
                  <a:tcPr marL="68580" marR="68580" marT="0" marB="0"/>
                </a:tc>
                <a:tc gridSpan="3">
                  <a:txBody>
                    <a:bodyPr/>
                    <a:lstStyle/>
                    <a:p>
                      <a:pPr marL="0" marR="0" algn="ctr">
                        <a:spcBef>
                          <a:spcPts val="0"/>
                        </a:spcBef>
                        <a:spcAft>
                          <a:spcPts val="0"/>
                        </a:spcAft>
                      </a:pPr>
                      <a:r>
                        <a:rPr lang="en-US" sz="2200" dirty="0">
                          <a:solidFill>
                            <a:schemeClr val="tx1"/>
                          </a:solidFill>
                          <a:effectLst/>
                        </a:rPr>
                        <a:t>Means comparison among treatment groups </a:t>
                      </a:r>
                    </a:p>
                    <a:p>
                      <a:pPr marL="0" marR="0" algn="ctr">
                        <a:spcBef>
                          <a:spcPts val="0"/>
                        </a:spcBef>
                        <a:spcAft>
                          <a:spcPts val="0"/>
                        </a:spcAft>
                      </a:pPr>
                      <a:r>
                        <a:rPr lang="en-US" sz="2200" dirty="0">
                          <a:solidFill>
                            <a:schemeClr val="tx1"/>
                          </a:solidFill>
                          <a:effectLst/>
                        </a:rPr>
                        <a:t> </a:t>
                      </a:r>
                      <a:endParaRPr lang="en-US" sz="2200" b="1"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6" name="Rectangle 6"/>
          <p:cNvSpPr>
            <a:spLocks noChangeArrowheads="1"/>
          </p:cNvSpPr>
          <p:nvPr/>
        </p:nvSpPr>
        <p:spPr bwMode="auto">
          <a:xfrm>
            <a:off x="1577264" y="832988"/>
            <a:ext cx="630037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10.6. Treatment Levels: Means Comparison</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3932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1627" y="142167"/>
            <a:ext cx="8096463" cy="6357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Assessing Normality</a:t>
            </a:r>
          </a:p>
        </p:txBody>
      </p:sp>
      <p:graphicFrame>
        <p:nvGraphicFramePr>
          <p:cNvPr id="5" name="Content Placeholder 6"/>
          <p:cNvGraphicFramePr>
            <a:graphicFrameLocks/>
          </p:cNvGraphicFramePr>
          <p:nvPr>
            <p:extLst>
              <p:ext uri="{D42A27DB-BD31-4B8C-83A1-F6EECF244321}">
                <p14:modId xmlns:p14="http://schemas.microsoft.com/office/powerpoint/2010/main" val="3988574330"/>
              </p:ext>
            </p:extLst>
          </p:nvPr>
        </p:nvGraphicFramePr>
        <p:xfrm>
          <a:off x="924103" y="1333842"/>
          <a:ext cx="7251510" cy="1463040"/>
        </p:xfrm>
        <a:graphic>
          <a:graphicData uri="http://schemas.openxmlformats.org/drawingml/2006/table">
            <a:tbl>
              <a:tblPr firstRow="1" firstCol="1" lastRow="1" lastCol="1" bandRow="1" bandCol="1">
                <a:tableStyleId>{5940675A-B579-460E-94D1-54222C63F5DA}</a:tableStyleId>
              </a:tblPr>
              <a:tblGrid>
                <a:gridCol w="7251510">
                  <a:extLst>
                    <a:ext uri="{9D8B030D-6E8A-4147-A177-3AD203B41FA5}">
                      <a16:colId xmlns:a16="http://schemas.microsoft.com/office/drawing/2014/main" val="20000"/>
                    </a:ext>
                  </a:extLst>
                </a:gridCol>
              </a:tblGrid>
              <a:tr h="1143000">
                <a:tc>
                  <a:txBody>
                    <a:bodyPr/>
                    <a:lstStyle/>
                    <a:p>
                      <a:r>
                        <a:rPr lang="en-US" sz="2400" b="1" kern="1200" dirty="0">
                          <a:effectLst/>
                        </a:rPr>
                        <a:t>Exhibit 10.1. </a:t>
                      </a:r>
                      <a:r>
                        <a:rPr lang="en-US" sz="2400" kern="1200" dirty="0">
                          <a:effectLst/>
                        </a:rPr>
                        <a:t>Use coffee_drinks.sav » Menu bar » </a:t>
                      </a:r>
                      <a:r>
                        <a:rPr lang="en-US" sz="2400" kern="1200" dirty="0" err="1">
                          <a:effectLst/>
                        </a:rPr>
                        <a:t>analyse</a:t>
                      </a:r>
                      <a:r>
                        <a:rPr lang="en-US" sz="2400" kern="1200" dirty="0">
                          <a:effectLst/>
                        </a:rPr>
                        <a:t> » Non-parametric test » Legacy Dialogs » One-sample KS test » Quality transfer to Test Variable(s) List » Click on Normal distribution under Test Distribution » Click </a:t>
                      </a:r>
                      <a:r>
                        <a:rPr lang="en-US" sz="2400" i="1" kern="1200" dirty="0">
                          <a:effectLst/>
                        </a:rPr>
                        <a:t>OK</a:t>
                      </a:r>
                      <a:endParaRPr lang="en-US" sz="2400" i="1" kern="1200" dirty="0">
                        <a:solidFill>
                          <a:schemeClr val="tx1"/>
                        </a:solidFill>
                        <a:effectLst/>
                        <a:latin typeface="+mn-lt"/>
                        <a:ea typeface="+mn-ea"/>
                        <a:cs typeface="+mn-cs"/>
                      </a:endParaRPr>
                    </a:p>
                  </a:txBody>
                  <a:tcPr marL="68583" marR="68583" marT="0" marB="0"/>
                </a:tc>
                <a:extLst>
                  <a:ext uri="{0D108BD9-81ED-4DB2-BD59-A6C34878D82A}">
                    <a16:rowId xmlns:a16="http://schemas.microsoft.com/office/drawing/2014/main" val="10000"/>
                  </a:ext>
                </a:extLst>
              </a:tr>
            </a:tbl>
          </a:graphicData>
        </a:graphic>
      </p:graphicFrame>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258" y="3134436"/>
            <a:ext cx="3505200" cy="2895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6737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1664460" y="164863"/>
            <a:ext cx="5637664" cy="6050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Learning Objectives</a:t>
            </a:r>
          </a:p>
        </p:txBody>
      </p:sp>
      <p:sp>
        <p:nvSpPr>
          <p:cNvPr id="4" name="Content Placeholder 2"/>
          <p:cNvSpPr txBox="1">
            <a:spLocks/>
          </p:cNvSpPr>
          <p:nvPr/>
        </p:nvSpPr>
        <p:spPr>
          <a:xfrm>
            <a:off x="1853821" y="1807192"/>
            <a:ext cx="5925403" cy="385663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Describe the concept of one-way ANOVA</a:t>
            </a:r>
          </a:p>
          <a:p>
            <a:r>
              <a:rPr lang="en-GB" altLang="en-US" sz="2400" dirty="0"/>
              <a:t>Explain the principle and main assumptions of one-way ANOVA</a:t>
            </a:r>
          </a:p>
          <a:p>
            <a:r>
              <a:rPr lang="en-GB" altLang="en-US" sz="2400" dirty="0"/>
              <a:t>Design the experiments in one-way ANOVA</a:t>
            </a:r>
          </a:p>
          <a:p>
            <a:r>
              <a:rPr lang="en-GB" altLang="en-US" sz="2400" dirty="0"/>
              <a:t>Frame hypotheses for completely randomized design (CRD) and randomized block design (RBD)</a:t>
            </a:r>
          </a:p>
          <a:p>
            <a:r>
              <a:rPr lang="en-GB" altLang="en-US" sz="2400" dirty="0"/>
              <a:t>Explain the statistical significance of one-way ANOVA</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7"/>
          <p:cNvGraphicFramePr>
            <a:graphicFrameLocks/>
          </p:cNvGraphicFramePr>
          <p:nvPr>
            <p:extLst>
              <p:ext uri="{D42A27DB-BD31-4B8C-83A1-F6EECF244321}">
                <p14:modId xmlns:p14="http://schemas.microsoft.com/office/powerpoint/2010/main" val="1238290113"/>
              </p:ext>
            </p:extLst>
          </p:nvPr>
        </p:nvGraphicFramePr>
        <p:xfrm>
          <a:off x="1193041" y="1541723"/>
          <a:ext cx="7369790" cy="1605779"/>
        </p:xfrm>
        <a:graphic>
          <a:graphicData uri="http://schemas.openxmlformats.org/drawingml/2006/table">
            <a:tbl>
              <a:tblPr/>
              <a:tblGrid>
                <a:gridCol w="1379094">
                  <a:extLst>
                    <a:ext uri="{9D8B030D-6E8A-4147-A177-3AD203B41FA5}">
                      <a16:colId xmlns:a16="http://schemas.microsoft.com/office/drawing/2014/main" val="20000"/>
                    </a:ext>
                  </a:extLst>
                </a:gridCol>
                <a:gridCol w="723818">
                  <a:extLst>
                    <a:ext uri="{9D8B030D-6E8A-4147-A177-3AD203B41FA5}">
                      <a16:colId xmlns:a16="http://schemas.microsoft.com/office/drawing/2014/main" val="20001"/>
                    </a:ext>
                  </a:extLst>
                </a:gridCol>
                <a:gridCol w="1549081">
                  <a:extLst>
                    <a:ext uri="{9D8B030D-6E8A-4147-A177-3AD203B41FA5}">
                      <a16:colId xmlns:a16="http://schemas.microsoft.com/office/drawing/2014/main" val="20002"/>
                    </a:ext>
                  </a:extLst>
                </a:gridCol>
                <a:gridCol w="1549082">
                  <a:extLst>
                    <a:ext uri="{9D8B030D-6E8A-4147-A177-3AD203B41FA5}">
                      <a16:colId xmlns:a16="http://schemas.microsoft.com/office/drawing/2014/main" val="20003"/>
                    </a:ext>
                  </a:extLst>
                </a:gridCol>
                <a:gridCol w="995251">
                  <a:extLst>
                    <a:ext uri="{9D8B030D-6E8A-4147-A177-3AD203B41FA5}">
                      <a16:colId xmlns:a16="http://schemas.microsoft.com/office/drawing/2014/main" val="20004"/>
                    </a:ext>
                  </a:extLst>
                </a:gridCol>
                <a:gridCol w="1173464">
                  <a:extLst>
                    <a:ext uri="{9D8B030D-6E8A-4147-A177-3AD203B41FA5}">
                      <a16:colId xmlns:a16="http://schemas.microsoft.com/office/drawing/2014/main" val="20005"/>
                    </a:ext>
                  </a:extLst>
                </a:gridCol>
              </a:tblGrid>
              <a:tr h="384030">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Normal Parameters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K-S  Z</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3669">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8403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Quality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0.085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1"/>
          <p:cNvSpPr>
            <a:spLocks noChangeArrowheads="1"/>
          </p:cNvSpPr>
          <p:nvPr/>
        </p:nvSpPr>
        <p:spPr bwMode="auto">
          <a:xfrm>
            <a:off x="1502390" y="759300"/>
            <a:ext cx="6751093"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10.7. Assessing Normality with One-Sample KS</a:t>
            </a:r>
            <a:endParaRPr lang="en-US" sz="2400" dirty="0">
              <a:latin typeface="+mn-lt"/>
            </a:endParaRPr>
          </a:p>
        </p:txBody>
      </p:sp>
      <p:sp>
        <p:nvSpPr>
          <p:cNvPr id="8" name="Title 1"/>
          <p:cNvSpPr txBox="1">
            <a:spLocks/>
          </p:cNvSpPr>
          <p:nvPr/>
        </p:nvSpPr>
        <p:spPr bwMode="auto">
          <a:xfrm>
            <a:off x="1719617" y="3600735"/>
            <a:ext cx="6638498" cy="1894765"/>
          </a:xfrm>
          <a:prstGeom prst="rect">
            <a:avLst/>
          </a:prstGeom>
          <a:noFill/>
          <a:ln w="9525">
            <a:solidFill>
              <a:schemeClr val="accent1"/>
            </a:solidFill>
            <a:miter lim="800000"/>
            <a:headEnd/>
            <a:tailEnd/>
          </a:ln>
        </p:spPr>
        <p:txBody>
          <a:bodyPr anchor="b"/>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400" dirty="0">
                <a:solidFill>
                  <a:schemeClr val="tx1"/>
                </a:solidFill>
              </a:rPr>
              <a:t>The </a:t>
            </a:r>
            <a:r>
              <a:rPr lang="en-US" sz="2400" i="1" dirty="0">
                <a:solidFill>
                  <a:schemeClr val="tx1"/>
                </a:solidFill>
              </a:rPr>
              <a:t>p</a:t>
            </a:r>
            <a:r>
              <a:rPr lang="en-US" sz="2400" dirty="0">
                <a:solidFill>
                  <a:schemeClr val="tx1"/>
                </a:solidFill>
              </a:rPr>
              <a:t>-value is more than 0.05 (</a:t>
            </a:r>
            <a:r>
              <a:rPr lang="en-US" sz="2400" i="1" dirty="0">
                <a:solidFill>
                  <a:schemeClr val="tx1"/>
                </a:solidFill>
              </a:rPr>
              <a:t>p </a:t>
            </a:r>
            <a:r>
              <a:rPr lang="en-US" sz="2400" dirty="0">
                <a:solidFill>
                  <a:schemeClr val="tx1"/>
                </a:solidFill>
              </a:rPr>
              <a:t>&gt; 0.05, 0.06 at 5% LoS). We fail to reject the null hypothesis representing the condition of normality and conclude that ratings of </a:t>
            </a:r>
            <a:r>
              <a:rPr lang="en-US" sz="2400" i="1" dirty="0">
                <a:solidFill>
                  <a:schemeClr val="tx1"/>
                </a:solidFill>
              </a:rPr>
              <a:t>quality </a:t>
            </a:r>
            <a:r>
              <a:rPr lang="en-US" sz="2400" dirty="0">
                <a:solidFill>
                  <a:schemeClr val="tx1"/>
                </a:solidFill>
              </a:rPr>
              <a:t>is normal distributed among all treatment groups. </a:t>
            </a:r>
            <a:endParaRPr lang="en-US" sz="2400" dirty="0">
              <a:solidFill>
                <a:schemeClr val="tx1"/>
              </a:solidFill>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16746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5149" y="128516"/>
            <a:ext cx="7084325" cy="6025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Graphical Display of Normality </a:t>
            </a:r>
          </a:p>
        </p:txBody>
      </p:sp>
      <p:graphicFrame>
        <p:nvGraphicFramePr>
          <p:cNvPr id="5" name="Content Placeholder 6"/>
          <p:cNvGraphicFramePr>
            <a:graphicFrameLocks/>
          </p:cNvGraphicFramePr>
          <p:nvPr>
            <p:extLst>
              <p:ext uri="{D42A27DB-BD31-4B8C-83A1-F6EECF244321}">
                <p14:modId xmlns:p14="http://schemas.microsoft.com/office/powerpoint/2010/main" val="2108316372"/>
              </p:ext>
            </p:extLst>
          </p:nvPr>
        </p:nvGraphicFramePr>
        <p:xfrm>
          <a:off x="995149" y="1265238"/>
          <a:ext cx="7087737" cy="1463040"/>
        </p:xfrm>
        <a:graphic>
          <a:graphicData uri="http://schemas.openxmlformats.org/drawingml/2006/table">
            <a:tbl>
              <a:tblPr firstRow="1" firstCol="1" lastRow="1" lastCol="1" bandRow="1" bandCol="1">
                <a:tableStyleId>{5940675A-B579-460E-94D1-54222C63F5DA}</a:tableStyleId>
              </a:tblPr>
              <a:tblGrid>
                <a:gridCol w="7087737">
                  <a:extLst>
                    <a:ext uri="{9D8B030D-6E8A-4147-A177-3AD203B41FA5}">
                      <a16:colId xmlns:a16="http://schemas.microsoft.com/office/drawing/2014/main" val="20000"/>
                    </a:ext>
                  </a:extLst>
                </a:gridCol>
              </a:tblGrid>
              <a:tr h="1096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effectLst/>
                        </a:rPr>
                        <a:t>Exhibit 10.2. </a:t>
                      </a:r>
                      <a:r>
                        <a:rPr lang="en-US" sz="2400" kern="1200" dirty="0">
                          <a:effectLst/>
                        </a:rPr>
                        <a:t>Use coffee_drinks.sav » Menu bar » </a:t>
                      </a:r>
                      <a:r>
                        <a:rPr lang="en-US" sz="2400" kern="1200" dirty="0" err="1">
                          <a:effectLst/>
                        </a:rPr>
                        <a:t>analyse</a:t>
                      </a:r>
                      <a:r>
                        <a:rPr lang="en-US" sz="2400" kern="1200" dirty="0">
                          <a:effectLst/>
                        </a:rPr>
                        <a:t> » Descriptive statistics » Explore » Select Quality and transfer to Dependent List box » Select Plots under Display box » Plots » Continue » Click </a:t>
                      </a:r>
                      <a:r>
                        <a:rPr lang="en-US" sz="2400" i="1" kern="1200" dirty="0">
                          <a:effectLst/>
                        </a:rPr>
                        <a:t>OK</a:t>
                      </a:r>
                      <a:endParaRPr lang="en-US" sz="2400" kern="1200" dirty="0">
                        <a:solidFill>
                          <a:schemeClr val="tx1"/>
                        </a:solidFill>
                        <a:effectLst/>
                        <a:latin typeface="+mn-lt"/>
                        <a:ea typeface="+mn-ea"/>
                        <a:cs typeface="+mn-cs"/>
                      </a:endParaRPr>
                    </a:p>
                  </a:txBody>
                  <a:tcPr marL="68583" marR="68583" marT="0" marB="0"/>
                </a:tc>
                <a:extLst>
                  <a:ext uri="{0D108BD9-81ED-4DB2-BD59-A6C34878D82A}">
                    <a16:rowId xmlns:a16="http://schemas.microsoft.com/office/drawing/2014/main" val="10000"/>
                  </a:ext>
                </a:extLst>
              </a:tr>
            </a:tbl>
          </a:graphicData>
        </a:graphic>
      </p:graphicFrame>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7" y="2992270"/>
            <a:ext cx="37338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8432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57638" y="4587922"/>
            <a:ext cx="5439699" cy="5746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Fairly symmetric distribution of </a:t>
            </a:r>
            <a:r>
              <a:rPr lang="en-US" altLang="en-US" sz="2400" i="1" dirty="0"/>
              <a:t>quality </a:t>
            </a:r>
            <a:r>
              <a:rPr lang="en-US" altLang="en-US" sz="2400" dirty="0"/>
              <a:t>in experimental groups.</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155" y="1468177"/>
            <a:ext cx="35814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3023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7325" y="0"/>
            <a:ext cx="7908878" cy="9098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000" b="1" dirty="0">
                <a:latin typeface="+mn-lt"/>
              </a:rPr>
              <a:t>SPSS Path for Computing Descriptive Statistics, Homogeneity Test and ANOVA Statistics</a:t>
            </a:r>
          </a:p>
        </p:txBody>
      </p:sp>
      <p:graphicFrame>
        <p:nvGraphicFramePr>
          <p:cNvPr id="3" name="Content Placeholder 5"/>
          <p:cNvGraphicFramePr>
            <a:graphicFrameLocks/>
          </p:cNvGraphicFramePr>
          <p:nvPr>
            <p:extLst>
              <p:ext uri="{D42A27DB-BD31-4B8C-83A1-F6EECF244321}">
                <p14:modId xmlns:p14="http://schemas.microsoft.com/office/powerpoint/2010/main" val="1184470884"/>
              </p:ext>
            </p:extLst>
          </p:nvPr>
        </p:nvGraphicFramePr>
        <p:xfrm>
          <a:off x="484495" y="1424221"/>
          <a:ext cx="8154537" cy="1655445"/>
        </p:xfrm>
        <a:graphic>
          <a:graphicData uri="http://schemas.openxmlformats.org/drawingml/2006/table">
            <a:tbl>
              <a:tblPr firstRow="1" firstCol="1" lastRow="1" lastCol="1" bandRow="1" bandCol="1">
                <a:tableStyleId>{5940675A-B579-460E-94D1-54222C63F5DA}</a:tableStyleId>
              </a:tblPr>
              <a:tblGrid>
                <a:gridCol w="8154537">
                  <a:extLst>
                    <a:ext uri="{9D8B030D-6E8A-4147-A177-3AD203B41FA5}">
                      <a16:colId xmlns:a16="http://schemas.microsoft.com/office/drawing/2014/main" val="20000"/>
                    </a:ext>
                  </a:extLst>
                </a:gridCol>
              </a:tblGrid>
              <a:tr h="1577975">
                <a:tc>
                  <a:txBody>
                    <a:bodyPr/>
                    <a:lstStyle/>
                    <a:p>
                      <a:pPr marL="0" marR="0" algn="just">
                        <a:lnSpc>
                          <a:spcPct val="115000"/>
                        </a:lnSpc>
                        <a:spcBef>
                          <a:spcPts val="0"/>
                        </a:spcBef>
                        <a:spcAft>
                          <a:spcPts val="0"/>
                        </a:spcAft>
                      </a:pPr>
                      <a:r>
                        <a:rPr lang="en-US" sz="2400" b="1" dirty="0">
                          <a:effectLst/>
                        </a:rPr>
                        <a:t>Exhibit 10.3. </a:t>
                      </a:r>
                      <a:r>
                        <a:rPr lang="en-US" sz="2400" dirty="0">
                          <a:effectLst/>
                        </a:rPr>
                        <a:t>Use coffee_drinks.sav » </a:t>
                      </a:r>
                      <a:r>
                        <a:rPr lang="en-US" sz="2400">
                          <a:effectLst/>
                        </a:rPr>
                        <a:t>analyse </a:t>
                      </a:r>
                      <a:r>
                        <a:rPr lang="en-US" sz="2400" dirty="0">
                          <a:effectLst/>
                        </a:rPr>
                        <a:t>» Compare means » One-way ANOVA » Select » Quality and transfer to Dependent List » Select Coffee and transfer to Factor » Options » Click  Descriptive, Homogeneity of variance and Means plot » Click </a:t>
                      </a:r>
                      <a:r>
                        <a:rPr lang="en-US" sz="2400" i="1" dirty="0">
                          <a:effectLst/>
                        </a:rPr>
                        <a:t>OK</a:t>
                      </a:r>
                      <a:endParaRPr lang="en-US" sz="2400" i="1" dirty="0">
                        <a:effectLst/>
                        <a:latin typeface="Arial"/>
                        <a:ea typeface="Times New Roman"/>
                        <a:cs typeface="Times New Roman"/>
                      </a:endParaRPr>
                    </a:p>
                  </a:txBody>
                  <a:tcPr marL="68585" marR="68585"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491" y="3525552"/>
            <a:ext cx="3171825" cy="2438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916" y="3545904"/>
            <a:ext cx="2895600" cy="239871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0921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3263" y="189931"/>
            <a:ext cx="8710612" cy="6016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SPSS Path for Computing Pair-wise Comparison</a:t>
            </a:r>
          </a:p>
        </p:txBody>
      </p:sp>
      <p:graphicFrame>
        <p:nvGraphicFramePr>
          <p:cNvPr id="4" name="Content Placeholder 5"/>
          <p:cNvGraphicFramePr>
            <a:graphicFrameLocks/>
          </p:cNvGraphicFramePr>
          <p:nvPr>
            <p:extLst>
              <p:ext uri="{D42A27DB-BD31-4B8C-83A1-F6EECF244321}">
                <p14:modId xmlns:p14="http://schemas.microsoft.com/office/powerpoint/2010/main" val="2915510199"/>
              </p:ext>
            </p:extLst>
          </p:nvPr>
        </p:nvGraphicFramePr>
        <p:xfrm>
          <a:off x="1219094" y="1200628"/>
          <a:ext cx="6838950" cy="1097280"/>
        </p:xfrm>
        <a:graphic>
          <a:graphicData uri="http://schemas.openxmlformats.org/drawingml/2006/table">
            <a:tbl>
              <a:tblPr firstRow="1" firstCol="1" lastRow="1" lastCol="1" bandRow="1" bandCol="1">
                <a:tableStyleId>{5940675A-B579-460E-94D1-54222C63F5DA}</a:tableStyleId>
              </a:tblPr>
              <a:tblGrid>
                <a:gridCol w="6838950">
                  <a:extLst>
                    <a:ext uri="{9D8B030D-6E8A-4147-A177-3AD203B41FA5}">
                      <a16:colId xmlns:a16="http://schemas.microsoft.com/office/drawing/2014/main" val="20000"/>
                    </a:ext>
                  </a:extLst>
                </a:gridCol>
              </a:tblGrid>
              <a:tr h="822325">
                <a:tc>
                  <a:txBody>
                    <a:bodyPr/>
                    <a:lstStyle/>
                    <a:p>
                      <a:r>
                        <a:rPr lang="en-US" sz="2400" b="1" kern="1200" dirty="0">
                          <a:solidFill>
                            <a:schemeClr val="tx1"/>
                          </a:solidFill>
                          <a:effectLst/>
                        </a:rPr>
                        <a:t>Exhibit 10.4. </a:t>
                      </a:r>
                      <a:r>
                        <a:rPr lang="en-US" sz="2400" kern="1200" dirty="0">
                          <a:solidFill>
                            <a:schemeClr val="tx1"/>
                          </a:solidFill>
                          <a:effectLst/>
                        </a:rPr>
                        <a:t>Click Post Hoc » Select » Age and Transfer in box Post Hoc Tests for » Select Tukey as test of Equal Variance Assumed » Continue </a:t>
                      </a:r>
                      <a:endParaRPr lang="en-US" sz="2400" kern="1200" dirty="0">
                        <a:solidFill>
                          <a:schemeClr val="tx1"/>
                        </a:solidFill>
                        <a:effectLst/>
                        <a:latin typeface="+mn-lt"/>
                        <a:ea typeface="+mn-ea"/>
                        <a:cs typeface="+mn-cs"/>
                      </a:endParaRPr>
                    </a:p>
                  </a:txBody>
                  <a:tcPr marL="68585" marR="68585"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57475"/>
            <a:ext cx="4572000" cy="30575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0237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30" y="148231"/>
            <a:ext cx="7690513" cy="6350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Interpreting Outputs of One-Way ANOVA </a:t>
            </a:r>
          </a:p>
        </p:txBody>
      </p:sp>
      <p:sp>
        <p:nvSpPr>
          <p:cNvPr id="3" name="Content Placeholder 2"/>
          <p:cNvSpPr txBox="1">
            <a:spLocks/>
          </p:cNvSpPr>
          <p:nvPr/>
        </p:nvSpPr>
        <p:spPr>
          <a:xfrm>
            <a:off x="1036767" y="1362526"/>
            <a:ext cx="6777038" cy="57467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400" b="1" dirty="0"/>
              <a:t>Descriptors for Treatment Groups</a:t>
            </a:r>
          </a:p>
        </p:txBody>
      </p:sp>
      <p:graphicFrame>
        <p:nvGraphicFramePr>
          <p:cNvPr id="5" name="Table 4"/>
          <p:cNvGraphicFramePr>
            <a:graphicFrameLocks noGrp="1"/>
          </p:cNvGraphicFramePr>
          <p:nvPr>
            <p:extLst>
              <p:ext uri="{D42A27DB-BD31-4B8C-83A1-F6EECF244321}">
                <p14:modId xmlns:p14="http://schemas.microsoft.com/office/powerpoint/2010/main" val="3475052251"/>
              </p:ext>
            </p:extLst>
          </p:nvPr>
        </p:nvGraphicFramePr>
        <p:xfrm>
          <a:off x="498142" y="3057265"/>
          <a:ext cx="8168185" cy="2758492"/>
        </p:xfrm>
        <a:graphic>
          <a:graphicData uri="http://schemas.openxmlformats.org/drawingml/2006/table">
            <a:tbl>
              <a:tblPr/>
              <a:tblGrid>
                <a:gridCol w="1450217">
                  <a:extLst>
                    <a:ext uri="{9D8B030D-6E8A-4147-A177-3AD203B41FA5}">
                      <a16:colId xmlns:a16="http://schemas.microsoft.com/office/drawing/2014/main" val="20000"/>
                    </a:ext>
                  </a:extLst>
                </a:gridCol>
                <a:gridCol w="484648">
                  <a:extLst>
                    <a:ext uri="{9D8B030D-6E8A-4147-A177-3AD203B41FA5}">
                      <a16:colId xmlns:a16="http://schemas.microsoft.com/office/drawing/2014/main" val="20001"/>
                    </a:ext>
                  </a:extLst>
                </a:gridCol>
                <a:gridCol w="769846">
                  <a:extLst>
                    <a:ext uri="{9D8B030D-6E8A-4147-A177-3AD203B41FA5}">
                      <a16:colId xmlns:a16="http://schemas.microsoft.com/office/drawing/2014/main" val="20002"/>
                    </a:ext>
                  </a:extLst>
                </a:gridCol>
                <a:gridCol w="1317869">
                  <a:extLst>
                    <a:ext uri="{9D8B030D-6E8A-4147-A177-3AD203B41FA5}">
                      <a16:colId xmlns:a16="http://schemas.microsoft.com/office/drawing/2014/main" val="20003"/>
                    </a:ext>
                  </a:extLst>
                </a:gridCol>
                <a:gridCol w="967432">
                  <a:extLst>
                    <a:ext uri="{9D8B030D-6E8A-4147-A177-3AD203B41FA5}">
                      <a16:colId xmlns:a16="http://schemas.microsoft.com/office/drawing/2014/main" val="20004"/>
                    </a:ext>
                  </a:extLst>
                </a:gridCol>
                <a:gridCol w="1588154">
                  <a:extLst>
                    <a:ext uri="{9D8B030D-6E8A-4147-A177-3AD203B41FA5}">
                      <a16:colId xmlns:a16="http://schemas.microsoft.com/office/drawing/2014/main" val="20005"/>
                    </a:ext>
                  </a:extLst>
                </a:gridCol>
                <a:gridCol w="1590019">
                  <a:extLst>
                    <a:ext uri="{9D8B030D-6E8A-4147-A177-3AD203B41FA5}">
                      <a16:colId xmlns:a16="http://schemas.microsoft.com/office/drawing/2014/main" val="20006"/>
                    </a:ext>
                  </a:extLst>
                </a:gridCol>
              </a:tblGrid>
              <a:tr h="473919">
                <a:tc row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Error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95% Confidence Interval for 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73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Lower 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Upper 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0879">
                <a:tc>
                  <a:txBody>
                    <a:body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Cappuccino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91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Macchiato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91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Americano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555845" y="2156668"/>
            <a:ext cx="6343934"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10.8a. Descriptive Statistics: CRD</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3052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42197" y="1083836"/>
            <a:ext cx="6777038"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b="1" dirty="0"/>
              <a:t>Equality of Variance</a:t>
            </a:r>
          </a:p>
          <a:p>
            <a:pPr marL="0" indent="0">
              <a:buNone/>
              <a:defRPr/>
            </a:pPr>
            <a:r>
              <a:rPr lang="en-US" sz="2400" dirty="0">
                <a:ea typeface="Times New Roman" pitchFamily="18" charset="0"/>
                <a:cs typeface="Times New Roman" pitchFamily="18" charset="0"/>
              </a:rPr>
              <a:t>Table 10.8b. Homogeneity of Variance: CRD</a:t>
            </a:r>
            <a:endParaRPr lang="en-US" sz="3600" dirty="0"/>
          </a:p>
          <a:p>
            <a:pPr>
              <a:defRPr/>
            </a:pPr>
            <a:endParaRPr lang="en-US" sz="2400" b="1" i="1" dirty="0"/>
          </a:p>
          <a:p>
            <a:pPr marL="69850" indent="0">
              <a:buFont typeface="Wingdings 2" panose="05020102010507070707" pitchFamily="18" charset="2"/>
              <a:buNone/>
              <a:defRPr/>
            </a:pPr>
            <a:r>
              <a:rPr lang="en-US" sz="2400" b="1" i="1" dirty="0"/>
              <a:t> </a:t>
            </a:r>
          </a:p>
          <a:p>
            <a:pPr marL="69850" indent="0">
              <a:buFont typeface="Wingdings 2" panose="05020102010507070707" pitchFamily="18" charset="2"/>
              <a:buNone/>
              <a:defRPr/>
            </a:pPr>
            <a:endParaRPr lang="en-US" sz="2400" b="1" i="1" dirty="0"/>
          </a:p>
          <a:p>
            <a:pPr marL="69850" indent="0">
              <a:buFont typeface="Wingdings 2" panose="05020102010507070707" pitchFamily="18" charset="2"/>
              <a:buNone/>
              <a:defRPr/>
            </a:pPr>
            <a:endParaRPr lang="en-US" sz="2400" b="1" i="1" dirty="0"/>
          </a:p>
          <a:p>
            <a:pPr marL="69850" indent="0" algn="just">
              <a:buFont typeface="Wingdings 2" panose="05020102010507070707" pitchFamily="18" charset="2"/>
              <a:buNone/>
              <a:defRPr/>
            </a:pPr>
            <a:r>
              <a:rPr lang="en-US" sz="2400" dirty="0"/>
              <a:t>A </a:t>
            </a:r>
            <a:r>
              <a:rPr lang="en-US" sz="2400" i="1" dirty="0"/>
              <a:t>p</a:t>
            </a:r>
            <a:r>
              <a:rPr lang="en-US" sz="2400" dirty="0"/>
              <a:t>-value (0.490) is more than 0.05 (at 5% </a:t>
            </a:r>
            <a:r>
              <a:rPr lang="en-US" sz="2400" dirty="0" err="1"/>
              <a:t>LoS</a:t>
            </a:r>
            <a:r>
              <a:rPr lang="en-US" sz="2400" dirty="0"/>
              <a:t>), hence we fail to reject the null hypothesis, which stated that the variability for the two groups are equal.</a:t>
            </a:r>
          </a:p>
          <a:p>
            <a:pPr>
              <a:defRPr/>
            </a:pP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061270596"/>
              </p:ext>
            </p:extLst>
          </p:nvPr>
        </p:nvGraphicFramePr>
        <p:xfrm>
          <a:off x="1981235" y="2264107"/>
          <a:ext cx="5898961" cy="1147834"/>
        </p:xfrm>
        <a:graphic>
          <a:graphicData uri="http://schemas.openxmlformats.org/drawingml/2006/table">
            <a:tbl>
              <a:tblPr/>
              <a:tblGrid>
                <a:gridCol w="2797160">
                  <a:extLst>
                    <a:ext uri="{9D8B030D-6E8A-4147-A177-3AD203B41FA5}">
                      <a16:colId xmlns:a16="http://schemas.microsoft.com/office/drawing/2014/main" val="20000"/>
                    </a:ext>
                  </a:extLst>
                </a:gridCol>
                <a:gridCol w="1218565">
                  <a:extLst>
                    <a:ext uri="{9D8B030D-6E8A-4147-A177-3AD203B41FA5}">
                      <a16:colId xmlns:a16="http://schemas.microsoft.com/office/drawing/2014/main" val="20001"/>
                    </a:ext>
                  </a:extLst>
                </a:gridCol>
                <a:gridCol w="997007">
                  <a:extLst>
                    <a:ext uri="{9D8B030D-6E8A-4147-A177-3AD203B41FA5}">
                      <a16:colId xmlns:a16="http://schemas.microsoft.com/office/drawing/2014/main" val="20002"/>
                    </a:ext>
                  </a:extLst>
                </a:gridCol>
                <a:gridCol w="886229">
                  <a:extLst>
                    <a:ext uri="{9D8B030D-6E8A-4147-A177-3AD203B41FA5}">
                      <a16:colId xmlns:a16="http://schemas.microsoft.com/office/drawing/2014/main" val="20003"/>
                    </a:ext>
                  </a:extLst>
                </a:gridCol>
              </a:tblGrid>
              <a:tr h="63721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Levene’s</a:t>
                      </a:r>
                      <a:r>
                        <a:rPr kumimoji="0" lang="en-US" sz="2400" b="0" i="0" u="none" strike="noStrike" cap="none" normalizeH="0" baseline="0" dirty="0">
                          <a:ln>
                            <a:noFill/>
                          </a:ln>
                          <a:solidFill>
                            <a:schemeClr val="tx1"/>
                          </a:solidFill>
                          <a:effectLst/>
                          <a:latin typeface="+mn-lt"/>
                        </a:rPr>
                        <a:t> Statistic</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0619">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0.71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0.490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8093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3274" y="87004"/>
            <a:ext cx="8529851" cy="841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latin typeface="+mn-lt"/>
              </a:rPr>
              <a:t>ANOVA Statistics and Calculations for Sum of Squares, Degrees of Freedom, Mean Sum of Squares and </a:t>
            </a:r>
            <a:r>
              <a:rPr lang="en-US" sz="2800" b="1" i="1" dirty="0">
                <a:latin typeface="+mn-lt"/>
              </a:rPr>
              <a:t>F</a:t>
            </a:r>
            <a:r>
              <a:rPr lang="en-US" sz="2800" b="1" dirty="0">
                <a:latin typeface="+mn-lt"/>
              </a:rPr>
              <a:t>-Ratios </a:t>
            </a:r>
          </a:p>
        </p:txBody>
      </p:sp>
      <p:sp>
        <p:nvSpPr>
          <p:cNvPr id="3" name="Content Placeholder 2"/>
          <p:cNvSpPr txBox="1">
            <a:spLocks/>
          </p:cNvSpPr>
          <p:nvPr/>
        </p:nvSpPr>
        <p:spPr>
          <a:xfrm>
            <a:off x="914400" y="1528549"/>
            <a:ext cx="7467600" cy="436581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Null hypothesis 		H</a:t>
            </a:r>
            <a:r>
              <a:rPr lang="en-US" sz="2400" baseline="-25000" dirty="0"/>
              <a:t>0</a:t>
            </a:r>
            <a:r>
              <a:rPr lang="en-US" sz="2400" dirty="0"/>
              <a:t>: </a:t>
            </a:r>
            <a:r>
              <a:rPr lang="en-US" sz="2400" i="1" dirty="0"/>
              <a:t>µ</a:t>
            </a:r>
            <a:r>
              <a:rPr lang="en-US" sz="2400" baseline="-25000" dirty="0"/>
              <a:t>Cappuccino </a:t>
            </a:r>
            <a:r>
              <a:rPr lang="en-US" sz="2400" dirty="0"/>
              <a:t>= </a:t>
            </a:r>
            <a:r>
              <a:rPr lang="en-US" sz="2400" i="1" dirty="0"/>
              <a:t>µ</a:t>
            </a:r>
            <a:r>
              <a:rPr lang="en-US" sz="2400" baseline="-25000" dirty="0"/>
              <a:t>Macchiato</a:t>
            </a:r>
            <a:r>
              <a:rPr lang="en-US" sz="2400" dirty="0"/>
              <a:t> = </a:t>
            </a:r>
            <a:r>
              <a:rPr lang="en-US" sz="2400" i="1" dirty="0"/>
              <a:t>µ</a:t>
            </a:r>
            <a:r>
              <a:rPr lang="en-US" sz="2400" baseline="-25000" dirty="0"/>
              <a:t>Americano  	</a:t>
            </a:r>
            <a:endParaRPr lang="en-US" sz="2400" dirty="0"/>
          </a:p>
          <a:p>
            <a:pPr marL="69850" indent="0">
              <a:buFont typeface="Wingdings 2" panose="05020102010507070707" pitchFamily="18" charset="2"/>
              <a:buNone/>
              <a:defRPr/>
            </a:pPr>
            <a:r>
              <a:rPr lang="en-US" sz="2400" dirty="0"/>
              <a:t>(Satisfaction for quality is same among all the experimental groups.)</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a:t>
            </a:r>
            <a:r>
              <a:rPr lang="en-US" sz="2400" i="1" dirty="0"/>
              <a:t>µ</a:t>
            </a:r>
            <a:r>
              <a:rPr lang="en-US" sz="2400" baseline="-25000" dirty="0"/>
              <a:t>cappuccino</a:t>
            </a:r>
            <a:r>
              <a:rPr lang="en-US" sz="2400" dirty="0"/>
              <a:t> ≠ </a:t>
            </a:r>
            <a:r>
              <a:rPr lang="en-US" sz="2400" i="1" dirty="0"/>
              <a:t>µ</a:t>
            </a:r>
            <a:r>
              <a:rPr lang="en-US" sz="2400" baseline="-25000" dirty="0"/>
              <a:t>Macchiato</a:t>
            </a:r>
            <a:r>
              <a:rPr lang="en-US" sz="2400" dirty="0"/>
              <a:t> ≠ </a:t>
            </a:r>
            <a:r>
              <a:rPr lang="en-US" sz="2400" i="1" dirty="0"/>
              <a:t>µ</a:t>
            </a:r>
            <a:r>
              <a:rPr lang="en-US" sz="2400" baseline="-25000" dirty="0"/>
              <a:t>Americano  </a:t>
            </a:r>
            <a:r>
              <a:rPr lang="en-US" sz="2400" b="1" baseline="-25000" dirty="0"/>
              <a:t>	</a:t>
            </a:r>
            <a:endParaRPr lang="en-US" sz="2400" dirty="0"/>
          </a:p>
          <a:p>
            <a:pPr marL="69850" indent="0">
              <a:buFont typeface="Wingdings 2" panose="05020102010507070707" pitchFamily="18" charset="2"/>
              <a:buNone/>
              <a:defRPr/>
            </a:pPr>
            <a:r>
              <a:rPr lang="en-US" sz="2400" dirty="0"/>
              <a:t>(Satisfaction for quality is not same among all the experimental groups.)</a:t>
            </a:r>
          </a:p>
          <a:p>
            <a:pPr>
              <a:defRPr/>
            </a:pPr>
            <a:endParaRPr 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11952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92816406"/>
              </p:ext>
            </p:extLst>
          </p:nvPr>
        </p:nvGraphicFramePr>
        <p:xfrm>
          <a:off x="1748051" y="2129495"/>
          <a:ext cx="6768152" cy="2425100"/>
        </p:xfrm>
        <a:graphic>
          <a:graphicData uri="http://schemas.openxmlformats.org/drawingml/2006/table">
            <a:tbl>
              <a:tblPr/>
              <a:tblGrid>
                <a:gridCol w="1636431">
                  <a:extLst>
                    <a:ext uri="{9D8B030D-6E8A-4147-A177-3AD203B41FA5}">
                      <a16:colId xmlns:a16="http://schemas.microsoft.com/office/drawing/2014/main" val="20000"/>
                    </a:ext>
                  </a:extLst>
                </a:gridCol>
                <a:gridCol w="1622531">
                  <a:extLst>
                    <a:ext uri="{9D8B030D-6E8A-4147-A177-3AD203B41FA5}">
                      <a16:colId xmlns:a16="http://schemas.microsoft.com/office/drawing/2014/main" val="20001"/>
                    </a:ext>
                  </a:extLst>
                </a:gridCol>
                <a:gridCol w="742749">
                  <a:extLst>
                    <a:ext uri="{9D8B030D-6E8A-4147-A177-3AD203B41FA5}">
                      <a16:colId xmlns:a16="http://schemas.microsoft.com/office/drawing/2014/main" val="20002"/>
                    </a:ext>
                  </a:extLst>
                </a:gridCol>
                <a:gridCol w="1267043">
                  <a:extLst>
                    <a:ext uri="{9D8B030D-6E8A-4147-A177-3AD203B41FA5}">
                      <a16:colId xmlns:a16="http://schemas.microsoft.com/office/drawing/2014/main" val="20003"/>
                    </a:ext>
                  </a:extLst>
                </a:gridCol>
                <a:gridCol w="750692">
                  <a:extLst>
                    <a:ext uri="{9D8B030D-6E8A-4147-A177-3AD203B41FA5}">
                      <a16:colId xmlns:a16="http://schemas.microsoft.com/office/drawing/2014/main" val="20004"/>
                    </a:ext>
                  </a:extLst>
                </a:gridCol>
                <a:gridCol w="748706">
                  <a:extLst>
                    <a:ext uri="{9D8B030D-6E8A-4147-A177-3AD203B41FA5}">
                      <a16:colId xmlns:a16="http://schemas.microsoft.com/office/drawing/2014/main" val="20005"/>
                    </a:ext>
                  </a:extLst>
                </a:gridCol>
              </a:tblGrid>
              <a:tr h="60206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Sum of Squares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 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70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Between-groups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0.081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206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Within-groups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803.7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206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844.2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2790395" y="1264249"/>
            <a:ext cx="448443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10.8c. ANOVA Statistics: CRD</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2750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13848" y="1549258"/>
            <a:ext cx="6533865"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dirty="0"/>
              <a:t>The </a:t>
            </a:r>
            <a:r>
              <a:rPr lang="en-US" altLang="en-US" sz="2400" i="1" dirty="0"/>
              <a:t>p</a:t>
            </a:r>
            <a:r>
              <a:rPr lang="en-US" altLang="en-US" sz="2400" dirty="0"/>
              <a:t>-value (appears at last column) associated with </a:t>
            </a:r>
            <a:r>
              <a:rPr lang="en-US" altLang="en-US" sz="2400" i="1" dirty="0"/>
              <a:t>F</a:t>
            </a:r>
            <a:r>
              <a:rPr lang="en-US" altLang="en-US" sz="2400" dirty="0"/>
              <a:t>-statistics is more than 0.05 [</a:t>
            </a:r>
            <a:r>
              <a:rPr lang="en-US" altLang="en-US" sz="2400" i="1" dirty="0"/>
              <a:t>F</a:t>
            </a:r>
            <a:r>
              <a:rPr lang="en-US" altLang="en-US" sz="2400" dirty="0"/>
              <a:t>(2,104) = 0.081, </a:t>
            </a:r>
            <a:r>
              <a:rPr lang="en-US" altLang="en-US" sz="2400" i="1" dirty="0"/>
              <a:t>p </a:t>
            </a:r>
            <a:r>
              <a:rPr lang="en-US" altLang="en-US" sz="2400" dirty="0"/>
              <a:t>&gt; 0.05, 2.5)] at 5 per cent </a:t>
            </a:r>
            <a:r>
              <a:rPr lang="en-US" altLang="en-US" sz="2400" dirty="0" err="1"/>
              <a:t>LoS</a:t>
            </a:r>
            <a:r>
              <a:rPr lang="en-US" altLang="en-US" sz="2400" dirty="0"/>
              <a:t>. </a:t>
            </a:r>
          </a:p>
          <a:p>
            <a:pPr algn="just"/>
            <a:r>
              <a:rPr lang="en-US" altLang="en-US" sz="2400" dirty="0"/>
              <a:t>Hence, we fail to reject the null hypothesis of equal treatment effect among experimental groups and conclude that no significant difference exists in quality of three different levels of coffee drinks among the experimental groups.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3854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71934" y="1152099"/>
            <a:ext cx="6375779" cy="40886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Describe the application of </a:t>
            </a:r>
            <a:r>
              <a:rPr lang="en-GB" altLang="en-US" sz="2400" i="1" dirty="0"/>
              <a:t>priori </a:t>
            </a:r>
            <a:r>
              <a:rPr lang="en-GB" altLang="en-US" sz="2400" dirty="0"/>
              <a:t>and </a:t>
            </a:r>
            <a:r>
              <a:rPr lang="en-GB" altLang="en-US" sz="2400" i="1" dirty="0"/>
              <a:t>posteriori </a:t>
            </a:r>
            <a:r>
              <a:rPr lang="en-GB" altLang="en-US" sz="2400" dirty="0"/>
              <a:t>contrasts in ANOVA</a:t>
            </a:r>
          </a:p>
          <a:p>
            <a:r>
              <a:rPr lang="en-GB" altLang="en-US" sz="2400" dirty="0"/>
              <a:t>Demonstrate the steps used in SPSS to execute CRD and RBD experiments</a:t>
            </a:r>
          </a:p>
          <a:p>
            <a:r>
              <a:rPr lang="en-GB" altLang="en-US" sz="2400" dirty="0"/>
              <a:t>Explain how to analyse and interpret SPSS outputs</a:t>
            </a:r>
          </a:p>
          <a:p>
            <a:r>
              <a:rPr lang="en-GB" altLang="en-US" sz="2400" dirty="0"/>
              <a:t>Describe the important formulae and calculations of CRD and RBD ANOVA tables</a:t>
            </a:r>
          </a:p>
          <a:p>
            <a:r>
              <a:rPr lang="en-GB" altLang="en-US" sz="2400" dirty="0"/>
              <a:t>Report the final results of CRD and RBD experiments</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4624" y="-43216"/>
            <a:ext cx="7745104" cy="984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Important Calculations in One-Way ANOVA Table </a:t>
            </a:r>
          </a:p>
        </p:txBody>
      </p:sp>
      <p:sp>
        <p:nvSpPr>
          <p:cNvPr id="4" name="Content Placeholder 2"/>
          <p:cNvSpPr txBox="1">
            <a:spLocks noRot="1" noChangeAspect="1" noMove="1" noResize="1" noEditPoints="1" noAdjustHandles="1" noChangeArrowheads="1" noChangeShapeType="1" noTextEdit="1"/>
          </p:cNvSpPr>
          <p:nvPr/>
        </p:nvSpPr>
        <p:spPr>
          <a:xfrm>
            <a:off x="1143000" y="1295400"/>
            <a:ext cx="6777037" cy="3508375"/>
          </a:xfrm>
          <a:prstGeom prst="rect">
            <a:avLst/>
          </a:prstGeom>
          <a:blipFill rotWithShape="1">
            <a:blip r:embed="rId2"/>
            <a:stretch>
              <a:fillRect t="-522" r="-1440" b="-65217"/>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76170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36191" y="898478"/>
            <a:ext cx="6777038" cy="6164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800" b="1" dirty="0"/>
              <a:t>Computing Degrees of Freedom</a:t>
            </a:r>
          </a:p>
          <a:p>
            <a:pPr marL="0" indent="0">
              <a:buNone/>
              <a:defRPr/>
            </a:pPr>
            <a:r>
              <a:rPr lang="en-US" sz="2400" dirty="0">
                <a:ea typeface="Calibri" pitchFamily="34" charset="0"/>
                <a:cs typeface="Times New Roman" pitchFamily="18" charset="0"/>
              </a:rPr>
              <a:t>Table 10.9. Degrees of Freedom: CRD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385238039"/>
              </p:ext>
            </p:extLst>
          </p:nvPr>
        </p:nvGraphicFramePr>
        <p:xfrm>
          <a:off x="1397272" y="2164114"/>
          <a:ext cx="7254875" cy="3256788"/>
        </p:xfrm>
        <a:graphic>
          <a:graphicData uri="http://schemas.openxmlformats.org/drawingml/2006/table">
            <a:tbl>
              <a:tblPr firstRow="1" firstCol="1" bandRow="1">
                <a:tableStyleId>{5940675A-B579-460E-94D1-54222C63F5DA}</a:tableStyleId>
              </a:tblPr>
              <a:tblGrid>
                <a:gridCol w="1961316">
                  <a:extLst>
                    <a:ext uri="{9D8B030D-6E8A-4147-A177-3AD203B41FA5}">
                      <a16:colId xmlns:a16="http://schemas.microsoft.com/office/drawing/2014/main" val="20000"/>
                    </a:ext>
                  </a:extLst>
                </a:gridCol>
                <a:gridCol w="3978629">
                  <a:extLst>
                    <a:ext uri="{9D8B030D-6E8A-4147-A177-3AD203B41FA5}">
                      <a16:colId xmlns:a16="http://schemas.microsoft.com/office/drawing/2014/main" val="20001"/>
                    </a:ext>
                  </a:extLst>
                </a:gridCol>
                <a:gridCol w="1314930">
                  <a:extLst>
                    <a:ext uri="{9D8B030D-6E8A-4147-A177-3AD203B41FA5}">
                      <a16:colId xmlns:a16="http://schemas.microsoft.com/office/drawing/2014/main" val="20002"/>
                    </a:ext>
                  </a:extLst>
                </a:gridCol>
              </a:tblGrid>
              <a:tr h="280396">
                <a:tc>
                  <a:txBody>
                    <a:bodyPr/>
                    <a:lstStyle/>
                    <a:p>
                      <a:pPr marL="0" marR="0" algn="ctr">
                        <a:lnSpc>
                          <a:spcPct val="115000"/>
                        </a:lnSpc>
                        <a:spcBef>
                          <a:spcPts val="0"/>
                        </a:spcBef>
                        <a:spcAft>
                          <a:spcPts val="0"/>
                        </a:spcAft>
                      </a:pPr>
                      <a:r>
                        <a:rPr lang="en-US" sz="2400" dirty="0">
                          <a:solidFill>
                            <a:schemeClr val="tx1"/>
                          </a:solidFill>
                          <a:effectLst/>
                        </a:rPr>
                        <a:t>Variation Source</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lnSpc>
                          <a:spcPct val="115000"/>
                        </a:lnSpc>
                        <a:spcBef>
                          <a:spcPts val="0"/>
                        </a:spcBef>
                        <a:spcAft>
                          <a:spcPts val="0"/>
                        </a:spcAft>
                      </a:pPr>
                      <a:r>
                        <a:rPr lang="en-US" sz="2400" dirty="0">
                          <a:solidFill>
                            <a:schemeClr val="tx1"/>
                          </a:solidFill>
                          <a:effectLst/>
                        </a:rPr>
                        <a:t>Formulae for </a:t>
                      </a:r>
                      <a:r>
                        <a:rPr lang="en-IN" sz="2400" dirty="0">
                          <a:solidFill>
                            <a:schemeClr val="tx1"/>
                          </a:solidFill>
                          <a:effectLst/>
                        </a:rPr>
                        <a:t>Degrees of Freedom</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lnSpc>
                          <a:spcPct val="115000"/>
                        </a:lnSpc>
                        <a:spcBef>
                          <a:spcPts val="0"/>
                        </a:spcBef>
                        <a:spcAft>
                          <a:spcPts val="0"/>
                        </a:spcAft>
                      </a:pPr>
                      <a:r>
                        <a:rPr lang="en-US" sz="2400" dirty="0">
                          <a:solidFill>
                            <a:schemeClr val="tx1"/>
                          </a:solidFill>
                          <a:effectLst/>
                        </a:rPr>
                        <a:t>df</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0"/>
                  </a:ext>
                </a:extLst>
              </a:tr>
              <a:tr h="560791">
                <a:tc>
                  <a:txBody>
                    <a:bodyPr/>
                    <a:lstStyle/>
                    <a:p>
                      <a:pPr marL="0" marR="0">
                        <a:lnSpc>
                          <a:spcPct val="115000"/>
                        </a:lnSpc>
                        <a:spcBef>
                          <a:spcPts val="0"/>
                        </a:spcBef>
                        <a:spcAft>
                          <a:spcPts val="0"/>
                        </a:spcAft>
                      </a:pPr>
                      <a:r>
                        <a:rPr lang="en-US" sz="2400" dirty="0">
                          <a:solidFill>
                            <a:schemeClr val="tx1"/>
                          </a:solidFill>
                          <a:effectLst/>
                        </a:rPr>
                        <a:t>Between the sample</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nSpc>
                          <a:spcPct val="115000"/>
                        </a:lnSpc>
                        <a:spcBef>
                          <a:spcPts val="0"/>
                        </a:spcBef>
                        <a:spcAft>
                          <a:spcPts val="0"/>
                        </a:spcAft>
                      </a:pPr>
                      <a:r>
                        <a:rPr lang="en-US" sz="2400" dirty="0">
                          <a:solidFill>
                            <a:schemeClr val="tx1"/>
                          </a:solidFill>
                          <a:effectLst/>
                        </a:rPr>
                        <a:t>Number of treatment groups − 1, (k−1)</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lnSpc>
                          <a:spcPct val="115000"/>
                        </a:lnSpc>
                        <a:spcBef>
                          <a:spcPts val="0"/>
                        </a:spcBef>
                        <a:spcAft>
                          <a:spcPts val="0"/>
                        </a:spcAft>
                      </a:pPr>
                      <a:r>
                        <a:rPr lang="en-US" sz="2400" dirty="0">
                          <a:solidFill>
                            <a:schemeClr val="tx1"/>
                          </a:solidFill>
                          <a:effectLst/>
                        </a:rPr>
                        <a:t>3−1 = 2</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1"/>
                  </a:ext>
                </a:extLst>
              </a:tr>
              <a:tr h="560791">
                <a:tc>
                  <a:txBody>
                    <a:bodyPr/>
                    <a:lstStyle/>
                    <a:p>
                      <a:pPr marL="0" marR="0">
                        <a:lnSpc>
                          <a:spcPct val="115000"/>
                        </a:lnSpc>
                        <a:spcBef>
                          <a:spcPts val="0"/>
                        </a:spcBef>
                        <a:spcAft>
                          <a:spcPts val="0"/>
                        </a:spcAft>
                      </a:pPr>
                      <a:r>
                        <a:rPr lang="en-US" sz="2400" dirty="0">
                          <a:solidFill>
                            <a:schemeClr val="tx1"/>
                          </a:solidFill>
                          <a:effectLst/>
                        </a:rPr>
                        <a:t>Within the sample</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nSpc>
                          <a:spcPct val="115000"/>
                        </a:lnSpc>
                        <a:spcBef>
                          <a:spcPts val="0"/>
                        </a:spcBef>
                        <a:spcAft>
                          <a:spcPts val="0"/>
                        </a:spcAft>
                      </a:pPr>
                      <a:r>
                        <a:rPr lang="en-US" sz="2400" dirty="0">
                          <a:solidFill>
                            <a:schemeClr val="tx1"/>
                          </a:solidFill>
                          <a:effectLst/>
                        </a:rPr>
                        <a:t>Number of observations − treatment groups, (n−k)</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lnSpc>
                          <a:spcPct val="115000"/>
                        </a:lnSpc>
                        <a:spcBef>
                          <a:spcPts val="0"/>
                        </a:spcBef>
                        <a:spcAft>
                          <a:spcPts val="0"/>
                        </a:spcAft>
                      </a:pPr>
                      <a:r>
                        <a:rPr lang="en-US" sz="2400" dirty="0">
                          <a:solidFill>
                            <a:schemeClr val="tx1"/>
                          </a:solidFill>
                          <a:effectLst/>
                        </a:rPr>
                        <a:t>105−3 =102</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2"/>
                  </a:ext>
                </a:extLst>
              </a:tr>
              <a:tr h="560171">
                <a:tc>
                  <a:txBody>
                    <a:bodyPr/>
                    <a:lstStyle/>
                    <a:p>
                      <a:pPr marL="0" marR="0">
                        <a:lnSpc>
                          <a:spcPct val="115000"/>
                        </a:lnSpc>
                        <a:spcBef>
                          <a:spcPts val="0"/>
                        </a:spcBef>
                        <a:spcAft>
                          <a:spcPts val="0"/>
                        </a:spcAft>
                      </a:pPr>
                      <a:r>
                        <a:rPr lang="en-US" sz="2400" dirty="0">
                          <a:solidFill>
                            <a:schemeClr val="tx1"/>
                          </a:solidFill>
                          <a:effectLst/>
                        </a:rPr>
                        <a:t>Total variance</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nSpc>
                          <a:spcPct val="115000"/>
                        </a:lnSpc>
                        <a:spcBef>
                          <a:spcPts val="0"/>
                        </a:spcBef>
                        <a:spcAft>
                          <a:spcPts val="0"/>
                        </a:spcAft>
                      </a:pPr>
                      <a:r>
                        <a:rPr lang="en-US" sz="2400" dirty="0">
                          <a:solidFill>
                            <a:schemeClr val="tx1"/>
                          </a:solidFill>
                          <a:effectLst/>
                        </a:rPr>
                        <a:t>Number of observations − 1, (n−1)</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lnSpc>
                          <a:spcPct val="115000"/>
                        </a:lnSpc>
                        <a:spcBef>
                          <a:spcPts val="0"/>
                        </a:spcBef>
                        <a:spcAft>
                          <a:spcPts val="0"/>
                        </a:spcAft>
                      </a:pPr>
                      <a:r>
                        <a:rPr lang="en-US" sz="2400" dirty="0">
                          <a:solidFill>
                            <a:schemeClr val="tx1"/>
                          </a:solidFill>
                          <a:effectLst/>
                        </a:rPr>
                        <a:t>105−1 =104</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3"/>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00479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28762" y="762002"/>
            <a:ext cx="6777038" cy="60277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altLang="en-US" sz="2400" b="1" dirty="0"/>
              <a:t>Computing Mean Sum of Squares and </a:t>
            </a:r>
            <a:r>
              <a:rPr lang="en-IN" altLang="en-US" sz="2400" b="1" i="1" dirty="0"/>
              <a:t>F</a:t>
            </a:r>
            <a:r>
              <a:rPr lang="en-IN" altLang="en-US" sz="2400" b="1" dirty="0"/>
              <a:t>-Ratios</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050646016"/>
              </p:ext>
            </p:extLst>
          </p:nvPr>
        </p:nvGraphicFramePr>
        <p:xfrm>
          <a:off x="1384762" y="2445058"/>
          <a:ext cx="7146925" cy="2848165"/>
        </p:xfrm>
        <a:graphic>
          <a:graphicData uri="http://schemas.openxmlformats.org/drawingml/2006/table">
            <a:tbl>
              <a:tblPr/>
              <a:tblGrid>
                <a:gridCol w="2547938">
                  <a:extLst>
                    <a:ext uri="{9D8B030D-6E8A-4147-A177-3AD203B41FA5}">
                      <a16:colId xmlns:a16="http://schemas.microsoft.com/office/drawing/2014/main" val="20000"/>
                    </a:ext>
                  </a:extLst>
                </a:gridCol>
                <a:gridCol w="1331912">
                  <a:extLst>
                    <a:ext uri="{9D8B030D-6E8A-4147-A177-3AD203B41FA5}">
                      <a16:colId xmlns:a16="http://schemas.microsoft.com/office/drawing/2014/main" val="20001"/>
                    </a:ext>
                  </a:extLst>
                </a:gridCol>
                <a:gridCol w="1647825">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1097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Formulae of Mean Sum of Square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Value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Formulae of </a:t>
                      </a:r>
                      <a:r>
                        <a:rPr kumimoji="0" lang="en-US" sz="2400" b="0" i="1" u="none" strike="noStrike" cap="none" normalizeH="0" baseline="0" dirty="0">
                          <a:ln>
                            <a:noFill/>
                          </a:ln>
                          <a:solidFill>
                            <a:schemeClr val="tx1"/>
                          </a:solidFill>
                          <a:effectLst/>
                          <a:latin typeface="+mn-lt"/>
                        </a:rPr>
                        <a:t>F</a:t>
                      </a:r>
                      <a:r>
                        <a:rPr kumimoji="0" lang="en-US" sz="2400" b="0" i="0" u="none" strike="noStrike" cap="none" normalizeH="0" baseline="0" dirty="0">
                          <a:ln>
                            <a:noFill/>
                          </a:ln>
                          <a:solidFill>
                            <a:schemeClr val="tx1"/>
                          </a:solidFill>
                          <a:effectLst/>
                          <a:latin typeface="+mn-lt"/>
                        </a:rPr>
                        <a:t>-Ratio</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Value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7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Ms</a:t>
                      </a:r>
                      <a:r>
                        <a:rPr kumimoji="0" lang="en-US" sz="2400" b="0" i="0" u="none" strike="noStrike" cap="none" normalizeH="0" baseline="-25000" dirty="0">
                          <a:ln>
                            <a:noFill/>
                          </a:ln>
                          <a:solidFill>
                            <a:schemeClr val="tx1"/>
                          </a:solidFill>
                          <a:effectLst/>
                          <a:latin typeface="+mn-lt"/>
                        </a:rPr>
                        <a:t>between </a:t>
                      </a:r>
                      <a:r>
                        <a:rPr lang="en-US" sz="2400" dirty="0">
                          <a:latin typeface="+mn-lt"/>
                        </a:rPr>
                        <a:t>= </a:t>
                      </a:r>
                      <a:r>
                        <a:rPr kumimoji="0" lang="en-US" sz="2400" b="0" i="0" u="none" strike="noStrike" cap="none" normalizeH="0" baseline="0" dirty="0">
                          <a:ln>
                            <a:noFill/>
                          </a:ln>
                          <a:solidFill>
                            <a:schemeClr val="tx1"/>
                          </a:solidFill>
                          <a:effectLst/>
                          <a:latin typeface="+mn-lt"/>
                        </a:rPr>
                        <a:t>SS</a:t>
                      </a:r>
                      <a:r>
                        <a:rPr kumimoji="0" lang="en-US" sz="2400" b="0" i="0" u="none" strike="noStrike" cap="none" normalizeH="0" baseline="-25000" dirty="0">
                          <a:ln>
                            <a:noFill/>
                          </a:ln>
                          <a:solidFill>
                            <a:schemeClr val="tx1"/>
                          </a:solidFill>
                          <a:effectLst/>
                          <a:latin typeface="+mn-lt"/>
                        </a:rPr>
                        <a:t>between</a:t>
                      </a:r>
                      <a:r>
                        <a:rPr kumimoji="0" lang="en-US" sz="2400" b="0" i="0" u="none" strike="noStrike" cap="none" normalizeH="0" baseline="0" dirty="0">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40.5/2 = 20.5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 </a:t>
                      </a:r>
                      <a:r>
                        <a:rPr lang="en-US" sz="2400" dirty="0">
                          <a:latin typeface="+mn-lt"/>
                        </a:rPr>
                        <a:t>= </a:t>
                      </a:r>
                      <a:r>
                        <a:rPr kumimoji="0" lang="en-US" sz="2400" b="0" i="0" u="none" strike="noStrike" cap="none" normalizeH="0" baseline="-25000" dirty="0">
                          <a:ln>
                            <a:noFill/>
                          </a:ln>
                          <a:solidFill>
                            <a:schemeClr val="tx1"/>
                          </a:solidFill>
                          <a:effectLst/>
                          <a:latin typeface="+mn-lt"/>
                        </a:rPr>
                        <a:t> </a:t>
                      </a:r>
                      <a:r>
                        <a:rPr kumimoji="0" lang="en-US" sz="2400" b="0" i="0" u="none" strike="noStrike" cap="none" normalizeH="0" baseline="0" dirty="0">
                          <a:ln>
                            <a:noFill/>
                          </a:ln>
                          <a:solidFill>
                            <a:schemeClr val="tx1"/>
                          </a:solidFill>
                          <a:effectLst/>
                          <a:latin typeface="+mn-lt"/>
                        </a:rPr>
                        <a:t>MS</a:t>
                      </a:r>
                      <a:r>
                        <a:rPr kumimoji="0" lang="en-US" sz="2400" b="0" i="0" u="none" strike="noStrike" cap="none" normalizeH="0" baseline="-25000" dirty="0">
                          <a:ln>
                            <a:noFill/>
                          </a:ln>
                          <a:solidFill>
                            <a:schemeClr val="tx1"/>
                          </a:solidFill>
                          <a:effectLst/>
                          <a:latin typeface="+mn-lt"/>
                        </a:rPr>
                        <a:t>between</a:t>
                      </a:r>
                      <a:r>
                        <a:rPr kumimoji="0" lang="en-US" sz="2400" b="0" i="0" u="none" strike="noStrike" cap="none" normalizeH="0" baseline="0" dirty="0">
                          <a:ln>
                            <a:noFill/>
                          </a:ln>
                          <a:solidFill>
                            <a:schemeClr val="tx1"/>
                          </a:solidFill>
                          <a:effectLst/>
                          <a:latin typeface="+mn-lt"/>
                        </a:rPr>
                        <a:t>/ Ms</a:t>
                      </a:r>
                      <a:r>
                        <a:rPr kumimoji="0" lang="en-US" sz="2400" b="0" i="0" u="none" strike="noStrike" cap="none" normalizeH="0" baseline="-25000" dirty="0">
                          <a:ln>
                            <a:noFill/>
                          </a:ln>
                          <a:solidFill>
                            <a:schemeClr val="tx1"/>
                          </a:solidFill>
                          <a:effectLst/>
                          <a:latin typeface="+mn-lt"/>
                        </a:rPr>
                        <a:t>within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20.7/7.8 = 2.65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39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Ms</a:t>
                      </a:r>
                      <a:r>
                        <a:rPr kumimoji="0" lang="en-US" sz="2400" b="0" i="0" u="none" strike="noStrike" cap="none" normalizeH="0" baseline="-25000" dirty="0">
                          <a:ln>
                            <a:noFill/>
                          </a:ln>
                          <a:solidFill>
                            <a:schemeClr val="tx1"/>
                          </a:solidFill>
                          <a:effectLst/>
                          <a:latin typeface="+mn-lt"/>
                        </a:rPr>
                        <a:t>within </a:t>
                      </a:r>
                      <a:r>
                        <a:rPr lang="en-US" sz="2400" dirty="0">
                          <a:latin typeface="+mn-lt"/>
                        </a:rPr>
                        <a:t>=</a:t>
                      </a:r>
                      <a:r>
                        <a:rPr kumimoji="0" lang="en-US" sz="2400" b="0" i="0" u="none" strike="noStrike" cap="none" normalizeH="0" baseline="-25000" dirty="0">
                          <a:ln>
                            <a:noFill/>
                          </a:ln>
                          <a:solidFill>
                            <a:schemeClr val="tx1"/>
                          </a:solidFill>
                          <a:effectLst/>
                          <a:latin typeface="+mn-lt"/>
                        </a:rPr>
                        <a:t> </a:t>
                      </a:r>
                      <a:r>
                        <a:rPr kumimoji="0" lang="en-US" sz="2400" b="0" i="0" u="none" strike="noStrike" cap="none" normalizeH="0" baseline="0" dirty="0">
                          <a:ln>
                            <a:noFill/>
                          </a:ln>
                          <a:solidFill>
                            <a:schemeClr val="tx1"/>
                          </a:solidFill>
                          <a:effectLst/>
                          <a:latin typeface="+mn-lt"/>
                        </a:rPr>
                        <a:t>SS</a:t>
                      </a:r>
                      <a:r>
                        <a:rPr kumimoji="0" lang="en-US" sz="2400" b="0" i="0" u="none" strike="noStrike" cap="none" normalizeH="0" baseline="-25000" dirty="0">
                          <a:ln>
                            <a:noFill/>
                          </a:ln>
                          <a:solidFill>
                            <a:schemeClr val="tx1"/>
                          </a:solidFill>
                          <a:effectLst/>
                          <a:latin typeface="+mn-lt"/>
                        </a:rPr>
                        <a:t>within</a:t>
                      </a:r>
                      <a:r>
                        <a:rPr kumimoji="0" lang="en-US" sz="2400" b="0" i="0" u="none" strike="noStrike" cap="none" normalizeH="0" baseline="0" dirty="0">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803.7/102 = 7.8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bl>
          </a:graphicData>
        </a:graphic>
      </p:graphicFrame>
      <p:sp>
        <p:nvSpPr>
          <p:cNvPr id="7" name="Rectangle 2"/>
          <p:cNvSpPr>
            <a:spLocks noChangeArrowheads="1"/>
          </p:cNvSpPr>
          <p:nvPr/>
        </p:nvSpPr>
        <p:spPr bwMode="auto">
          <a:xfrm>
            <a:off x="1881204" y="1424458"/>
            <a:ext cx="3379771" cy="461665"/>
          </a:xfrm>
          <a:prstGeom prst="rect">
            <a:avLst/>
          </a:prstGeom>
          <a:noFill/>
          <a:ln>
            <a:noFill/>
          </a:ln>
          <a:effectLst/>
        </p:spPr>
        <p:txBody>
          <a:bodyPr wrap="none" anchor="ctr">
            <a:spAutoFit/>
          </a:bodyPr>
          <a:lstStyle/>
          <a:p>
            <a:pPr algn="ctr">
              <a:defRPr/>
            </a:pPr>
            <a:r>
              <a:rPr lang="en-US" sz="2400" dirty="0">
                <a:latin typeface="+mn-lt"/>
                <a:ea typeface="Calibri" pitchFamily="34" charset="0"/>
                <a:cs typeface="Times New Roman" pitchFamily="18" charset="0"/>
              </a:rPr>
              <a:t>Table 10.10. </a:t>
            </a:r>
            <a:r>
              <a:rPr lang="en-US" sz="2400" i="1" dirty="0">
                <a:latin typeface="+mn-lt"/>
                <a:ea typeface="Calibri" pitchFamily="34" charset="0"/>
                <a:cs typeface="Times New Roman" pitchFamily="18" charset="0"/>
              </a:rPr>
              <a:t>F</a:t>
            </a:r>
            <a:r>
              <a:rPr lang="en-US" sz="2400" dirty="0">
                <a:latin typeface="+mn-lt"/>
                <a:ea typeface="Calibri" pitchFamily="34" charset="0"/>
                <a:cs typeface="Times New Roman" pitchFamily="18" charset="0"/>
              </a:rPr>
              <a:t>-Ratio: CRD </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1777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8144" y="111267"/>
            <a:ext cx="8004412" cy="6062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Sample Data Showing Mean Scores</a:t>
            </a:r>
          </a:p>
        </p:txBody>
      </p:sp>
      <p:graphicFrame>
        <p:nvGraphicFramePr>
          <p:cNvPr id="3" name="Content Placeholder 5"/>
          <p:cNvGraphicFramePr>
            <a:graphicFrameLocks/>
          </p:cNvGraphicFramePr>
          <p:nvPr>
            <p:extLst>
              <p:ext uri="{D42A27DB-BD31-4B8C-83A1-F6EECF244321}">
                <p14:modId xmlns:p14="http://schemas.microsoft.com/office/powerpoint/2010/main" val="409350923"/>
              </p:ext>
            </p:extLst>
          </p:nvPr>
        </p:nvGraphicFramePr>
        <p:xfrm>
          <a:off x="300251" y="1592075"/>
          <a:ext cx="8543497" cy="4524693"/>
        </p:xfrm>
        <a:graphic>
          <a:graphicData uri="http://schemas.openxmlformats.org/drawingml/2006/table">
            <a:tbl>
              <a:tblPr firstRow="1" firstCol="1" bandRow="1">
                <a:tableStyleId>{5940675A-B579-460E-94D1-54222C63F5DA}</a:tableStyleId>
              </a:tblPr>
              <a:tblGrid>
                <a:gridCol w="1664318">
                  <a:extLst>
                    <a:ext uri="{9D8B030D-6E8A-4147-A177-3AD203B41FA5}">
                      <a16:colId xmlns:a16="http://schemas.microsoft.com/office/drawing/2014/main" val="20000"/>
                    </a:ext>
                  </a:extLst>
                </a:gridCol>
                <a:gridCol w="2330044">
                  <a:extLst>
                    <a:ext uri="{9D8B030D-6E8A-4147-A177-3AD203B41FA5}">
                      <a16:colId xmlns:a16="http://schemas.microsoft.com/office/drawing/2014/main" val="20001"/>
                    </a:ext>
                  </a:extLst>
                </a:gridCol>
                <a:gridCol w="2219091">
                  <a:extLst>
                    <a:ext uri="{9D8B030D-6E8A-4147-A177-3AD203B41FA5}">
                      <a16:colId xmlns:a16="http://schemas.microsoft.com/office/drawing/2014/main" val="20002"/>
                    </a:ext>
                  </a:extLst>
                </a:gridCol>
                <a:gridCol w="2330044">
                  <a:extLst>
                    <a:ext uri="{9D8B030D-6E8A-4147-A177-3AD203B41FA5}">
                      <a16:colId xmlns:a16="http://schemas.microsoft.com/office/drawing/2014/main" val="20003"/>
                    </a:ext>
                  </a:extLst>
                </a:gridCol>
              </a:tblGrid>
              <a:tr h="204946">
                <a:tc>
                  <a:txBody>
                    <a:bodyPr/>
                    <a:lstStyle/>
                    <a:p>
                      <a:pPr marL="0" marR="0" algn="ctr">
                        <a:spcBef>
                          <a:spcPts val="0"/>
                        </a:spcBef>
                        <a:spcAft>
                          <a:spcPts val="0"/>
                        </a:spcAft>
                      </a:pPr>
                      <a:r>
                        <a:rPr lang="en-US" sz="1800" dirty="0">
                          <a:solidFill>
                            <a:schemeClr val="tx1"/>
                          </a:solidFill>
                          <a:effectLst/>
                        </a:rPr>
                        <a:t> </a:t>
                      </a:r>
                      <a:endParaRPr lang="en-US" sz="1800" b="0" dirty="0">
                        <a:solidFill>
                          <a:schemeClr val="tx1"/>
                        </a:solidFill>
                        <a:effectLst/>
                        <a:latin typeface="Arial"/>
                        <a:ea typeface="Times New Roman"/>
                        <a:cs typeface="Times New Roman"/>
                      </a:endParaRPr>
                    </a:p>
                  </a:txBody>
                  <a:tcPr marL="68580" marR="68580" marT="0" marB="0"/>
                </a:tc>
                <a:tc gridSpan="3">
                  <a:txBody>
                    <a:bodyPr/>
                    <a:lstStyle/>
                    <a:p>
                      <a:pPr marL="0" marR="0" algn="ctr">
                        <a:spcBef>
                          <a:spcPts val="0"/>
                        </a:spcBef>
                        <a:spcAft>
                          <a:spcPts val="0"/>
                        </a:spcAft>
                      </a:pPr>
                      <a:r>
                        <a:rPr lang="en-US" sz="1800" dirty="0">
                          <a:solidFill>
                            <a:schemeClr val="tx1"/>
                          </a:solidFill>
                          <a:effectLst/>
                        </a:rPr>
                        <a:t>Treatment Levels- Coffee (J = 1,2,3)</a:t>
                      </a:r>
                      <a:endParaRPr lang="en-US" sz="1800" b="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893">
                <a:tc rowSpan="12">
                  <a:txBody>
                    <a:bodyPr/>
                    <a:lstStyle/>
                    <a:p>
                      <a:pPr marL="0" marR="0" algn="ctr">
                        <a:spcBef>
                          <a:spcPts val="0"/>
                        </a:spcBef>
                        <a:spcAft>
                          <a:spcPts val="0"/>
                        </a:spcAft>
                      </a:pPr>
                      <a:r>
                        <a:rPr lang="en-US" sz="1800" dirty="0">
                          <a:solidFill>
                            <a:schemeClr val="tx1"/>
                          </a:solidFill>
                          <a:effectLst/>
                        </a:rPr>
                        <a:t> </a:t>
                      </a:r>
                    </a:p>
                    <a:p>
                      <a:pPr marL="0" marR="0" algn="ctr">
                        <a:spcBef>
                          <a:spcPts val="0"/>
                        </a:spcBef>
                        <a:spcAft>
                          <a:spcPts val="0"/>
                        </a:spcAft>
                      </a:pPr>
                      <a:r>
                        <a:rPr lang="en-US" sz="1800" dirty="0">
                          <a:solidFill>
                            <a:schemeClr val="tx1"/>
                          </a:solidFill>
                          <a:effectLst/>
                        </a:rPr>
                        <a:t> </a:t>
                      </a:r>
                    </a:p>
                    <a:p>
                      <a:pPr marL="0" marR="0" algn="ctr">
                        <a:spcBef>
                          <a:spcPts val="0"/>
                        </a:spcBef>
                        <a:spcAft>
                          <a:spcPts val="0"/>
                        </a:spcAft>
                      </a:pPr>
                      <a:r>
                        <a:rPr lang="en-US" sz="1800" dirty="0">
                          <a:solidFill>
                            <a:schemeClr val="tx1"/>
                          </a:solidFill>
                          <a:effectLst/>
                        </a:rPr>
                        <a:t> </a:t>
                      </a:r>
                    </a:p>
                    <a:p>
                      <a:pPr marL="0" marR="0" algn="ctr">
                        <a:spcBef>
                          <a:spcPts val="0"/>
                        </a:spcBef>
                        <a:spcAft>
                          <a:spcPts val="0"/>
                        </a:spcAft>
                      </a:pPr>
                      <a:r>
                        <a:rPr lang="en-US" sz="1800" dirty="0">
                          <a:solidFill>
                            <a:schemeClr val="tx1"/>
                          </a:solidFill>
                          <a:effectLst/>
                        </a:rPr>
                        <a:t> </a:t>
                      </a:r>
                    </a:p>
                    <a:p>
                      <a:pPr marL="0" marR="0" algn="ctr">
                        <a:spcBef>
                          <a:spcPts val="0"/>
                        </a:spcBef>
                        <a:spcAft>
                          <a:spcPts val="0"/>
                        </a:spcAft>
                      </a:pPr>
                      <a:r>
                        <a:rPr lang="en-US" sz="1800" dirty="0">
                          <a:solidFill>
                            <a:schemeClr val="tx1"/>
                          </a:solidFill>
                          <a:effectLst/>
                        </a:rPr>
                        <a:t> </a:t>
                      </a:r>
                    </a:p>
                    <a:p>
                      <a:pPr marL="0" marR="0" algn="ctr">
                        <a:spcBef>
                          <a:spcPts val="0"/>
                        </a:spcBef>
                        <a:spcAft>
                          <a:spcPts val="0"/>
                        </a:spcAft>
                      </a:pPr>
                      <a:r>
                        <a:rPr lang="en-US" sz="1800" dirty="0">
                          <a:solidFill>
                            <a:schemeClr val="tx1"/>
                          </a:solidFill>
                          <a:effectLst/>
                        </a:rPr>
                        <a:t>Experimental units (35 in each group)</a:t>
                      </a:r>
                      <a:endParaRPr lang="en-US" sz="18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Cappuccino (J</a:t>
                      </a:r>
                      <a:r>
                        <a:rPr lang="en-US" sz="1800" baseline="-25000" dirty="0">
                          <a:solidFill>
                            <a:schemeClr val="tx1"/>
                          </a:solidFill>
                          <a:effectLst/>
                        </a:rPr>
                        <a:t>1</a:t>
                      </a:r>
                      <a:r>
                        <a:rPr lang="en-US" sz="1800" dirty="0">
                          <a:solidFill>
                            <a:schemeClr val="tx1"/>
                          </a:solidFill>
                          <a:effectLst/>
                        </a:rPr>
                        <a:t>)</a:t>
                      </a:r>
                      <a:endParaRPr lang="en-US" sz="18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Macchiato (J</a:t>
                      </a:r>
                      <a:r>
                        <a:rPr lang="en-US" sz="1800" baseline="-25000" dirty="0">
                          <a:solidFill>
                            <a:schemeClr val="tx1"/>
                          </a:solidFill>
                          <a:effectLst/>
                        </a:rPr>
                        <a:t>2</a:t>
                      </a:r>
                      <a:r>
                        <a:rPr lang="en-US" sz="1800" dirty="0">
                          <a:solidFill>
                            <a:schemeClr val="tx1"/>
                          </a:solidFill>
                          <a:effectLst/>
                        </a:rPr>
                        <a:t>)</a:t>
                      </a:r>
                      <a:endParaRPr lang="en-US" sz="18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Americano (J</a:t>
                      </a:r>
                      <a:r>
                        <a:rPr lang="en-US" sz="1800" baseline="-25000" dirty="0">
                          <a:solidFill>
                            <a:schemeClr val="tx1"/>
                          </a:solidFill>
                          <a:effectLst/>
                        </a:rPr>
                        <a:t>3</a:t>
                      </a:r>
                      <a:r>
                        <a:rPr lang="en-US" sz="1800" dirty="0">
                          <a:solidFill>
                            <a:schemeClr val="tx1"/>
                          </a:solidFill>
                          <a:effectLst/>
                        </a:rPr>
                        <a:t>)</a:t>
                      </a:r>
                      <a:endParaRPr lang="en-US" sz="18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7</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7</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9</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2"/>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9</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3"/>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1</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4</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4"/>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1</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8</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5"/>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4</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6</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9</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6"/>
                  </a:ext>
                </a:extLst>
              </a:tr>
              <a:tr h="204946">
                <a:tc vMerge="1">
                  <a:txBody>
                    <a:bodyPr/>
                    <a:lstStyle/>
                    <a:p>
                      <a:endParaRPr lang="en-US"/>
                    </a:p>
                  </a:txBody>
                  <a:tcPr/>
                </a:tc>
                <a:tc gridSpan="3">
                  <a:txBody>
                    <a:bodyPr/>
                    <a:lstStyle/>
                    <a:p>
                      <a:pPr marL="0" marR="0" algn="ctr">
                        <a:spcBef>
                          <a:spcPts val="0"/>
                        </a:spcBef>
                        <a:spcAft>
                          <a:spcPts val="0"/>
                        </a:spcAft>
                      </a:pPr>
                      <a:r>
                        <a:rPr lang="en-US" sz="1800" dirty="0">
                          <a:solidFill>
                            <a:schemeClr val="tx1"/>
                          </a:solidFill>
                          <a:effectLst/>
                        </a:rPr>
                        <a:t>Intermittent cases are omitted</a:t>
                      </a:r>
                      <a:endParaRPr lang="en-US" sz="1800" b="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10</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3</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2</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8"/>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9</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9"/>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6</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3</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1</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0"/>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6</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3</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6</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1"/>
                  </a:ext>
                </a:extLst>
              </a:tr>
              <a:tr h="204946">
                <a:tc v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rPr>
                        <a:t>1</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10</a:t>
                      </a:r>
                      <a:endParaRPr lang="en-US" sz="1800" b="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800" dirty="0">
                          <a:solidFill>
                            <a:schemeClr val="tx1"/>
                          </a:solidFill>
                          <a:effectLst/>
                        </a:rPr>
                        <a:t>5</a:t>
                      </a:r>
                      <a:endParaRPr lang="en-US" sz="1800" b="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2"/>
                  </a:ext>
                </a:extLst>
              </a:tr>
              <a:tr h="409893">
                <a:tc>
                  <a:txBody>
                    <a:bodyPr/>
                    <a:lstStyle/>
                    <a:p>
                      <a:pPr marL="0" marR="0" algn="ctr">
                        <a:spcBef>
                          <a:spcPts val="0"/>
                        </a:spcBef>
                        <a:spcAft>
                          <a:spcPts val="0"/>
                        </a:spcAft>
                      </a:pPr>
                      <a:r>
                        <a:rPr lang="en-US" sz="1800" dirty="0">
                          <a:solidFill>
                            <a:schemeClr val="tx1"/>
                          </a:solidFill>
                          <a:effectLst/>
                        </a:rPr>
                        <a:t>Treatment means</a:t>
                      </a:r>
                      <a:endParaRPr lang="en-US" sz="1800" b="0" dirty="0">
                        <a:solidFill>
                          <a:schemeClr val="tx1"/>
                        </a:solidFill>
                        <a:effectLst/>
                        <a:latin typeface="Arial"/>
                        <a:ea typeface="Times New Roman"/>
                        <a:cs typeface="Times New Roman"/>
                      </a:endParaRPr>
                    </a:p>
                  </a:txBody>
                  <a:tcPr marL="68580" marR="68580" marT="0" marB="0"/>
                </a:tc>
                <a:tc>
                  <a:txBody>
                    <a:bodyPr/>
                    <a:lstStyle/>
                    <a:p>
                      <a:endParaRPr lang="en-US" sz="1800" dirty="0">
                        <a:solidFill>
                          <a:schemeClr val="tx1"/>
                        </a:solidFill>
                      </a:endParaRPr>
                    </a:p>
                  </a:txBody>
                  <a:tcPr marL="68580" marR="68580" marT="0" marB="0">
                    <a:blipFill rotWithShape="1">
                      <a:blip r:embed="rId2"/>
                      <a:stretch>
                        <a:fillRect l="-71483" t="-714706" r="-194677" b="-70588"/>
                      </a:stretch>
                    </a:blipFill>
                  </a:tcPr>
                </a:tc>
                <a:tc>
                  <a:txBody>
                    <a:bodyPr/>
                    <a:lstStyle/>
                    <a:p>
                      <a:endParaRPr lang="en-US" sz="1800" dirty="0">
                        <a:solidFill>
                          <a:schemeClr val="tx1"/>
                        </a:solidFill>
                      </a:endParaRPr>
                    </a:p>
                  </a:txBody>
                  <a:tcPr marL="68580" marR="68580" marT="0" marB="0">
                    <a:blipFill rotWithShape="1">
                      <a:blip r:embed="rId2"/>
                      <a:stretch>
                        <a:fillRect l="-180400" t="-714706" r="-104800" b="-70588"/>
                      </a:stretch>
                    </a:blipFill>
                  </a:tcPr>
                </a:tc>
                <a:tc>
                  <a:txBody>
                    <a:bodyPr/>
                    <a:lstStyle/>
                    <a:p>
                      <a:endParaRPr lang="en-US" sz="1800" dirty="0">
                        <a:solidFill>
                          <a:schemeClr val="tx1"/>
                        </a:solidFill>
                      </a:endParaRPr>
                    </a:p>
                  </a:txBody>
                  <a:tcPr marL="68580" marR="68580" marT="0" marB="0">
                    <a:blipFill rotWithShape="1">
                      <a:blip r:embed="rId2"/>
                      <a:stretch>
                        <a:fillRect l="-267557" t="-714706" b="-70588"/>
                      </a:stretch>
                    </a:blipFill>
                  </a:tcPr>
                </a:tc>
                <a:extLst>
                  <a:ext uri="{0D108BD9-81ED-4DB2-BD59-A6C34878D82A}">
                    <a16:rowId xmlns:a16="http://schemas.microsoft.com/office/drawing/2014/main" val="10013"/>
                  </a:ext>
                </a:extLst>
              </a:tr>
              <a:tr h="270574">
                <a:tc gridSpan="4">
                  <a:txBody>
                    <a:bodyPr/>
                    <a:lstStyle/>
                    <a:p>
                      <a:endParaRPr lang="en-US" sz="1800" dirty="0">
                        <a:solidFill>
                          <a:schemeClr val="tx1"/>
                        </a:solidFill>
                      </a:endParaRPr>
                    </a:p>
                  </a:txBody>
                  <a:tcPr marL="68580" marR="68580" marT="0" marB="0">
                    <a:blipFill rotWithShape="1">
                      <a:blip r:embed="rId2"/>
                      <a:stretch>
                        <a:fillRect l="-104" t="-1497297" b="-29730"/>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5" name="Rectangle 1"/>
          <p:cNvSpPr>
            <a:spLocks noChangeArrowheads="1"/>
          </p:cNvSpPr>
          <p:nvPr/>
        </p:nvSpPr>
        <p:spPr bwMode="auto">
          <a:xfrm>
            <a:off x="1894604" y="1022468"/>
            <a:ext cx="5211491"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10.11. Different Mean Scores: CRD</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27707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72319" y="150126"/>
            <a:ext cx="7696200" cy="586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Computing Multiple Comparison Tests</a:t>
            </a:r>
          </a:p>
        </p:txBody>
      </p:sp>
      <p:graphicFrame>
        <p:nvGraphicFramePr>
          <p:cNvPr id="3" name="Content Placeholder 1"/>
          <p:cNvGraphicFramePr>
            <a:graphicFrameLocks/>
          </p:cNvGraphicFramePr>
          <p:nvPr>
            <p:extLst>
              <p:ext uri="{D42A27DB-BD31-4B8C-83A1-F6EECF244321}">
                <p14:modId xmlns:p14="http://schemas.microsoft.com/office/powerpoint/2010/main" val="3948891736"/>
              </p:ext>
            </p:extLst>
          </p:nvPr>
        </p:nvGraphicFramePr>
        <p:xfrm>
          <a:off x="644939" y="1862305"/>
          <a:ext cx="7923580" cy="4416148"/>
        </p:xfrm>
        <a:graphic>
          <a:graphicData uri="http://schemas.openxmlformats.org/drawingml/2006/table">
            <a:tbl>
              <a:tblPr/>
              <a:tblGrid>
                <a:gridCol w="1351229">
                  <a:extLst>
                    <a:ext uri="{9D8B030D-6E8A-4147-A177-3AD203B41FA5}">
                      <a16:colId xmlns:a16="http://schemas.microsoft.com/office/drawing/2014/main" val="20000"/>
                    </a:ext>
                  </a:extLst>
                </a:gridCol>
                <a:gridCol w="1344422">
                  <a:extLst>
                    <a:ext uri="{9D8B030D-6E8A-4147-A177-3AD203B41FA5}">
                      <a16:colId xmlns:a16="http://schemas.microsoft.com/office/drawing/2014/main" val="20001"/>
                    </a:ext>
                  </a:extLst>
                </a:gridCol>
                <a:gridCol w="1306982">
                  <a:extLst>
                    <a:ext uri="{9D8B030D-6E8A-4147-A177-3AD203B41FA5}">
                      <a16:colId xmlns:a16="http://schemas.microsoft.com/office/drawing/2014/main" val="20002"/>
                    </a:ext>
                  </a:extLst>
                </a:gridCol>
                <a:gridCol w="735177">
                  <a:extLst>
                    <a:ext uri="{9D8B030D-6E8A-4147-A177-3AD203B41FA5}">
                      <a16:colId xmlns:a16="http://schemas.microsoft.com/office/drawing/2014/main" val="20003"/>
                    </a:ext>
                  </a:extLst>
                </a:gridCol>
                <a:gridCol w="644983">
                  <a:extLst>
                    <a:ext uri="{9D8B030D-6E8A-4147-A177-3AD203B41FA5}">
                      <a16:colId xmlns:a16="http://schemas.microsoft.com/office/drawing/2014/main" val="20004"/>
                    </a:ext>
                  </a:extLst>
                </a:gridCol>
                <a:gridCol w="1271244">
                  <a:extLst>
                    <a:ext uri="{9D8B030D-6E8A-4147-A177-3AD203B41FA5}">
                      <a16:colId xmlns:a16="http://schemas.microsoft.com/office/drawing/2014/main" val="20005"/>
                    </a:ext>
                  </a:extLst>
                </a:gridCol>
                <a:gridCol w="1269543">
                  <a:extLst>
                    <a:ext uri="{9D8B030D-6E8A-4147-A177-3AD203B41FA5}">
                      <a16:colId xmlns:a16="http://schemas.microsoft.com/office/drawing/2014/main" val="20006"/>
                    </a:ext>
                  </a:extLst>
                </a:gridCol>
              </a:tblGrid>
              <a:tr h="319413">
                <a:tc gridSpan="7">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Dependent Variable: Service Quality Tukey HSD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9639">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 Coffee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(J) Coffee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Difference (I–J)</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Error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95% Confidence Interval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63882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Lower 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Upper 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413">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Cappuccino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Macchiato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0.387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−0.71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413">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Americano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0.618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0.96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8824">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Macchiato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Cappuccino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0.387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0.71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413">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Americano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0.081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8824">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Americano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Cappuccino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0.618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−0.96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9413">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Macchiato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0.067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Rectangle 6"/>
          <p:cNvSpPr>
            <a:spLocks noChangeArrowheads="1"/>
          </p:cNvSpPr>
          <p:nvPr/>
        </p:nvSpPr>
        <p:spPr bwMode="auto">
          <a:xfrm>
            <a:off x="685800" y="1130226"/>
            <a:ext cx="7923579"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10.12. Pair-wise Comparison of Treatment Group Means</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13065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87272" y="228600"/>
            <a:ext cx="7294728" cy="5902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Visual Display: Mean Difference </a:t>
            </a:r>
          </a:p>
        </p:txBody>
      </p:sp>
      <p:sp>
        <p:nvSpPr>
          <p:cNvPr id="3" name="Content Placeholder 2"/>
          <p:cNvSpPr txBox="1">
            <a:spLocks/>
          </p:cNvSpPr>
          <p:nvPr/>
        </p:nvSpPr>
        <p:spPr>
          <a:xfrm>
            <a:off x="5062182" y="2269510"/>
            <a:ext cx="3429000" cy="2152366"/>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We can easily interpret the closer means of Cappuccino (5.6) and Americano (6.2), as compared to Macchiato (4.7). </a:t>
            </a:r>
          </a:p>
          <a:p>
            <a:endParaRPr lang="en-US" altLang="en-US" sz="24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73" y="2023850"/>
            <a:ext cx="3733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34304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039" y="143301"/>
            <a:ext cx="8825481" cy="5424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Reporting the Results of One-Way ANOVA (CRD)</a:t>
            </a:r>
          </a:p>
        </p:txBody>
      </p:sp>
      <p:sp>
        <p:nvSpPr>
          <p:cNvPr id="3" name="Content Placeholder 2"/>
          <p:cNvSpPr txBox="1">
            <a:spLocks/>
          </p:cNvSpPr>
          <p:nvPr/>
        </p:nvSpPr>
        <p:spPr>
          <a:xfrm>
            <a:off x="1076500" y="1802642"/>
            <a:ext cx="7036558"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Non-significant results of one-sample KS for </a:t>
            </a:r>
            <a:r>
              <a:rPr lang="en-US" sz="2400" i="1" dirty="0"/>
              <a:t>quality</a:t>
            </a:r>
            <a:r>
              <a:rPr lang="en-US" sz="2400" dirty="0"/>
              <a:t> (0.085, </a:t>
            </a:r>
            <a:r>
              <a:rPr lang="en-US" sz="2400" i="1" dirty="0"/>
              <a:t>p </a:t>
            </a:r>
            <a:r>
              <a:rPr lang="en-US" sz="2400" dirty="0"/>
              <a:t>&gt; 0.05, 0.06) at 5 per cent </a:t>
            </a:r>
            <a:r>
              <a:rPr lang="en-US" sz="2400" dirty="0" err="1"/>
              <a:t>LoS</a:t>
            </a:r>
            <a:r>
              <a:rPr lang="en-US" sz="2400" dirty="0"/>
              <a:t> indicating the decision in </a:t>
            </a:r>
            <a:r>
              <a:rPr lang="en-US" sz="2400" dirty="0" err="1"/>
              <a:t>favour</a:t>
            </a:r>
            <a:r>
              <a:rPr lang="en-US" sz="2400" dirty="0"/>
              <a:t> of null hypothesis. </a:t>
            </a:r>
          </a:p>
          <a:p>
            <a:pPr marL="69850" indent="0" algn="just">
              <a:buFont typeface="Wingdings 2" panose="05020102010507070707" pitchFamily="18" charset="2"/>
              <a:buNone/>
              <a:defRPr/>
            </a:pPr>
            <a:endParaRPr lang="en-US" sz="2400" dirty="0"/>
          </a:p>
          <a:p>
            <a:pPr algn="just">
              <a:defRPr/>
            </a:pPr>
            <a:r>
              <a:rPr lang="en-US" sz="2400" dirty="0"/>
              <a:t>Similarly, non-significant </a:t>
            </a:r>
            <a:r>
              <a:rPr lang="en-US" sz="2400" i="1" dirty="0"/>
              <a:t>F</a:t>
            </a:r>
            <a:r>
              <a:rPr lang="en-US" sz="2400" dirty="0"/>
              <a:t>-statistic of treatment [</a:t>
            </a:r>
            <a:r>
              <a:rPr lang="en-US" sz="2400" dirty="0" err="1"/>
              <a:t>F</a:t>
            </a:r>
            <a:r>
              <a:rPr lang="en-US" sz="2400" baseline="-25000" dirty="0" err="1"/>
              <a:t>coffee</a:t>
            </a:r>
            <a:r>
              <a:rPr lang="en-US" sz="2400" baseline="-25000" dirty="0"/>
              <a:t> drink </a:t>
            </a:r>
            <a:r>
              <a:rPr lang="en-US" sz="2400" dirty="0"/>
              <a:t>(2,104) = 2.5, </a:t>
            </a:r>
            <a:r>
              <a:rPr lang="en-US" sz="2400" i="1" dirty="0"/>
              <a:t>p</a:t>
            </a:r>
            <a:r>
              <a:rPr lang="en-US" sz="2400" dirty="0"/>
              <a:t> &gt; 0.05, 0.081)] due to higher </a:t>
            </a:r>
            <a:r>
              <a:rPr lang="en-US" sz="2400" i="1" dirty="0"/>
              <a:t>p</a:t>
            </a:r>
            <a:r>
              <a:rPr lang="en-US" sz="2400" dirty="0"/>
              <a:t>-value than 5 per cent </a:t>
            </a:r>
            <a:r>
              <a:rPr lang="en-US" sz="2400" dirty="0" err="1"/>
              <a:t>LoS</a:t>
            </a:r>
            <a:r>
              <a:rPr lang="en-US" sz="2400" dirty="0"/>
              <a:t> infer the result in </a:t>
            </a:r>
            <a:r>
              <a:rPr lang="en-US" sz="2400" dirty="0" err="1"/>
              <a:t>favour</a:t>
            </a:r>
            <a:r>
              <a:rPr lang="en-US" sz="2400" dirty="0"/>
              <a:t> of null hypothesis of equal treatment effect. Thus, we conclude that </a:t>
            </a:r>
            <a:r>
              <a:rPr lang="en-US" sz="2400" i="1" dirty="0"/>
              <a:t>quality</a:t>
            </a:r>
            <a:r>
              <a:rPr lang="en-US" sz="2400" dirty="0"/>
              <a:t> of three coffee drinks is same among all the treatment groups. </a:t>
            </a:r>
          </a:p>
          <a:p>
            <a:pPr algn="just">
              <a:defRPr/>
            </a:pPr>
            <a:endParaRPr 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55005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5967" y="156950"/>
            <a:ext cx="8710612" cy="5834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Randomized Block Design (Single Block Factor)</a:t>
            </a:r>
          </a:p>
        </p:txBody>
      </p:sp>
      <p:sp>
        <p:nvSpPr>
          <p:cNvPr id="3" name="Content Placeholder 2"/>
          <p:cNvSpPr txBox="1">
            <a:spLocks/>
          </p:cNvSpPr>
          <p:nvPr/>
        </p:nvSpPr>
        <p:spPr>
          <a:xfrm>
            <a:off x="1203881" y="1138451"/>
            <a:ext cx="6814783" cy="507128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experiment design that isolates the effect of extraneous variable by the process of blocking is known as randomized block design (RBD). </a:t>
            </a:r>
          </a:p>
          <a:p>
            <a:pPr algn="just"/>
            <a:r>
              <a:rPr lang="en-US" altLang="en-US" sz="2400" dirty="0"/>
              <a:t>The experiment design is laid out in such a way that similar independent test units are made to be a part of a particular ‘block’, and then in each block the treatments are assigned randomly to the test units. </a:t>
            </a:r>
          </a:p>
          <a:p>
            <a:pPr algn="just"/>
            <a:r>
              <a:rPr lang="en-US" altLang="en-US" sz="2400" dirty="0"/>
              <a:t>The blocks are defined as heterogeneous sets of items that are matched and measured on repeated manner. The single blocking factor and treatment used in RBD are measured at nominal scale, whereas test units’ responses are measured at interval or ratio scale.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053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1066800" y="685801"/>
            <a:ext cx="6777037" cy="3048000"/>
          </a:xfrm>
          <a:prstGeom prst="rect">
            <a:avLst/>
          </a:prstGeom>
          <a:blipFill rotWithShape="1">
            <a:blip r:embed="rId2"/>
            <a:stretch>
              <a:fillRect t="-600" b="-9000"/>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a:t> </a:t>
            </a:r>
            <a:endParaRPr lang="en-US" dirty="0"/>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50553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66351356"/>
              </p:ext>
            </p:extLst>
          </p:nvPr>
        </p:nvGraphicFramePr>
        <p:xfrm>
          <a:off x="1040273" y="1383819"/>
          <a:ext cx="7953604" cy="4147566"/>
        </p:xfrm>
        <a:graphic>
          <a:graphicData uri="http://schemas.openxmlformats.org/drawingml/2006/table">
            <a:tbl>
              <a:tblPr firstRow="1" firstCol="1" bandRow="1">
                <a:tableStyleId>{5940675A-B579-460E-94D1-54222C63F5DA}</a:tableStyleId>
              </a:tblPr>
              <a:tblGrid>
                <a:gridCol w="1930576">
                  <a:extLst>
                    <a:ext uri="{9D8B030D-6E8A-4147-A177-3AD203B41FA5}">
                      <a16:colId xmlns:a16="http://schemas.microsoft.com/office/drawing/2014/main" val="20000"/>
                    </a:ext>
                  </a:extLst>
                </a:gridCol>
                <a:gridCol w="986739">
                  <a:extLst>
                    <a:ext uri="{9D8B030D-6E8A-4147-A177-3AD203B41FA5}">
                      <a16:colId xmlns:a16="http://schemas.microsoft.com/office/drawing/2014/main" val="20001"/>
                    </a:ext>
                  </a:extLst>
                </a:gridCol>
                <a:gridCol w="1175134">
                  <a:extLst>
                    <a:ext uri="{9D8B030D-6E8A-4147-A177-3AD203B41FA5}">
                      <a16:colId xmlns:a16="http://schemas.microsoft.com/office/drawing/2014/main" val="20002"/>
                    </a:ext>
                  </a:extLst>
                </a:gridCol>
                <a:gridCol w="1091196">
                  <a:extLst>
                    <a:ext uri="{9D8B030D-6E8A-4147-A177-3AD203B41FA5}">
                      <a16:colId xmlns:a16="http://schemas.microsoft.com/office/drawing/2014/main" val="20003"/>
                    </a:ext>
                  </a:extLst>
                </a:gridCol>
                <a:gridCol w="1007258">
                  <a:extLst>
                    <a:ext uri="{9D8B030D-6E8A-4147-A177-3AD203B41FA5}">
                      <a16:colId xmlns:a16="http://schemas.microsoft.com/office/drawing/2014/main" val="20004"/>
                    </a:ext>
                  </a:extLst>
                </a:gridCol>
                <a:gridCol w="1762701">
                  <a:extLst>
                    <a:ext uri="{9D8B030D-6E8A-4147-A177-3AD203B41FA5}">
                      <a16:colId xmlns:a16="http://schemas.microsoft.com/office/drawing/2014/main" val="20005"/>
                    </a:ext>
                  </a:extLst>
                </a:gridCol>
              </a:tblGrid>
              <a:tr h="274320">
                <a:tc>
                  <a:txBody>
                    <a:bodyPr/>
                    <a:lstStyle/>
                    <a:p>
                      <a:pPr marL="0" marR="0" algn="ctr">
                        <a:lnSpc>
                          <a:spcPct val="150000"/>
                        </a:lnSpc>
                        <a:spcBef>
                          <a:spcPts val="0"/>
                        </a:spcBef>
                        <a:spcAft>
                          <a:spcPts val="0"/>
                        </a:spcAft>
                      </a:pPr>
                      <a:r>
                        <a:rPr lang="en-US" sz="2200" dirty="0">
                          <a:solidFill>
                            <a:schemeClr val="tx1"/>
                          </a:solidFill>
                          <a:effectLst/>
                        </a:rPr>
                        <a:t>Blocking Factor</a:t>
                      </a:r>
                      <a:endParaRPr lang="en-US" sz="2200" dirty="0">
                        <a:solidFill>
                          <a:schemeClr val="tx1"/>
                        </a:solidFill>
                        <a:effectLst/>
                        <a:latin typeface="Arial"/>
                        <a:ea typeface="Times New Roman"/>
                        <a:cs typeface="Times New Roman"/>
                      </a:endParaRPr>
                    </a:p>
                  </a:txBody>
                  <a:tcPr marL="68580" marR="68580" marT="0" marB="0"/>
                </a:tc>
                <a:tc gridSpan="5">
                  <a:txBody>
                    <a:bodyPr/>
                    <a:lstStyle/>
                    <a:p>
                      <a:pPr marL="0" marR="0" algn="ctr">
                        <a:lnSpc>
                          <a:spcPct val="150000"/>
                        </a:lnSpc>
                        <a:spcBef>
                          <a:spcPts val="0"/>
                        </a:spcBef>
                        <a:spcAft>
                          <a:spcPts val="0"/>
                        </a:spcAft>
                      </a:pPr>
                      <a:r>
                        <a:rPr lang="en-US" sz="2200" dirty="0">
                          <a:solidFill>
                            <a:schemeClr val="tx1"/>
                          </a:solidFill>
                          <a:effectLst/>
                        </a:rPr>
                        <a:t>Treatment Levels (J = 1,2,3)</a:t>
                      </a:r>
                      <a:endParaRPr lang="en-US" sz="22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40">
                <a:tc>
                  <a:txBody>
                    <a:bodyPr/>
                    <a:lstStyle/>
                    <a:p>
                      <a:pPr marL="0" marR="0" algn="ctr">
                        <a:lnSpc>
                          <a:spcPct val="150000"/>
                        </a:lnSpc>
                        <a:spcBef>
                          <a:spcPts val="0"/>
                        </a:spcBef>
                        <a:spcAft>
                          <a:spcPts val="0"/>
                        </a:spcAft>
                      </a:pPr>
                      <a:r>
                        <a:rPr lang="en-US" sz="2200" dirty="0">
                          <a:solidFill>
                            <a:schemeClr val="tx1"/>
                          </a:solidFill>
                          <a:effectLst/>
                        </a:rPr>
                        <a:t> </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Level J</a:t>
                      </a:r>
                      <a:r>
                        <a:rPr lang="en-US" sz="2200" baseline="-25000" dirty="0">
                          <a:solidFill>
                            <a:schemeClr val="tx1"/>
                          </a:solidFill>
                          <a:effectLst/>
                        </a:rPr>
                        <a:t>1</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Level J</a:t>
                      </a:r>
                      <a:r>
                        <a:rPr lang="en-US" sz="2200" baseline="-25000" dirty="0">
                          <a:solidFill>
                            <a:schemeClr val="tx1"/>
                          </a:solidFill>
                          <a:effectLst/>
                        </a:rPr>
                        <a:t>2</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Level J</a:t>
                      </a:r>
                      <a:r>
                        <a:rPr lang="en-US" sz="2200" baseline="-25000" dirty="0">
                          <a:solidFill>
                            <a:schemeClr val="tx1"/>
                          </a:solidFill>
                          <a:effectLst/>
                        </a:rPr>
                        <a:t>3</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Level J</a:t>
                      </a:r>
                      <a:r>
                        <a:rPr lang="en-US" sz="2200" baseline="-25000" dirty="0">
                          <a:solidFill>
                            <a:schemeClr val="tx1"/>
                          </a:solidFill>
                          <a:effectLst/>
                        </a:rPr>
                        <a:t>m</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Blocking Mean</a:t>
                      </a:r>
                      <a:endParaRPr lang="en-US" sz="22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74320">
                <a:tc>
                  <a:txBody>
                    <a:bodyPr/>
                    <a:lstStyle/>
                    <a:p>
                      <a:pPr marL="0" marR="0" algn="ctr">
                        <a:lnSpc>
                          <a:spcPct val="150000"/>
                        </a:lnSpc>
                        <a:spcBef>
                          <a:spcPts val="0"/>
                        </a:spcBef>
                        <a:spcAft>
                          <a:spcPts val="0"/>
                        </a:spcAft>
                      </a:pPr>
                      <a:r>
                        <a:rPr lang="en-US" sz="2200" dirty="0">
                          <a:solidFill>
                            <a:schemeClr val="tx1"/>
                          </a:solidFill>
                          <a:effectLst/>
                        </a:rPr>
                        <a:t>B</a:t>
                      </a:r>
                      <a:r>
                        <a:rPr lang="en-US" sz="2200" baseline="-25000" dirty="0">
                          <a:solidFill>
                            <a:schemeClr val="tx1"/>
                          </a:solidFill>
                          <a:effectLst/>
                        </a:rPr>
                        <a:t>1</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11</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12</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13</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1j</a:t>
                      </a:r>
                      <a:endParaRPr lang="en-US" sz="2200" dirty="0">
                        <a:solidFill>
                          <a:schemeClr val="tx1"/>
                        </a:solidFill>
                        <a:effectLst/>
                        <a:latin typeface="Arial"/>
                        <a:ea typeface="Times New Roman"/>
                        <a:cs typeface="Times New Roman"/>
                      </a:endParaRPr>
                    </a:p>
                  </a:txBody>
                  <a:tcPr marL="68580" marR="68580" marT="0" marB="0"/>
                </a:tc>
                <a:tc>
                  <a:txBody>
                    <a:bodyPr/>
                    <a:lstStyle/>
                    <a:p>
                      <a:endParaRPr lang="en-US" sz="2200" dirty="0">
                        <a:solidFill>
                          <a:schemeClr val="tx1"/>
                        </a:solidFill>
                      </a:endParaRPr>
                    </a:p>
                  </a:txBody>
                  <a:tcPr marL="68580" marR="68580" marT="0" marB="0">
                    <a:blipFill rotWithShape="1">
                      <a:blip r:embed="rId2"/>
                      <a:stretch>
                        <a:fillRect l="-351269" t="-300000" r="-508" b="-524444"/>
                      </a:stretch>
                    </a:blipFill>
                  </a:tcPr>
                </a:tc>
                <a:extLst>
                  <a:ext uri="{0D108BD9-81ED-4DB2-BD59-A6C34878D82A}">
                    <a16:rowId xmlns:a16="http://schemas.microsoft.com/office/drawing/2014/main" val="10002"/>
                  </a:ext>
                </a:extLst>
              </a:tr>
              <a:tr h="274320">
                <a:tc>
                  <a:txBody>
                    <a:bodyPr/>
                    <a:lstStyle/>
                    <a:p>
                      <a:pPr marL="0" marR="0" algn="ctr">
                        <a:lnSpc>
                          <a:spcPct val="150000"/>
                        </a:lnSpc>
                        <a:spcBef>
                          <a:spcPts val="0"/>
                        </a:spcBef>
                        <a:spcAft>
                          <a:spcPts val="0"/>
                        </a:spcAft>
                      </a:pPr>
                      <a:r>
                        <a:rPr lang="en-US" sz="2200" dirty="0">
                          <a:solidFill>
                            <a:schemeClr val="tx1"/>
                          </a:solidFill>
                          <a:effectLst/>
                        </a:rPr>
                        <a:t>B</a:t>
                      </a:r>
                      <a:r>
                        <a:rPr lang="en-US" sz="2200" baseline="-25000" dirty="0">
                          <a:solidFill>
                            <a:schemeClr val="tx1"/>
                          </a:solidFill>
                          <a:effectLst/>
                        </a:rPr>
                        <a:t>2</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21</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22</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23</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2j</a:t>
                      </a:r>
                      <a:endParaRPr lang="en-US" sz="2200" dirty="0">
                        <a:solidFill>
                          <a:schemeClr val="tx1"/>
                        </a:solidFill>
                        <a:effectLst/>
                        <a:latin typeface="Arial"/>
                        <a:ea typeface="Times New Roman"/>
                        <a:cs typeface="Times New Roman"/>
                      </a:endParaRPr>
                    </a:p>
                  </a:txBody>
                  <a:tcPr marL="68580" marR="68580" marT="0" marB="0"/>
                </a:tc>
                <a:tc>
                  <a:txBody>
                    <a:bodyPr/>
                    <a:lstStyle/>
                    <a:p>
                      <a:endParaRPr lang="en-US" sz="2200" dirty="0">
                        <a:solidFill>
                          <a:schemeClr val="tx1"/>
                        </a:solidFill>
                      </a:endParaRPr>
                    </a:p>
                  </a:txBody>
                  <a:tcPr marL="68580" marR="68580" marT="0" marB="0">
                    <a:blipFill rotWithShape="1">
                      <a:blip r:embed="rId2"/>
                      <a:stretch>
                        <a:fillRect l="-351269" t="-400000" r="-508" b="-424444"/>
                      </a:stretch>
                    </a:blipFill>
                  </a:tcPr>
                </a:tc>
                <a:extLst>
                  <a:ext uri="{0D108BD9-81ED-4DB2-BD59-A6C34878D82A}">
                    <a16:rowId xmlns:a16="http://schemas.microsoft.com/office/drawing/2014/main" val="10003"/>
                  </a:ext>
                </a:extLst>
              </a:tr>
              <a:tr h="274320">
                <a:tc>
                  <a:txBody>
                    <a:bodyPr/>
                    <a:lstStyle/>
                    <a:p>
                      <a:pPr marL="0" marR="0" algn="ctr">
                        <a:lnSpc>
                          <a:spcPct val="150000"/>
                        </a:lnSpc>
                        <a:spcBef>
                          <a:spcPts val="0"/>
                        </a:spcBef>
                        <a:spcAft>
                          <a:spcPts val="0"/>
                        </a:spcAft>
                      </a:pPr>
                      <a:r>
                        <a:rPr lang="en-US" sz="2200" dirty="0">
                          <a:solidFill>
                            <a:schemeClr val="tx1"/>
                          </a:solidFill>
                          <a:effectLst/>
                        </a:rPr>
                        <a:t>B</a:t>
                      </a:r>
                      <a:r>
                        <a:rPr lang="en-US" sz="2200" baseline="-25000" dirty="0">
                          <a:solidFill>
                            <a:schemeClr val="tx1"/>
                          </a:solidFill>
                          <a:effectLst/>
                        </a:rPr>
                        <a:t>3</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31</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32</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33</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3j</a:t>
                      </a:r>
                      <a:endParaRPr lang="en-US" sz="2200" dirty="0">
                        <a:solidFill>
                          <a:schemeClr val="tx1"/>
                        </a:solidFill>
                        <a:effectLst/>
                        <a:latin typeface="Arial"/>
                        <a:ea typeface="Times New Roman"/>
                        <a:cs typeface="Times New Roman"/>
                      </a:endParaRPr>
                    </a:p>
                  </a:txBody>
                  <a:tcPr marL="68580" marR="68580" marT="0" marB="0"/>
                </a:tc>
                <a:tc>
                  <a:txBody>
                    <a:bodyPr/>
                    <a:lstStyle/>
                    <a:p>
                      <a:endParaRPr lang="en-US" sz="2200" dirty="0">
                        <a:solidFill>
                          <a:schemeClr val="tx1"/>
                        </a:solidFill>
                      </a:endParaRPr>
                    </a:p>
                  </a:txBody>
                  <a:tcPr marL="68580" marR="68580" marT="0" marB="0">
                    <a:blipFill rotWithShape="1">
                      <a:blip r:embed="rId2"/>
                      <a:stretch>
                        <a:fillRect l="-351269" t="-500000" r="-508" b="-324444"/>
                      </a:stretch>
                    </a:blipFill>
                  </a:tcPr>
                </a:tc>
                <a:extLst>
                  <a:ext uri="{0D108BD9-81ED-4DB2-BD59-A6C34878D82A}">
                    <a16:rowId xmlns:a16="http://schemas.microsoft.com/office/drawing/2014/main" val="10004"/>
                  </a:ext>
                </a:extLst>
              </a:tr>
              <a:tr h="274320">
                <a:tc>
                  <a:txBody>
                    <a:bodyPr/>
                    <a:lstStyle/>
                    <a:p>
                      <a:pPr marL="0" marR="0" algn="ctr">
                        <a:lnSpc>
                          <a:spcPct val="150000"/>
                        </a:lnSpc>
                        <a:spcBef>
                          <a:spcPts val="0"/>
                        </a:spcBef>
                        <a:spcAft>
                          <a:spcPts val="0"/>
                        </a:spcAft>
                      </a:pPr>
                      <a:r>
                        <a:rPr lang="en-US" sz="2200" dirty="0">
                          <a:solidFill>
                            <a:schemeClr val="tx1"/>
                          </a:solidFill>
                          <a:effectLst/>
                        </a:rPr>
                        <a:t>Blocking m</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X</a:t>
                      </a:r>
                      <a:r>
                        <a:rPr lang="en-US" sz="2200" baseline="-25000" dirty="0">
                          <a:solidFill>
                            <a:schemeClr val="tx1"/>
                          </a:solidFill>
                          <a:effectLst/>
                        </a:rPr>
                        <a:t>m1</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X</a:t>
                      </a:r>
                      <a:r>
                        <a:rPr lang="en-US" sz="2200" baseline="-25000" dirty="0">
                          <a:solidFill>
                            <a:schemeClr val="tx1"/>
                          </a:solidFill>
                          <a:effectLst/>
                        </a:rPr>
                        <a:t>m2</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X</a:t>
                      </a:r>
                      <a:r>
                        <a:rPr lang="en-US" sz="2200" baseline="-25000" dirty="0">
                          <a:solidFill>
                            <a:schemeClr val="tx1"/>
                          </a:solidFill>
                          <a:effectLst/>
                        </a:rPr>
                        <a:t>m3</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solidFill>
                            <a:schemeClr val="tx1"/>
                          </a:solidFill>
                          <a:effectLst/>
                        </a:rPr>
                        <a:t>X</a:t>
                      </a:r>
                      <a:r>
                        <a:rPr lang="en-US" sz="2200" baseline="-25000" dirty="0">
                          <a:solidFill>
                            <a:schemeClr val="tx1"/>
                          </a:solidFill>
                          <a:effectLst/>
                        </a:rPr>
                        <a:t>mj</a:t>
                      </a:r>
                      <a:endParaRPr lang="en-US" sz="22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2200" dirty="0">
                          <a:solidFill>
                            <a:schemeClr val="tx1"/>
                          </a:solidFill>
                          <a:effectLst/>
                        </a:rPr>
                        <a:t> </a:t>
                      </a:r>
                      <a:endParaRPr lang="en-US" sz="22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548640">
                <a:tc>
                  <a:txBody>
                    <a:bodyPr/>
                    <a:lstStyle/>
                    <a:p>
                      <a:pPr marL="0" marR="0" algn="ctr">
                        <a:lnSpc>
                          <a:spcPct val="150000"/>
                        </a:lnSpc>
                        <a:spcBef>
                          <a:spcPts val="0"/>
                        </a:spcBef>
                        <a:spcAft>
                          <a:spcPts val="0"/>
                        </a:spcAft>
                      </a:pPr>
                      <a:r>
                        <a:rPr lang="en-US" sz="2200" dirty="0">
                          <a:solidFill>
                            <a:schemeClr val="tx1"/>
                          </a:solidFill>
                          <a:effectLst/>
                        </a:rPr>
                        <a:t>Treatment means</a:t>
                      </a:r>
                      <a:endParaRPr lang="en-US" sz="2200" dirty="0">
                        <a:solidFill>
                          <a:schemeClr val="tx1"/>
                        </a:solidFill>
                        <a:effectLst/>
                        <a:latin typeface="Arial"/>
                        <a:ea typeface="Times New Roman"/>
                        <a:cs typeface="Times New Roman"/>
                      </a:endParaRPr>
                    </a:p>
                  </a:txBody>
                  <a:tcPr marL="68580" marR="68580" marT="0" marB="0"/>
                </a:tc>
                <a:tc>
                  <a:txBody>
                    <a:bodyPr/>
                    <a:lstStyle/>
                    <a:p>
                      <a:endParaRPr lang="en-US" sz="2200" dirty="0">
                        <a:solidFill>
                          <a:schemeClr val="tx1"/>
                        </a:solidFill>
                      </a:endParaRPr>
                    </a:p>
                  </a:txBody>
                  <a:tcPr marL="68580" marR="68580" marT="0" marB="0">
                    <a:blipFill rotWithShape="1">
                      <a:blip r:embed="rId2"/>
                      <a:stretch>
                        <a:fillRect l="-197273" t="-350000" r="-511818" b="-12222"/>
                      </a:stretch>
                    </a:blipFill>
                  </a:tcPr>
                </a:tc>
                <a:tc>
                  <a:txBody>
                    <a:bodyPr/>
                    <a:lstStyle/>
                    <a:p>
                      <a:endParaRPr lang="en-US" sz="2200" dirty="0">
                        <a:solidFill>
                          <a:schemeClr val="tx1"/>
                        </a:solidFill>
                      </a:endParaRPr>
                    </a:p>
                  </a:txBody>
                  <a:tcPr marL="68580" marR="68580" marT="0" marB="0">
                    <a:blipFill rotWithShape="1">
                      <a:blip r:embed="rId2"/>
                      <a:stretch>
                        <a:fillRect l="-249618" t="-350000" r="-329771" b="-12222"/>
                      </a:stretch>
                    </a:blipFill>
                  </a:tcPr>
                </a:tc>
                <a:tc>
                  <a:txBody>
                    <a:bodyPr/>
                    <a:lstStyle/>
                    <a:p>
                      <a:endParaRPr lang="en-US" sz="2200" dirty="0">
                        <a:solidFill>
                          <a:schemeClr val="tx1"/>
                        </a:solidFill>
                      </a:endParaRPr>
                    </a:p>
                  </a:txBody>
                  <a:tcPr marL="68580" marR="68580" marT="0" marB="0">
                    <a:blipFill rotWithShape="1">
                      <a:blip r:embed="rId2"/>
                      <a:stretch>
                        <a:fillRect l="-375410" t="-350000" r="-254098" b="-12222"/>
                      </a:stretch>
                    </a:blipFill>
                  </a:tcPr>
                </a:tc>
                <a:tc>
                  <a:txBody>
                    <a:bodyPr/>
                    <a:lstStyle/>
                    <a:p>
                      <a:pPr marL="0" marR="0" algn="ctr">
                        <a:lnSpc>
                          <a:spcPct val="150000"/>
                        </a:lnSpc>
                        <a:spcBef>
                          <a:spcPts val="0"/>
                        </a:spcBef>
                        <a:spcAft>
                          <a:spcPts val="0"/>
                        </a:spcAft>
                      </a:pPr>
                      <a:r>
                        <a:rPr lang="en-US" sz="2200" dirty="0">
                          <a:solidFill>
                            <a:schemeClr val="tx1"/>
                          </a:solidFill>
                          <a:effectLst/>
                        </a:rPr>
                        <a:t> </a:t>
                      </a:r>
                      <a:endParaRPr lang="en-US" sz="2200" dirty="0">
                        <a:solidFill>
                          <a:schemeClr val="tx1"/>
                        </a:solidFill>
                        <a:effectLst/>
                        <a:latin typeface="Arial"/>
                        <a:ea typeface="Times New Roman"/>
                        <a:cs typeface="Times New Roman"/>
                      </a:endParaRPr>
                    </a:p>
                  </a:txBody>
                  <a:tcPr marL="68580" marR="68580" marT="0" marB="0"/>
                </a:tc>
                <a:tc>
                  <a:txBody>
                    <a:bodyPr/>
                    <a:lstStyle/>
                    <a:p>
                      <a:endParaRPr lang="en-US" sz="2200" dirty="0">
                        <a:solidFill>
                          <a:schemeClr val="tx1"/>
                        </a:solidFill>
                      </a:endParaRPr>
                    </a:p>
                  </a:txBody>
                  <a:tcPr marL="68580" marR="68580" marT="0" marB="0">
                    <a:blipFill rotWithShape="1">
                      <a:blip r:embed="rId2"/>
                      <a:stretch>
                        <a:fillRect l="-351269" t="-350000" r="-508" b="-12222"/>
                      </a:stretch>
                    </a:blipFill>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1858982" y="731904"/>
            <a:ext cx="6179705"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10.13. Layout of Randomized Block Design</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1748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6768" y="167183"/>
            <a:ext cx="6641839" cy="6107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a:t>
            </a:r>
          </a:p>
        </p:txBody>
      </p:sp>
      <p:sp>
        <p:nvSpPr>
          <p:cNvPr id="3" name="Content Placeholder 2"/>
          <p:cNvSpPr txBox="1">
            <a:spLocks/>
          </p:cNvSpPr>
          <p:nvPr/>
        </p:nvSpPr>
        <p:spPr>
          <a:xfrm>
            <a:off x="761999" y="1364777"/>
            <a:ext cx="7767851" cy="479036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200" dirty="0"/>
              <a:t>Analysis of Variance (ANOVA) is a parametric test procedure which compares several population means,  aiming to ascertain statistical difference. </a:t>
            </a:r>
          </a:p>
          <a:p>
            <a:pPr algn="just"/>
            <a:r>
              <a:rPr lang="en-US" altLang="en-US" sz="2200" dirty="0"/>
              <a:t>The term ‘analysis of variance’ is used to compare the variance of samples to make inferences about the means. </a:t>
            </a:r>
          </a:p>
          <a:p>
            <a:pPr algn="just"/>
            <a:r>
              <a:rPr lang="en-US" altLang="en-US" sz="2200" dirty="0"/>
              <a:t>One-way ANOVA is used to test hypothesis, where one dependent variable is measured at continuous scale (interval or ratio) and one independent variable is categorical in nature or in few cases ordinal scale with minimum three distinct levels. </a:t>
            </a:r>
          </a:p>
          <a:p>
            <a:pPr algn="just"/>
            <a:r>
              <a:rPr lang="en-US" altLang="en-US" sz="2200" dirty="0"/>
              <a:t>This independent variable is called ‘single-factor’ and each category of independent variable is referred as ‘level’. Each level of independent variable represents ‘unique treatment’ in one-way ANOVA and the effects of treatment can be measured on particular dependent variable. </a:t>
            </a:r>
          </a:p>
          <a:p>
            <a:pPr algn="just"/>
            <a:endParaRPr lang="en-US" altLang="en-US" sz="22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88645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210" y="204716"/>
            <a:ext cx="7415212" cy="66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Research Problem and Test Technique </a:t>
            </a:r>
          </a:p>
        </p:txBody>
      </p:sp>
      <p:sp>
        <p:nvSpPr>
          <p:cNvPr id="3" name="Content Placeholder 2"/>
          <p:cNvSpPr txBox="1">
            <a:spLocks/>
          </p:cNvSpPr>
          <p:nvPr/>
        </p:nvSpPr>
        <p:spPr>
          <a:xfrm>
            <a:off x="841611" y="1447800"/>
            <a:ext cx="7524465" cy="3581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A data set </a:t>
            </a:r>
            <a:r>
              <a:rPr lang="en-US" sz="2400" i="1" dirty="0" err="1"/>
              <a:t>coffee_drinks.sav</a:t>
            </a:r>
            <a:r>
              <a:rPr lang="en-US" sz="2400" i="1" dirty="0"/>
              <a:t> </a:t>
            </a:r>
            <a:r>
              <a:rPr lang="en-US" sz="2400" dirty="0"/>
              <a:t>is used to understand the randomized block design to determine whether the </a:t>
            </a:r>
            <a:r>
              <a:rPr lang="en-US" sz="2400" i="1" dirty="0"/>
              <a:t>quality </a:t>
            </a:r>
            <a:r>
              <a:rPr lang="en-US" sz="2400" dirty="0"/>
              <a:t>satisfaction (measured on 10-point rating scale; 1 = completely dissatisfied, 10 = completely satisfied) of three coffee drinks differ across 105 customers in a geographical area by blocking the effect of café location. </a:t>
            </a:r>
          </a:p>
          <a:p>
            <a:pPr marL="69850" indent="0" algn="just">
              <a:buFont typeface="Wingdings 2" panose="05020102010507070707" pitchFamily="18" charset="2"/>
              <a:buNone/>
              <a:defRPr/>
            </a:pPr>
            <a:endParaRPr lang="en-US" sz="2400" dirty="0"/>
          </a:p>
          <a:p>
            <a:pPr algn="just">
              <a:defRPr/>
            </a:pPr>
            <a:r>
              <a:rPr lang="en-US" sz="2400" dirty="0"/>
              <a:t>The location of a particular café (L</a:t>
            </a:r>
            <a:r>
              <a:rPr lang="en-US" sz="2400" baseline="-25000" dirty="0"/>
              <a:t>1 </a:t>
            </a:r>
            <a:r>
              <a:rPr lang="en-US" sz="2400" dirty="0"/>
              <a:t>to L</a:t>
            </a:r>
            <a:r>
              <a:rPr lang="en-US" sz="2400" baseline="-25000" dirty="0"/>
              <a:t>5</a:t>
            </a:r>
            <a:r>
              <a:rPr lang="en-US" sz="2400" dirty="0"/>
              <a:t>) could be used as blocks. In this experiment, we assume location as extraneous variable that affects the ratings of three different treatments (Cappuccino, Macchiato and Americano) for the experiment groups G</a:t>
            </a:r>
            <a:r>
              <a:rPr lang="en-US" sz="2400" baseline="-25000" dirty="0"/>
              <a:t>1</a:t>
            </a:r>
            <a:r>
              <a:rPr lang="en-US" sz="2400" dirty="0"/>
              <a:t> to G</a:t>
            </a:r>
            <a:r>
              <a:rPr lang="en-US" sz="2400" baseline="-25000" dirty="0"/>
              <a:t>3</a:t>
            </a:r>
            <a:r>
              <a:rPr lang="en-US" sz="2400" dirty="0"/>
              <a:t>. </a:t>
            </a:r>
          </a:p>
          <a:p>
            <a:pPr algn="just">
              <a:defRPr/>
            </a:pPr>
            <a:endParaRPr 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8480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239" y="-27296"/>
            <a:ext cx="8230737" cy="944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Executing Randomized Block Design with SPSS Procedure </a:t>
            </a:r>
          </a:p>
        </p:txBody>
      </p:sp>
      <p:sp>
        <p:nvSpPr>
          <p:cNvPr id="3" name="Content Placeholder 2"/>
          <p:cNvSpPr txBox="1">
            <a:spLocks/>
          </p:cNvSpPr>
          <p:nvPr/>
        </p:nvSpPr>
        <p:spPr>
          <a:xfrm>
            <a:off x="1290851" y="1484195"/>
            <a:ext cx="6777038" cy="89051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SPSS Path for Computing Descriptive Statistics, Homogeneity Test and ANOVA Statistics</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897774300"/>
              </p:ext>
            </p:extLst>
          </p:nvPr>
        </p:nvGraphicFramePr>
        <p:xfrm>
          <a:off x="1290851" y="2776627"/>
          <a:ext cx="6858000" cy="2917317"/>
        </p:xfrm>
        <a:graphic>
          <a:graphicData uri="http://schemas.openxmlformats.org/drawingml/2006/table">
            <a:tbl>
              <a:tblPr firstRow="1" firstCol="1" lastRow="1" lastCol="1" bandRow="1" bandCol="1">
                <a:tableStyleId>{5940675A-B579-460E-94D1-54222C63F5DA}</a:tableStyleId>
              </a:tblPr>
              <a:tblGrid>
                <a:gridCol w="6858000">
                  <a:extLst>
                    <a:ext uri="{9D8B030D-6E8A-4147-A177-3AD203B41FA5}">
                      <a16:colId xmlns:a16="http://schemas.microsoft.com/office/drawing/2014/main" val="20000"/>
                    </a:ext>
                  </a:extLst>
                </a:gridCol>
              </a:tblGrid>
              <a:tr h="1401763">
                <a:tc>
                  <a:txBody>
                    <a:bodyPr/>
                    <a:lstStyle/>
                    <a:p>
                      <a:pPr marL="0" marR="0" algn="just">
                        <a:lnSpc>
                          <a:spcPct val="115000"/>
                        </a:lnSpc>
                        <a:spcBef>
                          <a:spcPts val="0"/>
                        </a:spcBef>
                        <a:spcAft>
                          <a:spcPts val="0"/>
                        </a:spcAft>
                      </a:pPr>
                      <a:r>
                        <a:rPr lang="en-US" sz="2400" b="1" dirty="0">
                          <a:effectLst/>
                        </a:rPr>
                        <a:t>Exhibit 10.5. </a:t>
                      </a:r>
                      <a:r>
                        <a:rPr lang="en-US" sz="2400" dirty="0">
                          <a:effectLst/>
                        </a:rPr>
                        <a:t>Use coffee_drinks.sav » </a:t>
                      </a:r>
                      <a:r>
                        <a:rPr lang="en-US" sz="2400">
                          <a:effectLst/>
                        </a:rPr>
                        <a:t>analyse </a:t>
                      </a:r>
                      <a:r>
                        <a:rPr lang="en-US" sz="2400" dirty="0">
                          <a:effectLst/>
                        </a:rPr>
                        <a:t>» General linear model » Univariate » Select » Quality and transfer to Dependent List » Select Coffee and cafe_location and transfer to Factor » Option » Select Coffee and cafe_location and transfer to Display means » Select Descriptive statistics and Homogeneity test from Display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53269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72" y="1485331"/>
            <a:ext cx="3082925" cy="29067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510" y="1485331"/>
            <a:ext cx="2960687" cy="2819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82725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4469" y="150125"/>
            <a:ext cx="7450540"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SPSS Path for Computing Profile Plot</a:t>
            </a:r>
          </a:p>
        </p:txBody>
      </p:sp>
      <p:graphicFrame>
        <p:nvGraphicFramePr>
          <p:cNvPr id="4" name="Table 3"/>
          <p:cNvGraphicFramePr>
            <a:graphicFrameLocks noGrp="1"/>
          </p:cNvGraphicFramePr>
          <p:nvPr>
            <p:extLst>
              <p:ext uri="{D42A27DB-BD31-4B8C-83A1-F6EECF244321}">
                <p14:modId xmlns:p14="http://schemas.microsoft.com/office/powerpoint/2010/main" val="328443045"/>
              </p:ext>
            </p:extLst>
          </p:nvPr>
        </p:nvGraphicFramePr>
        <p:xfrm>
          <a:off x="1173707" y="1192038"/>
          <a:ext cx="6858000" cy="1234821"/>
        </p:xfrm>
        <a:graphic>
          <a:graphicData uri="http://schemas.openxmlformats.org/drawingml/2006/table">
            <a:tbl>
              <a:tblPr firstRow="1" firstCol="1" lastRow="1" lastCol="1" bandRow="1" bandCol="1">
                <a:tableStyleId>{5940675A-B579-460E-94D1-54222C63F5DA}</a:tableStyleId>
              </a:tblPr>
              <a:tblGrid>
                <a:gridCol w="6858000">
                  <a:extLst>
                    <a:ext uri="{9D8B030D-6E8A-4147-A177-3AD203B41FA5}">
                      <a16:colId xmlns:a16="http://schemas.microsoft.com/office/drawing/2014/main" val="20000"/>
                    </a:ext>
                  </a:extLst>
                </a:gridCol>
              </a:tblGrid>
              <a:tr h="946150">
                <a:tc>
                  <a:txBody>
                    <a:bodyPr/>
                    <a:lstStyle/>
                    <a:p>
                      <a:pPr marL="0" marR="0" algn="just">
                        <a:lnSpc>
                          <a:spcPct val="115000"/>
                        </a:lnSpc>
                        <a:spcBef>
                          <a:spcPts val="0"/>
                        </a:spcBef>
                        <a:spcAft>
                          <a:spcPts val="0"/>
                        </a:spcAft>
                      </a:pPr>
                      <a:r>
                        <a:rPr lang="en-US" sz="2400" b="1" kern="1200" dirty="0">
                          <a:effectLst/>
                        </a:rPr>
                        <a:t>Exhibit 10.6. </a:t>
                      </a:r>
                      <a:r>
                        <a:rPr lang="en-US" sz="2400" kern="1200" dirty="0">
                          <a:effectLst/>
                        </a:rPr>
                        <a:t>Click Plots » Select » Coffee and transfer in Horizontal Axis » Select café_location and transfer in Separate Lines » Click on Add button</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239" y="2649906"/>
            <a:ext cx="3429000" cy="3327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40599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4928" y="123907"/>
            <a:ext cx="8338782" cy="625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Interpreting Outputs of RBD</a:t>
            </a:r>
          </a:p>
        </p:txBody>
      </p:sp>
      <p:sp>
        <p:nvSpPr>
          <p:cNvPr id="3" name="Content Placeholder 2"/>
          <p:cNvSpPr txBox="1">
            <a:spLocks/>
          </p:cNvSpPr>
          <p:nvPr/>
        </p:nvSpPr>
        <p:spPr>
          <a:xfrm>
            <a:off x="1235800" y="1321644"/>
            <a:ext cx="6777038" cy="5111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Observations of Cases </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670673054"/>
              </p:ext>
            </p:extLst>
          </p:nvPr>
        </p:nvGraphicFramePr>
        <p:xfrm>
          <a:off x="286601" y="2532185"/>
          <a:ext cx="8679977" cy="3589253"/>
        </p:xfrm>
        <a:graphic>
          <a:graphicData uri="http://schemas.openxmlformats.org/drawingml/2006/table">
            <a:tbl>
              <a:tblPr/>
              <a:tblGrid>
                <a:gridCol w="1265830">
                  <a:extLst>
                    <a:ext uri="{9D8B030D-6E8A-4147-A177-3AD203B41FA5}">
                      <a16:colId xmlns:a16="http://schemas.microsoft.com/office/drawing/2014/main" val="20000"/>
                    </a:ext>
                  </a:extLst>
                </a:gridCol>
                <a:gridCol w="361666">
                  <a:extLst>
                    <a:ext uri="{9D8B030D-6E8A-4147-A177-3AD203B41FA5}">
                      <a16:colId xmlns:a16="http://schemas.microsoft.com/office/drawing/2014/main" val="20001"/>
                    </a:ext>
                  </a:extLst>
                </a:gridCol>
                <a:gridCol w="1527171">
                  <a:extLst>
                    <a:ext uri="{9D8B030D-6E8A-4147-A177-3AD203B41FA5}">
                      <a16:colId xmlns:a16="http://schemas.microsoft.com/office/drawing/2014/main" val="20002"/>
                    </a:ext>
                  </a:extLst>
                </a:gridCol>
                <a:gridCol w="1273892">
                  <a:extLst>
                    <a:ext uri="{9D8B030D-6E8A-4147-A177-3AD203B41FA5}">
                      <a16:colId xmlns:a16="http://schemas.microsoft.com/office/drawing/2014/main" val="20003"/>
                    </a:ext>
                  </a:extLst>
                </a:gridCol>
                <a:gridCol w="1203451">
                  <a:extLst>
                    <a:ext uri="{9D8B030D-6E8A-4147-A177-3AD203B41FA5}">
                      <a16:colId xmlns:a16="http://schemas.microsoft.com/office/drawing/2014/main" val="20004"/>
                    </a:ext>
                  </a:extLst>
                </a:gridCol>
                <a:gridCol w="435309">
                  <a:extLst>
                    <a:ext uri="{9D8B030D-6E8A-4147-A177-3AD203B41FA5}">
                      <a16:colId xmlns:a16="http://schemas.microsoft.com/office/drawing/2014/main" val="20005"/>
                    </a:ext>
                  </a:extLst>
                </a:gridCol>
                <a:gridCol w="929804">
                  <a:extLst>
                    <a:ext uri="{9D8B030D-6E8A-4147-A177-3AD203B41FA5}">
                      <a16:colId xmlns:a16="http://schemas.microsoft.com/office/drawing/2014/main" val="20006"/>
                    </a:ext>
                  </a:extLst>
                </a:gridCol>
                <a:gridCol w="1682854">
                  <a:extLst>
                    <a:ext uri="{9D8B030D-6E8A-4147-A177-3AD203B41FA5}">
                      <a16:colId xmlns:a16="http://schemas.microsoft.com/office/drawing/2014/main" val="20007"/>
                    </a:ext>
                  </a:extLst>
                </a:gridCol>
              </a:tblGrid>
              <a:tr h="665833">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Value Label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Observations (N)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Value Label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Observations (N)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977">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Treatment: Coffee Drinks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Cappuccino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Block:  Café Location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L1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680">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Macchiato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L2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92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Americano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L3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921">
                <a:tc rowSpan="2" grid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92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235800" y="1859534"/>
            <a:ext cx="616226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10.14a. Observation Between-Test Factors</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0767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9212" y="199030"/>
            <a:ext cx="7362967" cy="5652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Block-wise Descriptive Statistics</a:t>
            </a:r>
          </a:p>
        </p:txBody>
      </p:sp>
      <p:graphicFrame>
        <p:nvGraphicFramePr>
          <p:cNvPr id="3" name="Content Placeholder 5"/>
          <p:cNvGraphicFramePr>
            <a:graphicFrameLocks/>
          </p:cNvGraphicFramePr>
          <p:nvPr>
            <p:extLst>
              <p:ext uri="{D42A27DB-BD31-4B8C-83A1-F6EECF244321}">
                <p14:modId xmlns:p14="http://schemas.microsoft.com/office/powerpoint/2010/main" val="2067385885"/>
              </p:ext>
            </p:extLst>
          </p:nvPr>
        </p:nvGraphicFramePr>
        <p:xfrm>
          <a:off x="204715" y="1831072"/>
          <a:ext cx="8720920" cy="4187592"/>
        </p:xfrm>
        <a:graphic>
          <a:graphicData uri="http://schemas.openxmlformats.org/drawingml/2006/table">
            <a:tbl>
              <a:tblPr/>
              <a:tblGrid>
                <a:gridCol w="991542">
                  <a:extLst>
                    <a:ext uri="{9D8B030D-6E8A-4147-A177-3AD203B41FA5}">
                      <a16:colId xmlns:a16="http://schemas.microsoft.com/office/drawing/2014/main" val="20000"/>
                    </a:ext>
                  </a:extLst>
                </a:gridCol>
                <a:gridCol w="595312">
                  <a:extLst>
                    <a:ext uri="{9D8B030D-6E8A-4147-A177-3AD203B41FA5}">
                      <a16:colId xmlns:a16="http://schemas.microsoft.com/office/drawing/2014/main" val="20001"/>
                    </a:ext>
                  </a:extLst>
                </a:gridCol>
                <a:gridCol w="1177092">
                  <a:extLst>
                    <a:ext uri="{9D8B030D-6E8A-4147-A177-3AD203B41FA5}">
                      <a16:colId xmlns:a16="http://schemas.microsoft.com/office/drawing/2014/main" val="20002"/>
                    </a:ext>
                  </a:extLst>
                </a:gridCol>
                <a:gridCol w="1175159">
                  <a:extLst>
                    <a:ext uri="{9D8B030D-6E8A-4147-A177-3AD203B41FA5}">
                      <a16:colId xmlns:a16="http://schemas.microsoft.com/office/drawing/2014/main" val="20003"/>
                    </a:ext>
                  </a:extLst>
                </a:gridCol>
                <a:gridCol w="606908">
                  <a:extLst>
                    <a:ext uri="{9D8B030D-6E8A-4147-A177-3AD203B41FA5}">
                      <a16:colId xmlns:a16="http://schemas.microsoft.com/office/drawing/2014/main" val="20004"/>
                    </a:ext>
                  </a:extLst>
                </a:gridCol>
                <a:gridCol w="910362">
                  <a:extLst>
                    <a:ext uri="{9D8B030D-6E8A-4147-A177-3AD203B41FA5}">
                      <a16:colId xmlns:a16="http://schemas.microsoft.com/office/drawing/2014/main" val="20005"/>
                    </a:ext>
                  </a:extLst>
                </a:gridCol>
                <a:gridCol w="606908">
                  <a:extLst>
                    <a:ext uri="{9D8B030D-6E8A-4147-A177-3AD203B41FA5}">
                      <a16:colId xmlns:a16="http://schemas.microsoft.com/office/drawing/2014/main" val="20006"/>
                    </a:ext>
                  </a:extLst>
                </a:gridCol>
                <a:gridCol w="1144233">
                  <a:extLst>
                    <a:ext uri="{9D8B030D-6E8A-4147-A177-3AD203B41FA5}">
                      <a16:colId xmlns:a16="http://schemas.microsoft.com/office/drawing/2014/main" val="20007"/>
                    </a:ext>
                  </a:extLst>
                </a:gridCol>
                <a:gridCol w="1146167">
                  <a:extLst>
                    <a:ext uri="{9D8B030D-6E8A-4147-A177-3AD203B41FA5}">
                      <a16:colId xmlns:a16="http://schemas.microsoft.com/office/drawing/2014/main" val="20008"/>
                    </a:ext>
                  </a:extLst>
                </a:gridCol>
                <a:gridCol w="367237">
                  <a:extLst>
                    <a:ext uri="{9D8B030D-6E8A-4147-A177-3AD203B41FA5}">
                      <a16:colId xmlns:a16="http://schemas.microsoft.com/office/drawing/2014/main" val="20009"/>
                    </a:ext>
                  </a:extLst>
                </a:gridCol>
              </a:tblGrid>
              <a:tr h="42526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F*1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F**2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Mean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Std. Deviation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F-1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F-2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Mean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Std. Deviation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907">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Cappuccino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Americano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005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35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35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907">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Macchiato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0051">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L5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005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mn-lt"/>
                        </a:rPr>
                        <a:t>35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2048300" y="1084720"/>
            <a:ext cx="522444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10.14b. Descriptive Statistics: RBD </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20587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0778" y="173535"/>
            <a:ext cx="8263719" cy="594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Assumption of Homogeneity of Variance</a:t>
            </a:r>
          </a:p>
        </p:txBody>
      </p:sp>
      <p:graphicFrame>
        <p:nvGraphicFramePr>
          <p:cNvPr id="3" name="Content Placeholder 5"/>
          <p:cNvGraphicFramePr>
            <a:graphicFrameLocks/>
          </p:cNvGraphicFramePr>
          <p:nvPr>
            <p:extLst>
              <p:ext uri="{D42A27DB-BD31-4B8C-83A1-F6EECF244321}">
                <p14:modId xmlns:p14="http://schemas.microsoft.com/office/powerpoint/2010/main" val="3547671846"/>
              </p:ext>
            </p:extLst>
          </p:nvPr>
        </p:nvGraphicFramePr>
        <p:xfrm>
          <a:off x="1015621" y="2388358"/>
          <a:ext cx="7132092" cy="1119117"/>
        </p:xfrm>
        <a:graphic>
          <a:graphicData uri="http://schemas.openxmlformats.org/drawingml/2006/table">
            <a:tbl>
              <a:tblPr/>
              <a:tblGrid>
                <a:gridCol w="1621793">
                  <a:extLst>
                    <a:ext uri="{9D8B030D-6E8A-4147-A177-3AD203B41FA5}">
                      <a16:colId xmlns:a16="http://schemas.microsoft.com/office/drawing/2014/main" val="20000"/>
                    </a:ext>
                  </a:extLst>
                </a:gridCol>
                <a:gridCol w="1618631">
                  <a:extLst>
                    <a:ext uri="{9D8B030D-6E8A-4147-A177-3AD203B41FA5}">
                      <a16:colId xmlns:a16="http://schemas.microsoft.com/office/drawing/2014/main" val="20001"/>
                    </a:ext>
                  </a:extLst>
                </a:gridCol>
                <a:gridCol w="1621791">
                  <a:extLst>
                    <a:ext uri="{9D8B030D-6E8A-4147-A177-3AD203B41FA5}">
                      <a16:colId xmlns:a16="http://schemas.microsoft.com/office/drawing/2014/main" val="20002"/>
                    </a:ext>
                  </a:extLst>
                </a:gridCol>
                <a:gridCol w="2269877">
                  <a:extLst>
                    <a:ext uri="{9D8B030D-6E8A-4147-A177-3AD203B41FA5}">
                      <a16:colId xmlns:a16="http://schemas.microsoft.com/office/drawing/2014/main" val="20003"/>
                    </a:ext>
                  </a:extLst>
                </a:gridCol>
              </a:tblGrid>
              <a:tr h="373039">
                <a:tc gridSpan="4">
                  <a:txBody>
                    <a:body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Dependent Variable: Quality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3039">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39">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1.486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90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838658" y="1646440"/>
            <a:ext cx="461260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10.14c. Test of Equal Variance</a:t>
            </a:r>
            <a:endParaRPr lang="en-US" sz="2400" dirty="0">
              <a:latin typeface="+mn-lt"/>
            </a:endParaRPr>
          </a:p>
        </p:txBody>
      </p:sp>
      <p:sp>
        <p:nvSpPr>
          <p:cNvPr id="6" name="Rectangle 5"/>
          <p:cNvSpPr/>
          <p:nvPr/>
        </p:nvSpPr>
        <p:spPr>
          <a:xfrm>
            <a:off x="1393629" y="4124562"/>
            <a:ext cx="6398015" cy="1200329"/>
          </a:xfrm>
          <a:prstGeom prst="rect">
            <a:avLst/>
          </a:prstGeom>
          <a:ln>
            <a:solidFill>
              <a:schemeClr val="accent1"/>
            </a:solidFill>
          </a:ln>
        </p:spPr>
        <p:txBody>
          <a:bodyPr wrap="square">
            <a:spAutoFit/>
          </a:bodyPr>
          <a:lstStyle/>
          <a:p>
            <a:pPr algn="just" eaLnBrk="1" hangingPunct="1">
              <a:defRPr/>
            </a:pPr>
            <a:r>
              <a:rPr lang="en-US" sz="2400" dirty="0">
                <a:latin typeface="+mn-lt"/>
              </a:rPr>
              <a:t>The non-significant </a:t>
            </a:r>
            <a:r>
              <a:rPr lang="en-US" sz="2400" i="1" dirty="0">
                <a:latin typeface="+mn-lt"/>
              </a:rPr>
              <a:t>p</a:t>
            </a:r>
            <a:r>
              <a:rPr lang="en-US" sz="2400" dirty="0">
                <a:latin typeface="+mn-lt"/>
              </a:rPr>
              <a:t>-value (</a:t>
            </a:r>
            <a:r>
              <a:rPr lang="en-US" sz="2400" i="1" dirty="0">
                <a:latin typeface="+mn-lt"/>
              </a:rPr>
              <a:t>p </a:t>
            </a:r>
            <a:r>
              <a:rPr lang="en-US" sz="2400" dirty="0">
                <a:latin typeface="+mn-lt"/>
              </a:rPr>
              <a:t>&gt; 0.05, 0.133) at 5 per cent LoS verifies the assumption of homogeneity of variance in the target population.</a:t>
            </a:r>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70976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50810" y="874534"/>
            <a:ext cx="6578790" cy="1200329"/>
          </a:xfrm>
          <a:prstGeom prst="rect">
            <a:avLst/>
          </a:prstGeom>
        </p:spPr>
        <p:txBody>
          <a:bodyPr wrap="square">
            <a:spAutoFit/>
          </a:bodyPr>
          <a:lstStyle/>
          <a:p>
            <a:pPr eaLnBrk="1" hangingPunct="1">
              <a:defRPr/>
            </a:pPr>
            <a:r>
              <a:rPr lang="en-US" sz="2400">
                <a:latin typeface="+mn-lt"/>
              </a:rPr>
              <a:t>ANOVA </a:t>
            </a:r>
            <a:r>
              <a:rPr lang="en-US" sz="2400" dirty="0">
                <a:latin typeface="+mn-lt"/>
              </a:rPr>
              <a:t>Statistics for Between-Subject Effects</a:t>
            </a:r>
          </a:p>
          <a:p>
            <a:pPr>
              <a:defRPr/>
            </a:pPr>
            <a:r>
              <a:rPr lang="en-US" sz="2400" dirty="0">
                <a:ea typeface="Times New Roman" pitchFamily="18" charset="0"/>
                <a:cs typeface="Times New Roman" pitchFamily="18" charset="0"/>
              </a:rPr>
              <a:t>Table 10.14d. Test Statistics for Between-Subject Effects: RBD</a:t>
            </a:r>
            <a:endParaRPr lang="en-US" sz="3600" dirty="0"/>
          </a:p>
        </p:txBody>
      </p:sp>
      <p:graphicFrame>
        <p:nvGraphicFramePr>
          <p:cNvPr id="8" name="Table 7"/>
          <p:cNvGraphicFramePr>
            <a:graphicFrameLocks noGrp="1"/>
          </p:cNvGraphicFramePr>
          <p:nvPr>
            <p:extLst>
              <p:ext uri="{D42A27DB-BD31-4B8C-83A1-F6EECF244321}">
                <p14:modId xmlns:p14="http://schemas.microsoft.com/office/powerpoint/2010/main" val="697767731"/>
              </p:ext>
            </p:extLst>
          </p:nvPr>
        </p:nvGraphicFramePr>
        <p:xfrm>
          <a:off x="1248202" y="2177646"/>
          <a:ext cx="7581900" cy="3897122"/>
        </p:xfrm>
        <a:graphic>
          <a:graphicData uri="http://schemas.openxmlformats.org/drawingml/2006/table">
            <a:tbl>
              <a:tblPr/>
              <a:tblGrid>
                <a:gridCol w="1952625">
                  <a:extLst>
                    <a:ext uri="{9D8B030D-6E8A-4147-A177-3AD203B41FA5}">
                      <a16:colId xmlns:a16="http://schemas.microsoft.com/office/drawing/2014/main" val="20000"/>
                    </a:ext>
                  </a:extLst>
                </a:gridCol>
                <a:gridCol w="216535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1227138">
                  <a:extLst>
                    <a:ext uri="{9D8B030D-6E8A-4147-A177-3AD203B41FA5}">
                      <a16:colId xmlns:a16="http://schemas.microsoft.com/office/drawing/2014/main" val="20003"/>
                    </a:ext>
                  </a:extLst>
                </a:gridCol>
                <a:gridCol w="938212">
                  <a:extLst>
                    <a:ext uri="{9D8B030D-6E8A-4147-A177-3AD203B41FA5}">
                      <a16:colId xmlns:a16="http://schemas.microsoft.com/office/drawing/2014/main" val="20004"/>
                    </a:ext>
                  </a:extLst>
                </a:gridCol>
                <a:gridCol w="793750">
                  <a:extLst>
                    <a:ext uri="{9D8B030D-6E8A-4147-A177-3AD203B41FA5}">
                      <a16:colId xmlns:a16="http://schemas.microsoft.com/office/drawing/2014/main" val="20005"/>
                    </a:ext>
                  </a:extLst>
                </a:gridCol>
              </a:tblGrid>
              <a:tr h="243687">
                <a:tc gridSpan="6">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Dependent Variable: Quality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Source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Type III Sum of Squares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Mean Square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Corrected model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217.371</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Intercept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3192.7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3192.7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458.3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Coffee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0.060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611">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Café location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94.80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23.70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3.40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37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Coffee * Café location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82.05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1.47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0.178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Error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626.85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6.96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4037.0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687">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Corrected 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844.2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687">
                <a:tc gridSpan="6">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30000" dirty="0">
                          <a:ln>
                            <a:noFill/>
                          </a:ln>
                          <a:solidFill>
                            <a:schemeClr val="tx1"/>
                          </a:solidFill>
                          <a:effectLst/>
                          <a:latin typeface="+mn-lt"/>
                        </a:rPr>
                        <a:t>a</a:t>
                      </a:r>
                      <a:r>
                        <a:rPr kumimoji="0" lang="en-US" sz="1800" b="0" i="0" u="none" strike="noStrike" cap="none" normalizeH="0" baseline="0" dirty="0">
                          <a:ln>
                            <a:noFill/>
                          </a:ln>
                          <a:solidFill>
                            <a:schemeClr val="tx1"/>
                          </a:solidFill>
                          <a:effectLst/>
                          <a:latin typeface="+mn-lt"/>
                        </a:rPr>
                        <a:t>R Squared = 0.257 (Adjusted R Squared = .142)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10" name="Rectangle 2"/>
          <p:cNvSpPr>
            <a:spLocks noChangeArrowheads="1"/>
          </p:cNvSpPr>
          <p:nvPr/>
        </p:nvSpPr>
        <p:spPr bwMode="auto">
          <a:xfrm>
            <a:off x="1447800" y="5827713"/>
            <a:ext cx="342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entury Gothic" panose="020B0502020202020204" pitchFamily="34" charset="0"/>
              </a:rPr>
              <a:t>−</a:t>
            </a:r>
            <a:endParaRPr lang="en-IN" altLang="en-US"/>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64147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58286" y="655092"/>
            <a:ext cx="6525905" cy="4038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400" dirty="0"/>
              <a:t>In order to make the inferences, two null hypotheses for treatment and block are framed separately and expressed as follows:</a:t>
            </a:r>
            <a:endParaRPr lang="en-US" sz="2400" dirty="0"/>
          </a:p>
          <a:p>
            <a:pPr marL="69850" indent="0">
              <a:buFont typeface="Wingdings 2" panose="05020102010507070707" pitchFamily="18" charset="2"/>
              <a:buNone/>
              <a:defRPr/>
            </a:pPr>
            <a:endParaRPr lang="en-US" sz="2400" dirty="0"/>
          </a:p>
          <a:p>
            <a:pPr marL="69850" indent="0">
              <a:buFont typeface="Wingdings 2" panose="05020102010507070707" pitchFamily="18" charset="2"/>
              <a:buNone/>
              <a:defRPr/>
            </a:pPr>
            <a:r>
              <a:rPr lang="en-US" sz="2400" dirty="0"/>
              <a:t>Null hypothesis (Treatment)</a:t>
            </a:r>
          </a:p>
          <a:p>
            <a:pPr marL="69850" indent="0">
              <a:buFont typeface="Wingdings 2" panose="05020102010507070707" pitchFamily="18" charset="2"/>
              <a:buNone/>
              <a:defRPr/>
            </a:pPr>
            <a:r>
              <a:rPr lang="en-US" sz="2400" dirty="0"/>
              <a:t>H</a:t>
            </a:r>
            <a:r>
              <a:rPr lang="en-US" sz="2400" baseline="-25000" dirty="0"/>
              <a:t>0Treatment</a:t>
            </a:r>
            <a:r>
              <a:rPr lang="en-US" sz="2400" dirty="0"/>
              <a:t>: </a:t>
            </a:r>
            <a:r>
              <a:rPr lang="en-US" sz="2400" i="1" dirty="0"/>
              <a:t>µ</a:t>
            </a:r>
            <a:r>
              <a:rPr lang="en-US" sz="2400" baseline="-25000" dirty="0"/>
              <a:t>Cappuccino </a:t>
            </a:r>
            <a:r>
              <a:rPr lang="en-US" sz="2400" dirty="0"/>
              <a:t>= </a:t>
            </a:r>
            <a:r>
              <a:rPr lang="en-US" sz="2400" i="1" dirty="0"/>
              <a:t>µ</a:t>
            </a:r>
            <a:r>
              <a:rPr lang="en-US" sz="2400" baseline="-25000" dirty="0"/>
              <a:t>Macchiato</a:t>
            </a:r>
            <a:r>
              <a:rPr lang="en-US" sz="2400" dirty="0"/>
              <a:t> = </a:t>
            </a:r>
            <a:r>
              <a:rPr lang="en-US" sz="2400" i="1" dirty="0"/>
              <a:t>µ</a:t>
            </a:r>
            <a:r>
              <a:rPr lang="en-US" sz="2400" baseline="-25000" dirty="0"/>
              <a:t>Americano  	</a:t>
            </a:r>
            <a:endParaRPr lang="en-US" sz="2400" dirty="0"/>
          </a:p>
          <a:p>
            <a:pPr marL="69850" indent="0">
              <a:buFont typeface="Wingdings 2" panose="05020102010507070707" pitchFamily="18" charset="2"/>
              <a:buNone/>
              <a:defRPr/>
            </a:pPr>
            <a:r>
              <a:rPr lang="en-US" sz="2400" dirty="0"/>
              <a:t>(Quality satisfaction is same among all the experimental groups.) </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Null Hypothesis (Block)		</a:t>
            </a:r>
          </a:p>
          <a:p>
            <a:pPr marL="69850" indent="0">
              <a:buFont typeface="Wingdings 2" panose="05020102010507070707" pitchFamily="18" charset="2"/>
              <a:buNone/>
              <a:defRPr/>
            </a:pPr>
            <a:r>
              <a:rPr lang="en-US" sz="2400" i="1" dirty="0"/>
              <a:t>H</a:t>
            </a:r>
            <a:r>
              <a:rPr lang="en-US" sz="2400" i="1" baseline="-25000" dirty="0"/>
              <a:t>0Block</a:t>
            </a:r>
            <a:r>
              <a:rPr lang="en-US" sz="2400" i="1" dirty="0"/>
              <a:t>: µ</a:t>
            </a:r>
            <a:r>
              <a:rPr lang="en-US" sz="2400" baseline="-25000" dirty="0"/>
              <a:t>L1 </a:t>
            </a:r>
            <a:r>
              <a:rPr lang="en-US" sz="2400" dirty="0"/>
              <a:t>= </a:t>
            </a:r>
            <a:r>
              <a:rPr lang="en-US" sz="2400" i="1" dirty="0"/>
              <a:t>µ</a:t>
            </a:r>
            <a:r>
              <a:rPr lang="en-US" sz="2400" baseline="-25000" dirty="0"/>
              <a:t>L2</a:t>
            </a:r>
            <a:r>
              <a:rPr lang="en-US" sz="2400" dirty="0"/>
              <a:t> = </a:t>
            </a:r>
            <a:r>
              <a:rPr lang="en-US" sz="2400" i="1" dirty="0"/>
              <a:t>µ</a:t>
            </a:r>
            <a:r>
              <a:rPr lang="en-US" sz="2400" baseline="-25000" dirty="0"/>
              <a:t>L3 </a:t>
            </a:r>
            <a:r>
              <a:rPr lang="en-US" sz="2400" dirty="0"/>
              <a:t>= </a:t>
            </a:r>
            <a:r>
              <a:rPr lang="en-US" sz="2400" i="1" dirty="0"/>
              <a:t>µ</a:t>
            </a:r>
            <a:r>
              <a:rPr lang="en-US" sz="2400" baseline="-25000" dirty="0"/>
              <a:t>L4 </a:t>
            </a:r>
            <a:r>
              <a:rPr lang="en-US" sz="2400" dirty="0"/>
              <a:t>= </a:t>
            </a:r>
            <a:r>
              <a:rPr lang="en-US" sz="2400" i="1" dirty="0"/>
              <a:t>µ</a:t>
            </a:r>
            <a:r>
              <a:rPr lang="en-US" sz="2400" baseline="-25000" dirty="0"/>
              <a:t>L5	</a:t>
            </a:r>
            <a:endParaRPr lang="en-US" sz="2400" dirty="0"/>
          </a:p>
          <a:p>
            <a:pPr marL="69850" indent="0">
              <a:buFont typeface="Wingdings 2" panose="05020102010507070707" pitchFamily="18" charset="2"/>
              <a:buNone/>
              <a:defRPr/>
            </a:pPr>
            <a:r>
              <a:rPr lang="en-US" sz="2400" dirty="0"/>
              <a:t>(Quality satisfaction is same for all the blocks.) </a:t>
            </a:r>
          </a:p>
          <a:p>
            <a:pPr>
              <a:defRPr/>
            </a:pPr>
            <a:endParaRPr lang="en-US" sz="2400" dirty="0"/>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4836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457" y="150126"/>
            <a:ext cx="8850573" cy="6005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Important Calculations in RB Design </a:t>
            </a:r>
          </a:p>
        </p:txBody>
      </p:sp>
      <p:sp>
        <p:nvSpPr>
          <p:cNvPr id="3" name="Content Placeholder 2"/>
          <p:cNvSpPr txBox="1">
            <a:spLocks noRot="1" noChangeAspect="1" noMove="1" noResize="1" noEditPoints="1" noAdjustHandles="1" noChangeArrowheads="1" noChangeShapeType="1" noTextEdit="1"/>
          </p:cNvSpPr>
          <p:nvPr/>
        </p:nvSpPr>
        <p:spPr>
          <a:xfrm>
            <a:off x="685800" y="1371600"/>
            <a:ext cx="7620000" cy="4232275"/>
          </a:xfrm>
          <a:prstGeom prst="rect">
            <a:avLst/>
          </a:prstGeom>
          <a:blipFill rotWithShape="1">
            <a:blip r:embed="rId2"/>
            <a:stretch>
              <a:fillRect t="-720" r="-1360" b="-30403"/>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defRPr/>
            </a:pPr>
            <a:r>
              <a:rPr lang="en-US"/>
              <a:t> </a:t>
            </a:r>
            <a:endParaRPr lang="en-US"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6071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0600" y="148894"/>
            <a:ext cx="7168415" cy="5880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Principle of One-Way ANOVA </a:t>
            </a:r>
          </a:p>
        </p:txBody>
      </p:sp>
      <p:sp>
        <p:nvSpPr>
          <p:cNvPr id="3" name="Content Placeholder 2"/>
          <p:cNvSpPr txBox="1">
            <a:spLocks/>
          </p:cNvSpPr>
          <p:nvPr/>
        </p:nvSpPr>
        <p:spPr>
          <a:xfrm>
            <a:off x="1408562" y="1100826"/>
            <a:ext cx="6326875" cy="795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The partition of this total variability is schematically presented as shown in Figure 10.1.</a:t>
            </a:r>
          </a:p>
          <a:p>
            <a:pPr>
              <a:defRPr/>
            </a:pPr>
            <a:endParaRPr lang="en-US" sz="2400" dirty="0"/>
          </a:p>
        </p:txBody>
      </p:sp>
      <p:sp>
        <p:nvSpPr>
          <p:cNvPr id="6" name="Rectangle 5"/>
          <p:cNvSpPr/>
          <p:nvPr/>
        </p:nvSpPr>
        <p:spPr>
          <a:xfrm>
            <a:off x="1199579" y="4968594"/>
            <a:ext cx="6744837" cy="1200329"/>
          </a:xfrm>
          <a:prstGeom prst="rect">
            <a:avLst/>
          </a:prstGeom>
        </p:spPr>
        <p:txBody>
          <a:bodyPr wrap="square">
            <a:spAutoFit/>
          </a:bodyPr>
          <a:lstStyle/>
          <a:p>
            <a:pPr eaLnBrk="1" hangingPunct="1">
              <a:defRPr/>
            </a:pPr>
            <a:r>
              <a:rPr lang="en-US" sz="2400" dirty="0">
                <a:latin typeface="+mn-lt"/>
              </a:rPr>
              <a:t>The relative difference in variance components leads to decide whether to reject the null hypothesis of ‘no difference condition’ among the sample means.</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10" name="Picture 9" descr="A screenshot of a cell phone&#10;&#10;Description automatically generated">
            <a:extLst>
              <a:ext uri="{FF2B5EF4-FFF2-40B4-BE49-F238E27FC236}">
                <a16:creationId xmlns:a16="http://schemas.microsoft.com/office/drawing/2014/main" id="{7FD2F99E-90CE-4939-8D67-B3651618DAEC}"/>
              </a:ext>
            </a:extLst>
          </p:cNvPr>
          <p:cNvPicPr>
            <a:picLocks noChangeAspect="1"/>
          </p:cNvPicPr>
          <p:nvPr/>
        </p:nvPicPr>
        <p:blipFill>
          <a:blip r:embed="rId2"/>
          <a:stretch>
            <a:fillRect/>
          </a:stretch>
        </p:blipFill>
        <p:spPr>
          <a:xfrm>
            <a:off x="3087855" y="1889406"/>
            <a:ext cx="2968283" cy="3072432"/>
          </a:xfrm>
          <a:prstGeom prst="rect">
            <a:avLst/>
          </a:prstGeom>
        </p:spPr>
      </p:pic>
    </p:spTree>
    <p:extLst>
      <p:ext uri="{BB962C8B-B14F-4D97-AF65-F5344CB8AC3E}">
        <p14:creationId xmlns:p14="http://schemas.microsoft.com/office/powerpoint/2010/main" val="2995257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990600" y="1143000"/>
            <a:ext cx="7162800" cy="3508375"/>
          </a:xfrm>
          <a:prstGeom prst="rect">
            <a:avLst/>
          </a:prstGeom>
          <a:blipFill rotWithShape="1">
            <a:blip r:embed="rId2"/>
            <a:stretch>
              <a:fillRect t="-1391"/>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a:t> </a:t>
            </a:r>
            <a:endParaRPr lang="en-US"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85229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1060" y="181970"/>
            <a:ext cx="7186612" cy="636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Computing Degrees of Freedom</a:t>
            </a:r>
          </a:p>
        </p:txBody>
      </p:sp>
      <p:graphicFrame>
        <p:nvGraphicFramePr>
          <p:cNvPr id="3" name="Content Placeholder 5"/>
          <p:cNvGraphicFramePr>
            <a:graphicFrameLocks/>
          </p:cNvGraphicFramePr>
          <p:nvPr>
            <p:extLst>
              <p:ext uri="{D42A27DB-BD31-4B8C-83A1-F6EECF244321}">
                <p14:modId xmlns:p14="http://schemas.microsoft.com/office/powerpoint/2010/main" val="355859393"/>
              </p:ext>
            </p:extLst>
          </p:nvPr>
        </p:nvGraphicFramePr>
        <p:xfrm>
          <a:off x="685799" y="2082421"/>
          <a:ext cx="7816755" cy="3650361"/>
        </p:xfrm>
        <a:graphic>
          <a:graphicData uri="http://schemas.openxmlformats.org/drawingml/2006/table">
            <a:tbl>
              <a:tblPr firstRow="1" firstCol="1" bandRow="1">
                <a:tableStyleId>{5940675A-B579-460E-94D1-54222C63F5DA}</a:tableStyleId>
              </a:tblPr>
              <a:tblGrid>
                <a:gridCol w="1905513">
                  <a:extLst>
                    <a:ext uri="{9D8B030D-6E8A-4147-A177-3AD203B41FA5}">
                      <a16:colId xmlns:a16="http://schemas.microsoft.com/office/drawing/2014/main" val="20000"/>
                    </a:ext>
                  </a:extLst>
                </a:gridCol>
                <a:gridCol w="4279172">
                  <a:extLst>
                    <a:ext uri="{9D8B030D-6E8A-4147-A177-3AD203B41FA5}">
                      <a16:colId xmlns:a16="http://schemas.microsoft.com/office/drawing/2014/main" val="20001"/>
                    </a:ext>
                  </a:extLst>
                </a:gridCol>
                <a:gridCol w="1632070">
                  <a:extLst>
                    <a:ext uri="{9D8B030D-6E8A-4147-A177-3AD203B41FA5}">
                      <a16:colId xmlns:a16="http://schemas.microsoft.com/office/drawing/2014/main" val="20002"/>
                    </a:ext>
                  </a:extLst>
                </a:gridCol>
              </a:tblGrid>
              <a:tr h="241829">
                <a:tc>
                  <a:txBody>
                    <a:bodyPr/>
                    <a:lstStyle/>
                    <a:p>
                      <a:pPr marL="0" marR="0" algn="ctr">
                        <a:lnSpc>
                          <a:spcPct val="115000"/>
                        </a:lnSpc>
                        <a:spcBef>
                          <a:spcPts val="0"/>
                        </a:spcBef>
                        <a:spcAft>
                          <a:spcPts val="0"/>
                        </a:spcAft>
                      </a:pPr>
                      <a:r>
                        <a:rPr lang="en-US" sz="2400" dirty="0">
                          <a:solidFill>
                            <a:schemeClr val="tx1"/>
                          </a:solidFill>
                          <a:effectLst/>
                        </a:rPr>
                        <a:t>Variation Source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solidFill>
                            <a:schemeClr val="tx1"/>
                          </a:solidFill>
                          <a:effectLst/>
                        </a:rPr>
                        <a:t>Formulae for </a:t>
                      </a:r>
                      <a:r>
                        <a:rPr lang="en-IN" sz="2400" dirty="0">
                          <a:solidFill>
                            <a:schemeClr val="tx1"/>
                          </a:solidFill>
                          <a:effectLst/>
                        </a:rPr>
                        <a:t>Degrees of Freedom</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solidFill>
                            <a:schemeClr val="tx1"/>
                          </a:solidFill>
                          <a:effectLst/>
                        </a:rPr>
                        <a:t>df</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241829">
                <a:tc>
                  <a:txBody>
                    <a:bodyPr/>
                    <a:lstStyle/>
                    <a:p>
                      <a:pPr marL="0" marR="0">
                        <a:lnSpc>
                          <a:spcPct val="115000"/>
                        </a:lnSpc>
                        <a:spcBef>
                          <a:spcPts val="0"/>
                        </a:spcBef>
                        <a:spcAft>
                          <a:spcPts val="0"/>
                        </a:spcAft>
                      </a:pPr>
                      <a:r>
                        <a:rPr lang="en-US" sz="2400" dirty="0">
                          <a:solidFill>
                            <a:schemeClr val="tx1"/>
                          </a:solidFill>
                          <a:effectLst/>
                        </a:rPr>
                        <a:t>Due to treatment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Number of treatment − 1, (k−1)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3−1= 2</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41829">
                <a:tc>
                  <a:txBody>
                    <a:bodyPr/>
                    <a:lstStyle/>
                    <a:p>
                      <a:pPr marL="0" marR="0">
                        <a:lnSpc>
                          <a:spcPct val="115000"/>
                        </a:lnSpc>
                        <a:spcBef>
                          <a:spcPts val="0"/>
                        </a:spcBef>
                        <a:spcAft>
                          <a:spcPts val="0"/>
                        </a:spcAft>
                      </a:pPr>
                      <a:r>
                        <a:rPr lang="en-US" sz="2400" dirty="0">
                          <a:solidFill>
                            <a:schemeClr val="tx1"/>
                          </a:solidFill>
                          <a:effectLst/>
                        </a:rPr>
                        <a:t>Due to block</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Number of Block-1, (r−1)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5−1=4</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483658">
                <a:tc>
                  <a:txBody>
                    <a:bodyPr/>
                    <a:lstStyle/>
                    <a:p>
                      <a:pPr marL="0" marR="0">
                        <a:lnSpc>
                          <a:spcPct val="115000"/>
                        </a:lnSpc>
                        <a:spcBef>
                          <a:spcPts val="0"/>
                        </a:spcBef>
                        <a:spcAft>
                          <a:spcPts val="0"/>
                        </a:spcAft>
                      </a:pPr>
                      <a:r>
                        <a:rPr lang="en-US" sz="2400" dirty="0">
                          <a:solidFill>
                            <a:schemeClr val="tx1"/>
                          </a:solidFill>
                          <a:effectLst/>
                        </a:rPr>
                        <a:t>Error variance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n− [(k−1)−(r−1)−rk−1]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105−2−4−8−1 = 90</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41829">
                <a:tc>
                  <a:txBody>
                    <a:bodyPr/>
                    <a:lstStyle/>
                    <a:p>
                      <a:pPr marL="0" marR="0">
                        <a:lnSpc>
                          <a:spcPct val="115000"/>
                        </a:lnSpc>
                        <a:spcBef>
                          <a:spcPts val="0"/>
                        </a:spcBef>
                        <a:spcAft>
                          <a:spcPts val="0"/>
                        </a:spcAft>
                      </a:pPr>
                      <a:r>
                        <a:rPr lang="en-US" sz="2400" dirty="0">
                          <a:solidFill>
                            <a:schemeClr val="tx1"/>
                          </a:solidFill>
                          <a:effectLst/>
                        </a:rPr>
                        <a:t>Total variance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Number of observations−1, (n−1)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rPr>
                        <a:t>105−1 = 104</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669720" y="1340622"/>
            <a:ext cx="4966360"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10.15. Degrees of Freedom: RBD</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64319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2767" y="900635"/>
            <a:ext cx="6426958" cy="830997"/>
          </a:xfrm>
          <a:prstGeom prst="rect">
            <a:avLst/>
          </a:prstGeom>
        </p:spPr>
        <p:txBody>
          <a:bodyPr wrap="square">
            <a:spAutoFit/>
          </a:bodyPr>
          <a:lstStyle/>
          <a:p>
            <a:pPr eaLnBrk="1" hangingPunct="1">
              <a:defRPr/>
            </a:pPr>
            <a:r>
              <a:rPr lang="en-IN" sz="2400" dirty="0"/>
              <a:t>Computing Mean Sum of Squares and </a:t>
            </a:r>
            <a:r>
              <a:rPr lang="en-IN" sz="2400" i="1" dirty="0"/>
              <a:t>F</a:t>
            </a:r>
            <a:r>
              <a:rPr lang="en-IN" sz="2400" dirty="0"/>
              <a:t>-Ratios</a:t>
            </a:r>
          </a:p>
          <a:p>
            <a:pPr>
              <a:defRPr/>
            </a:pPr>
            <a:r>
              <a:rPr lang="en-US" sz="2400" dirty="0">
                <a:ea typeface="Calibri" pitchFamily="34" charset="0"/>
                <a:cs typeface="Times New Roman" pitchFamily="18" charset="0"/>
              </a:rPr>
              <a:t>Table 10.16. </a:t>
            </a:r>
            <a:r>
              <a:rPr lang="en-US" sz="2400" i="1" dirty="0">
                <a:ea typeface="Calibri" pitchFamily="34" charset="0"/>
                <a:cs typeface="Times New Roman" pitchFamily="18" charset="0"/>
              </a:rPr>
              <a:t>F</a:t>
            </a:r>
            <a:r>
              <a:rPr lang="en-US" sz="2400" dirty="0">
                <a:ea typeface="Calibri" pitchFamily="34" charset="0"/>
                <a:cs typeface="Times New Roman" pitchFamily="18" charset="0"/>
              </a:rPr>
              <a:t>-Ratios: RBD</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290414303"/>
              </p:ext>
            </p:extLst>
          </p:nvPr>
        </p:nvGraphicFramePr>
        <p:xfrm>
          <a:off x="1348854" y="2214349"/>
          <a:ext cx="7391400" cy="3040038"/>
        </p:xfrm>
        <a:graphic>
          <a:graphicData uri="http://schemas.openxmlformats.org/drawingml/2006/table">
            <a:tbl>
              <a:tblPr/>
              <a:tblGrid>
                <a:gridCol w="2705100">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gridCol w="1508125">
                  <a:extLst>
                    <a:ext uri="{9D8B030D-6E8A-4147-A177-3AD203B41FA5}">
                      <a16:colId xmlns:a16="http://schemas.microsoft.com/office/drawing/2014/main" val="20003"/>
                    </a:ext>
                  </a:extLst>
                </a:gridCol>
              </a:tblGrid>
              <a:tr h="6755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Formulae of Mean Sum of Square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Formulae of </a:t>
                      </a:r>
                      <a:r>
                        <a:rPr kumimoji="0" lang="en-US" sz="2000" b="0" i="1" u="none" strike="noStrike" cap="none" normalizeH="0" baseline="0" dirty="0">
                          <a:ln>
                            <a:noFill/>
                          </a:ln>
                          <a:solidFill>
                            <a:schemeClr val="tx1"/>
                          </a:solidFill>
                          <a:effectLst/>
                          <a:latin typeface="+mn-lt"/>
                        </a:rPr>
                        <a:t>F</a:t>
                      </a:r>
                      <a:r>
                        <a:rPr kumimoji="0" lang="en-US" sz="2000" b="0" i="0" u="none" strike="noStrike" cap="none" normalizeH="0" baseline="0" dirty="0">
                          <a:ln>
                            <a:noFill/>
                          </a:ln>
                          <a:solidFill>
                            <a:schemeClr val="tx1"/>
                          </a:solidFill>
                          <a:effectLst/>
                          <a:latin typeface="+mn-lt"/>
                        </a:rPr>
                        <a:t>-Ratio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3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Ms</a:t>
                      </a:r>
                      <a:r>
                        <a:rPr kumimoji="0" lang="en-US" sz="2000" b="0" i="0" u="none" strike="noStrike" cap="none" normalizeH="0" baseline="-25000" dirty="0">
                          <a:ln>
                            <a:noFill/>
                          </a:ln>
                          <a:solidFill>
                            <a:schemeClr val="tx1"/>
                          </a:solidFill>
                          <a:effectLst/>
                          <a:latin typeface="+mn-lt"/>
                        </a:rPr>
                        <a:t>treatment = </a:t>
                      </a:r>
                      <a:r>
                        <a:rPr kumimoji="0" lang="en-US" sz="2000" b="0" i="0" u="none" strike="noStrike" cap="none" normalizeH="0" baseline="0" dirty="0">
                          <a:ln>
                            <a:noFill/>
                          </a:ln>
                          <a:solidFill>
                            <a:schemeClr val="tx1"/>
                          </a:solidFill>
                          <a:effectLst/>
                          <a:latin typeface="+mn-lt"/>
                        </a:rPr>
                        <a:t>SS</a:t>
                      </a:r>
                      <a:r>
                        <a:rPr kumimoji="0" lang="en-US" sz="2000" b="0" i="0" u="none" strike="noStrike" cap="none" normalizeH="0" baseline="-25000" dirty="0">
                          <a:ln>
                            <a:noFill/>
                          </a:ln>
                          <a:solidFill>
                            <a:schemeClr val="tx1"/>
                          </a:solidFill>
                          <a:effectLst/>
                          <a:latin typeface="+mn-lt"/>
                        </a:rPr>
                        <a:t>treatment</a:t>
                      </a: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40.5/2 = 20.25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t>
                      </a:r>
                      <a:r>
                        <a:rPr kumimoji="0" lang="en-US" sz="2000" b="0" i="0" u="none" strike="noStrike" cap="none" normalizeH="0" baseline="-25000" dirty="0">
                          <a:ln>
                            <a:noFill/>
                          </a:ln>
                          <a:solidFill>
                            <a:schemeClr val="tx1"/>
                          </a:solidFill>
                          <a:effectLst/>
                          <a:latin typeface="+mn-lt"/>
                        </a:rPr>
                        <a:t>treatment </a:t>
                      </a:r>
                      <a:r>
                        <a:rPr kumimoji="0" lang="en-US" sz="2000" b="0" i="0" u="none" strike="noStrike" cap="none" normalizeH="0" baseline="0" dirty="0">
                          <a:ln>
                            <a:noFill/>
                          </a:ln>
                          <a:solidFill>
                            <a:schemeClr val="tx1"/>
                          </a:solidFill>
                          <a:effectLst/>
                          <a:latin typeface="+mn-lt"/>
                        </a:rPr>
                        <a:t>= MS</a:t>
                      </a:r>
                      <a:r>
                        <a:rPr kumimoji="0" lang="en-US" sz="2000" b="0" i="0" u="none" strike="noStrike" cap="none" normalizeH="0" baseline="-25000" dirty="0">
                          <a:ln>
                            <a:noFill/>
                          </a:ln>
                          <a:solidFill>
                            <a:schemeClr val="tx1"/>
                          </a:solidFill>
                          <a:effectLst/>
                          <a:latin typeface="+mn-lt"/>
                        </a:rPr>
                        <a:t>treatment</a:t>
                      </a:r>
                      <a:r>
                        <a:rPr kumimoji="0" lang="en-US" sz="2000" b="0" i="0" u="none" strike="noStrike" cap="none" normalizeH="0" baseline="0" dirty="0">
                          <a:ln>
                            <a:noFill/>
                          </a:ln>
                          <a:solidFill>
                            <a:schemeClr val="tx1"/>
                          </a:solidFill>
                          <a:effectLst/>
                          <a:latin typeface="+mn-lt"/>
                        </a:rPr>
                        <a:t>/ Ms</a:t>
                      </a:r>
                      <a:r>
                        <a:rPr kumimoji="0" lang="en-US" sz="2000" b="0" i="0" u="none" strike="noStrike" cap="none" normalizeH="0" baseline="-25000" dirty="0">
                          <a:ln>
                            <a:noFill/>
                          </a:ln>
                          <a:solidFill>
                            <a:schemeClr val="tx1"/>
                          </a:solidFill>
                          <a:effectLst/>
                          <a:latin typeface="+mn-lt"/>
                        </a:rPr>
                        <a:t>error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20.5/6.96 = 2.90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Ms</a:t>
                      </a:r>
                      <a:r>
                        <a:rPr kumimoji="0" lang="en-US" sz="2000" b="0" i="0" u="none" strike="noStrike" cap="none" normalizeH="0" baseline="-25000" dirty="0">
                          <a:ln>
                            <a:noFill/>
                          </a:ln>
                          <a:solidFill>
                            <a:schemeClr val="tx1"/>
                          </a:solidFill>
                          <a:effectLst/>
                          <a:latin typeface="+mn-lt"/>
                        </a:rPr>
                        <a:t>block = </a:t>
                      </a:r>
                      <a:r>
                        <a:rPr kumimoji="0" lang="en-US" sz="2000" b="0" i="0" u="none" strike="noStrike" cap="none" normalizeH="0" baseline="0" dirty="0">
                          <a:ln>
                            <a:noFill/>
                          </a:ln>
                          <a:solidFill>
                            <a:schemeClr val="tx1"/>
                          </a:solidFill>
                          <a:effectLst/>
                          <a:latin typeface="+mn-lt"/>
                        </a:rPr>
                        <a:t>SS</a:t>
                      </a:r>
                      <a:r>
                        <a:rPr kumimoji="0" lang="en-US" sz="2000" b="0" i="0" u="none" strike="noStrike" cap="none" normalizeH="0" baseline="-25000" dirty="0">
                          <a:ln>
                            <a:noFill/>
                          </a:ln>
                          <a:solidFill>
                            <a:schemeClr val="tx1"/>
                          </a:solidFill>
                          <a:effectLst/>
                          <a:latin typeface="+mn-lt"/>
                        </a:rPr>
                        <a:t>block</a:t>
                      </a: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94.80/4 = 23.70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t>
                      </a:r>
                      <a:r>
                        <a:rPr kumimoji="0" lang="en-US" sz="2000" b="0" i="0" u="none" strike="noStrike" cap="none" normalizeH="0" baseline="-25000" dirty="0">
                          <a:ln>
                            <a:noFill/>
                          </a:ln>
                          <a:solidFill>
                            <a:schemeClr val="tx1"/>
                          </a:solidFill>
                          <a:effectLst/>
                          <a:latin typeface="+mn-lt"/>
                        </a:rPr>
                        <a:t>block </a:t>
                      </a:r>
                      <a:r>
                        <a:rPr kumimoji="0" lang="en-US" sz="2000" b="0" i="0" u="none" strike="noStrike" cap="none" normalizeH="0" baseline="0" dirty="0">
                          <a:ln>
                            <a:noFill/>
                          </a:ln>
                          <a:solidFill>
                            <a:schemeClr val="tx1"/>
                          </a:solidFill>
                          <a:effectLst/>
                          <a:latin typeface="+mn-lt"/>
                        </a:rPr>
                        <a:t>=  MS</a:t>
                      </a:r>
                      <a:r>
                        <a:rPr kumimoji="0" lang="en-US" sz="2000" b="0" i="0" u="none" strike="noStrike" cap="none" normalizeH="0" baseline="-25000" dirty="0">
                          <a:ln>
                            <a:noFill/>
                          </a:ln>
                          <a:solidFill>
                            <a:schemeClr val="tx1"/>
                          </a:solidFill>
                          <a:effectLst/>
                          <a:latin typeface="+mn-lt"/>
                        </a:rPr>
                        <a:t>block</a:t>
                      </a:r>
                      <a:r>
                        <a:rPr kumimoji="0" lang="en-US" sz="2000" b="0" i="0" u="none" strike="noStrike" cap="none" normalizeH="0" baseline="0" dirty="0">
                          <a:ln>
                            <a:noFill/>
                          </a:ln>
                          <a:solidFill>
                            <a:schemeClr val="tx1"/>
                          </a:solidFill>
                          <a:effectLst/>
                          <a:latin typeface="+mn-lt"/>
                        </a:rPr>
                        <a:t>/ MS</a:t>
                      </a:r>
                      <a:r>
                        <a:rPr kumimoji="0" lang="en-US" sz="2000" b="0" i="0" u="none" strike="noStrike" cap="none" normalizeH="0" baseline="-25000" dirty="0">
                          <a:ln>
                            <a:noFill/>
                          </a:ln>
                          <a:solidFill>
                            <a:schemeClr val="tx1"/>
                          </a:solidFill>
                          <a:effectLst/>
                          <a:latin typeface="+mn-lt"/>
                        </a:rPr>
                        <a:t>error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23.70/6.96 = 3.40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Ms</a:t>
                      </a:r>
                      <a:r>
                        <a:rPr kumimoji="0" lang="en-US" sz="2000" b="0" i="0" u="none" strike="noStrike" cap="none" normalizeH="0" baseline="-25000" dirty="0">
                          <a:ln>
                            <a:noFill/>
                          </a:ln>
                          <a:solidFill>
                            <a:schemeClr val="tx1"/>
                          </a:solidFill>
                          <a:effectLst/>
                          <a:latin typeface="+mn-lt"/>
                        </a:rPr>
                        <a:t>error </a:t>
                      </a:r>
                      <a:r>
                        <a:rPr kumimoji="0" lang="en-US" sz="2000" b="0" i="0" u="none" strike="noStrike" cap="none" normalizeH="0" baseline="0" dirty="0">
                          <a:ln>
                            <a:noFill/>
                          </a:ln>
                          <a:solidFill>
                            <a:schemeClr val="tx1"/>
                          </a:solidFill>
                          <a:effectLst/>
                          <a:latin typeface="+mn-lt"/>
                        </a:rPr>
                        <a:t>= SS</a:t>
                      </a:r>
                      <a:r>
                        <a:rPr kumimoji="0" lang="en-US" sz="2000" b="0" i="0" u="none" strike="noStrike" cap="none" normalizeH="0" baseline="-25000" dirty="0">
                          <a:ln>
                            <a:noFill/>
                          </a:ln>
                          <a:solidFill>
                            <a:schemeClr val="tx1"/>
                          </a:solidFill>
                          <a:effectLst/>
                          <a:latin typeface="+mn-lt"/>
                        </a:rPr>
                        <a:t>error</a:t>
                      </a: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626.85/90 = 6.96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12267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9990" y="154674"/>
            <a:ext cx="7618791" cy="5413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Sample Data Showing Mean Scores </a:t>
            </a:r>
          </a:p>
        </p:txBody>
      </p:sp>
      <p:graphicFrame>
        <p:nvGraphicFramePr>
          <p:cNvPr id="3" name="Content Placeholder 5"/>
          <p:cNvGraphicFramePr>
            <a:graphicFrameLocks/>
          </p:cNvGraphicFramePr>
          <p:nvPr>
            <p:extLst>
              <p:ext uri="{D42A27DB-BD31-4B8C-83A1-F6EECF244321}">
                <p14:modId xmlns:p14="http://schemas.microsoft.com/office/powerpoint/2010/main" val="2120721154"/>
              </p:ext>
            </p:extLst>
          </p:nvPr>
        </p:nvGraphicFramePr>
        <p:xfrm>
          <a:off x="928048" y="1418794"/>
          <a:ext cx="6987654" cy="4790936"/>
        </p:xfrm>
        <a:graphic>
          <a:graphicData uri="http://schemas.openxmlformats.org/drawingml/2006/table">
            <a:tbl>
              <a:tblPr firstRow="1" firstCol="1" bandRow="1">
                <a:tableStyleId>{5940675A-B579-460E-94D1-54222C63F5DA}</a:tableStyleId>
              </a:tblPr>
              <a:tblGrid>
                <a:gridCol w="1628995">
                  <a:extLst>
                    <a:ext uri="{9D8B030D-6E8A-4147-A177-3AD203B41FA5}">
                      <a16:colId xmlns:a16="http://schemas.microsoft.com/office/drawing/2014/main" val="20000"/>
                    </a:ext>
                  </a:extLst>
                </a:gridCol>
                <a:gridCol w="1235118">
                  <a:extLst>
                    <a:ext uri="{9D8B030D-6E8A-4147-A177-3AD203B41FA5}">
                      <a16:colId xmlns:a16="http://schemas.microsoft.com/office/drawing/2014/main" val="20001"/>
                    </a:ext>
                  </a:extLst>
                </a:gridCol>
                <a:gridCol w="1197025">
                  <a:extLst>
                    <a:ext uri="{9D8B030D-6E8A-4147-A177-3AD203B41FA5}">
                      <a16:colId xmlns:a16="http://schemas.microsoft.com/office/drawing/2014/main" val="20002"/>
                    </a:ext>
                  </a:extLst>
                </a:gridCol>
                <a:gridCol w="1197025">
                  <a:extLst>
                    <a:ext uri="{9D8B030D-6E8A-4147-A177-3AD203B41FA5}">
                      <a16:colId xmlns:a16="http://schemas.microsoft.com/office/drawing/2014/main" val="20003"/>
                    </a:ext>
                  </a:extLst>
                </a:gridCol>
                <a:gridCol w="1729491">
                  <a:extLst>
                    <a:ext uri="{9D8B030D-6E8A-4147-A177-3AD203B41FA5}">
                      <a16:colId xmlns:a16="http://schemas.microsoft.com/office/drawing/2014/main" val="20004"/>
                    </a:ext>
                  </a:extLst>
                </a:gridCol>
              </a:tblGrid>
              <a:tr h="213462">
                <a:tc>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Arial"/>
                        <a:ea typeface="Times New Roman"/>
                        <a:cs typeface="Times New Roman"/>
                      </a:endParaRPr>
                    </a:p>
                  </a:txBody>
                  <a:tcPr marL="47241" marR="47241" marT="0" marB="0"/>
                </a:tc>
                <a:tc gridSpan="3">
                  <a:txBody>
                    <a:bodyPr/>
                    <a:lstStyle/>
                    <a:p>
                      <a:pPr marL="0" marR="0" algn="ctr">
                        <a:spcBef>
                          <a:spcPts val="0"/>
                        </a:spcBef>
                        <a:spcAft>
                          <a:spcPts val="0"/>
                        </a:spcAft>
                      </a:pPr>
                      <a:r>
                        <a:rPr lang="en-US" sz="1000" dirty="0">
                          <a:solidFill>
                            <a:schemeClr val="tx1"/>
                          </a:solidFill>
                          <a:effectLst/>
                        </a:rPr>
                        <a:t>Treatment Levels [Coffee Drinks (J=1,2,3)]</a:t>
                      </a:r>
                      <a:endParaRPr lang="en-US" sz="1000" dirty="0">
                        <a:solidFill>
                          <a:schemeClr val="tx1"/>
                        </a:solidFill>
                        <a:effectLst/>
                        <a:latin typeface="Arial"/>
                        <a:ea typeface="Times New Roman"/>
                        <a:cs typeface="Times New Roman"/>
                      </a:endParaRPr>
                    </a:p>
                  </a:txBody>
                  <a:tcPr marL="47241" marR="47241" marT="0" marB="0"/>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Arial"/>
                        <a:ea typeface="Times New Roman"/>
                        <a:cs typeface="Times New Roman"/>
                      </a:endParaRPr>
                    </a:p>
                  </a:txBody>
                  <a:tcPr marL="47241" marR="47241" marT="0" marB="0"/>
                </a:tc>
                <a:extLst>
                  <a:ext uri="{0D108BD9-81ED-4DB2-BD59-A6C34878D82A}">
                    <a16:rowId xmlns:a16="http://schemas.microsoft.com/office/drawing/2014/main" val="10000"/>
                  </a:ext>
                </a:extLst>
              </a:tr>
              <a:tr h="213462">
                <a:tc>
                  <a:txBody>
                    <a:bodyPr/>
                    <a:lstStyle/>
                    <a:p>
                      <a:pPr marL="0" marR="0" algn="just">
                        <a:spcBef>
                          <a:spcPts val="0"/>
                        </a:spcBef>
                        <a:spcAft>
                          <a:spcPts val="0"/>
                        </a:spcAft>
                      </a:pPr>
                      <a:r>
                        <a:rPr lang="en-US" sz="1000" dirty="0">
                          <a:solidFill>
                            <a:schemeClr val="tx1"/>
                          </a:solidFill>
                          <a:effectLst/>
                        </a:rPr>
                        <a:t>Block (Café Location)</a:t>
                      </a:r>
                      <a:endParaRPr lang="en-US" sz="1000" dirty="0">
                        <a:solidFill>
                          <a:schemeClr val="tx1"/>
                        </a:solidFill>
                        <a:effectLst/>
                        <a:latin typeface="Arial"/>
                        <a:ea typeface="Times New Roman"/>
                        <a:cs typeface="Times New Roman"/>
                      </a:endParaRPr>
                    </a:p>
                  </a:txBody>
                  <a:tcPr marL="47241" marR="47241" marT="0" marB="0"/>
                </a:tc>
                <a:tc>
                  <a:txBody>
                    <a:bodyPr/>
                    <a:lstStyle/>
                    <a:p>
                      <a:pPr marL="0" marR="0" algn="ctr">
                        <a:spcBef>
                          <a:spcPts val="0"/>
                        </a:spcBef>
                        <a:spcAft>
                          <a:spcPts val="0"/>
                        </a:spcAft>
                      </a:pPr>
                      <a:r>
                        <a:rPr lang="en-US" sz="1000" dirty="0">
                          <a:solidFill>
                            <a:schemeClr val="tx1"/>
                          </a:solidFill>
                          <a:effectLst/>
                        </a:rPr>
                        <a:t>Cappuccino (J</a:t>
                      </a:r>
                      <a:r>
                        <a:rPr lang="en-US" sz="1000" baseline="-25000" dirty="0">
                          <a:solidFill>
                            <a:schemeClr val="tx1"/>
                          </a:solidFill>
                          <a:effectLst/>
                        </a:rPr>
                        <a:t>1</a:t>
                      </a:r>
                      <a:r>
                        <a:rPr lang="en-US" sz="1000" dirty="0">
                          <a:solidFill>
                            <a:schemeClr val="tx1"/>
                          </a:solidFill>
                          <a:effectLst/>
                        </a:rPr>
                        <a:t>)</a:t>
                      </a:r>
                      <a:endParaRPr lang="en-US" sz="1000" dirty="0">
                        <a:solidFill>
                          <a:schemeClr val="tx1"/>
                        </a:solidFill>
                        <a:effectLst/>
                        <a:latin typeface="Arial"/>
                        <a:ea typeface="Times New Roman"/>
                        <a:cs typeface="Times New Roman"/>
                      </a:endParaRPr>
                    </a:p>
                  </a:txBody>
                  <a:tcPr marL="47241" marR="47241" marT="0" marB="0"/>
                </a:tc>
                <a:tc>
                  <a:txBody>
                    <a:bodyPr/>
                    <a:lstStyle/>
                    <a:p>
                      <a:pPr marL="0" marR="0" algn="ctr">
                        <a:spcBef>
                          <a:spcPts val="0"/>
                        </a:spcBef>
                        <a:spcAft>
                          <a:spcPts val="0"/>
                        </a:spcAft>
                      </a:pPr>
                      <a:r>
                        <a:rPr lang="en-US" sz="1000" dirty="0">
                          <a:solidFill>
                            <a:schemeClr val="tx1"/>
                          </a:solidFill>
                          <a:effectLst/>
                        </a:rPr>
                        <a:t>Macchiato (J</a:t>
                      </a:r>
                      <a:r>
                        <a:rPr lang="en-US" sz="1000" baseline="-25000" dirty="0">
                          <a:solidFill>
                            <a:schemeClr val="tx1"/>
                          </a:solidFill>
                          <a:effectLst/>
                        </a:rPr>
                        <a:t>2</a:t>
                      </a:r>
                      <a:r>
                        <a:rPr lang="en-US" sz="1000" dirty="0">
                          <a:solidFill>
                            <a:schemeClr val="tx1"/>
                          </a:solidFill>
                          <a:effectLst/>
                        </a:rPr>
                        <a:t>)</a:t>
                      </a:r>
                      <a:endParaRPr lang="en-US" sz="1000" dirty="0">
                        <a:solidFill>
                          <a:schemeClr val="tx1"/>
                        </a:solidFill>
                        <a:effectLst/>
                        <a:latin typeface="Arial"/>
                        <a:ea typeface="Times New Roman"/>
                        <a:cs typeface="Times New Roman"/>
                      </a:endParaRPr>
                    </a:p>
                  </a:txBody>
                  <a:tcPr marL="47241" marR="47241" marT="0" marB="0"/>
                </a:tc>
                <a:tc>
                  <a:txBody>
                    <a:bodyPr/>
                    <a:lstStyle/>
                    <a:p>
                      <a:pPr marL="0" marR="0" algn="ctr">
                        <a:spcBef>
                          <a:spcPts val="0"/>
                        </a:spcBef>
                        <a:spcAft>
                          <a:spcPts val="0"/>
                        </a:spcAft>
                      </a:pPr>
                      <a:r>
                        <a:rPr lang="en-US" sz="1000" dirty="0">
                          <a:solidFill>
                            <a:schemeClr val="tx1"/>
                          </a:solidFill>
                          <a:effectLst/>
                        </a:rPr>
                        <a:t>Americano (J</a:t>
                      </a:r>
                      <a:r>
                        <a:rPr lang="en-US" sz="1000" baseline="-25000" dirty="0">
                          <a:solidFill>
                            <a:schemeClr val="tx1"/>
                          </a:solidFill>
                          <a:effectLst/>
                        </a:rPr>
                        <a:t>3</a:t>
                      </a:r>
                      <a:r>
                        <a:rPr lang="en-US" sz="1000" dirty="0">
                          <a:solidFill>
                            <a:schemeClr val="tx1"/>
                          </a:solidFill>
                          <a:effectLst/>
                        </a:rPr>
                        <a:t>)</a:t>
                      </a:r>
                      <a:endParaRPr lang="en-US" sz="1000" dirty="0">
                        <a:solidFill>
                          <a:schemeClr val="tx1"/>
                        </a:solidFill>
                        <a:effectLst/>
                        <a:latin typeface="Arial"/>
                        <a:ea typeface="Times New Roman"/>
                        <a:cs typeface="Times New Roman"/>
                      </a:endParaRPr>
                    </a:p>
                  </a:txBody>
                  <a:tcPr marL="47241" marR="47241" marT="0" marB="0"/>
                </a:tc>
                <a:tc>
                  <a:txBody>
                    <a:bodyPr/>
                    <a:lstStyle/>
                    <a:p>
                      <a:pPr marL="0" marR="0" algn="ctr">
                        <a:spcBef>
                          <a:spcPts val="0"/>
                        </a:spcBef>
                        <a:spcAft>
                          <a:spcPts val="0"/>
                        </a:spcAft>
                      </a:pPr>
                      <a:r>
                        <a:rPr lang="en-US" sz="1000" dirty="0">
                          <a:solidFill>
                            <a:schemeClr val="tx1"/>
                          </a:solidFill>
                          <a:effectLst/>
                        </a:rPr>
                        <a:t>Blocking Mean</a:t>
                      </a:r>
                      <a:endParaRPr lang="en-US" sz="1000" dirty="0">
                        <a:solidFill>
                          <a:schemeClr val="tx1"/>
                        </a:solidFill>
                        <a:effectLst/>
                        <a:latin typeface="Arial"/>
                        <a:ea typeface="Times New Roman"/>
                        <a:cs typeface="Times New Roman"/>
                      </a:endParaRPr>
                    </a:p>
                  </a:txBody>
                  <a:tcPr marL="47241" marR="47241" marT="0" marB="0"/>
                </a:tc>
                <a:extLst>
                  <a:ext uri="{0D108BD9-81ED-4DB2-BD59-A6C34878D82A}">
                    <a16:rowId xmlns:a16="http://schemas.microsoft.com/office/drawing/2014/main" val="10001"/>
                  </a:ext>
                </a:extLst>
              </a:tr>
              <a:tr h="166022">
                <a:tc rowSpan="5">
                  <a:txBody>
                    <a:bodyPr/>
                    <a:lstStyle/>
                    <a:p>
                      <a:pPr marL="0" marR="0" algn="ct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7</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7</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rowSpan="5">
                  <a:txBody>
                    <a:bodyPr/>
                    <a:lstStyle/>
                    <a:p>
                      <a:endParaRPr lang="en-US" sz="1000" dirty="0">
                        <a:solidFill>
                          <a:schemeClr val="tx1"/>
                        </a:solidFill>
                      </a:endParaRPr>
                    </a:p>
                  </a:txBody>
                  <a:tcPr marL="47241" marR="47241" marT="0" marB="0">
                    <a:blipFill rotWithShape="1">
                      <a:blip r:embed="rId2"/>
                      <a:stretch>
                        <a:fillRect l="-305366" t="-87407" b="-451111"/>
                      </a:stretch>
                    </a:blipFill>
                  </a:tcPr>
                </a:tc>
                <a:extLst>
                  <a:ext uri="{0D108BD9-81ED-4DB2-BD59-A6C34878D82A}">
                    <a16:rowId xmlns:a16="http://schemas.microsoft.com/office/drawing/2014/main" val="10002"/>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10</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4</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2</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03"/>
                  </a:ext>
                </a:extLst>
              </a:tr>
              <a:tr h="166022">
                <a:tc vMerge="1">
                  <a:txBody>
                    <a:bodyPr/>
                    <a:lstStyle/>
                    <a:p>
                      <a:endParaRPr lang="en-US"/>
                    </a:p>
                  </a:txBody>
                  <a:tcPr/>
                </a:tc>
                <a:tc gridSpan="3">
                  <a:txBody>
                    <a:bodyPr/>
                    <a:lstStyle/>
                    <a:p>
                      <a:pPr marL="0" marR="0" algn="ctr">
                        <a:spcBef>
                          <a:spcPts val="0"/>
                        </a:spcBef>
                        <a:spcAft>
                          <a:spcPts val="0"/>
                        </a:spcAft>
                      </a:pPr>
                      <a:r>
                        <a:rPr lang="en-US" sz="1000" dirty="0">
                          <a:solidFill>
                            <a:schemeClr val="tx1"/>
                          </a:solidFill>
                          <a:effectLst/>
                        </a:rPr>
                        <a:t>Excluded intermittent cases </a:t>
                      </a:r>
                      <a:endParaRPr lang="en-US" sz="1000" dirty="0">
                        <a:solidFill>
                          <a:schemeClr val="tx1"/>
                        </a:solidFill>
                        <a:effectLst/>
                        <a:latin typeface="Arial"/>
                        <a:ea typeface="Times New Roman"/>
                        <a:cs typeface="Times New Roman"/>
                      </a:endParaRPr>
                    </a:p>
                  </a:txBody>
                  <a:tcPr marL="47241" marR="47241" marT="0" marB="0" anchor="b"/>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8</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8</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05"/>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10</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3</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2</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06"/>
                  </a:ext>
                </a:extLst>
              </a:tr>
              <a:tr h="166022">
                <a:tc rowSpan="5">
                  <a:txBody>
                    <a:bodyPr/>
                    <a:lstStyle/>
                    <a:p>
                      <a:pPr marL="0" marR="0" algn="ctr">
                        <a:spcBef>
                          <a:spcPts val="0"/>
                        </a:spcBef>
                        <a:spcAft>
                          <a:spcPts val="0"/>
                        </a:spcAft>
                      </a:pPr>
                      <a:r>
                        <a:rPr lang="en-US" sz="1000" dirty="0">
                          <a:solidFill>
                            <a:schemeClr val="tx1"/>
                          </a:solidFill>
                          <a:effectLst/>
                        </a:rPr>
                        <a:t>2</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rowSpan="5">
                  <a:txBody>
                    <a:bodyPr/>
                    <a:lstStyle/>
                    <a:p>
                      <a:endParaRPr lang="en-US" sz="1000" dirty="0">
                        <a:solidFill>
                          <a:schemeClr val="tx1"/>
                        </a:solidFill>
                      </a:endParaRPr>
                    </a:p>
                  </a:txBody>
                  <a:tcPr marL="47241" marR="47241" marT="0" marB="0">
                    <a:blipFill rotWithShape="1">
                      <a:blip r:embed="rId2"/>
                      <a:stretch>
                        <a:fillRect l="-305366" t="-187407" b="-351111"/>
                      </a:stretch>
                    </a:blipFill>
                  </a:tcPr>
                </a:tc>
                <a:extLst>
                  <a:ext uri="{0D108BD9-81ED-4DB2-BD59-A6C34878D82A}">
                    <a16:rowId xmlns:a16="http://schemas.microsoft.com/office/drawing/2014/main" val="10007"/>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8</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08"/>
                  </a:ext>
                </a:extLst>
              </a:tr>
              <a:tr h="166022">
                <a:tc vMerge="1">
                  <a:txBody>
                    <a:bodyPr/>
                    <a:lstStyle/>
                    <a:p>
                      <a:endParaRPr lang="en-US"/>
                    </a:p>
                  </a:txBody>
                  <a:tcPr/>
                </a:tc>
                <a:tc gridSpan="3">
                  <a:txBody>
                    <a:bodyPr/>
                    <a:lstStyle/>
                    <a:p>
                      <a:pPr marL="0" marR="0" algn="ctr">
                        <a:spcBef>
                          <a:spcPts val="0"/>
                        </a:spcBef>
                        <a:spcAft>
                          <a:spcPts val="0"/>
                        </a:spcAft>
                      </a:pPr>
                      <a:r>
                        <a:rPr lang="en-US" sz="1000" dirty="0">
                          <a:solidFill>
                            <a:schemeClr val="tx1"/>
                          </a:solidFill>
                          <a:effectLst/>
                        </a:rPr>
                        <a:t>Excluded intermittent cases</a:t>
                      </a:r>
                      <a:endParaRPr lang="en-US" sz="1000" dirty="0">
                        <a:solidFill>
                          <a:schemeClr val="tx1"/>
                        </a:solidFill>
                        <a:effectLst/>
                        <a:latin typeface="Arial"/>
                        <a:ea typeface="Times New Roman"/>
                        <a:cs typeface="Times New Roman"/>
                      </a:endParaRPr>
                    </a:p>
                  </a:txBody>
                  <a:tcPr marL="47241" marR="47241" marT="0" marB="0" anchor="b"/>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10</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10"/>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11"/>
                  </a:ext>
                </a:extLst>
              </a:tr>
              <a:tr h="166022">
                <a:tc rowSpan="5">
                  <a:txBody>
                    <a:bodyPr/>
                    <a:lstStyle/>
                    <a:p>
                      <a:pPr marL="0" marR="0" algn="ctr">
                        <a:spcBef>
                          <a:spcPts val="0"/>
                        </a:spcBef>
                        <a:spcAft>
                          <a:spcPts val="0"/>
                        </a:spcAft>
                      </a:pPr>
                      <a:r>
                        <a:rPr lang="en-US" sz="1000" dirty="0">
                          <a:solidFill>
                            <a:schemeClr val="tx1"/>
                          </a:solidFill>
                          <a:effectLst/>
                        </a:rPr>
                        <a:t>3</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4</a:t>
                      </a:r>
                      <a:endParaRPr lang="en-US" sz="1000" dirty="0">
                        <a:solidFill>
                          <a:schemeClr val="tx1"/>
                        </a:solidFill>
                        <a:effectLst/>
                        <a:latin typeface="Arial"/>
                        <a:ea typeface="Times New Roman"/>
                        <a:cs typeface="Times New Roman"/>
                      </a:endParaRPr>
                    </a:p>
                  </a:txBody>
                  <a:tcPr marL="47241" marR="47241" marT="0" marB="0" anchor="b"/>
                </a:tc>
                <a:tc rowSpan="5">
                  <a:txBody>
                    <a:bodyPr/>
                    <a:lstStyle/>
                    <a:p>
                      <a:endParaRPr lang="en-US" sz="1000" dirty="0">
                        <a:solidFill>
                          <a:schemeClr val="tx1"/>
                        </a:solidFill>
                      </a:endParaRPr>
                    </a:p>
                  </a:txBody>
                  <a:tcPr marL="47241" marR="47241" marT="0" marB="0">
                    <a:blipFill rotWithShape="1">
                      <a:blip r:embed="rId2"/>
                      <a:stretch>
                        <a:fillRect l="-305366" t="-287407" b="-251111"/>
                      </a:stretch>
                    </a:blipFill>
                  </a:tcPr>
                </a:tc>
                <a:extLst>
                  <a:ext uri="{0D108BD9-81ED-4DB2-BD59-A6C34878D82A}">
                    <a16:rowId xmlns:a16="http://schemas.microsoft.com/office/drawing/2014/main" val="10012"/>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4</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2</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13"/>
                  </a:ext>
                </a:extLst>
              </a:tr>
              <a:tr h="166022">
                <a:tc vMerge="1">
                  <a:txBody>
                    <a:bodyPr/>
                    <a:lstStyle/>
                    <a:p>
                      <a:endParaRPr lang="en-US"/>
                    </a:p>
                  </a:txBody>
                  <a:tcPr/>
                </a:tc>
                <a:tc gridSpan="3">
                  <a:txBody>
                    <a:bodyPr/>
                    <a:lstStyle/>
                    <a:p>
                      <a:pPr marL="0" marR="0" algn="ctr">
                        <a:spcBef>
                          <a:spcPts val="0"/>
                        </a:spcBef>
                        <a:spcAft>
                          <a:spcPts val="0"/>
                        </a:spcAft>
                      </a:pPr>
                      <a:r>
                        <a:rPr lang="en-US" sz="1000" dirty="0">
                          <a:solidFill>
                            <a:schemeClr val="tx1"/>
                          </a:solidFill>
                          <a:effectLst/>
                        </a:rPr>
                        <a:t>Excluded intermittent cases </a:t>
                      </a:r>
                      <a:endParaRPr lang="en-US" sz="1000" dirty="0">
                        <a:solidFill>
                          <a:schemeClr val="tx1"/>
                        </a:solidFill>
                        <a:effectLst/>
                        <a:latin typeface="Arial"/>
                        <a:ea typeface="Times New Roman"/>
                        <a:cs typeface="Times New Roman"/>
                      </a:endParaRPr>
                    </a:p>
                  </a:txBody>
                  <a:tcPr marL="47241" marR="47241" marT="0" marB="0" anchor="b"/>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14"/>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15"/>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3</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16"/>
                  </a:ext>
                </a:extLst>
              </a:tr>
              <a:tr h="166022">
                <a:tc rowSpan="5">
                  <a:txBody>
                    <a:bodyPr/>
                    <a:lstStyle/>
                    <a:p>
                      <a:pPr marL="0" marR="0" algn="ctr">
                        <a:spcBef>
                          <a:spcPts val="0"/>
                        </a:spcBef>
                        <a:spcAft>
                          <a:spcPts val="0"/>
                        </a:spcAft>
                      </a:pPr>
                      <a:r>
                        <a:rPr lang="en-US" sz="1000" dirty="0">
                          <a:solidFill>
                            <a:schemeClr val="tx1"/>
                          </a:solidFill>
                          <a:effectLst/>
                        </a:rPr>
                        <a:t>4</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8</a:t>
                      </a:r>
                      <a:endParaRPr lang="en-US" sz="1000" dirty="0">
                        <a:solidFill>
                          <a:schemeClr val="tx1"/>
                        </a:solidFill>
                        <a:effectLst/>
                        <a:latin typeface="Arial"/>
                        <a:ea typeface="Times New Roman"/>
                        <a:cs typeface="Times New Roman"/>
                      </a:endParaRPr>
                    </a:p>
                  </a:txBody>
                  <a:tcPr marL="47241" marR="47241" marT="0" marB="0" anchor="b"/>
                </a:tc>
                <a:tc rowSpan="5">
                  <a:txBody>
                    <a:bodyPr/>
                    <a:lstStyle/>
                    <a:p>
                      <a:endParaRPr lang="en-US" sz="1000" dirty="0">
                        <a:solidFill>
                          <a:schemeClr val="tx1"/>
                        </a:solidFill>
                      </a:endParaRPr>
                    </a:p>
                  </a:txBody>
                  <a:tcPr marL="47241" marR="47241" marT="0" marB="0">
                    <a:blipFill rotWithShape="1">
                      <a:blip r:embed="rId2"/>
                      <a:stretch>
                        <a:fillRect l="-305366" t="-387407" b="-151111"/>
                      </a:stretch>
                    </a:blipFill>
                  </a:tcPr>
                </a:tc>
                <a:extLst>
                  <a:ext uri="{0D108BD9-81ED-4DB2-BD59-A6C34878D82A}">
                    <a16:rowId xmlns:a16="http://schemas.microsoft.com/office/drawing/2014/main" val="10017"/>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3</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18"/>
                  </a:ext>
                </a:extLst>
              </a:tr>
              <a:tr h="166022">
                <a:tc vMerge="1">
                  <a:txBody>
                    <a:bodyPr/>
                    <a:lstStyle/>
                    <a:p>
                      <a:endParaRPr lang="en-US"/>
                    </a:p>
                  </a:txBody>
                  <a:tcPr/>
                </a:tc>
                <a:tc gridSpan="3">
                  <a:txBody>
                    <a:bodyPr/>
                    <a:lstStyle/>
                    <a:p>
                      <a:pPr marL="0" marR="0" algn="ctr">
                        <a:spcBef>
                          <a:spcPts val="0"/>
                        </a:spcBef>
                        <a:spcAft>
                          <a:spcPts val="0"/>
                        </a:spcAft>
                      </a:pPr>
                      <a:r>
                        <a:rPr lang="en-US" sz="1000" dirty="0">
                          <a:solidFill>
                            <a:schemeClr val="tx1"/>
                          </a:solidFill>
                          <a:effectLst/>
                        </a:rPr>
                        <a:t>Excluded intermittent cases</a:t>
                      </a:r>
                      <a:endParaRPr lang="en-US" sz="1000" dirty="0">
                        <a:solidFill>
                          <a:schemeClr val="tx1"/>
                        </a:solidFill>
                        <a:effectLst/>
                        <a:latin typeface="Arial"/>
                        <a:ea typeface="Times New Roman"/>
                        <a:cs typeface="Times New Roman"/>
                      </a:endParaRPr>
                    </a:p>
                  </a:txBody>
                  <a:tcPr marL="47241" marR="47241" marT="0" marB="0" anchor="b"/>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7</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20"/>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3</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21"/>
                  </a:ext>
                </a:extLst>
              </a:tr>
              <a:tr h="166022">
                <a:tc rowSpan="5">
                  <a:txBody>
                    <a:bodyPr/>
                    <a:lstStyle/>
                    <a:p>
                      <a:pPr marL="0" marR="0" algn="ct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4</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rowSpan="5">
                  <a:txBody>
                    <a:bodyPr/>
                    <a:lstStyle/>
                    <a:p>
                      <a:endParaRPr lang="en-US" sz="1000" dirty="0">
                        <a:solidFill>
                          <a:schemeClr val="tx1"/>
                        </a:solidFill>
                      </a:endParaRPr>
                    </a:p>
                  </a:txBody>
                  <a:tcPr marL="47241" marR="47241" marT="0" marB="0">
                    <a:blipFill rotWithShape="1">
                      <a:blip r:embed="rId2"/>
                      <a:stretch>
                        <a:fillRect l="-305366" t="-487407" b="-51111"/>
                      </a:stretch>
                    </a:blipFill>
                  </a:tcPr>
                </a:tc>
                <a:extLst>
                  <a:ext uri="{0D108BD9-81ED-4DB2-BD59-A6C34878D82A}">
                    <a16:rowId xmlns:a16="http://schemas.microsoft.com/office/drawing/2014/main" val="10022"/>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6</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23"/>
                  </a:ext>
                </a:extLst>
              </a:tr>
              <a:tr h="166022">
                <a:tc vMerge="1">
                  <a:txBody>
                    <a:bodyPr/>
                    <a:lstStyle/>
                    <a:p>
                      <a:endParaRPr lang="en-US"/>
                    </a:p>
                  </a:txBody>
                  <a:tcPr/>
                </a:tc>
                <a:tc gridSpan="3">
                  <a:txBody>
                    <a:bodyPr/>
                    <a:lstStyle/>
                    <a:p>
                      <a:pPr marL="0" marR="0" algn="ctr">
                        <a:spcBef>
                          <a:spcPts val="0"/>
                        </a:spcBef>
                        <a:spcAft>
                          <a:spcPts val="0"/>
                        </a:spcAft>
                      </a:pPr>
                      <a:r>
                        <a:rPr lang="en-US" sz="1000" dirty="0">
                          <a:solidFill>
                            <a:schemeClr val="tx1"/>
                          </a:solidFill>
                          <a:effectLst/>
                        </a:rPr>
                        <a:t>Excluded intermittent cases </a:t>
                      </a:r>
                      <a:endParaRPr lang="en-US" sz="1000" dirty="0">
                        <a:solidFill>
                          <a:schemeClr val="tx1"/>
                        </a:solidFill>
                        <a:effectLst/>
                        <a:latin typeface="Arial"/>
                        <a:ea typeface="Times New Roman"/>
                        <a:cs typeface="Times New Roman"/>
                      </a:endParaRPr>
                    </a:p>
                  </a:txBody>
                  <a:tcPr marL="47241" marR="47241" marT="0" marB="0" anchor="b"/>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24"/>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9</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3</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7</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25"/>
                  </a:ext>
                </a:extLst>
              </a:tr>
              <a:tr h="166022">
                <a:tc vMerge="1">
                  <a:txBody>
                    <a:bodyPr/>
                    <a:lstStyle/>
                    <a:p>
                      <a:endParaRPr lang="en-US"/>
                    </a:p>
                  </a:txBody>
                  <a:tcPr/>
                </a:tc>
                <a:tc>
                  <a:txBody>
                    <a:bodyPr/>
                    <a:lstStyle/>
                    <a:p>
                      <a:pPr marL="0" marR="0" algn="r">
                        <a:spcBef>
                          <a:spcPts val="0"/>
                        </a:spcBef>
                        <a:spcAft>
                          <a:spcPts val="0"/>
                        </a:spcAft>
                      </a:pPr>
                      <a:r>
                        <a:rPr lang="en-US" sz="1000" dirty="0">
                          <a:solidFill>
                            <a:schemeClr val="tx1"/>
                          </a:solidFill>
                          <a:effectLst/>
                        </a:rPr>
                        <a:t>1</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10</a:t>
                      </a:r>
                      <a:endParaRPr lang="en-US" sz="1000" dirty="0">
                        <a:solidFill>
                          <a:schemeClr val="tx1"/>
                        </a:solidFill>
                        <a:effectLst/>
                        <a:latin typeface="Arial"/>
                        <a:ea typeface="Times New Roman"/>
                        <a:cs typeface="Times New Roman"/>
                      </a:endParaRPr>
                    </a:p>
                  </a:txBody>
                  <a:tcPr marL="47241" marR="47241" marT="0" marB="0" anchor="b"/>
                </a:tc>
                <a:tc>
                  <a:txBody>
                    <a:bodyPr/>
                    <a:lstStyle/>
                    <a:p>
                      <a:pPr marL="0" marR="0" algn="r">
                        <a:spcBef>
                          <a:spcPts val="0"/>
                        </a:spcBef>
                        <a:spcAft>
                          <a:spcPts val="0"/>
                        </a:spcAft>
                      </a:pPr>
                      <a:r>
                        <a:rPr lang="en-US" sz="1000" dirty="0">
                          <a:solidFill>
                            <a:schemeClr val="tx1"/>
                          </a:solidFill>
                          <a:effectLst/>
                        </a:rPr>
                        <a:t>5</a:t>
                      </a:r>
                      <a:endParaRPr lang="en-US" sz="1000" dirty="0">
                        <a:solidFill>
                          <a:schemeClr val="tx1"/>
                        </a:solidFill>
                        <a:effectLst/>
                        <a:latin typeface="Arial"/>
                        <a:ea typeface="Times New Roman"/>
                        <a:cs typeface="Times New Roman"/>
                      </a:endParaRPr>
                    </a:p>
                  </a:txBody>
                  <a:tcPr marL="47241" marR="47241" marT="0" marB="0" anchor="b"/>
                </a:tc>
                <a:tc vMerge="1">
                  <a:txBody>
                    <a:bodyPr/>
                    <a:lstStyle/>
                    <a:p>
                      <a:endParaRPr lang="en-US"/>
                    </a:p>
                  </a:txBody>
                  <a:tcPr/>
                </a:tc>
                <a:extLst>
                  <a:ext uri="{0D108BD9-81ED-4DB2-BD59-A6C34878D82A}">
                    <a16:rowId xmlns:a16="http://schemas.microsoft.com/office/drawing/2014/main" val="10026"/>
                  </a:ext>
                </a:extLst>
              </a:tr>
              <a:tr h="213462">
                <a:tc>
                  <a:txBody>
                    <a:bodyPr/>
                    <a:lstStyle/>
                    <a:p>
                      <a:pPr marL="0" marR="0" algn="ctr">
                        <a:spcBef>
                          <a:spcPts val="0"/>
                        </a:spcBef>
                        <a:spcAft>
                          <a:spcPts val="0"/>
                        </a:spcAft>
                      </a:pPr>
                      <a:r>
                        <a:rPr lang="en-US" sz="1000" dirty="0">
                          <a:solidFill>
                            <a:schemeClr val="tx1"/>
                          </a:solidFill>
                          <a:effectLst/>
                        </a:rPr>
                        <a:t>Treatment means </a:t>
                      </a:r>
                      <a:endParaRPr lang="en-US" sz="1000" dirty="0">
                        <a:solidFill>
                          <a:schemeClr val="tx1"/>
                        </a:solidFill>
                        <a:effectLst/>
                        <a:latin typeface="Arial"/>
                        <a:ea typeface="Times New Roman"/>
                        <a:cs typeface="Times New Roman"/>
                      </a:endParaRPr>
                    </a:p>
                  </a:txBody>
                  <a:tcPr marL="47241" marR="47241" marT="0" marB="0"/>
                </a:tc>
                <a:tc>
                  <a:txBody>
                    <a:bodyPr/>
                    <a:lstStyle/>
                    <a:p>
                      <a:endParaRPr lang="en-US" sz="1000" dirty="0">
                        <a:solidFill>
                          <a:schemeClr val="tx1"/>
                        </a:solidFill>
                      </a:endParaRPr>
                    </a:p>
                  </a:txBody>
                  <a:tcPr marL="47241" marR="47241" marT="0" marB="0">
                    <a:blipFill rotWithShape="1">
                      <a:blip r:embed="rId2"/>
                      <a:stretch>
                        <a:fillRect l="-131973" t="-1441818" r="-333333" b="-25455"/>
                      </a:stretch>
                    </a:blipFill>
                  </a:tcPr>
                </a:tc>
                <a:tc>
                  <a:txBody>
                    <a:bodyPr/>
                    <a:lstStyle/>
                    <a:p>
                      <a:endParaRPr lang="en-US" sz="1000" dirty="0">
                        <a:solidFill>
                          <a:schemeClr val="tx1"/>
                        </a:solidFill>
                      </a:endParaRPr>
                    </a:p>
                  </a:txBody>
                  <a:tcPr marL="47241" marR="47241" marT="0" marB="0">
                    <a:blipFill rotWithShape="1">
                      <a:blip r:embed="rId2"/>
                      <a:stretch>
                        <a:fillRect l="-240141" t="-1441818" r="-245070" b="-25455"/>
                      </a:stretch>
                    </a:blipFill>
                  </a:tcPr>
                </a:tc>
                <a:tc>
                  <a:txBody>
                    <a:bodyPr/>
                    <a:lstStyle/>
                    <a:p>
                      <a:endParaRPr lang="en-US" sz="1000" dirty="0">
                        <a:solidFill>
                          <a:schemeClr val="tx1"/>
                        </a:solidFill>
                      </a:endParaRPr>
                    </a:p>
                  </a:txBody>
                  <a:tcPr marL="47241" marR="47241" marT="0" marB="0">
                    <a:blipFill rotWithShape="1">
                      <a:blip r:embed="rId2"/>
                      <a:stretch>
                        <a:fillRect l="-337762" t="-1441818" r="-143357" b="-25455"/>
                      </a:stretch>
                    </a:blipFill>
                  </a:tcPr>
                </a:tc>
                <a:tc>
                  <a:txBody>
                    <a:bodyPr/>
                    <a:lstStyle/>
                    <a:p>
                      <a:endParaRPr lang="en-US" sz="1000" dirty="0">
                        <a:solidFill>
                          <a:schemeClr val="tx1"/>
                        </a:solidFill>
                      </a:endParaRPr>
                    </a:p>
                  </a:txBody>
                  <a:tcPr marL="47241" marR="47241" marT="0" marB="0">
                    <a:blipFill rotWithShape="1">
                      <a:blip r:embed="rId2"/>
                      <a:stretch>
                        <a:fillRect l="-305366" t="-1441818" b="-25455"/>
                      </a:stretch>
                    </a:blipFill>
                  </a:tcPr>
                </a:tc>
                <a:extLst>
                  <a:ext uri="{0D108BD9-81ED-4DB2-BD59-A6C34878D82A}">
                    <a16:rowId xmlns:a16="http://schemas.microsoft.com/office/drawing/2014/main" val="10027"/>
                  </a:ext>
                </a:extLst>
              </a:tr>
            </a:tbl>
          </a:graphicData>
        </a:graphic>
      </p:graphicFrame>
      <p:sp>
        <p:nvSpPr>
          <p:cNvPr id="5" name="Rectangle 1"/>
          <p:cNvSpPr>
            <a:spLocks noChangeArrowheads="1"/>
          </p:cNvSpPr>
          <p:nvPr/>
        </p:nvSpPr>
        <p:spPr bwMode="auto">
          <a:xfrm>
            <a:off x="1876550" y="909935"/>
            <a:ext cx="4541436"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10.17. Different Mean Scores</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83414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96452" y="136480"/>
            <a:ext cx="7024688" cy="608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Graphical Interpretation </a:t>
            </a:r>
          </a:p>
        </p:txBody>
      </p:sp>
      <p:sp>
        <p:nvSpPr>
          <p:cNvPr id="3" name="Content Placeholder 2"/>
          <p:cNvSpPr txBox="1">
            <a:spLocks/>
          </p:cNvSpPr>
          <p:nvPr/>
        </p:nvSpPr>
        <p:spPr>
          <a:xfrm>
            <a:off x="4858603" y="2182504"/>
            <a:ext cx="3807725" cy="2403144"/>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The line chart as displayed by SPSS facilitates an effective way to compare several means of treatment along with block as illustrated previously in the descriptive table.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23280"/>
            <a:ext cx="4038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0722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133065"/>
            <a:ext cx="8610600" cy="5493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Reporting the Results of One-Way ANOVA-RBD</a:t>
            </a:r>
          </a:p>
        </p:txBody>
      </p:sp>
      <p:sp>
        <p:nvSpPr>
          <p:cNvPr id="3" name="Content Placeholder 2"/>
          <p:cNvSpPr txBox="1">
            <a:spLocks/>
          </p:cNvSpPr>
          <p:nvPr/>
        </p:nvSpPr>
        <p:spPr>
          <a:xfrm>
            <a:off x="721625" y="1436427"/>
            <a:ext cx="7776950" cy="44867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The </a:t>
            </a:r>
            <a:r>
              <a:rPr lang="en-GB" altLang="en-US" sz="2400" i="1" dirty="0"/>
              <a:t>p</a:t>
            </a:r>
            <a:r>
              <a:rPr lang="en-GB" altLang="en-US" sz="2400" dirty="0"/>
              <a:t>-value associated with one-sample KS is more than 5 per cent </a:t>
            </a:r>
            <a:r>
              <a:rPr lang="en-GB" altLang="en-US" sz="2400" dirty="0" err="1"/>
              <a:t>LoS</a:t>
            </a:r>
            <a:r>
              <a:rPr lang="en-GB" altLang="en-US" sz="2400" dirty="0"/>
              <a:t> (</a:t>
            </a:r>
            <a:r>
              <a:rPr lang="en-GB" altLang="en-US" sz="2400" i="1" dirty="0"/>
              <a:t>p </a:t>
            </a:r>
            <a:r>
              <a:rPr lang="en-GB" altLang="en-US" sz="2400" dirty="0"/>
              <a:t>&gt; 0.05, 0.61); hence, we retain the null hypothesis for condition of normality. </a:t>
            </a:r>
          </a:p>
          <a:p>
            <a:pPr algn="just"/>
            <a:r>
              <a:rPr lang="en-GB" altLang="en-US" sz="2400" dirty="0"/>
              <a:t>The </a:t>
            </a:r>
            <a:r>
              <a:rPr lang="en-GB" altLang="en-US" sz="2400" i="1" dirty="0"/>
              <a:t>p</a:t>
            </a:r>
            <a:r>
              <a:rPr lang="en-GB" altLang="en-US" sz="2400" dirty="0"/>
              <a:t>-values associated with </a:t>
            </a:r>
            <a:r>
              <a:rPr lang="en-GB" altLang="en-US" sz="2400" i="1" dirty="0"/>
              <a:t>F</a:t>
            </a:r>
            <a:r>
              <a:rPr lang="en-GB" altLang="en-US" sz="2400" dirty="0"/>
              <a:t>-statistic of treatment [</a:t>
            </a:r>
            <a:r>
              <a:rPr lang="en-GB" altLang="en-US" sz="2400" dirty="0" err="1"/>
              <a:t>F</a:t>
            </a:r>
            <a:r>
              <a:rPr lang="en-GB" altLang="en-US" sz="2400" baseline="-25000" dirty="0" err="1"/>
              <a:t>coffee</a:t>
            </a:r>
            <a:r>
              <a:rPr lang="en-GB" altLang="en-US" sz="2400" baseline="-25000" dirty="0"/>
              <a:t> drink </a:t>
            </a:r>
            <a:r>
              <a:rPr lang="en-GB" altLang="en-US" sz="2400" dirty="0"/>
              <a:t>(2,90) = 2.90,  </a:t>
            </a:r>
            <a:r>
              <a:rPr lang="en-GB" altLang="en-US" sz="2400" i="1" dirty="0"/>
              <a:t>p</a:t>
            </a:r>
            <a:r>
              <a:rPr lang="en-GB" altLang="en-US" sz="2400" dirty="0"/>
              <a:t> &gt; 0.05, 0.06)] is more than 5 per cent </a:t>
            </a:r>
            <a:r>
              <a:rPr lang="en-GB" altLang="en-US" sz="2400" dirty="0" err="1"/>
              <a:t>LoS</a:t>
            </a:r>
            <a:r>
              <a:rPr lang="en-GB" altLang="en-US" sz="2400" dirty="0"/>
              <a:t>, hence we fail to reject the null hypothesis of treatment effect.</a:t>
            </a:r>
          </a:p>
          <a:p>
            <a:pPr algn="just"/>
            <a:r>
              <a:rPr lang="en-GB" altLang="en-US" sz="2400" dirty="0"/>
              <a:t>The </a:t>
            </a:r>
            <a:r>
              <a:rPr lang="en-GB" altLang="en-US" sz="2400" i="1" dirty="0"/>
              <a:t>p</a:t>
            </a:r>
            <a:r>
              <a:rPr lang="en-GB" altLang="en-US" sz="2400" dirty="0"/>
              <a:t>-values associated with </a:t>
            </a:r>
            <a:r>
              <a:rPr lang="en-GB" altLang="en-US" sz="2400" i="1" dirty="0"/>
              <a:t>F</a:t>
            </a:r>
            <a:r>
              <a:rPr lang="en-GB" altLang="en-US" sz="2400" dirty="0"/>
              <a:t>-statistic of blocks [</a:t>
            </a:r>
            <a:r>
              <a:rPr lang="en-GB" altLang="en-US" sz="2400" dirty="0" err="1"/>
              <a:t>F</a:t>
            </a:r>
            <a:r>
              <a:rPr lang="en-GB" altLang="en-US" sz="2400" baseline="-25000" dirty="0" err="1"/>
              <a:t>cafe</a:t>
            </a:r>
            <a:r>
              <a:rPr lang="en-GB" altLang="en-US" sz="2400" baseline="-25000" dirty="0"/>
              <a:t> location </a:t>
            </a:r>
            <a:r>
              <a:rPr lang="en-GB" altLang="en-US" sz="2400" dirty="0"/>
              <a:t>(4,90) = 3.4,  </a:t>
            </a:r>
            <a:r>
              <a:rPr lang="en-GB" altLang="en-US" sz="2400" i="1" dirty="0"/>
              <a:t>p</a:t>
            </a:r>
            <a:r>
              <a:rPr lang="en-GB" altLang="en-US" sz="2400" dirty="0"/>
              <a:t> &lt; 0.05, 0.012)] is less than 5 per cent </a:t>
            </a:r>
            <a:r>
              <a:rPr lang="en-GB" altLang="en-US" sz="2400" dirty="0" err="1"/>
              <a:t>LoS</a:t>
            </a:r>
            <a:r>
              <a:rPr lang="en-GB" altLang="en-US" sz="2400" dirty="0"/>
              <a:t>. </a:t>
            </a:r>
          </a:p>
          <a:p>
            <a:pPr algn="just"/>
            <a:r>
              <a:rPr lang="en-GB" altLang="en-US" sz="2400" dirty="0"/>
              <a:t>Hence, we reject the null hypothesis of ‘no blocking effect’ and  conclude that significant difference exists in </a:t>
            </a:r>
            <a:r>
              <a:rPr lang="en-GB" altLang="en-US" sz="2400" i="1" dirty="0"/>
              <a:t>quality </a:t>
            </a:r>
            <a:r>
              <a:rPr lang="en-GB" altLang="en-US" sz="2400" dirty="0"/>
              <a:t>due to different café location in that geographical area. </a:t>
            </a:r>
          </a:p>
          <a:p>
            <a:pPr algn="just"/>
            <a:endParaRPr lang="en-GB" altLang="en-US" sz="2400" dirty="0"/>
          </a:p>
          <a:p>
            <a:pPr algn="just"/>
            <a:endParaRPr lang="en-GB" alt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98683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28649" y="255627"/>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9965952"/>
              </p:ext>
            </p:extLst>
          </p:nvPr>
        </p:nvGraphicFramePr>
        <p:xfrm>
          <a:off x="628649" y="1431653"/>
          <a:ext cx="7886700" cy="4023360"/>
        </p:xfrm>
        <a:graphic>
          <a:graphicData uri="http://schemas.openxmlformats.org/drawingml/2006/table">
            <a:tbl>
              <a:tblPr firstRow="1" firstCol="1" bandRow="1">
                <a:tableStyleId>{5940675A-B579-460E-94D1-54222C63F5DA}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2011363">
                <a:tc>
                  <a:txBody>
                    <a:bodyPr/>
                    <a:lstStyle/>
                    <a:p>
                      <a:pPr marL="0" marR="0">
                        <a:spcBef>
                          <a:spcPts val="0"/>
                        </a:spcBef>
                        <a:spcAft>
                          <a:spcPts val="0"/>
                        </a:spcAft>
                      </a:pPr>
                      <a:r>
                        <a:rPr lang="en-US" sz="2400" dirty="0">
                          <a:effectLst/>
                        </a:rPr>
                        <a:t>Analysis of Variance</a:t>
                      </a:r>
                    </a:p>
                    <a:p>
                      <a:pPr marL="0" marR="0">
                        <a:spcBef>
                          <a:spcPts val="0"/>
                        </a:spcBef>
                        <a:spcAft>
                          <a:spcPts val="0"/>
                        </a:spcAft>
                      </a:pPr>
                      <a:r>
                        <a:rPr lang="en-US" sz="2400" dirty="0">
                          <a:effectLst/>
                        </a:rPr>
                        <a:t>Blocking effect</a:t>
                      </a:r>
                    </a:p>
                    <a:p>
                      <a:pPr marL="0" marR="0">
                        <a:spcBef>
                          <a:spcPts val="0"/>
                        </a:spcBef>
                        <a:spcAft>
                          <a:spcPts val="0"/>
                        </a:spcAft>
                      </a:pPr>
                      <a:r>
                        <a:rPr lang="en-US" sz="2400" dirty="0">
                          <a:effectLst/>
                        </a:rPr>
                        <a:t>Completely Randomized Block Design</a:t>
                      </a:r>
                    </a:p>
                    <a:p>
                      <a:pPr marL="0" marR="0">
                        <a:spcBef>
                          <a:spcPts val="0"/>
                        </a:spcBef>
                        <a:spcAft>
                          <a:spcPts val="0"/>
                        </a:spcAft>
                      </a:pPr>
                      <a:r>
                        <a:rPr lang="en-US" sz="2400" dirty="0">
                          <a:effectLst/>
                        </a:rPr>
                        <a:t>error variance</a:t>
                      </a:r>
                    </a:p>
                    <a:p>
                      <a:pPr marL="0" marR="0">
                        <a:spcBef>
                          <a:spcPts val="0"/>
                        </a:spcBef>
                        <a:spcAft>
                          <a:spcPts val="0"/>
                        </a:spcAft>
                      </a:pPr>
                      <a:r>
                        <a:rPr lang="en-US" sz="2400" dirty="0">
                          <a:effectLst/>
                        </a:rPr>
                        <a:t>Explained variance</a:t>
                      </a:r>
                    </a:p>
                    <a:p>
                      <a:pPr marL="0" marR="0">
                        <a:spcBef>
                          <a:spcPts val="0"/>
                        </a:spcBef>
                        <a:spcAft>
                          <a:spcPts val="0"/>
                        </a:spcAft>
                      </a:pPr>
                      <a:r>
                        <a:rPr lang="en-US" sz="2400" dirty="0">
                          <a:effectLst/>
                        </a:rPr>
                        <a:t>Fixed-effects model</a:t>
                      </a:r>
                    </a:p>
                    <a:p>
                      <a:pPr marL="0" marR="0">
                        <a:spcBef>
                          <a:spcPts val="0"/>
                        </a:spcBef>
                        <a:spcAft>
                          <a:spcPts val="0"/>
                        </a:spcAft>
                      </a:pPr>
                      <a:r>
                        <a:rPr lang="en-US" sz="2400" dirty="0">
                          <a:effectLst/>
                        </a:rPr>
                        <a:t>F-ratios</a:t>
                      </a:r>
                    </a:p>
                    <a:p>
                      <a:pPr marL="0" marR="0">
                        <a:spcBef>
                          <a:spcPts val="0"/>
                        </a:spcBef>
                        <a:spcAft>
                          <a:spcPts val="0"/>
                        </a:spcAft>
                      </a:pPr>
                      <a:r>
                        <a:rPr lang="en-US" sz="2400" dirty="0">
                          <a:effectLst/>
                        </a:rPr>
                        <a:t>Independence of error</a:t>
                      </a:r>
                    </a:p>
                    <a:p>
                      <a:pPr marL="0" marR="0">
                        <a:spcBef>
                          <a:spcPts val="0"/>
                        </a:spcBef>
                        <a:spcAft>
                          <a:spcPts val="0"/>
                        </a:spcAft>
                      </a:pPr>
                      <a:r>
                        <a:rPr lang="en-US" sz="2400" dirty="0">
                          <a:effectLst/>
                        </a:rPr>
                        <a:t>Mean sum of square</a:t>
                      </a:r>
                    </a:p>
                    <a:p>
                      <a:pPr marL="0" marR="0">
                        <a:spcBef>
                          <a:spcPts val="0"/>
                        </a:spcBef>
                        <a:spcAft>
                          <a:spcPts val="0"/>
                        </a:spcAft>
                      </a:pPr>
                      <a:r>
                        <a:rPr lang="en-US" sz="2400" dirty="0">
                          <a:effectLst/>
                        </a:rPr>
                        <a:t> </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Priori and posteriori contrasts</a:t>
                      </a:r>
                    </a:p>
                    <a:p>
                      <a:pPr marL="0" marR="0">
                        <a:spcBef>
                          <a:spcPts val="0"/>
                        </a:spcBef>
                        <a:spcAft>
                          <a:spcPts val="0"/>
                        </a:spcAft>
                      </a:pPr>
                      <a:r>
                        <a:rPr lang="en-US" sz="2400" dirty="0">
                          <a:effectLst/>
                        </a:rPr>
                        <a:t>Random effect</a:t>
                      </a:r>
                    </a:p>
                    <a:p>
                      <a:pPr marL="0" marR="0">
                        <a:spcBef>
                          <a:spcPts val="0"/>
                        </a:spcBef>
                        <a:spcAft>
                          <a:spcPts val="0"/>
                        </a:spcAft>
                      </a:pPr>
                      <a:r>
                        <a:rPr lang="en-US" sz="2400" dirty="0">
                          <a:effectLst/>
                        </a:rPr>
                        <a:t>Randomized Block Design</a:t>
                      </a:r>
                    </a:p>
                    <a:p>
                      <a:pPr marL="0" marR="0">
                        <a:spcBef>
                          <a:spcPts val="0"/>
                        </a:spcBef>
                        <a:spcAft>
                          <a:spcPts val="0"/>
                        </a:spcAft>
                      </a:pPr>
                      <a:r>
                        <a:rPr lang="en-US" sz="2400" dirty="0">
                          <a:effectLst/>
                        </a:rPr>
                        <a:t>Sum of square between groups </a:t>
                      </a:r>
                    </a:p>
                    <a:p>
                      <a:pPr marL="0" marR="0">
                        <a:spcBef>
                          <a:spcPts val="0"/>
                        </a:spcBef>
                        <a:spcAft>
                          <a:spcPts val="0"/>
                        </a:spcAft>
                      </a:pPr>
                      <a:r>
                        <a:rPr lang="en-US" sz="2400" dirty="0">
                          <a:effectLst/>
                        </a:rPr>
                        <a:t>Sum of square within groups</a:t>
                      </a:r>
                    </a:p>
                    <a:p>
                      <a:pPr marL="0" marR="0">
                        <a:spcBef>
                          <a:spcPts val="0"/>
                        </a:spcBef>
                        <a:spcAft>
                          <a:spcPts val="0"/>
                        </a:spcAft>
                      </a:pPr>
                      <a:r>
                        <a:rPr lang="en-US" sz="2400" dirty="0">
                          <a:effectLst/>
                        </a:rPr>
                        <a:t>Total variance</a:t>
                      </a:r>
                    </a:p>
                    <a:p>
                      <a:pPr marL="0" marR="0">
                        <a:spcBef>
                          <a:spcPts val="0"/>
                        </a:spcBef>
                        <a:spcAft>
                          <a:spcPts val="0"/>
                        </a:spcAft>
                      </a:pPr>
                      <a:r>
                        <a:rPr lang="en-US" sz="2400" dirty="0">
                          <a:effectLst/>
                        </a:rPr>
                        <a:t>Treatment effect</a:t>
                      </a:r>
                    </a:p>
                    <a:p>
                      <a:pPr marL="0" marR="0">
                        <a:spcBef>
                          <a:spcPts val="0"/>
                        </a:spcBef>
                        <a:spcAft>
                          <a:spcPts val="0"/>
                        </a:spcAft>
                      </a:pPr>
                      <a:r>
                        <a:rPr lang="en-US" sz="2400" dirty="0">
                          <a:effectLst/>
                        </a:rPr>
                        <a:t>Type I error rate</a:t>
                      </a:r>
                    </a:p>
                    <a:p>
                      <a:pPr marL="0" marR="0">
                        <a:spcBef>
                          <a:spcPts val="0"/>
                        </a:spcBef>
                        <a:spcAft>
                          <a:spcPts val="0"/>
                        </a:spcAft>
                      </a:pPr>
                      <a:r>
                        <a:rPr lang="en-US" sz="2400" dirty="0">
                          <a:effectLst/>
                        </a:rPr>
                        <a:t>Unexplained variance</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512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E492C2-BA16-4F80-BFB8-4D664A1B2FD2}" type="slidenum">
              <a:rPr lang="en-US" smtClean="0">
                <a:solidFill>
                  <a:srgbClr val="FEFEFE"/>
                </a:solidFill>
              </a:rPr>
              <a:pPr eaLnBrk="1" hangingPunct="1"/>
              <a:t>56</a:t>
            </a:fld>
            <a:endParaRPr lang="en-US">
              <a:solidFill>
                <a:srgbClr val="FEFEFE"/>
              </a:solidFill>
            </a:endParaRPr>
          </a:p>
        </p:txBody>
      </p:sp>
      <p:sp>
        <p:nvSpPr>
          <p:cNvPr id="8" name="Footer Placeholder 3"/>
          <p:cNvSpPr txBox="1">
            <a:spLocks/>
          </p:cNvSpPr>
          <p:nvPr/>
        </p:nvSpPr>
        <p:spPr bwMode="auto">
          <a:xfrm>
            <a:off x="2756848" y="6481503"/>
            <a:ext cx="3261816" cy="365125"/>
          </a:xfrm>
          <a:prstGeom prst="rect">
            <a:avLst/>
          </a:prstGeom>
        </p:spPr>
        <p:txBody>
          <a:bodyPr wrap="square" numCol="1" anchorCtr="0" compatLnSpc="1">
            <a:prstTxWarp prst="textNoShape">
              <a:avLst/>
            </a:prstTxWarp>
          </a:bodyPr>
          <a:lstStyle>
            <a:defPPr>
              <a:defRPr lang="en-US"/>
            </a:defPPr>
            <a:lvl1pPr marL="0" algn="l" defTabSz="457200" rtl="0" eaLnBrk="0" latinLnBrk="0" hangingPunct="0">
              <a:defRPr sz="1800" kern="1200">
                <a:solidFill>
                  <a:schemeClr val="tx1"/>
                </a:solidFill>
                <a:latin typeface="Arial" pitchFamily="34" charset="0"/>
                <a:ea typeface="+mn-ea"/>
                <a:cs typeface="+mn-cs"/>
              </a:defRPr>
            </a:lvl1pPr>
            <a:lvl2pPr marL="742950" indent="-285750" algn="l" defTabSz="457200" rtl="0" eaLnBrk="0" latinLnBrk="0" hangingPunct="0">
              <a:defRPr sz="1800" kern="1200">
                <a:solidFill>
                  <a:schemeClr val="tx1"/>
                </a:solidFill>
                <a:latin typeface="Arial" pitchFamily="34" charset="0"/>
                <a:ea typeface="+mn-ea"/>
                <a:cs typeface="+mn-cs"/>
              </a:defRPr>
            </a:lvl2pPr>
            <a:lvl3pPr marL="1143000" indent="-228600" algn="l" defTabSz="457200" rtl="0" eaLnBrk="0" latinLnBrk="0" hangingPunct="0">
              <a:defRPr sz="1800" kern="1200">
                <a:solidFill>
                  <a:schemeClr val="tx1"/>
                </a:solidFill>
                <a:latin typeface="Arial" pitchFamily="34" charset="0"/>
                <a:ea typeface="+mn-ea"/>
                <a:cs typeface="+mn-cs"/>
              </a:defRPr>
            </a:lvl3pPr>
            <a:lvl4pPr marL="1600200" indent="-228600" algn="l" defTabSz="457200" rtl="0" eaLnBrk="0" latinLnBrk="0" hangingPunct="0">
              <a:defRPr sz="1800" kern="1200">
                <a:solidFill>
                  <a:schemeClr val="tx1"/>
                </a:solidFill>
                <a:latin typeface="Arial" pitchFamily="34" charset="0"/>
                <a:ea typeface="+mn-ea"/>
                <a:cs typeface="+mn-cs"/>
              </a:defRPr>
            </a:lvl4pPr>
            <a:lvl5pPr marL="2057400" indent="-228600" algn="l" defTabSz="457200" rtl="0" eaLnBrk="0" latinLnBrk="0" hangingPunct="0">
              <a:defRPr sz="1800" kern="1200">
                <a:solidFill>
                  <a:schemeClr val="tx1"/>
                </a:solidFill>
                <a:latin typeface="Arial" pitchFamily="34" charset="0"/>
                <a:ea typeface="+mn-ea"/>
                <a:cs typeface="+mn-cs"/>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9pPr>
          </a:lstStyle>
          <a:p>
            <a:pPr algn="ctr" eaLnBrk="1" hangingPunct="1">
              <a:defRPr/>
            </a:pPr>
            <a:r>
              <a:rPr lang="en-US" sz="1400">
                <a:latin typeface="+mn-lt"/>
              </a:rPr>
              <a:t>Lokesh Jasrai (2020), SAGE TEXTS</a:t>
            </a:r>
            <a:endParaRPr lang="en-US" sz="1400" dirty="0">
              <a:latin typeface="+mn-lt"/>
            </a:endParaRPr>
          </a:p>
        </p:txBody>
      </p:sp>
    </p:spTree>
    <p:extLst>
      <p:ext uri="{BB962C8B-B14F-4D97-AF65-F5344CB8AC3E}">
        <p14:creationId xmlns:p14="http://schemas.microsoft.com/office/powerpoint/2010/main" val="361502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0999" y="191068"/>
            <a:ext cx="8462749" cy="5993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Source of Variance </a:t>
            </a:r>
          </a:p>
        </p:txBody>
      </p:sp>
      <p:graphicFrame>
        <p:nvGraphicFramePr>
          <p:cNvPr id="3" name="Content Placeholder 5"/>
          <p:cNvGraphicFramePr>
            <a:graphicFrameLocks/>
          </p:cNvGraphicFramePr>
          <p:nvPr>
            <p:extLst>
              <p:ext uri="{D42A27DB-BD31-4B8C-83A1-F6EECF244321}">
                <p14:modId xmlns:p14="http://schemas.microsoft.com/office/powerpoint/2010/main" val="3945966674"/>
              </p:ext>
            </p:extLst>
          </p:nvPr>
        </p:nvGraphicFramePr>
        <p:xfrm>
          <a:off x="381000" y="2113697"/>
          <a:ext cx="8462748" cy="3657600"/>
        </p:xfrm>
        <a:graphic>
          <a:graphicData uri="http://schemas.openxmlformats.org/drawingml/2006/table">
            <a:tbl>
              <a:tblPr firstRow="1" firstCol="1" bandRow="1">
                <a:tableStyleId>{5940675A-B579-460E-94D1-54222C63F5DA}</a:tableStyleId>
              </a:tblPr>
              <a:tblGrid>
                <a:gridCol w="1327899">
                  <a:extLst>
                    <a:ext uri="{9D8B030D-6E8A-4147-A177-3AD203B41FA5}">
                      <a16:colId xmlns:a16="http://schemas.microsoft.com/office/drawing/2014/main" val="20000"/>
                    </a:ext>
                  </a:extLst>
                </a:gridCol>
                <a:gridCol w="1434791">
                  <a:extLst>
                    <a:ext uri="{9D8B030D-6E8A-4147-A177-3AD203B41FA5}">
                      <a16:colId xmlns:a16="http://schemas.microsoft.com/office/drawing/2014/main" val="20001"/>
                    </a:ext>
                  </a:extLst>
                </a:gridCol>
                <a:gridCol w="1398292">
                  <a:extLst>
                    <a:ext uri="{9D8B030D-6E8A-4147-A177-3AD203B41FA5}">
                      <a16:colId xmlns:a16="http://schemas.microsoft.com/office/drawing/2014/main" val="20002"/>
                    </a:ext>
                  </a:extLst>
                </a:gridCol>
                <a:gridCol w="1407851">
                  <a:extLst>
                    <a:ext uri="{9D8B030D-6E8A-4147-A177-3AD203B41FA5}">
                      <a16:colId xmlns:a16="http://schemas.microsoft.com/office/drawing/2014/main" val="20003"/>
                    </a:ext>
                  </a:extLst>
                </a:gridCol>
                <a:gridCol w="1732004">
                  <a:extLst>
                    <a:ext uri="{9D8B030D-6E8A-4147-A177-3AD203B41FA5}">
                      <a16:colId xmlns:a16="http://schemas.microsoft.com/office/drawing/2014/main" val="20004"/>
                    </a:ext>
                  </a:extLst>
                </a:gridCol>
                <a:gridCol w="1161911">
                  <a:extLst>
                    <a:ext uri="{9D8B030D-6E8A-4147-A177-3AD203B41FA5}">
                      <a16:colId xmlns:a16="http://schemas.microsoft.com/office/drawing/2014/main" val="20005"/>
                    </a:ext>
                  </a:extLst>
                </a:gridCol>
              </a:tblGrid>
              <a:tr h="647700">
                <a:tc>
                  <a:txBody>
                    <a:bodyPr/>
                    <a:lstStyle/>
                    <a:p>
                      <a:pPr marL="0" marR="0" algn="ctr">
                        <a:spcBef>
                          <a:spcPts val="0"/>
                        </a:spcBef>
                        <a:spcAft>
                          <a:spcPts val="0"/>
                        </a:spcAft>
                      </a:pPr>
                      <a:r>
                        <a:rPr lang="en-US" sz="2000" b="0" dirty="0">
                          <a:solidFill>
                            <a:schemeClr val="tx1"/>
                          </a:solidFill>
                          <a:effectLst/>
                        </a:rPr>
                        <a:t>Source of Variance</a:t>
                      </a:r>
                      <a:endParaRPr lang="en-US" sz="2000" b="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b="0" dirty="0">
                          <a:solidFill>
                            <a:schemeClr val="tx1"/>
                          </a:solidFill>
                          <a:effectLst/>
                        </a:rPr>
                        <a:t>Cause of Variability</a:t>
                      </a:r>
                      <a:endParaRPr lang="en-US" sz="2000" b="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b="0" dirty="0">
                          <a:solidFill>
                            <a:schemeClr val="tx1"/>
                          </a:solidFill>
                          <a:effectLst/>
                        </a:rPr>
                        <a:t>Degree of Freedom (df)</a:t>
                      </a:r>
                      <a:endParaRPr lang="en-US" sz="2000" b="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b="0" dirty="0">
                          <a:solidFill>
                            <a:schemeClr val="tx1"/>
                          </a:solidFill>
                          <a:effectLst/>
                        </a:rPr>
                        <a:t>Sum of Squares (SS)</a:t>
                      </a:r>
                      <a:endParaRPr lang="en-US" sz="2000" b="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b="0" dirty="0">
                          <a:solidFill>
                            <a:schemeClr val="tx1"/>
                          </a:solidFill>
                          <a:effectLst/>
                        </a:rPr>
                        <a:t>Mean Sum of Squares (MS)</a:t>
                      </a:r>
                      <a:endParaRPr lang="en-US" sz="2000" b="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b="0" i="1" dirty="0">
                          <a:solidFill>
                            <a:schemeClr val="tx1"/>
                          </a:solidFill>
                          <a:effectLst/>
                        </a:rPr>
                        <a:t>F</a:t>
                      </a:r>
                      <a:r>
                        <a:rPr lang="en-US" sz="2000" b="0" dirty="0">
                          <a:solidFill>
                            <a:schemeClr val="tx1"/>
                          </a:solidFill>
                          <a:effectLst/>
                        </a:rPr>
                        <a:t>-Statistics </a:t>
                      </a:r>
                      <a:endParaRPr lang="en-US" sz="2000" b="0" dirty="0">
                        <a:solidFill>
                          <a:schemeClr val="tx1"/>
                        </a:solidFill>
                        <a:effectLst/>
                        <a:latin typeface="Arial"/>
                        <a:ea typeface="Times New Roman"/>
                        <a:cs typeface="Times New Roman"/>
                      </a:endParaRPr>
                    </a:p>
                  </a:txBody>
                  <a:tcPr marL="68576" marR="68576" marT="0" marB="0"/>
                </a:tc>
                <a:extLst>
                  <a:ext uri="{0D108BD9-81ED-4DB2-BD59-A6C34878D82A}">
                    <a16:rowId xmlns:a16="http://schemas.microsoft.com/office/drawing/2014/main" val="10000"/>
                  </a:ext>
                </a:extLst>
              </a:tr>
              <a:tr h="431800">
                <a:tc>
                  <a:txBody>
                    <a:bodyPr/>
                    <a:lstStyle/>
                    <a:p>
                      <a:pPr marL="0" marR="0" algn="ctr">
                        <a:spcBef>
                          <a:spcPts val="0"/>
                        </a:spcBef>
                        <a:spcAft>
                          <a:spcPts val="0"/>
                        </a:spcAft>
                      </a:pPr>
                      <a:r>
                        <a:rPr lang="en-US" sz="2000" dirty="0">
                          <a:solidFill>
                            <a:schemeClr val="tx1"/>
                          </a:solidFill>
                          <a:effectLst/>
                        </a:rPr>
                        <a:t>Between group</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Treatment effect</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k−1</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SSC</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MSC = SSC/k−1</a:t>
                      </a:r>
                      <a:endParaRPr lang="en-US" sz="2000" dirty="0">
                        <a:solidFill>
                          <a:schemeClr val="tx1"/>
                        </a:solidFill>
                        <a:effectLst/>
                        <a:latin typeface="Arial"/>
                        <a:ea typeface="Times New Roman"/>
                        <a:cs typeface="Times New Roman"/>
                      </a:endParaRPr>
                    </a:p>
                  </a:txBody>
                  <a:tcPr marL="68576" marR="68576" marT="0" marB="0"/>
                </a:tc>
                <a:tc rowSpan="3">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F ratio = MSC/MSE</a:t>
                      </a:r>
                      <a:endParaRPr lang="en-US" sz="2000" dirty="0">
                        <a:solidFill>
                          <a:schemeClr val="tx1"/>
                        </a:solidFill>
                        <a:effectLst/>
                        <a:latin typeface="Arial"/>
                        <a:ea typeface="Times New Roman"/>
                        <a:cs typeface="Times New Roman"/>
                      </a:endParaRPr>
                    </a:p>
                  </a:txBody>
                  <a:tcPr marL="68576" marR="68576" marT="0" marB="0"/>
                </a:tc>
                <a:extLst>
                  <a:ext uri="{0D108BD9-81ED-4DB2-BD59-A6C34878D82A}">
                    <a16:rowId xmlns:a16="http://schemas.microsoft.com/office/drawing/2014/main" val="10001"/>
                  </a:ext>
                </a:extLst>
              </a:tr>
              <a:tr h="863600">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Within group </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Random error or sample fluctuation </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n−k</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SSE</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MSE = SSE/n−k</a:t>
                      </a:r>
                      <a:endParaRPr lang="en-US" sz="2000" dirty="0">
                        <a:solidFill>
                          <a:schemeClr val="tx1"/>
                        </a:solidFill>
                        <a:effectLst/>
                        <a:latin typeface="Arial"/>
                        <a:ea typeface="Times New Roman"/>
                        <a:cs typeface="Times New Roman"/>
                      </a:endParaRPr>
                    </a:p>
                  </a:txBody>
                  <a:tcPr marL="68576" marR="68576" marT="0" marB="0"/>
                </a:tc>
                <a:tc vMerge="1">
                  <a:txBody>
                    <a:bodyPr/>
                    <a:lstStyle/>
                    <a:p>
                      <a:endParaRPr lang="en-US"/>
                    </a:p>
                  </a:txBody>
                  <a:tcPr/>
                </a:tc>
                <a:extLst>
                  <a:ext uri="{0D108BD9-81ED-4DB2-BD59-A6C34878D82A}">
                    <a16:rowId xmlns:a16="http://schemas.microsoft.com/office/drawing/2014/main" val="10002"/>
                  </a:ext>
                </a:extLst>
              </a:tr>
              <a:tr h="647700">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Total variance</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Difference of individual observation </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n−1</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SST</a:t>
                      </a:r>
                      <a:endParaRPr lang="en-US" sz="2000" dirty="0">
                        <a:solidFill>
                          <a:schemeClr val="tx1"/>
                        </a:solidFill>
                        <a:effectLst/>
                        <a:latin typeface="Arial"/>
                        <a:ea typeface="Times New Roman"/>
                        <a:cs typeface="Times New Roman"/>
                      </a:endParaRPr>
                    </a:p>
                  </a:txBody>
                  <a:tcPr marL="68576" marR="68576" marT="0" marB="0"/>
                </a:tc>
                <a:tc>
                  <a:txBody>
                    <a:bodyPr/>
                    <a:lstStyle/>
                    <a:p>
                      <a:pPr marL="0" marR="0" algn="ctr">
                        <a:spcBef>
                          <a:spcPts val="0"/>
                        </a:spcBef>
                        <a:spcAft>
                          <a:spcPts val="0"/>
                        </a:spcAft>
                      </a:pPr>
                      <a:r>
                        <a:rPr lang="en-US" sz="2000" dirty="0">
                          <a:solidFill>
                            <a:schemeClr val="tx1"/>
                          </a:solidFill>
                          <a:effectLst/>
                        </a:rPr>
                        <a:t> </a:t>
                      </a:r>
                      <a:endParaRPr lang="en-US" sz="2000" dirty="0">
                        <a:solidFill>
                          <a:schemeClr val="tx1"/>
                        </a:solidFill>
                        <a:effectLst/>
                        <a:latin typeface="Arial"/>
                        <a:ea typeface="Times New Roman"/>
                        <a:cs typeface="Times New Roman"/>
                      </a:endParaRPr>
                    </a:p>
                  </a:txBody>
                  <a:tcPr marL="68576" marR="68576" marT="0" marB="0"/>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2098581" y="1338133"/>
            <a:ext cx="4778296"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10.1. One-Way ANOVA: </a:t>
            </a:r>
            <a:r>
              <a:rPr lang="en-US" sz="2400" i="1" dirty="0">
                <a:latin typeface="+mn-lt"/>
                <a:ea typeface="Times New Roman" pitchFamily="18" charset="0"/>
                <a:cs typeface="Times New Roman" pitchFamily="18" charset="0"/>
              </a:rPr>
              <a:t>F</a:t>
            </a:r>
            <a:r>
              <a:rPr lang="en-US" sz="2400" dirty="0">
                <a:latin typeface="+mn-lt"/>
                <a:ea typeface="Times New Roman" pitchFamily="18" charset="0"/>
                <a:cs typeface="Times New Roman" pitchFamily="18" charset="0"/>
              </a:rPr>
              <a:t>-Ratio</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09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6197" y="185382"/>
            <a:ext cx="7223006" cy="5788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Assumptions for One-Way ANOVA</a:t>
            </a:r>
          </a:p>
        </p:txBody>
      </p:sp>
      <p:sp>
        <p:nvSpPr>
          <p:cNvPr id="3" name="Content Placeholder 2"/>
          <p:cNvSpPr txBox="1">
            <a:spLocks/>
          </p:cNvSpPr>
          <p:nvPr/>
        </p:nvSpPr>
        <p:spPr>
          <a:xfrm>
            <a:off x="762000" y="1371600"/>
            <a:ext cx="7685964" cy="4724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Fixed-effects model: </a:t>
            </a:r>
            <a:r>
              <a:rPr lang="en-US" altLang="en-US" sz="2400" dirty="0"/>
              <a:t>The inferences made in one-way ANOVA are fixed to the number of categories as specified for independent variable. </a:t>
            </a:r>
          </a:p>
          <a:p>
            <a:pPr algn="just"/>
            <a:r>
              <a:rPr lang="en-US" altLang="en-US" sz="2400" b="1" dirty="0"/>
              <a:t>Normal distributed population:</a:t>
            </a:r>
            <a:r>
              <a:rPr lang="en-US" altLang="en-US" sz="2400" dirty="0"/>
              <a:t> The target population is normal distributed. </a:t>
            </a:r>
          </a:p>
          <a:p>
            <a:pPr algn="just"/>
            <a:r>
              <a:rPr lang="en-US" altLang="en-US" sz="2400" b="1" dirty="0"/>
              <a:t>Independence of error:</a:t>
            </a:r>
            <a:r>
              <a:rPr lang="en-US" altLang="en-US" sz="2400" dirty="0"/>
              <a:t> The random selection of samples from the normal population is an important assumption.</a:t>
            </a:r>
          </a:p>
          <a:p>
            <a:pPr algn="just"/>
            <a:r>
              <a:rPr lang="en-US" altLang="en-US" sz="2400" b="1" dirty="0"/>
              <a:t>Homogeneity of variance:</a:t>
            </a:r>
            <a:r>
              <a:rPr lang="en-US" altLang="en-US" sz="2400" dirty="0"/>
              <a:t> The groups should have equal variance as reflected in the distribution and carries same mean, shape and variance.</a:t>
            </a:r>
          </a:p>
          <a:p>
            <a:pPr algn="just"/>
            <a:r>
              <a:rPr lang="en-US" altLang="en-US" sz="2400" b="1" dirty="0"/>
              <a:t>Data scale: </a:t>
            </a:r>
            <a:r>
              <a:rPr lang="en-US" altLang="en-US" sz="2400" dirty="0"/>
              <a:t>The dependent variable(s) used as test variable in the analysis should be measured as continuous scale.</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8097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799" y="223838"/>
            <a:ext cx="7803108" cy="581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Summary of Assumptions </a:t>
            </a:r>
          </a:p>
        </p:txBody>
      </p:sp>
      <p:graphicFrame>
        <p:nvGraphicFramePr>
          <p:cNvPr id="3" name="Content Placeholder 5"/>
          <p:cNvGraphicFramePr>
            <a:graphicFrameLocks/>
          </p:cNvGraphicFramePr>
          <p:nvPr>
            <p:extLst>
              <p:ext uri="{D42A27DB-BD31-4B8C-83A1-F6EECF244321}">
                <p14:modId xmlns:p14="http://schemas.microsoft.com/office/powerpoint/2010/main" val="2324802700"/>
              </p:ext>
            </p:extLst>
          </p:nvPr>
        </p:nvGraphicFramePr>
        <p:xfrm>
          <a:off x="356547" y="1702555"/>
          <a:ext cx="8461611" cy="4541557"/>
        </p:xfrm>
        <a:graphic>
          <a:graphicData uri="http://schemas.openxmlformats.org/drawingml/2006/table">
            <a:tbl>
              <a:tblPr firstRow="1" firstCol="1" bandRow="1">
                <a:tableStyleId>{5940675A-B579-460E-94D1-54222C63F5DA}</a:tableStyleId>
              </a:tblPr>
              <a:tblGrid>
                <a:gridCol w="2820537">
                  <a:extLst>
                    <a:ext uri="{9D8B030D-6E8A-4147-A177-3AD203B41FA5}">
                      <a16:colId xmlns:a16="http://schemas.microsoft.com/office/drawing/2014/main" val="20000"/>
                    </a:ext>
                  </a:extLst>
                </a:gridCol>
                <a:gridCol w="2820537">
                  <a:extLst>
                    <a:ext uri="{9D8B030D-6E8A-4147-A177-3AD203B41FA5}">
                      <a16:colId xmlns:a16="http://schemas.microsoft.com/office/drawing/2014/main" val="20001"/>
                    </a:ext>
                  </a:extLst>
                </a:gridCol>
                <a:gridCol w="2820537">
                  <a:extLst>
                    <a:ext uri="{9D8B030D-6E8A-4147-A177-3AD203B41FA5}">
                      <a16:colId xmlns:a16="http://schemas.microsoft.com/office/drawing/2014/main" val="20002"/>
                    </a:ext>
                  </a:extLst>
                </a:gridCol>
              </a:tblGrid>
              <a:tr h="213379">
                <a:tc>
                  <a:txBody>
                    <a:bodyPr/>
                    <a:lstStyle/>
                    <a:p>
                      <a:pPr marL="0" marR="0" algn="ctr">
                        <a:spcBef>
                          <a:spcPts val="0"/>
                        </a:spcBef>
                        <a:spcAft>
                          <a:spcPts val="0"/>
                        </a:spcAft>
                      </a:pPr>
                      <a:r>
                        <a:rPr lang="en-US" sz="1800" b="0" dirty="0">
                          <a:solidFill>
                            <a:schemeClr val="tx1"/>
                          </a:solidFill>
                          <a:effectLst/>
                        </a:rPr>
                        <a:t>Assumptions </a:t>
                      </a:r>
                      <a:endParaRPr lang="en-US" sz="1800" b="0" dirty="0">
                        <a:solidFill>
                          <a:schemeClr val="tx1"/>
                        </a:solidFill>
                        <a:effectLst/>
                        <a:latin typeface="Arial"/>
                        <a:ea typeface="Times New Roman"/>
                        <a:cs typeface="Times New Roman"/>
                      </a:endParaRPr>
                    </a:p>
                  </a:txBody>
                  <a:tcPr marL="66118" marR="66118" marT="0" marB="0"/>
                </a:tc>
                <a:tc>
                  <a:txBody>
                    <a:bodyPr/>
                    <a:lstStyle/>
                    <a:p>
                      <a:pPr marL="0" marR="0" algn="ctr">
                        <a:spcBef>
                          <a:spcPts val="0"/>
                        </a:spcBef>
                        <a:spcAft>
                          <a:spcPts val="0"/>
                        </a:spcAft>
                      </a:pPr>
                      <a:r>
                        <a:rPr lang="en-US" sz="1800" b="0" dirty="0">
                          <a:solidFill>
                            <a:schemeClr val="tx1"/>
                          </a:solidFill>
                          <a:effectLst/>
                        </a:rPr>
                        <a:t>Examine Approach </a:t>
                      </a:r>
                      <a:endParaRPr lang="en-US" sz="1800" b="0" dirty="0">
                        <a:solidFill>
                          <a:schemeClr val="tx1"/>
                        </a:solidFill>
                        <a:effectLst/>
                        <a:latin typeface="Arial"/>
                        <a:ea typeface="Times New Roman"/>
                        <a:cs typeface="Times New Roman"/>
                      </a:endParaRPr>
                    </a:p>
                  </a:txBody>
                  <a:tcPr marL="66118" marR="66118" marT="0" marB="0"/>
                </a:tc>
                <a:tc>
                  <a:txBody>
                    <a:bodyPr/>
                    <a:lstStyle/>
                    <a:p>
                      <a:pPr marL="0" marR="0" algn="ctr">
                        <a:spcBef>
                          <a:spcPts val="0"/>
                        </a:spcBef>
                        <a:spcAft>
                          <a:spcPts val="0"/>
                        </a:spcAft>
                      </a:pPr>
                      <a:r>
                        <a:rPr lang="en-US" sz="1800" b="0" dirty="0">
                          <a:solidFill>
                            <a:schemeClr val="tx1"/>
                          </a:solidFill>
                          <a:effectLst/>
                        </a:rPr>
                        <a:t>Measures/Tests </a:t>
                      </a:r>
                      <a:endParaRPr lang="en-US" sz="1800" b="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0"/>
                  </a:ext>
                </a:extLst>
              </a:tr>
              <a:tr h="426757">
                <a:tc>
                  <a:txBody>
                    <a:bodyPr/>
                    <a:lstStyle/>
                    <a:p>
                      <a:pPr marL="0" marR="0">
                        <a:spcBef>
                          <a:spcPts val="0"/>
                        </a:spcBef>
                        <a:spcAft>
                          <a:spcPts val="0"/>
                        </a:spcAft>
                      </a:pPr>
                      <a:r>
                        <a:rPr lang="en-US" sz="1800" dirty="0">
                          <a:solidFill>
                            <a:schemeClr val="tx1"/>
                          </a:solidFill>
                          <a:effectLst/>
                        </a:rPr>
                        <a:t>Fixed-effects model</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Methodological</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Distinct categories used in experiment</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1"/>
                  </a:ext>
                </a:extLst>
              </a:tr>
              <a:tr h="853515">
                <a:tc rowSpan="3">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Normal distribution</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Graphical method</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Histogram, Q–Q plots, P–P plots and Box and Whisker plot</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2"/>
                  </a:ext>
                </a:extLst>
              </a:tr>
              <a:tr h="213379">
                <a:tc vMerge="1">
                  <a:txBody>
                    <a:bodyPr/>
                    <a:lstStyle/>
                    <a:p>
                      <a:endParaRPr lang="en-US"/>
                    </a:p>
                  </a:txBody>
                  <a:tcPr/>
                </a:tc>
                <a:tc rowSpan="2">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Numerical method</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Skewness and kurtosis</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3"/>
                  </a:ext>
                </a:extLst>
              </a:tr>
              <a:tr h="426757">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dirty="0">
                          <a:solidFill>
                            <a:schemeClr val="tx1"/>
                          </a:solidFill>
                          <a:effectLst/>
                        </a:rPr>
                        <a:t>KS one sample and Shapiro–Wilk</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4"/>
                  </a:ext>
                </a:extLst>
              </a:tr>
              <a:tr h="426757">
                <a:tc>
                  <a:txBody>
                    <a:bodyPr/>
                    <a:lstStyle/>
                    <a:p>
                      <a:pPr marL="0" marR="0">
                        <a:spcBef>
                          <a:spcPts val="0"/>
                        </a:spcBef>
                        <a:spcAft>
                          <a:spcPts val="0"/>
                        </a:spcAft>
                      </a:pPr>
                      <a:r>
                        <a:rPr lang="en-US" sz="1800" dirty="0">
                          <a:solidFill>
                            <a:schemeClr val="tx1"/>
                          </a:solidFill>
                          <a:effectLst/>
                        </a:rPr>
                        <a:t>Independence of error</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Methodological  </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Random selection of sample</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5"/>
                  </a:ext>
                </a:extLst>
              </a:tr>
              <a:tr h="213379">
                <a:tc>
                  <a:txBody>
                    <a:bodyPr/>
                    <a:lstStyle/>
                    <a:p>
                      <a:pPr marL="0" marR="0">
                        <a:spcBef>
                          <a:spcPts val="0"/>
                        </a:spcBef>
                        <a:spcAft>
                          <a:spcPts val="0"/>
                        </a:spcAft>
                      </a:pPr>
                      <a:r>
                        <a:rPr lang="en-US" sz="1800" dirty="0">
                          <a:solidFill>
                            <a:schemeClr val="tx1"/>
                          </a:solidFill>
                          <a:effectLst/>
                        </a:rPr>
                        <a:t>Homogeneity of variance</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Numerical method</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 Levene’s test</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6"/>
                  </a:ext>
                </a:extLst>
              </a:tr>
              <a:tr h="426757">
                <a:tc rowSpan="2">
                  <a:txBody>
                    <a:bodyPr/>
                    <a:lstStyle/>
                    <a:p>
                      <a:pPr marL="0" marR="0">
                        <a:spcBef>
                          <a:spcPts val="0"/>
                        </a:spcBef>
                        <a:spcAft>
                          <a:spcPts val="0"/>
                        </a:spcAft>
                      </a:pPr>
                      <a:r>
                        <a:rPr lang="en-US" sz="1800" dirty="0">
                          <a:solidFill>
                            <a:schemeClr val="tx1"/>
                          </a:solidFill>
                          <a:effectLst/>
                        </a:rPr>
                        <a:t>Data scale</a:t>
                      </a:r>
                      <a:endParaRPr lang="en-US" sz="1800" dirty="0">
                        <a:solidFill>
                          <a:schemeClr val="tx1"/>
                        </a:solidFill>
                        <a:effectLst/>
                        <a:latin typeface="Arial"/>
                        <a:ea typeface="Times New Roman"/>
                        <a:cs typeface="Times New Roman"/>
                      </a:endParaRPr>
                    </a:p>
                  </a:txBody>
                  <a:tcPr marL="66118" marR="66118" marT="0" marB="0"/>
                </a:tc>
                <a:tc rowSpan="2">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Methodological </a:t>
                      </a:r>
                      <a:endParaRPr lang="en-US" sz="1800" dirty="0">
                        <a:solidFill>
                          <a:schemeClr val="tx1"/>
                        </a:solidFill>
                        <a:effectLst/>
                        <a:latin typeface="Arial"/>
                        <a:ea typeface="Times New Roman"/>
                        <a:cs typeface="Times New Roman"/>
                      </a:endParaRPr>
                    </a:p>
                  </a:txBody>
                  <a:tcPr marL="66118" marR="66118" marT="0" marB="0"/>
                </a:tc>
                <a:tc>
                  <a:txBody>
                    <a:bodyPr/>
                    <a:lstStyle/>
                    <a:p>
                      <a:pPr marL="0" marR="0">
                        <a:spcBef>
                          <a:spcPts val="0"/>
                        </a:spcBef>
                        <a:spcAft>
                          <a:spcPts val="0"/>
                        </a:spcAft>
                      </a:pPr>
                      <a:r>
                        <a:rPr lang="en-US" sz="1800" dirty="0">
                          <a:solidFill>
                            <a:schemeClr val="tx1"/>
                          </a:solidFill>
                          <a:effectLst/>
                        </a:rPr>
                        <a:t>Dependent variable:  Interval or ratio scales</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7"/>
                  </a:ext>
                </a:extLst>
              </a:tr>
              <a:tr h="426757">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dirty="0">
                          <a:solidFill>
                            <a:schemeClr val="tx1"/>
                          </a:solidFill>
                          <a:effectLst/>
                        </a:rPr>
                        <a:t>Independent variable:  Nominal </a:t>
                      </a:r>
                      <a:endParaRPr lang="en-US" sz="1800" dirty="0">
                        <a:solidFill>
                          <a:schemeClr val="tx1"/>
                        </a:solidFill>
                        <a:effectLst/>
                        <a:latin typeface="Arial"/>
                        <a:ea typeface="Times New Roman"/>
                        <a:cs typeface="Times New Roman"/>
                      </a:endParaRPr>
                    </a:p>
                  </a:txBody>
                  <a:tcPr marL="66118" marR="66118" marT="0" marB="0"/>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1715732" y="1023054"/>
            <a:ext cx="574323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10.2. Assumptions of One-Way ANOVA</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8207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2768" y="136478"/>
            <a:ext cx="7908878" cy="6277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a:t>
            </a:r>
          </a:p>
        </p:txBody>
      </p:sp>
      <p:sp>
        <p:nvSpPr>
          <p:cNvPr id="3" name="Content Placeholder 2"/>
          <p:cNvSpPr txBox="1">
            <a:spLocks/>
          </p:cNvSpPr>
          <p:nvPr/>
        </p:nvSpPr>
        <p:spPr>
          <a:xfrm>
            <a:off x="981965" y="1235121"/>
            <a:ext cx="7110484" cy="492001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200" dirty="0"/>
              <a:t>Null hypothesis 	</a:t>
            </a:r>
          </a:p>
          <a:p>
            <a:pPr marL="69850" indent="0">
              <a:buFont typeface="Wingdings 2" panose="05020102010507070707" pitchFamily="18" charset="2"/>
              <a:buNone/>
              <a:defRPr/>
            </a:pPr>
            <a:r>
              <a:rPr lang="en-US" sz="2200" dirty="0"/>
              <a:t>H</a:t>
            </a:r>
            <a:r>
              <a:rPr lang="en-US" sz="2200" baseline="-25000" dirty="0"/>
              <a:t>0</a:t>
            </a:r>
            <a:r>
              <a:rPr lang="en-US" sz="2200" dirty="0"/>
              <a:t>: </a:t>
            </a:r>
            <a:r>
              <a:rPr lang="en-US" sz="2200" baseline="-25000" dirty="0"/>
              <a:t> </a:t>
            </a:r>
            <a:r>
              <a:rPr lang="en-US" sz="2200" i="1" dirty="0"/>
              <a:t>µ</a:t>
            </a:r>
            <a:r>
              <a:rPr lang="en-US" sz="2200" baseline="-25000" dirty="0"/>
              <a:t>1</a:t>
            </a:r>
            <a:r>
              <a:rPr lang="en-US" sz="2200" dirty="0"/>
              <a:t> = </a:t>
            </a:r>
            <a:r>
              <a:rPr lang="en-US" sz="2200" i="1" dirty="0"/>
              <a:t>µ</a:t>
            </a:r>
            <a:r>
              <a:rPr lang="en-US" sz="2200" baseline="-25000" dirty="0"/>
              <a:t>2</a:t>
            </a:r>
            <a:r>
              <a:rPr lang="en-US" sz="2200" dirty="0"/>
              <a:t> = </a:t>
            </a:r>
            <a:r>
              <a:rPr lang="en-US" sz="2200" i="1" dirty="0"/>
              <a:t>µ</a:t>
            </a:r>
            <a:r>
              <a:rPr lang="en-US" sz="2200" baseline="-25000" dirty="0"/>
              <a:t>3 ………..</a:t>
            </a:r>
            <a:r>
              <a:rPr lang="en-US" sz="2200" dirty="0"/>
              <a:t> </a:t>
            </a:r>
            <a:r>
              <a:rPr lang="en-US" sz="2200" i="1" dirty="0"/>
              <a:t>µ</a:t>
            </a:r>
            <a:r>
              <a:rPr lang="en-US" sz="2200" baseline="-25000" dirty="0"/>
              <a:t>k </a:t>
            </a:r>
            <a:r>
              <a:rPr lang="en-US" sz="2200" dirty="0"/>
              <a:t>(</a:t>
            </a:r>
            <a:r>
              <a:rPr lang="en-US" sz="2200" i="1" dirty="0"/>
              <a:t>k </a:t>
            </a:r>
            <a:r>
              <a:rPr lang="en-US" sz="2200" dirty="0"/>
              <a:t>= Number 						of levels)</a:t>
            </a:r>
          </a:p>
          <a:p>
            <a:pPr marL="69850" indent="0">
              <a:buFont typeface="Wingdings 2" panose="05020102010507070707" pitchFamily="18" charset="2"/>
              <a:buNone/>
              <a:defRPr/>
            </a:pPr>
            <a:r>
              <a:rPr lang="en-US" sz="2200" dirty="0"/>
              <a:t>	(The population mean is same in all the 	groups.) </a:t>
            </a:r>
          </a:p>
          <a:p>
            <a:pPr>
              <a:defRPr/>
            </a:pPr>
            <a:endParaRPr lang="en-US" sz="2200" dirty="0"/>
          </a:p>
          <a:p>
            <a:pPr marL="69850" indent="0">
              <a:buFont typeface="Wingdings 2" panose="05020102010507070707" pitchFamily="18" charset="2"/>
              <a:buNone/>
              <a:defRPr/>
            </a:pPr>
            <a:r>
              <a:rPr lang="en-US" sz="2200" dirty="0"/>
              <a:t>We can also display particular method or treatment in null hypothesis associated to each level such as  </a:t>
            </a:r>
          </a:p>
          <a:p>
            <a:pPr marL="69850" indent="0">
              <a:buFont typeface="Wingdings 2" panose="05020102010507070707" pitchFamily="18" charset="2"/>
              <a:buNone/>
              <a:defRPr/>
            </a:pPr>
            <a:r>
              <a:rPr lang="en-US" sz="2200" dirty="0"/>
              <a:t>H</a:t>
            </a:r>
            <a:r>
              <a:rPr lang="en-US" sz="2200" baseline="-25000" dirty="0"/>
              <a:t>0</a:t>
            </a:r>
            <a:r>
              <a:rPr lang="en-US" sz="2200" dirty="0"/>
              <a:t>: </a:t>
            </a:r>
            <a:r>
              <a:rPr lang="en-US" sz="2200" i="1" dirty="0"/>
              <a:t>µ</a:t>
            </a:r>
            <a:r>
              <a:rPr lang="en-US" sz="2200" baseline="-25000" dirty="0"/>
              <a:t>treatment1 </a:t>
            </a:r>
            <a:r>
              <a:rPr lang="en-US" sz="2200" dirty="0"/>
              <a:t>= µ</a:t>
            </a:r>
            <a:r>
              <a:rPr lang="en-US" sz="2200" baseline="-25000" dirty="0"/>
              <a:t>treatment2</a:t>
            </a:r>
            <a:r>
              <a:rPr lang="en-US" sz="2200" dirty="0"/>
              <a:t> = µ</a:t>
            </a:r>
            <a:r>
              <a:rPr lang="en-US" sz="2200" baseline="-25000" dirty="0"/>
              <a:t>treatment3 …… </a:t>
            </a:r>
            <a:r>
              <a:rPr lang="en-US" sz="2200" dirty="0"/>
              <a:t>µ</a:t>
            </a:r>
            <a:r>
              <a:rPr lang="en-US" sz="2200" baseline="-25000" dirty="0"/>
              <a:t>treatment k</a:t>
            </a:r>
            <a:endParaRPr lang="en-US" sz="2200" dirty="0"/>
          </a:p>
          <a:p>
            <a:pPr marL="69850" indent="0">
              <a:buFont typeface="Wingdings 2" panose="05020102010507070707" pitchFamily="18" charset="2"/>
              <a:buNone/>
              <a:defRPr/>
            </a:pPr>
            <a:r>
              <a:rPr lang="en-US" sz="2200" dirty="0"/>
              <a:t> </a:t>
            </a:r>
          </a:p>
          <a:p>
            <a:pPr marL="69850" indent="0">
              <a:buFont typeface="Wingdings 2" panose="05020102010507070707" pitchFamily="18" charset="2"/>
              <a:buNone/>
              <a:defRPr/>
            </a:pPr>
            <a:r>
              <a:rPr lang="en-US" sz="2200" dirty="0"/>
              <a:t>Alternative hypothesis H</a:t>
            </a:r>
            <a:r>
              <a:rPr lang="en-US" sz="2200" baseline="-25000" dirty="0"/>
              <a:t>a</a:t>
            </a:r>
            <a:r>
              <a:rPr lang="en-US" sz="2200" dirty="0"/>
              <a:t>: </a:t>
            </a:r>
            <a:r>
              <a:rPr lang="en-US" sz="2200" i="1" dirty="0"/>
              <a:t>µ</a:t>
            </a:r>
            <a:r>
              <a:rPr lang="en-US" sz="2200" baseline="-25000" dirty="0"/>
              <a:t>1</a:t>
            </a:r>
            <a:r>
              <a:rPr lang="en-US" sz="2200" dirty="0"/>
              <a:t> ≠</a:t>
            </a:r>
            <a:r>
              <a:rPr lang="en-US" sz="2200" baseline="-25000" dirty="0"/>
              <a:t> </a:t>
            </a:r>
            <a:r>
              <a:rPr lang="en-US" sz="2200" i="1" dirty="0"/>
              <a:t>µ</a:t>
            </a:r>
            <a:r>
              <a:rPr lang="en-US" sz="2200" baseline="-25000" dirty="0"/>
              <a:t>2</a:t>
            </a:r>
            <a:r>
              <a:rPr lang="en-US" sz="2200" dirty="0"/>
              <a:t> ≠</a:t>
            </a:r>
            <a:r>
              <a:rPr lang="en-US" sz="2200" baseline="-25000" dirty="0"/>
              <a:t> </a:t>
            </a:r>
            <a:r>
              <a:rPr lang="en-US" sz="2200" i="1" dirty="0"/>
              <a:t>µ</a:t>
            </a:r>
            <a:r>
              <a:rPr lang="en-US" sz="2200" baseline="-25000" dirty="0"/>
              <a:t>3</a:t>
            </a:r>
            <a:r>
              <a:rPr lang="en-US" sz="2200" dirty="0"/>
              <a:t> ≠ …….. </a:t>
            </a:r>
            <a:r>
              <a:rPr lang="en-US" sz="2200" i="1" dirty="0"/>
              <a:t>µ</a:t>
            </a:r>
            <a:r>
              <a:rPr lang="en-US" sz="2200" baseline="-25000" dirty="0"/>
              <a:t>k</a:t>
            </a:r>
            <a:r>
              <a:rPr lang="en-US" sz="2200" dirty="0"/>
              <a:t> </a:t>
            </a:r>
          </a:p>
          <a:p>
            <a:pPr marL="69850" indent="0">
              <a:buFont typeface="Wingdings 2" panose="05020102010507070707" pitchFamily="18" charset="2"/>
              <a:buNone/>
              <a:defRPr/>
            </a:pPr>
            <a:endParaRPr lang="en-US" sz="2200" dirty="0"/>
          </a:p>
          <a:p>
            <a:pPr marL="69850" indent="0">
              <a:buFont typeface="Wingdings 2" panose="05020102010507070707" pitchFamily="18" charset="2"/>
              <a:buNone/>
              <a:defRPr/>
            </a:pPr>
            <a:r>
              <a:rPr lang="en-US" sz="2200" dirty="0"/>
              <a:t>	(The population mean is not same in all the groups.)</a:t>
            </a:r>
          </a:p>
          <a:p>
            <a:pPr>
              <a:defRPr/>
            </a:pPr>
            <a:endParaRPr lang="en-US" sz="22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7994254"/>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420</TotalTime>
  <Words>3973</Words>
  <Application>Microsoft Office PowerPoint</Application>
  <PresentationFormat>On-screen Show (4:3)</PresentationFormat>
  <Paragraphs>978</Paragraphs>
  <Slides>56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56</vt:i4>
      </vt:variant>
    </vt:vector>
  </HeadingPairs>
  <TitlesOfParts>
    <vt:vector size="64" baseType="lpstr">
      <vt:lpstr>Arial</vt:lpstr>
      <vt:lpstr>Calibri</vt:lpstr>
      <vt:lpstr>Calibri Light</vt:lpstr>
      <vt:lpstr>Century Gothic</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115</cp:revision>
  <dcterms:created xsi:type="dcterms:W3CDTF">2016-03-11T09:55:25Z</dcterms:created>
  <dcterms:modified xsi:type="dcterms:W3CDTF">2020-12-08T10:17:08Z</dcterms:modified>
</cp:coreProperties>
</file>