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41"/>
  </p:notesMasterIdLst>
  <p:handoutMasterIdLst>
    <p:handoutMasterId r:id="rId42"/>
  </p:handoutMasterIdLst>
  <p:sldIdLst>
    <p:sldId id="259" r:id="rId4"/>
    <p:sldId id="260" r:id="rId5"/>
    <p:sldId id="261" r:id="rId6"/>
    <p:sldId id="262" r:id="rId7"/>
    <p:sldId id="266" r:id="rId8"/>
    <p:sldId id="267" r:id="rId9"/>
    <p:sldId id="268" r:id="rId10"/>
    <p:sldId id="265" r:id="rId11"/>
    <p:sldId id="264" r:id="rId12"/>
    <p:sldId id="271" r:id="rId13"/>
    <p:sldId id="270" r:id="rId14"/>
    <p:sldId id="269" r:id="rId15"/>
    <p:sldId id="274" r:id="rId16"/>
    <p:sldId id="273" r:id="rId17"/>
    <p:sldId id="272" r:id="rId18"/>
    <p:sldId id="277" r:id="rId19"/>
    <p:sldId id="278" r:id="rId20"/>
    <p:sldId id="279" r:id="rId21"/>
    <p:sldId id="280" r:id="rId22"/>
    <p:sldId id="281" r:id="rId23"/>
    <p:sldId id="282" r:id="rId24"/>
    <p:sldId id="284" r:id="rId25"/>
    <p:sldId id="283" r:id="rId26"/>
    <p:sldId id="285" r:id="rId27"/>
    <p:sldId id="287" r:id="rId28"/>
    <p:sldId id="286" r:id="rId29"/>
    <p:sldId id="276" r:id="rId30"/>
    <p:sldId id="288" r:id="rId31"/>
    <p:sldId id="289" r:id="rId32"/>
    <p:sldId id="275" r:id="rId33"/>
    <p:sldId id="292" r:id="rId34"/>
    <p:sldId id="291" r:id="rId35"/>
    <p:sldId id="290" r:id="rId36"/>
    <p:sldId id="295" r:id="rId37"/>
    <p:sldId id="293" r:id="rId38"/>
    <p:sldId id="263" r:id="rId39"/>
    <p:sldId id="29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6" autoAdjust="0"/>
    <p:restoredTop sz="94694"/>
  </p:normalViewPr>
  <p:slideViewPr>
    <p:cSldViewPr snapToGrid="0" snapToObjects="1">
      <p:cViewPr varScale="1">
        <p:scale>
          <a:sx n="68" d="100"/>
          <a:sy n="68" d="100"/>
        </p:scale>
        <p:origin x="1626"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Gupta" userId="efc20510-ac0f-4b78-ab9b-febf1b22575a" providerId="ADAL" clId="{0E537B74-6581-4101-81C3-61E261002B39}"/>
    <pc:docChg chg="undo custSel modSld">
      <pc:chgData name="Shruti Gupta" userId="efc20510-ac0f-4b78-ab9b-febf1b22575a" providerId="ADAL" clId="{0E537B74-6581-4101-81C3-61E261002B39}" dt="2020-08-14T12:25:06.201" v="49" actId="313"/>
      <pc:docMkLst>
        <pc:docMk/>
      </pc:docMkLst>
      <pc:sldChg chg="modSp mod">
        <pc:chgData name="Shruti Gupta" userId="efc20510-ac0f-4b78-ab9b-febf1b22575a" providerId="ADAL" clId="{0E537B74-6581-4101-81C3-61E261002B39}" dt="2020-08-04T09:27:39.043" v="1" actId="20577"/>
        <pc:sldMkLst>
          <pc:docMk/>
          <pc:sldMk cId="2441919693" sldId="267"/>
        </pc:sldMkLst>
        <pc:graphicFrameChg chg="modGraphic">
          <ac:chgData name="Shruti Gupta" userId="efc20510-ac0f-4b78-ab9b-febf1b22575a" providerId="ADAL" clId="{0E537B74-6581-4101-81C3-61E261002B39}" dt="2020-08-04T09:27:39.043" v="1" actId="20577"/>
          <ac:graphicFrameMkLst>
            <pc:docMk/>
            <pc:sldMk cId="2441919693" sldId="267"/>
            <ac:graphicFrameMk id="3" creationId="{00000000-0000-0000-0000-000000000000}"/>
          </ac:graphicFrameMkLst>
        </pc:graphicFrameChg>
      </pc:sldChg>
      <pc:sldChg chg="modSp mod">
        <pc:chgData name="Shruti Gupta" userId="efc20510-ac0f-4b78-ab9b-febf1b22575a" providerId="ADAL" clId="{0E537B74-6581-4101-81C3-61E261002B39}" dt="2020-08-04T09:29:02.281" v="2" actId="113"/>
        <pc:sldMkLst>
          <pc:docMk/>
          <pc:sldMk cId="1463775851" sldId="268"/>
        </pc:sldMkLst>
        <pc:spChg chg="mod">
          <ac:chgData name="Shruti Gupta" userId="efc20510-ac0f-4b78-ab9b-febf1b22575a" providerId="ADAL" clId="{0E537B74-6581-4101-81C3-61E261002B39}" dt="2020-08-04T09:29:02.281" v="2" actId="113"/>
          <ac:spMkLst>
            <pc:docMk/>
            <pc:sldMk cId="1463775851" sldId="268"/>
            <ac:spMk id="3" creationId="{00000000-0000-0000-0000-000000000000}"/>
          </ac:spMkLst>
        </pc:spChg>
      </pc:sldChg>
      <pc:sldChg chg="modSp mod">
        <pc:chgData name="Shruti Gupta" userId="efc20510-ac0f-4b78-ab9b-febf1b22575a" providerId="ADAL" clId="{0E537B74-6581-4101-81C3-61E261002B39}" dt="2020-08-04T09:54:23.450" v="47" actId="20577"/>
        <pc:sldMkLst>
          <pc:docMk/>
          <pc:sldMk cId="4096881638" sldId="269"/>
        </pc:sldMkLst>
        <pc:spChg chg="mod">
          <ac:chgData name="Shruti Gupta" userId="efc20510-ac0f-4b78-ab9b-febf1b22575a" providerId="ADAL" clId="{0E537B74-6581-4101-81C3-61E261002B39}" dt="2020-08-04T09:54:23.450" v="47" actId="20577"/>
          <ac:spMkLst>
            <pc:docMk/>
            <pc:sldMk cId="4096881638" sldId="269"/>
            <ac:spMk id="2" creationId="{00000000-0000-0000-0000-000000000000}"/>
          </ac:spMkLst>
        </pc:spChg>
      </pc:sldChg>
      <pc:sldChg chg="modSp mod">
        <pc:chgData name="Shruti Gupta" userId="efc20510-ac0f-4b78-ab9b-febf1b22575a" providerId="ADAL" clId="{0E537B74-6581-4101-81C3-61E261002B39}" dt="2020-08-04T09:43:23.883" v="37" actId="20577"/>
        <pc:sldMkLst>
          <pc:docMk/>
          <pc:sldMk cId="3710956041" sldId="273"/>
        </pc:sldMkLst>
        <pc:spChg chg="mod">
          <ac:chgData name="Shruti Gupta" userId="efc20510-ac0f-4b78-ab9b-febf1b22575a" providerId="ADAL" clId="{0E537B74-6581-4101-81C3-61E261002B39}" dt="2020-08-04T09:43:23.883" v="37" actId="20577"/>
          <ac:spMkLst>
            <pc:docMk/>
            <pc:sldMk cId="3710956041" sldId="273"/>
            <ac:spMk id="2" creationId="{00000000-0000-0000-0000-000000000000}"/>
          </ac:spMkLst>
        </pc:spChg>
      </pc:sldChg>
      <pc:sldChg chg="modSp mod">
        <pc:chgData name="Shruti Gupta" userId="efc20510-ac0f-4b78-ab9b-febf1b22575a" providerId="ADAL" clId="{0E537B74-6581-4101-81C3-61E261002B39}" dt="2020-08-04T09:42:07.121" v="3" actId="20577"/>
        <pc:sldMkLst>
          <pc:docMk/>
          <pc:sldMk cId="1550907245" sldId="274"/>
        </pc:sldMkLst>
        <pc:spChg chg="mod">
          <ac:chgData name="Shruti Gupta" userId="efc20510-ac0f-4b78-ab9b-febf1b22575a" providerId="ADAL" clId="{0E537B74-6581-4101-81C3-61E261002B39}" dt="2020-08-04T09:42:07.121" v="3" actId="20577"/>
          <ac:spMkLst>
            <pc:docMk/>
            <pc:sldMk cId="1550907245" sldId="274"/>
            <ac:spMk id="3" creationId="{00000000-0000-0000-0000-000000000000}"/>
          </ac:spMkLst>
        </pc:spChg>
      </pc:sldChg>
      <pc:sldChg chg="modSp mod">
        <pc:chgData name="Shruti Gupta" userId="efc20510-ac0f-4b78-ab9b-febf1b22575a" providerId="ADAL" clId="{0E537B74-6581-4101-81C3-61E261002B39}" dt="2020-08-14T12:25:06.201" v="49" actId="313"/>
        <pc:sldMkLst>
          <pc:docMk/>
          <pc:sldMk cId="3124491969" sldId="277"/>
        </pc:sldMkLst>
        <pc:graphicFrameChg chg="modGraphic">
          <ac:chgData name="Shruti Gupta" userId="efc20510-ac0f-4b78-ab9b-febf1b22575a" providerId="ADAL" clId="{0E537B74-6581-4101-81C3-61E261002B39}" dt="2020-08-14T12:25:06.201" v="49" actId="313"/>
          <ac:graphicFrameMkLst>
            <pc:docMk/>
            <pc:sldMk cId="3124491969" sldId="277"/>
            <ac:graphicFrameMk id="5" creationId="{00000000-0000-0000-0000-000000000000}"/>
          </ac:graphicFrameMkLst>
        </pc:graphicFrameChg>
      </pc:sldChg>
      <pc:sldChg chg="modSp mod">
        <pc:chgData name="Shruti Gupta" userId="efc20510-ac0f-4b78-ab9b-febf1b22575a" providerId="ADAL" clId="{0E537B74-6581-4101-81C3-61E261002B39}" dt="2020-08-04T09:53:57.341" v="46" actId="242"/>
        <pc:sldMkLst>
          <pc:docMk/>
          <pc:sldMk cId="2030529221" sldId="278"/>
        </pc:sldMkLst>
        <pc:graphicFrameChg chg="modGraphic">
          <ac:chgData name="Shruti Gupta" userId="efc20510-ac0f-4b78-ab9b-febf1b22575a" providerId="ADAL" clId="{0E537B74-6581-4101-81C3-61E261002B39}" dt="2020-08-04T09:53:57.341" v="46" actId="242"/>
          <ac:graphicFrameMkLst>
            <pc:docMk/>
            <pc:sldMk cId="2030529221" sldId="278"/>
            <ac:graphicFrameMk id="3" creationId="{00000000-0000-0000-0000-000000000000}"/>
          </ac:graphicFrameMkLst>
        </pc:graphicFrameChg>
      </pc:sldChg>
      <pc:sldChg chg="modSp mod">
        <pc:chgData name="Shruti Gupta" userId="efc20510-ac0f-4b78-ab9b-febf1b22575a" providerId="ADAL" clId="{0E537B74-6581-4101-81C3-61E261002B39}" dt="2020-08-14T12:25:05.336" v="48" actId="313"/>
        <pc:sldMkLst>
          <pc:docMk/>
          <pc:sldMk cId="2003722999" sldId="279"/>
        </pc:sldMkLst>
        <pc:graphicFrameChg chg="modGraphic">
          <ac:chgData name="Shruti Gupta" userId="efc20510-ac0f-4b78-ab9b-febf1b22575a" providerId="ADAL" clId="{0E537B74-6581-4101-81C3-61E261002B39}" dt="2020-08-14T12:25:05.336" v="48" actId="313"/>
          <ac:graphicFrameMkLst>
            <pc:docMk/>
            <pc:sldMk cId="2003722999" sldId="279"/>
            <ac:graphicFrameMk id="4" creationId="{00000000-0000-0000-0000-000000000000}"/>
          </ac:graphicFrameMkLst>
        </pc:graphicFrameChg>
      </pc:sldChg>
      <pc:sldChg chg="modSp mod">
        <pc:chgData name="Shruti Gupta" userId="efc20510-ac0f-4b78-ab9b-febf1b22575a" providerId="ADAL" clId="{0E537B74-6581-4101-81C3-61E261002B39}" dt="2020-08-04T09:45:42.928" v="39" actId="20577"/>
        <pc:sldMkLst>
          <pc:docMk/>
          <pc:sldMk cId="373656946" sldId="280"/>
        </pc:sldMkLst>
        <pc:graphicFrameChg chg="modGraphic">
          <ac:chgData name="Shruti Gupta" userId="efc20510-ac0f-4b78-ab9b-febf1b22575a" providerId="ADAL" clId="{0E537B74-6581-4101-81C3-61E261002B39}" dt="2020-08-04T09:45:42.928" v="39" actId="20577"/>
          <ac:graphicFrameMkLst>
            <pc:docMk/>
            <pc:sldMk cId="373656946" sldId="280"/>
            <ac:graphicFrameMk id="4" creationId="{00000000-0000-0000-0000-000000000000}"/>
          </ac:graphicFrameMkLst>
        </pc:graphicFrameChg>
      </pc:sldChg>
      <pc:sldChg chg="modSp mod">
        <pc:chgData name="Shruti Gupta" userId="efc20510-ac0f-4b78-ab9b-febf1b22575a" providerId="ADAL" clId="{0E537B74-6581-4101-81C3-61E261002B39}" dt="2020-08-04T09:47:23.376" v="41" actId="20577"/>
        <pc:sldMkLst>
          <pc:docMk/>
          <pc:sldMk cId="2980732165" sldId="287"/>
        </pc:sldMkLst>
        <pc:spChg chg="mod">
          <ac:chgData name="Shruti Gupta" userId="efc20510-ac0f-4b78-ab9b-febf1b22575a" providerId="ADAL" clId="{0E537B74-6581-4101-81C3-61E261002B39}" dt="2020-08-04T09:47:23.376" v="41" actId="20577"/>
          <ac:spMkLst>
            <pc:docMk/>
            <pc:sldMk cId="2980732165" sldId="287"/>
            <ac:spMk id="2" creationId="{00000000-0000-0000-0000-000000000000}"/>
          </ac:spMkLst>
        </pc:spChg>
      </pc:sldChg>
      <pc:sldChg chg="modSp mod">
        <pc:chgData name="Shruti Gupta" userId="efc20510-ac0f-4b78-ab9b-febf1b22575a" providerId="ADAL" clId="{0E537B74-6581-4101-81C3-61E261002B39}" dt="2020-08-04T09:52:29.708" v="45" actId="114"/>
        <pc:sldMkLst>
          <pc:docMk/>
          <pc:sldMk cId="2260485679" sldId="289"/>
        </pc:sldMkLst>
        <pc:spChg chg="mod">
          <ac:chgData name="Shruti Gupta" userId="efc20510-ac0f-4b78-ab9b-febf1b22575a" providerId="ADAL" clId="{0E537B74-6581-4101-81C3-61E261002B39}" dt="2020-08-04T09:52:29.708" v="45" actId="114"/>
          <ac:spMkLst>
            <pc:docMk/>
            <pc:sldMk cId="2260485679" sldId="289"/>
            <ac:spMk id="2" creationId="{00000000-0000-0000-0000-000000000000}"/>
          </ac:spMkLst>
        </pc:spChg>
        <pc:spChg chg="mod">
          <ac:chgData name="Shruti Gupta" userId="efc20510-ac0f-4b78-ab9b-febf1b22575a" providerId="ADAL" clId="{0E537B74-6581-4101-81C3-61E261002B39}" dt="2020-08-04T09:48:06.007" v="42" actId="114"/>
          <ac:spMkLst>
            <pc:docMk/>
            <pc:sldMk cId="2260485679" sldId="289"/>
            <ac:spMk id="7" creationId="{00000000-0000-0000-0000-000000000000}"/>
          </ac:spMkLst>
        </pc:spChg>
        <pc:graphicFrameChg chg="modGraphic">
          <ac:chgData name="Shruti Gupta" userId="efc20510-ac0f-4b78-ab9b-febf1b22575a" providerId="ADAL" clId="{0E537B74-6581-4101-81C3-61E261002B39}" dt="2020-08-04T09:48:13.492" v="43" actId="114"/>
          <ac:graphicFrameMkLst>
            <pc:docMk/>
            <pc:sldMk cId="2260485679" sldId="289"/>
            <ac:graphicFrameMk id="6" creationId="{00000000-0000-0000-0000-000000000000}"/>
          </ac:graphicFrameMkLst>
        </pc:graphicFrameChg>
      </pc:sldChg>
      <pc:sldChg chg="modSp mod">
        <pc:chgData name="Shruti Gupta" userId="efc20510-ac0f-4b78-ab9b-febf1b22575a" providerId="ADAL" clId="{0E537B74-6581-4101-81C3-61E261002B39}" dt="2020-08-04T09:50:51.353" v="44" actId="242"/>
        <pc:sldMkLst>
          <pc:docMk/>
          <pc:sldMk cId="3662816074" sldId="292"/>
        </pc:sldMkLst>
        <pc:graphicFrameChg chg="modGraphic">
          <ac:chgData name="Shruti Gupta" userId="efc20510-ac0f-4b78-ab9b-febf1b22575a" providerId="ADAL" clId="{0E537B74-6581-4101-81C3-61E261002B39}" dt="2020-08-04T09:50:51.353" v="44" actId="242"/>
          <ac:graphicFrameMkLst>
            <pc:docMk/>
            <pc:sldMk cId="3662816074" sldId="292"/>
            <ac:graphicFrameMk id="5" creationId="{00000000-0000-0000-0000-000000000000}"/>
          </ac:graphicFrameMkLst>
        </pc:graphicFrameChg>
      </pc:sldChg>
    </pc:docChg>
  </pc:docChgLst>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E3B688-8C24-498C-B49F-685B4D42E352}" type="doc">
      <dgm:prSet loTypeId="urn:microsoft.com/office/officeart/2005/8/layout/hierarchy1" loCatId="hierarchy" qsTypeId="urn:microsoft.com/office/officeart/2005/8/quickstyle/3d4" qsCatId="3D" csTypeId="urn:microsoft.com/office/officeart/2005/8/colors/accent1_2" csCatId="accent1" phldr="1"/>
      <dgm:spPr/>
      <dgm:t>
        <a:bodyPr/>
        <a:lstStyle/>
        <a:p>
          <a:endParaRPr lang="en-US"/>
        </a:p>
      </dgm:t>
    </dgm:pt>
    <dgm:pt modelId="{2E5BC126-FC7F-4BEB-A900-319586E7A01D}">
      <dgm:prSet phldrT="[Text]" custT="1"/>
      <dgm:spPr/>
      <dgm:t>
        <a:bodyPr/>
        <a:lstStyle/>
        <a:p>
          <a:r>
            <a:rPr lang="en-US" sz="1800" b="1" dirty="0">
              <a:solidFill>
                <a:srgbClr val="002060"/>
              </a:solidFill>
              <a:latin typeface="+mn-lt"/>
              <a:cs typeface="Times New Roman" pitchFamily="18" charset="0"/>
            </a:rPr>
            <a:t>Total Variance in Sample </a:t>
          </a:r>
        </a:p>
      </dgm:t>
    </dgm:pt>
    <dgm:pt modelId="{A25EF0C1-ED81-4264-84A9-CFD9B85DF76E}" type="parTrans" cxnId="{E456EA6C-B23D-4401-8BD9-FF5A7BB5F0D6}">
      <dgm:prSet/>
      <dgm:spPr/>
      <dgm:t>
        <a:bodyPr/>
        <a:lstStyle/>
        <a:p>
          <a:endParaRPr lang="en-US" sz="1100" b="1">
            <a:solidFill>
              <a:srgbClr val="002060"/>
            </a:solidFill>
            <a:latin typeface="Times New Roman" pitchFamily="18" charset="0"/>
            <a:cs typeface="Times New Roman" pitchFamily="18" charset="0"/>
          </a:endParaRPr>
        </a:p>
      </dgm:t>
    </dgm:pt>
    <dgm:pt modelId="{2488F279-39A9-441E-94F9-6EDE6DEBEE93}" type="sibTrans" cxnId="{E456EA6C-B23D-4401-8BD9-FF5A7BB5F0D6}">
      <dgm:prSet/>
      <dgm:spPr/>
      <dgm:t>
        <a:bodyPr/>
        <a:lstStyle/>
        <a:p>
          <a:endParaRPr lang="en-US" sz="1100" b="1">
            <a:solidFill>
              <a:srgbClr val="002060"/>
            </a:solidFill>
            <a:latin typeface="Times New Roman" pitchFamily="18" charset="0"/>
            <a:cs typeface="Times New Roman" pitchFamily="18" charset="0"/>
          </a:endParaRPr>
        </a:p>
      </dgm:t>
    </dgm:pt>
    <dgm:pt modelId="{4A5BFC3E-B486-495E-ADD1-7BBB14810669}">
      <dgm:prSet phldrT="[Text]" custT="1"/>
      <dgm:spPr/>
      <dgm:t>
        <a:bodyPr/>
        <a:lstStyle/>
        <a:p>
          <a:r>
            <a:rPr lang="en-US" sz="1600" b="1" dirty="0">
              <a:solidFill>
                <a:srgbClr val="002060"/>
              </a:solidFill>
              <a:latin typeface="+mn-lt"/>
              <a:cs typeface="Times New Roman" pitchFamily="18" charset="0"/>
            </a:rPr>
            <a:t>Treatment Effect</a:t>
          </a:r>
        </a:p>
      </dgm:t>
    </dgm:pt>
    <dgm:pt modelId="{69428FCB-47ED-47AC-ACAF-EE69BAF31788}" type="parTrans" cxnId="{9DB19FE7-B000-42AC-95E1-930879AB1D2E}">
      <dgm:prSet/>
      <dgm:spPr/>
      <dgm:t>
        <a:bodyPr/>
        <a:lstStyle/>
        <a:p>
          <a:endParaRPr lang="en-US" sz="2000" b="1">
            <a:solidFill>
              <a:srgbClr val="002060"/>
            </a:solidFill>
            <a:latin typeface="+mn-lt"/>
            <a:cs typeface="Times New Roman" pitchFamily="18" charset="0"/>
          </a:endParaRPr>
        </a:p>
      </dgm:t>
    </dgm:pt>
    <dgm:pt modelId="{11A08E7C-BAC7-4336-9DC3-4EAAC5383681}" type="sibTrans" cxnId="{9DB19FE7-B000-42AC-95E1-930879AB1D2E}">
      <dgm:prSet/>
      <dgm:spPr/>
      <dgm:t>
        <a:bodyPr/>
        <a:lstStyle/>
        <a:p>
          <a:endParaRPr lang="en-US" sz="1100" b="1">
            <a:solidFill>
              <a:srgbClr val="002060"/>
            </a:solidFill>
            <a:latin typeface="Times New Roman" pitchFamily="18" charset="0"/>
            <a:cs typeface="Times New Roman" pitchFamily="18" charset="0"/>
          </a:endParaRPr>
        </a:p>
      </dgm:t>
    </dgm:pt>
    <dgm:pt modelId="{B2DD9EDA-BD8D-44A2-867A-A4E264E552A2}">
      <dgm:prSet phldrT="[Text]" custT="1"/>
      <dgm:spPr/>
      <dgm:t>
        <a:bodyPr/>
        <a:lstStyle/>
        <a:p>
          <a:r>
            <a:rPr lang="en-US" sz="1600" b="1" dirty="0">
              <a:solidFill>
                <a:srgbClr val="002060"/>
              </a:solidFill>
              <a:latin typeface="+mn-lt"/>
              <a:cs typeface="Times New Roman" pitchFamily="18" charset="0"/>
            </a:rPr>
            <a:t>Variance Explained by Factor A</a:t>
          </a:r>
        </a:p>
      </dgm:t>
    </dgm:pt>
    <dgm:pt modelId="{CAC21083-43F4-4345-9585-677ABF76097E}" type="parTrans" cxnId="{EE9E1DBA-F73D-4542-848D-5ECEFDD55FE9}">
      <dgm:prSet/>
      <dgm:spPr/>
      <dgm:t>
        <a:bodyPr/>
        <a:lstStyle/>
        <a:p>
          <a:endParaRPr lang="en-US" sz="2000" b="1">
            <a:solidFill>
              <a:srgbClr val="002060"/>
            </a:solidFill>
            <a:latin typeface="+mn-lt"/>
            <a:cs typeface="Times New Roman" pitchFamily="18" charset="0"/>
          </a:endParaRPr>
        </a:p>
      </dgm:t>
    </dgm:pt>
    <dgm:pt modelId="{88CE8532-E014-4A0A-8FA3-5497FBF31F16}" type="sibTrans" cxnId="{EE9E1DBA-F73D-4542-848D-5ECEFDD55FE9}">
      <dgm:prSet/>
      <dgm:spPr/>
      <dgm:t>
        <a:bodyPr/>
        <a:lstStyle/>
        <a:p>
          <a:endParaRPr lang="en-US" sz="1100" b="1">
            <a:solidFill>
              <a:srgbClr val="002060"/>
            </a:solidFill>
            <a:latin typeface="Times New Roman" pitchFamily="18" charset="0"/>
            <a:cs typeface="Times New Roman" pitchFamily="18" charset="0"/>
          </a:endParaRPr>
        </a:p>
      </dgm:t>
    </dgm:pt>
    <dgm:pt modelId="{9CE49F7D-E8A9-47F0-8815-849B5F83B8EF}">
      <dgm:prSet phldrT="[Text]" custT="1"/>
      <dgm:spPr/>
      <dgm:t>
        <a:bodyPr/>
        <a:lstStyle/>
        <a:p>
          <a:r>
            <a:rPr lang="en-US" sz="1600" b="1" dirty="0">
              <a:solidFill>
                <a:srgbClr val="002060"/>
              </a:solidFill>
              <a:latin typeface="+mn-lt"/>
              <a:cs typeface="Times New Roman" pitchFamily="18" charset="0"/>
            </a:rPr>
            <a:t>Variance Explained by Factor B</a:t>
          </a:r>
        </a:p>
      </dgm:t>
    </dgm:pt>
    <dgm:pt modelId="{9C0859B9-C998-45CB-8308-60DBE7CFDC3F}" type="parTrans" cxnId="{BBC4654E-672A-48AE-A787-1191AC324001}">
      <dgm:prSet/>
      <dgm:spPr/>
      <dgm:t>
        <a:bodyPr/>
        <a:lstStyle/>
        <a:p>
          <a:endParaRPr lang="en-US" sz="2000" b="1">
            <a:solidFill>
              <a:srgbClr val="002060"/>
            </a:solidFill>
            <a:latin typeface="+mn-lt"/>
            <a:cs typeface="Times New Roman" pitchFamily="18" charset="0"/>
          </a:endParaRPr>
        </a:p>
      </dgm:t>
    </dgm:pt>
    <dgm:pt modelId="{27EE1714-4EAB-4BDF-9340-B979516ED8E8}" type="sibTrans" cxnId="{BBC4654E-672A-48AE-A787-1191AC324001}">
      <dgm:prSet/>
      <dgm:spPr/>
      <dgm:t>
        <a:bodyPr/>
        <a:lstStyle/>
        <a:p>
          <a:endParaRPr lang="en-US" sz="1100" b="1">
            <a:solidFill>
              <a:srgbClr val="002060"/>
            </a:solidFill>
            <a:latin typeface="Times New Roman" pitchFamily="18" charset="0"/>
            <a:cs typeface="Times New Roman" pitchFamily="18" charset="0"/>
          </a:endParaRPr>
        </a:p>
      </dgm:t>
    </dgm:pt>
    <dgm:pt modelId="{777347B7-1197-437D-AFE8-025163DC9FA1}">
      <dgm:prSet phldrT="[Text]" custT="1"/>
      <dgm:spPr/>
      <dgm:t>
        <a:bodyPr/>
        <a:lstStyle/>
        <a:p>
          <a:r>
            <a:rPr lang="en-US" sz="1600" b="1" dirty="0">
              <a:solidFill>
                <a:srgbClr val="002060"/>
              </a:solidFill>
              <a:latin typeface="+mn-lt"/>
              <a:cs typeface="Times New Roman" pitchFamily="18" charset="0"/>
            </a:rPr>
            <a:t>Random Effect</a:t>
          </a:r>
        </a:p>
      </dgm:t>
    </dgm:pt>
    <dgm:pt modelId="{3D365CB2-DF01-440A-B625-234BC2DFE139}" type="sibTrans" cxnId="{334C2F03-FFA9-4EB7-BC03-15950B9093BB}">
      <dgm:prSet/>
      <dgm:spPr/>
      <dgm:t>
        <a:bodyPr/>
        <a:lstStyle/>
        <a:p>
          <a:endParaRPr lang="en-US" sz="1100" b="1">
            <a:solidFill>
              <a:srgbClr val="002060"/>
            </a:solidFill>
            <a:latin typeface="Times New Roman" pitchFamily="18" charset="0"/>
            <a:cs typeface="Times New Roman" pitchFamily="18" charset="0"/>
          </a:endParaRPr>
        </a:p>
      </dgm:t>
    </dgm:pt>
    <dgm:pt modelId="{CF701A95-6534-4E9D-9272-3269D0C61679}" type="parTrans" cxnId="{334C2F03-FFA9-4EB7-BC03-15950B9093BB}">
      <dgm:prSet/>
      <dgm:spPr/>
      <dgm:t>
        <a:bodyPr/>
        <a:lstStyle/>
        <a:p>
          <a:endParaRPr lang="en-US" sz="2000" b="1">
            <a:solidFill>
              <a:srgbClr val="002060"/>
            </a:solidFill>
            <a:latin typeface="+mn-lt"/>
            <a:cs typeface="Times New Roman" pitchFamily="18" charset="0"/>
          </a:endParaRPr>
        </a:p>
      </dgm:t>
    </dgm:pt>
    <dgm:pt modelId="{32EC7BDB-0F59-40C1-8919-B21E048D52F4}">
      <dgm:prSet phldrT="[Text]" custT="1"/>
      <dgm:spPr/>
      <dgm:t>
        <a:bodyPr/>
        <a:lstStyle/>
        <a:p>
          <a:r>
            <a:rPr lang="en-US" sz="1600" b="1" dirty="0">
              <a:solidFill>
                <a:srgbClr val="002060"/>
              </a:solidFill>
              <a:latin typeface="+mn-lt"/>
              <a:cs typeface="Times New Roman" pitchFamily="18" charset="0"/>
            </a:rPr>
            <a:t>Interaction Effect due to A and B </a:t>
          </a:r>
        </a:p>
      </dgm:t>
    </dgm:pt>
    <dgm:pt modelId="{B1217FB9-4F9D-4DD2-A038-D4B148CE82D5}" type="parTrans" cxnId="{1B7B5D81-D9F9-43E2-A978-DF7DFCF7DED1}">
      <dgm:prSet/>
      <dgm:spPr/>
      <dgm:t>
        <a:bodyPr/>
        <a:lstStyle/>
        <a:p>
          <a:endParaRPr lang="en-US" sz="2000" b="1">
            <a:solidFill>
              <a:srgbClr val="002060"/>
            </a:solidFill>
            <a:latin typeface="+mn-lt"/>
            <a:cs typeface="Times New Roman" pitchFamily="18" charset="0"/>
          </a:endParaRPr>
        </a:p>
      </dgm:t>
    </dgm:pt>
    <dgm:pt modelId="{EB18D4E6-099C-4168-9FB8-546760605D92}" type="sibTrans" cxnId="{1B7B5D81-D9F9-43E2-A978-DF7DFCF7DED1}">
      <dgm:prSet/>
      <dgm:spPr/>
      <dgm:t>
        <a:bodyPr/>
        <a:lstStyle/>
        <a:p>
          <a:endParaRPr lang="en-US" sz="1100" b="1">
            <a:solidFill>
              <a:srgbClr val="002060"/>
            </a:solidFill>
            <a:latin typeface="Times New Roman" pitchFamily="18" charset="0"/>
            <a:cs typeface="Times New Roman" pitchFamily="18" charset="0"/>
          </a:endParaRPr>
        </a:p>
      </dgm:t>
    </dgm:pt>
    <dgm:pt modelId="{58EFF25E-74A4-490A-B837-167DCC189AD5}" type="pres">
      <dgm:prSet presAssocID="{0AE3B688-8C24-498C-B49F-685B4D42E352}" presName="hierChild1" presStyleCnt="0">
        <dgm:presLayoutVars>
          <dgm:chPref val="1"/>
          <dgm:dir/>
          <dgm:animOne val="branch"/>
          <dgm:animLvl val="lvl"/>
          <dgm:resizeHandles/>
        </dgm:presLayoutVars>
      </dgm:prSet>
      <dgm:spPr/>
    </dgm:pt>
    <dgm:pt modelId="{E63ACF9A-9D4E-4470-86C9-DF5FFFCB6D3B}" type="pres">
      <dgm:prSet presAssocID="{2E5BC126-FC7F-4BEB-A900-319586E7A01D}" presName="hierRoot1" presStyleCnt="0"/>
      <dgm:spPr/>
    </dgm:pt>
    <dgm:pt modelId="{742D270A-22F6-43F8-83D3-4FFEBA44049A}" type="pres">
      <dgm:prSet presAssocID="{2E5BC126-FC7F-4BEB-A900-319586E7A01D}" presName="composite" presStyleCnt="0"/>
      <dgm:spPr/>
    </dgm:pt>
    <dgm:pt modelId="{2D9E88A0-F54A-4219-AD00-F00177F2C603}" type="pres">
      <dgm:prSet presAssocID="{2E5BC126-FC7F-4BEB-A900-319586E7A01D}" presName="background" presStyleLbl="node0" presStyleIdx="0" presStyleCnt="1"/>
      <dgm:spPr/>
    </dgm:pt>
    <dgm:pt modelId="{5947E6F4-7D13-458B-9886-ACB534B33374}" type="pres">
      <dgm:prSet presAssocID="{2E5BC126-FC7F-4BEB-A900-319586E7A01D}" presName="text" presStyleLbl="fgAcc0" presStyleIdx="0" presStyleCnt="1" custScaleX="139722" custScaleY="37333">
        <dgm:presLayoutVars>
          <dgm:chPref val="3"/>
        </dgm:presLayoutVars>
      </dgm:prSet>
      <dgm:spPr/>
    </dgm:pt>
    <dgm:pt modelId="{2B023BC8-9D5E-46D4-B93C-E2F37D02D23E}" type="pres">
      <dgm:prSet presAssocID="{2E5BC126-FC7F-4BEB-A900-319586E7A01D}" presName="hierChild2" presStyleCnt="0"/>
      <dgm:spPr/>
    </dgm:pt>
    <dgm:pt modelId="{B3EC32A6-66ED-42F0-9EF8-7A091E609E27}" type="pres">
      <dgm:prSet presAssocID="{69428FCB-47ED-47AC-ACAF-EE69BAF31788}" presName="Name10" presStyleLbl="parChTrans1D2" presStyleIdx="0" presStyleCnt="2"/>
      <dgm:spPr/>
    </dgm:pt>
    <dgm:pt modelId="{DA499798-6BEA-40EC-9CE9-0B6F58477A52}" type="pres">
      <dgm:prSet presAssocID="{4A5BFC3E-B486-495E-ADD1-7BBB14810669}" presName="hierRoot2" presStyleCnt="0"/>
      <dgm:spPr/>
    </dgm:pt>
    <dgm:pt modelId="{F6139FE9-00D0-42AA-A021-C8C3CCF9BFC8}" type="pres">
      <dgm:prSet presAssocID="{4A5BFC3E-B486-495E-ADD1-7BBB14810669}" presName="composite2" presStyleCnt="0"/>
      <dgm:spPr/>
    </dgm:pt>
    <dgm:pt modelId="{7438C93C-83F7-442C-BCC7-6EE4EF00E5FE}" type="pres">
      <dgm:prSet presAssocID="{4A5BFC3E-B486-495E-ADD1-7BBB14810669}" presName="background2" presStyleLbl="node2" presStyleIdx="0" presStyleCnt="2"/>
      <dgm:spPr/>
    </dgm:pt>
    <dgm:pt modelId="{68C3A576-139E-4B86-A295-C0EF014A7494}" type="pres">
      <dgm:prSet presAssocID="{4A5BFC3E-B486-495E-ADD1-7BBB14810669}" presName="text2" presStyleLbl="fgAcc2" presStyleIdx="0" presStyleCnt="2" custScaleX="102229" custScaleY="31548">
        <dgm:presLayoutVars>
          <dgm:chPref val="3"/>
        </dgm:presLayoutVars>
      </dgm:prSet>
      <dgm:spPr/>
    </dgm:pt>
    <dgm:pt modelId="{F2A7F252-DAC8-449E-A96D-A3DC6BCC3413}" type="pres">
      <dgm:prSet presAssocID="{4A5BFC3E-B486-495E-ADD1-7BBB14810669}" presName="hierChild3" presStyleCnt="0"/>
      <dgm:spPr/>
    </dgm:pt>
    <dgm:pt modelId="{E04DD888-B4E6-42ED-AF46-F968969A121D}" type="pres">
      <dgm:prSet presAssocID="{CAC21083-43F4-4345-9585-677ABF76097E}" presName="Name17" presStyleLbl="parChTrans1D3" presStyleIdx="0" presStyleCnt="3"/>
      <dgm:spPr/>
    </dgm:pt>
    <dgm:pt modelId="{DC5C10F3-D6B3-45CF-B33B-08F17FEAD7F3}" type="pres">
      <dgm:prSet presAssocID="{B2DD9EDA-BD8D-44A2-867A-A4E264E552A2}" presName="hierRoot3" presStyleCnt="0"/>
      <dgm:spPr/>
    </dgm:pt>
    <dgm:pt modelId="{C4BF1AD7-6EDC-495E-B673-6E56B8FB9076}" type="pres">
      <dgm:prSet presAssocID="{B2DD9EDA-BD8D-44A2-867A-A4E264E552A2}" presName="composite3" presStyleCnt="0"/>
      <dgm:spPr/>
    </dgm:pt>
    <dgm:pt modelId="{A3EEB22E-8CC4-44B9-88AC-37D5AD611093}" type="pres">
      <dgm:prSet presAssocID="{B2DD9EDA-BD8D-44A2-867A-A4E264E552A2}" presName="background3" presStyleLbl="node3" presStyleIdx="0" presStyleCnt="3"/>
      <dgm:spPr/>
    </dgm:pt>
    <dgm:pt modelId="{0A39076F-7B93-4BF0-BFC6-913D620926C2}" type="pres">
      <dgm:prSet presAssocID="{B2DD9EDA-BD8D-44A2-867A-A4E264E552A2}" presName="text3" presStyleLbl="fgAcc3" presStyleIdx="0" presStyleCnt="3" custScaleX="98531" custScaleY="42228">
        <dgm:presLayoutVars>
          <dgm:chPref val="3"/>
        </dgm:presLayoutVars>
      </dgm:prSet>
      <dgm:spPr/>
    </dgm:pt>
    <dgm:pt modelId="{D2D142CA-6CB8-45FE-815F-06772871ADAB}" type="pres">
      <dgm:prSet presAssocID="{B2DD9EDA-BD8D-44A2-867A-A4E264E552A2}" presName="hierChild4" presStyleCnt="0"/>
      <dgm:spPr/>
    </dgm:pt>
    <dgm:pt modelId="{5E284CC8-9320-4603-AC53-846081AA6EEB}" type="pres">
      <dgm:prSet presAssocID="{9C0859B9-C998-45CB-8308-60DBE7CFDC3F}" presName="Name17" presStyleLbl="parChTrans1D3" presStyleIdx="1" presStyleCnt="3"/>
      <dgm:spPr/>
    </dgm:pt>
    <dgm:pt modelId="{C7AD45AA-3E87-4340-BDE7-B329DD03CAD6}" type="pres">
      <dgm:prSet presAssocID="{9CE49F7D-E8A9-47F0-8815-849B5F83B8EF}" presName="hierRoot3" presStyleCnt="0"/>
      <dgm:spPr/>
    </dgm:pt>
    <dgm:pt modelId="{06D0F5C7-7E48-4DEF-8531-7C891A6380FA}" type="pres">
      <dgm:prSet presAssocID="{9CE49F7D-E8A9-47F0-8815-849B5F83B8EF}" presName="composite3" presStyleCnt="0"/>
      <dgm:spPr/>
    </dgm:pt>
    <dgm:pt modelId="{F515971C-E1C6-409C-891B-D2A840E2AFEA}" type="pres">
      <dgm:prSet presAssocID="{9CE49F7D-E8A9-47F0-8815-849B5F83B8EF}" presName="background3" presStyleLbl="node3" presStyleIdx="1" presStyleCnt="3"/>
      <dgm:spPr/>
    </dgm:pt>
    <dgm:pt modelId="{AF1377E4-F79C-478D-A15A-D58BE84EECB1}" type="pres">
      <dgm:prSet presAssocID="{9CE49F7D-E8A9-47F0-8815-849B5F83B8EF}" presName="text3" presStyleLbl="fgAcc3" presStyleIdx="1" presStyleCnt="3" custScaleX="102763" custScaleY="43581">
        <dgm:presLayoutVars>
          <dgm:chPref val="3"/>
        </dgm:presLayoutVars>
      </dgm:prSet>
      <dgm:spPr/>
    </dgm:pt>
    <dgm:pt modelId="{04C03692-037B-4A1B-8161-28C040A1B063}" type="pres">
      <dgm:prSet presAssocID="{9CE49F7D-E8A9-47F0-8815-849B5F83B8EF}" presName="hierChild4" presStyleCnt="0"/>
      <dgm:spPr/>
    </dgm:pt>
    <dgm:pt modelId="{35454BEB-5472-443A-9B06-3A5BF0B58BA7}" type="pres">
      <dgm:prSet presAssocID="{B1217FB9-4F9D-4DD2-A038-D4B148CE82D5}" presName="Name17" presStyleLbl="parChTrans1D3" presStyleIdx="2" presStyleCnt="3"/>
      <dgm:spPr/>
    </dgm:pt>
    <dgm:pt modelId="{E4834367-ADA8-493D-A5B6-D1C505AE4397}" type="pres">
      <dgm:prSet presAssocID="{32EC7BDB-0F59-40C1-8919-B21E048D52F4}" presName="hierRoot3" presStyleCnt="0"/>
      <dgm:spPr/>
    </dgm:pt>
    <dgm:pt modelId="{37576C72-5C11-4854-AEB1-6A129B784A1B}" type="pres">
      <dgm:prSet presAssocID="{32EC7BDB-0F59-40C1-8919-B21E048D52F4}" presName="composite3" presStyleCnt="0"/>
      <dgm:spPr/>
    </dgm:pt>
    <dgm:pt modelId="{D00A228D-0DEC-4094-A55C-25AB8202ADD6}" type="pres">
      <dgm:prSet presAssocID="{32EC7BDB-0F59-40C1-8919-B21E048D52F4}" presName="background3" presStyleLbl="node3" presStyleIdx="2" presStyleCnt="3"/>
      <dgm:spPr/>
    </dgm:pt>
    <dgm:pt modelId="{C89954A1-C573-4923-82C4-CE08B6FD76CD}" type="pres">
      <dgm:prSet presAssocID="{32EC7BDB-0F59-40C1-8919-B21E048D52F4}" presName="text3" presStyleLbl="fgAcc3" presStyleIdx="2" presStyleCnt="3" custScaleX="98534" custScaleY="43599">
        <dgm:presLayoutVars>
          <dgm:chPref val="3"/>
        </dgm:presLayoutVars>
      </dgm:prSet>
      <dgm:spPr/>
    </dgm:pt>
    <dgm:pt modelId="{7D59CDF1-0F21-478A-8744-4041C74CC172}" type="pres">
      <dgm:prSet presAssocID="{32EC7BDB-0F59-40C1-8919-B21E048D52F4}" presName="hierChild4" presStyleCnt="0"/>
      <dgm:spPr/>
    </dgm:pt>
    <dgm:pt modelId="{7E869A5B-B04D-40B2-8B68-1A6875594DD3}" type="pres">
      <dgm:prSet presAssocID="{CF701A95-6534-4E9D-9272-3269D0C61679}" presName="Name10" presStyleLbl="parChTrans1D2" presStyleIdx="1" presStyleCnt="2"/>
      <dgm:spPr/>
    </dgm:pt>
    <dgm:pt modelId="{4CFEE662-5E3B-4DAB-AF75-CDF542B72DBC}" type="pres">
      <dgm:prSet presAssocID="{777347B7-1197-437D-AFE8-025163DC9FA1}" presName="hierRoot2" presStyleCnt="0"/>
      <dgm:spPr/>
    </dgm:pt>
    <dgm:pt modelId="{13253E8D-56B6-4682-9287-1DC9EFC5CDB1}" type="pres">
      <dgm:prSet presAssocID="{777347B7-1197-437D-AFE8-025163DC9FA1}" presName="composite2" presStyleCnt="0"/>
      <dgm:spPr/>
    </dgm:pt>
    <dgm:pt modelId="{8F6CAF17-F63D-4DDB-A4F8-44AAE21F680E}" type="pres">
      <dgm:prSet presAssocID="{777347B7-1197-437D-AFE8-025163DC9FA1}" presName="background2" presStyleLbl="node2" presStyleIdx="1" presStyleCnt="2"/>
      <dgm:spPr/>
    </dgm:pt>
    <dgm:pt modelId="{F964C820-B723-40BF-8A5D-E34981FAD6D1}" type="pres">
      <dgm:prSet presAssocID="{777347B7-1197-437D-AFE8-025163DC9FA1}" presName="text2" presStyleLbl="fgAcc2" presStyleIdx="1" presStyleCnt="2" custScaleY="32622" custLinFactNeighborY="-4129">
        <dgm:presLayoutVars>
          <dgm:chPref val="3"/>
        </dgm:presLayoutVars>
      </dgm:prSet>
      <dgm:spPr/>
    </dgm:pt>
    <dgm:pt modelId="{7EA76673-924B-4A84-85D9-2E720AA20383}" type="pres">
      <dgm:prSet presAssocID="{777347B7-1197-437D-AFE8-025163DC9FA1}" presName="hierChild3" presStyleCnt="0"/>
      <dgm:spPr/>
    </dgm:pt>
  </dgm:ptLst>
  <dgm:cxnLst>
    <dgm:cxn modelId="{334C2F03-FFA9-4EB7-BC03-15950B9093BB}" srcId="{2E5BC126-FC7F-4BEB-A900-319586E7A01D}" destId="{777347B7-1197-437D-AFE8-025163DC9FA1}" srcOrd="1" destOrd="0" parTransId="{CF701A95-6534-4E9D-9272-3269D0C61679}" sibTransId="{3D365CB2-DF01-440A-B625-234BC2DFE139}"/>
    <dgm:cxn modelId="{939A1F0E-BC04-4855-A8DE-A80B8A6C64EF}" type="presOf" srcId="{B2DD9EDA-BD8D-44A2-867A-A4E264E552A2}" destId="{0A39076F-7B93-4BF0-BFC6-913D620926C2}" srcOrd="0" destOrd="0" presId="urn:microsoft.com/office/officeart/2005/8/layout/hierarchy1"/>
    <dgm:cxn modelId="{21BC2411-235D-4EB6-9C70-86D0B5795FAA}" type="presOf" srcId="{0AE3B688-8C24-498C-B49F-685B4D42E352}" destId="{58EFF25E-74A4-490A-B837-167DCC189AD5}" srcOrd="0" destOrd="0" presId="urn:microsoft.com/office/officeart/2005/8/layout/hierarchy1"/>
    <dgm:cxn modelId="{93F41130-9D2D-4ACB-A1AA-4D640603F45B}" type="presOf" srcId="{CF701A95-6534-4E9D-9272-3269D0C61679}" destId="{7E869A5B-B04D-40B2-8B68-1A6875594DD3}" srcOrd="0" destOrd="0" presId="urn:microsoft.com/office/officeart/2005/8/layout/hierarchy1"/>
    <dgm:cxn modelId="{43755D45-E6CE-434A-A3FA-07F5E5958ACE}" type="presOf" srcId="{4A5BFC3E-B486-495E-ADD1-7BBB14810669}" destId="{68C3A576-139E-4B86-A295-C0EF014A7494}" srcOrd="0" destOrd="0" presId="urn:microsoft.com/office/officeart/2005/8/layout/hierarchy1"/>
    <dgm:cxn modelId="{6F06E84C-4F2A-45BC-A76D-56C7A6E39ABD}" type="presOf" srcId="{69428FCB-47ED-47AC-ACAF-EE69BAF31788}" destId="{B3EC32A6-66ED-42F0-9EF8-7A091E609E27}" srcOrd="0" destOrd="0" presId="urn:microsoft.com/office/officeart/2005/8/layout/hierarchy1"/>
    <dgm:cxn modelId="{E456EA6C-B23D-4401-8BD9-FF5A7BB5F0D6}" srcId="{0AE3B688-8C24-498C-B49F-685B4D42E352}" destId="{2E5BC126-FC7F-4BEB-A900-319586E7A01D}" srcOrd="0" destOrd="0" parTransId="{A25EF0C1-ED81-4264-84A9-CFD9B85DF76E}" sibTransId="{2488F279-39A9-441E-94F9-6EDE6DEBEE93}"/>
    <dgm:cxn modelId="{BBC4654E-672A-48AE-A787-1191AC324001}" srcId="{4A5BFC3E-B486-495E-ADD1-7BBB14810669}" destId="{9CE49F7D-E8A9-47F0-8815-849B5F83B8EF}" srcOrd="1" destOrd="0" parTransId="{9C0859B9-C998-45CB-8308-60DBE7CFDC3F}" sibTransId="{27EE1714-4EAB-4BDF-9340-B979516ED8E8}"/>
    <dgm:cxn modelId="{1B7B5D81-D9F9-43E2-A978-DF7DFCF7DED1}" srcId="{4A5BFC3E-B486-495E-ADD1-7BBB14810669}" destId="{32EC7BDB-0F59-40C1-8919-B21E048D52F4}" srcOrd="2" destOrd="0" parTransId="{B1217FB9-4F9D-4DD2-A038-D4B148CE82D5}" sibTransId="{EB18D4E6-099C-4168-9FB8-546760605D92}"/>
    <dgm:cxn modelId="{4CA997AE-7496-4A49-9A2E-52C2F8F056CB}" type="presOf" srcId="{CAC21083-43F4-4345-9585-677ABF76097E}" destId="{E04DD888-B4E6-42ED-AF46-F968969A121D}" srcOrd="0" destOrd="0" presId="urn:microsoft.com/office/officeart/2005/8/layout/hierarchy1"/>
    <dgm:cxn modelId="{EEC42FB1-38CB-48F8-A426-A5FB66928B38}" type="presOf" srcId="{B1217FB9-4F9D-4DD2-A038-D4B148CE82D5}" destId="{35454BEB-5472-443A-9B06-3A5BF0B58BA7}" srcOrd="0" destOrd="0" presId="urn:microsoft.com/office/officeart/2005/8/layout/hierarchy1"/>
    <dgm:cxn modelId="{430B52B7-3274-45F2-A044-AB23365E9B89}" type="presOf" srcId="{9C0859B9-C998-45CB-8308-60DBE7CFDC3F}" destId="{5E284CC8-9320-4603-AC53-846081AA6EEB}" srcOrd="0" destOrd="0" presId="urn:microsoft.com/office/officeart/2005/8/layout/hierarchy1"/>
    <dgm:cxn modelId="{299154B7-1754-4222-8269-75F010FFC618}" type="presOf" srcId="{777347B7-1197-437D-AFE8-025163DC9FA1}" destId="{F964C820-B723-40BF-8A5D-E34981FAD6D1}" srcOrd="0" destOrd="0" presId="urn:microsoft.com/office/officeart/2005/8/layout/hierarchy1"/>
    <dgm:cxn modelId="{EE9E1DBA-F73D-4542-848D-5ECEFDD55FE9}" srcId="{4A5BFC3E-B486-495E-ADD1-7BBB14810669}" destId="{B2DD9EDA-BD8D-44A2-867A-A4E264E552A2}" srcOrd="0" destOrd="0" parTransId="{CAC21083-43F4-4345-9585-677ABF76097E}" sibTransId="{88CE8532-E014-4A0A-8FA3-5497FBF31F16}"/>
    <dgm:cxn modelId="{B8DEABD0-D8DA-4326-ADAD-9AE6A03BEDF7}" type="presOf" srcId="{9CE49F7D-E8A9-47F0-8815-849B5F83B8EF}" destId="{AF1377E4-F79C-478D-A15A-D58BE84EECB1}" srcOrd="0" destOrd="0" presId="urn:microsoft.com/office/officeart/2005/8/layout/hierarchy1"/>
    <dgm:cxn modelId="{13DA1FDE-54D6-4879-9839-01365EB5B1CD}" type="presOf" srcId="{2E5BC126-FC7F-4BEB-A900-319586E7A01D}" destId="{5947E6F4-7D13-458B-9886-ACB534B33374}" srcOrd="0" destOrd="0" presId="urn:microsoft.com/office/officeart/2005/8/layout/hierarchy1"/>
    <dgm:cxn modelId="{777F40E7-7D95-447D-AD60-02D328549F2E}" type="presOf" srcId="{32EC7BDB-0F59-40C1-8919-B21E048D52F4}" destId="{C89954A1-C573-4923-82C4-CE08B6FD76CD}" srcOrd="0" destOrd="0" presId="urn:microsoft.com/office/officeart/2005/8/layout/hierarchy1"/>
    <dgm:cxn modelId="{9DB19FE7-B000-42AC-95E1-930879AB1D2E}" srcId="{2E5BC126-FC7F-4BEB-A900-319586E7A01D}" destId="{4A5BFC3E-B486-495E-ADD1-7BBB14810669}" srcOrd="0" destOrd="0" parTransId="{69428FCB-47ED-47AC-ACAF-EE69BAF31788}" sibTransId="{11A08E7C-BAC7-4336-9DC3-4EAAC5383681}"/>
    <dgm:cxn modelId="{CE647F12-7A95-41A0-BAD6-EB88A69BC89D}" type="presParOf" srcId="{58EFF25E-74A4-490A-B837-167DCC189AD5}" destId="{E63ACF9A-9D4E-4470-86C9-DF5FFFCB6D3B}" srcOrd="0" destOrd="0" presId="urn:microsoft.com/office/officeart/2005/8/layout/hierarchy1"/>
    <dgm:cxn modelId="{323D1497-B92F-464A-B3EF-16081F8F4BBC}" type="presParOf" srcId="{E63ACF9A-9D4E-4470-86C9-DF5FFFCB6D3B}" destId="{742D270A-22F6-43F8-83D3-4FFEBA44049A}" srcOrd="0" destOrd="0" presId="urn:microsoft.com/office/officeart/2005/8/layout/hierarchy1"/>
    <dgm:cxn modelId="{CFA13506-8CE9-4FF5-83C9-E6165DE2A78D}" type="presParOf" srcId="{742D270A-22F6-43F8-83D3-4FFEBA44049A}" destId="{2D9E88A0-F54A-4219-AD00-F00177F2C603}" srcOrd="0" destOrd="0" presId="urn:microsoft.com/office/officeart/2005/8/layout/hierarchy1"/>
    <dgm:cxn modelId="{24342A3B-EA58-4B67-8F77-8D877206D411}" type="presParOf" srcId="{742D270A-22F6-43F8-83D3-4FFEBA44049A}" destId="{5947E6F4-7D13-458B-9886-ACB534B33374}" srcOrd="1" destOrd="0" presId="urn:microsoft.com/office/officeart/2005/8/layout/hierarchy1"/>
    <dgm:cxn modelId="{9FD390D3-657A-497E-9E1E-906B852DB9B8}" type="presParOf" srcId="{E63ACF9A-9D4E-4470-86C9-DF5FFFCB6D3B}" destId="{2B023BC8-9D5E-46D4-B93C-E2F37D02D23E}" srcOrd="1" destOrd="0" presId="urn:microsoft.com/office/officeart/2005/8/layout/hierarchy1"/>
    <dgm:cxn modelId="{24A44F48-D2DB-4B9D-AEAD-A0CBC34F139C}" type="presParOf" srcId="{2B023BC8-9D5E-46D4-B93C-E2F37D02D23E}" destId="{B3EC32A6-66ED-42F0-9EF8-7A091E609E27}" srcOrd="0" destOrd="0" presId="urn:microsoft.com/office/officeart/2005/8/layout/hierarchy1"/>
    <dgm:cxn modelId="{11BAF913-90C7-4FFE-AC1E-365E9E7D3763}" type="presParOf" srcId="{2B023BC8-9D5E-46D4-B93C-E2F37D02D23E}" destId="{DA499798-6BEA-40EC-9CE9-0B6F58477A52}" srcOrd="1" destOrd="0" presId="urn:microsoft.com/office/officeart/2005/8/layout/hierarchy1"/>
    <dgm:cxn modelId="{D8065854-A2A3-4E7E-A59C-2D15870F8B84}" type="presParOf" srcId="{DA499798-6BEA-40EC-9CE9-0B6F58477A52}" destId="{F6139FE9-00D0-42AA-A021-C8C3CCF9BFC8}" srcOrd="0" destOrd="0" presId="urn:microsoft.com/office/officeart/2005/8/layout/hierarchy1"/>
    <dgm:cxn modelId="{38F23639-A7AB-41C3-A486-AD2FF95037F1}" type="presParOf" srcId="{F6139FE9-00D0-42AA-A021-C8C3CCF9BFC8}" destId="{7438C93C-83F7-442C-BCC7-6EE4EF00E5FE}" srcOrd="0" destOrd="0" presId="urn:microsoft.com/office/officeart/2005/8/layout/hierarchy1"/>
    <dgm:cxn modelId="{3306D219-2EDF-4AAB-97FF-EEBC83236821}" type="presParOf" srcId="{F6139FE9-00D0-42AA-A021-C8C3CCF9BFC8}" destId="{68C3A576-139E-4B86-A295-C0EF014A7494}" srcOrd="1" destOrd="0" presId="urn:microsoft.com/office/officeart/2005/8/layout/hierarchy1"/>
    <dgm:cxn modelId="{23C54E96-CFFC-47AE-8949-C00484080298}" type="presParOf" srcId="{DA499798-6BEA-40EC-9CE9-0B6F58477A52}" destId="{F2A7F252-DAC8-449E-A96D-A3DC6BCC3413}" srcOrd="1" destOrd="0" presId="urn:microsoft.com/office/officeart/2005/8/layout/hierarchy1"/>
    <dgm:cxn modelId="{90F0F950-BF1D-4C59-ACF8-5185AE85E985}" type="presParOf" srcId="{F2A7F252-DAC8-449E-A96D-A3DC6BCC3413}" destId="{E04DD888-B4E6-42ED-AF46-F968969A121D}" srcOrd="0" destOrd="0" presId="urn:microsoft.com/office/officeart/2005/8/layout/hierarchy1"/>
    <dgm:cxn modelId="{C8044EB6-B71F-4357-B470-4463CAE6641C}" type="presParOf" srcId="{F2A7F252-DAC8-449E-A96D-A3DC6BCC3413}" destId="{DC5C10F3-D6B3-45CF-B33B-08F17FEAD7F3}" srcOrd="1" destOrd="0" presId="urn:microsoft.com/office/officeart/2005/8/layout/hierarchy1"/>
    <dgm:cxn modelId="{2A7DD3FF-5EE5-4F02-8C96-8E2E464DE9E6}" type="presParOf" srcId="{DC5C10F3-D6B3-45CF-B33B-08F17FEAD7F3}" destId="{C4BF1AD7-6EDC-495E-B673-6E56B8FB9076}" srcOrd="0" destOrd="0" presId="urn:microsoft.com/office/officeart/2005/8/layout/hierarchy1"/>
    <dgm:cxn modelId="{C6F1F900-100B-469B-8D36-62ECF36D117B}" type="presParOf" srcId="{C4BF1AD7-6EDC-495E-B673-6E56B8FB9076}" destId="{A3EEB22E-8CC4-44B9-88AC-37D5AD611093}" srcOrd="0" destOrd="0" presId="urn:microsoft.com/office/officeart/2005/8/layout/hierarchy1"/>
    <dgm:cxn modelId="{A00B74D2-A0EB-4149-A36A-FD15E9B7C6DA}" type="presParOf" srcId="{C4BF1AD7-6EDC-495E-B673-6E56B8FB9076}" destId="{0A39076F-7B93-4BF0-BFC6-913D620926C2}" srcOrd="1" destOrd="0" presId="urn:microsoft.com/office/officeart/2005/8/layout/hierarchy1"/>
    <dgm:cxn modelId="{F81C0CD2-E0E7-4831-96A7-C9A12E4CBA6B}" type="presParOf" srcId="{DC5C10F3-D6B3-45CF-B33B-08F17FEAD7F3}" destId="{D2D142CA-6CB8-45FE-815F-06772871ADAB}" srcOrd="1" destOrd="0" presId="urn:microsoft.com/office/officeart/2005/8/layout/hierarchy1"/>
    <dgm:cxn modelId="{2E188393-B0F7-4C50-AACE-FBB7450C3CFA}" type="presParOf" srcId="{F2A7F252-DAC8-449E-A96D-A3DC6BCC3413}" destId="{5E284CC8-9320-4603-AC53-846081AA6EEB}" srcOrd="2" destOrd="0" presId="urn:microsoft.com/office/officeart/2005/8/layout/hierarchy1"/>
    <dgm:cxn modelId="{0F086161-6435-4D5F-B3B2-BA41F333B698}" type="presParOf" srcId="{F2A7F252-DAC8-449E-A96D-A3DC6BCC3413}" destId="{C7AD45AA-3E87-4340-BDE7-B329DD03CAD6}" srcOrd="3" destOrd="0" presId="urn:microsoft.com/office/officeart/2005/8/layout/hierarchy1"/>
    <dgm:cxn modelId="{51B3D6E5-822E-44E1-8A87-CC5B681A8DC3}" type="presParOf" srcId="{C7AD45AA-3E87-4340-BDE7-B329DD03CAD6}" destId="{06D0F5C7-7E48-4DEF-8531-7C891A6380FA}" srcOrd="0" destOrd="0" presId="urn:microsoft.com/office/officeart/2005/8/layout/hierarchy1"/>
    <dgm:cxn modelId="{D3C96EDC-7579-4890-932D-F56EBFF431EF}" type="presParOf" srcId="{06D0F5C7-7E48-4DEF-8531-7C891A6380FA}" destId="{F515971C-E1C6-409C-891B-D2A840E2AFEA}" srcOrd="0" destOrd="0" presId="urn:microsoft.com/office/officeart/2005/8/layout/hierarchy1"/>
    <dgm:cxn modelId="{EFC19034-8BB4-4741-AF74-1874472E5336}" type="presParOf" srcId="{06D0F5C7-7E48-4DEF-8531-7C891A6380FA}" destId="{AF1377E4-F79C-478D-A15A-D58BE84EECB1}" srcOrd="1" destOrd="0" presId="urn:microsoft.com/office/officeart/2005/8/layout/hierarchy1"/>
    <dgm:cxn modelId="{380A1789-74F5-4FEF-9687-177088BF8DFE}" type="presParOf" srcId="{C7AD45AA-3E87-4340-BDE7-B329DD03CAD6}" destId="{04C03692-037B-4A1B-8161-28C040A1B063}" srcOrd="1" destOrd="0" presId="urn:microsoft.com/office/officeart/2005/8/layout/hierarchy1"/>
    <dgm:cxn modelId="{4D583E43-196B-4525-96AB-A3054FBD8973}" type="presParOf" srcId="{F2A7F252-DAC8-449E-A96D-A3DC6BCC3413}" destId="{35454BEB-5472-443A-9B06-3A5BF0B58BA7}" srcOrd="4" destOrd="0" presId="urn:microsoft.com/office/officeart/2005/8/layout/hierarchy1"/>
    <dgm:cxn modelId="{E56C620D-460B-4CF4-BC14-DCF97925EBF4}" type="presParOf" srcId="{F2A7F252-DAC8-449E-A96D-A3DC6BCC3413}" destId="{E4834367-ADA8-493D-A5B6-D1C505AE4397}" srcOrd="5" destOrd="0" presId="urn:microsoft.com/office/officeart/2005/8/layout/hierarchy1"/>
    <dgm:cxn modelId="{78F999D7-C49B-41BA-A504-6798210BD515}" type="presParOf" srcId="{E4834367-ADA8-493D-A5B6-D1C505AE4397}" destId="{37576C72-5C11-4854-AEB1-6A129B784A1B}" srcOrd="0" destOrd="0" presId="urn:microsoft.com/office/officeart/2005/8/layout/hierarchy1"/>
    <dgm:cxn modelId="{F42F4840-197B-48C2-83DD-58F447A9D1BE}" type="presParOf" srcId="{37576C72-5C11-4854-AEB1-6A129B784A1B}" destId="{D00A228D-0DEC-4094-A55C-25AB8202ADD6}" srcOrd="0" destOrd="0" presId="urn:microsoft.com/office/officeart/2005/8/layout/hierarchy1"/>
    <dgm:cxn modelId="{694B401F-55CF-4D35-95CA-D1BD0EB6ADB4}" type="presParOf" srcId="{37576C72-5C11-4854-AEB1-6A129B784A1B}" destId="{C89954A1-C573-4923-82C4-CE08B6FD76CD}" srcOrd="1" destOrd="0" presId="urn:microsoft.com/office/officeart/2005/8/layout/hierarchy1"/>
    <dgm:cxn modelId="{40AE7682-4E45-4E39-A39E-F2A3AD2860DE}" type="presParOf" srcId="{E4834367-ADA8-493D-A5B6-D1C505AE4397}" destId="{7D59CDF1-0F21-478A-8744-4041C74CC172}" srcOrd="1" destOrd="0" presId="urn:microsoft.com/office/officeart/2005/8/layout/hierarchy1"/>
    <dgm:cxn modelId="{F896386A-826A-45AC-982C-0B2ECDC36B3A}" type="presParOf" srcId="{2B023BC8-9D5E-46D4-B93C-E2F37D02D23E}" destId="{7E869A5B-B04D-40B2-8B68-1A6875594DD3}" srcOrd="2" destOrd="0" presId="urn:microsoft.com/office/officeart/2005/8/layout/hierarchy1"/>
    <dgm:cxn modelId="{BF0A0690-1980-4814-82D2-DBCAD51ADB1E}" type="presParOf" srcId="{2B023BC8-9D5E-46D4-B93C-E2F37D02D23E}" destId="{4CFEE662-5E3B-4DAB-AF75-CDF542B72DBC}" srcOrd="3" destOrd="0" presId="urn:microsoft.com/office/officeart/2005/8/layout/hierarchy1"/>
    <dgm:cxn modelId="{3339B560-140A-4B86-AB10-A229E7E9245A}" type="presParOf" srcId="{4CFEE662-5E3B-4DAB-AF75-CDF542B72DBC}" destId="{13253E8D-56B6-4682-9287-1DC9EFC5CDB1}" srcOrd="0" destOrd="0" presId="urn:microsoft.com/office/officeart/2005/8/layout/hierarchy1"/>
    <dgm:cxn modelId="{990D41F7-6CD4-48D8-9174-FAEC7BE06989}" type="presParOf" srcId="{13253E8D-56B6-4682-9287-1DC9EFC5CDB1}" destId="{8F6CAF17-F63D-4DDB-A4F8-44AAE21F680E}" srcOrd="0" destOrd="0" presId="urn:microsoft.com/office/officeart/2005/8/layout/hierarchy1"/>
    <dgm:cxn modelId="{17FAE037-D3FD-48F5-85A0-5D90B7BA8094}" type="presParOf" srcId="{13253E8D-56B6-4682-9287-1DC9EFC5CDB1}" destId="{F964C820-B723-40BF-8A5D-E34981FAD6D1}" srcOrd="1" destOrd="0" presId="urn:microsoft.com/office/officeart/2005/8/layout/hierarchy1"/>
    <dgm:cxn modelId="{69F3372E-430F-43D9-B319-C1CA27C18026}" type="presParOf" srcId="{4CFEE662-5E3B-4DAB-AF75-CDF542B72DBC}" destId="{7EA76673-924B-4A84-85D9-2E720AA2038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9A5B-B04D-40B2-8B68-1A6875594DD3}">
      <dsp:nvSpPr>
        <dsp:cNvPr id="0" name=""/>
        <dsp:cNvSpPr/>
      </dsp:nvSpPr>
      <dsp:spPr>
        <a:xfrm>
          <a:off x="4385990" y="652273"/>
          <a:ext cx="1169876" cy="497489"/>
        </a:xfrm>
        <a:custGeom>
          <a:avLst/>
          <a:gdLst/>
          <a:ahLst/>
          <a:cxnLst/>
          <a:rect l="0" t="0" r="0" b="0"/>
          <a:pathLst>
            <a:path>
              <a:moveTo>
                <a:pt x="0" y="0"/>
              </a:moveTo>
              <a:lnTo>
                <a:pt x="0" y="323323"/>
              </a:lnTo>
              <a:lnTo>
                <a:pt x="1169876" y="323323"/>
              </a:lnTo>
              <a:lnTo>
                <a:pt x="1169876" y="497489"/>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35454BEB-5472-443A-9B06-3A5BF0B58BA7}">
      <dsp:nvSpPr>
        <dsp:cNvPr id="0" name=""/>
        <dsp:cNvSpPr/>
      </dsp:nvSpPr>
      <dsp:spPr>
        <a:xfrm>
          <a:off x="3237067" y="1575687"/>
          <a:ext cx="2310010" cy="546783"/>
        </a:xfrm>
        <a:custGeom>
          <a:avLst/>
          <a:gdLst/>
          <a:ahLst/>
          <a:cxnLst/>
          <a:rect l="0" t="0" r="0" b="0"/>
          <a:pathLst>
            <a:path>
              <a:moveTo>
                <a:pt x="0" y="0"/>
              </a:moveTo>
              <a:lnTo>
                <a:pt x="0" y="372616"/>
              </a:lnTo>
              <a:lnTo>
                <a:pt x="2310010" y="372616"/>
              </a:lnTo>
              <a:lnTo>
                <a:pt x="2310010" y="5467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E284CC8-9320-4603-AC53-846081AA6EEB}">
      <dsp:nvSpPr>
        <dsp:cNvPr id="0" name=""/>
        <dsp:cNvSpPr/>
      </dsp:nvSpPr>
      <dsp:spPr>
        <a:xfrm>
          <a:off x="3191319" y="1575687"/>
          <a:ext cx="91440" cy="546783"/>
        </a:xfrm>
        <a:custGeom>
          <a:avLst/>
          <a:gdLst/>
          <a:ahLst/>
          <a:cxnLst/>
          <a:rect l="0" t="0" r="0" b="0"/>
          <a:pathLst>
            <a:path>
              <a:moveTo>
                <a:pt x="45748" y="0"/>
              </a:moveTo>
              <a:lnTo>
                <a:pt x="45748" y="372616"/>
              </a:lnTo>
              <a:lnTo>
                <a:pt x="45720" y="372616"/>
              </a:lnTo>
              <a:lnTo>
                <a:pt x="45720" y="5467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04DD888-B4E6-42ED-AF46-F968969A121D}">
      <dsp:nvSpPr>
        <dsp:cNvPr id="0" name=""/>
        <dsp:cNvSpPr/>
      </dsp:nvSpPr>
      <dsp:spPr>
        <a:xfrm>
          <a:off x="927028" y="1575687"/>
          <a:ext cx="2310038" cy="546783"/>
        </a:xfrm>
        <a:custGeom>
          <a:avLst/>
          <a:gdLst/>
          <a:ahLst/>
          <a:cxnLst/>
          <a:rect l="0" t="0" r="0" b="0"/>
          <a:pathLst>
            <a:path>
              <a:moveTo>
                <a:pt x="2310038" y="0"/>
              </a:moveTo>
              <a:lnTo>
                <a:pt x="2310038" y="372616"/>
              </a:lnTo>
              <a:lnTo>
                <a:pt x="0" y="372616"/>
              </a:lnTo>
              <a:lnTo>
                <a:pt x="0" y="5467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3EC32A6-66ED-42F0-9EF8-7A091E609E27}">
      <dsp:nvSpPr>
        <dsp:cNvPr id="0" name=""/>
        <dsp:cNvSpPr/>
      </dsp:nvSpPr>
      <dsp:spPr>
        <a:xfrm>
          <a:off x="3237067" y="652273"/>
          <a:ext cx="1148923" cy="546783"/>
        </a:xfrm>
        <a:custGeom>
          <a:avLst/>
          <a:gdLst/>
          <a:ahLst/>
          <a:cxnLst/>
          <a:rect l="0" t="0" r="0" b="0"/>
          <a:pathLst>
            <a:path>
              <a:moveTo>
                <a:pt x="1148923" y="0"/>
              </a:moveTo>
              <a:lnTo>
                <a:pt x="1148923" y="372616"/>
              </a:lnTo>
              <a:lnTo>
                <a:pt x="0" y="372616"/>
              </a:lnTo>
              <a:lnTo>
                <a:pt x="0" y="546783"/>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2D9E88A0-F54A-4219-AD00-F00177F2C603}">
      <dsp:nvSpPr>
        <dsp:cNvPr id="0" name=""/>
        <dsp:cNvSpPr/>
      </dsp:nvSpPr>
      <dsp:spPr>
        <a:xfrm>
          <a:off x="3072564" y="206578"/>
          <a:ext cx="2626852" cy="445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947E6F4-7D13-458B-9886-ACB534B33374}">
      <dsp:nvSpPr>
        <dsp:cNvPr id="0" name=""/>
        <dsp:cNvSpPr/>
      </dsp:nvSpPr>
      <dsp:spPr>
        <a:xfrm>
          <a:off x="3281459" y="405028"/>
          <a:ext cx="2626852" cy="44569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2060"/>
              </a:solidFill>
              <a:latin typeface="+mn-lt"/>
              <a:cs typeface="Times New Roman" pitchFamily="18" charset="0"/>
            </a:rPr>
            <a:t>Total Variance in Sample </a:t>
          </a:r>
        </a:p>
      </dsp:txBody>
      <dsp:txXfrm>
        <a:off x="3294513" y="418082"/>
        <a:ext cx="2600744" cy="419586"/>
      </dsp:txXfrm>
    </dsp:sp>
    <dsp:sp modelId="{7438C93C-83F7-442C-BCC7-6EE4EF00E5FE}">
      <dsp:nvSpPr>
        <dsp:cNvPr id="0" name=""/>
        <dsp:cNvSpPr/>
      </dsp:nvSpPr>
      <dsp:spPr>
        <a:xfrm>
          <a:off x="2276085" y="1199056"/>
          <a:ext cx="1921962" cy="37663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8C3A576-139E-4B86-A295-C0EF014A7494}">
      <dsp:nvSpPr>
        <dsp:cNvPr id="0" name=""/>
        <dsp:cNvSpPr/>
      </dsp:nvSpPr>
      <dsp:spPr>
        <a:xfrm>
          <a:off x="2484981" y="1397506"/>
          <a:ext cx="1921962" cy="37663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mn-lt"/>
              <a:cs typeface="Times New Roman" pitchFamily="18" charset="0"/>
            </a:rPr>
            <a:t>Treatment Effect</a:t>
          </a:r>
        </a:p>
      </dsp:txBody>
      <dsp:txXfrm>
        <a:off x="2496012" y="1408537"/>
        <a:ext cx="1899900" cy="354569"/>
      </dsp:txXfrm>
    </dsp:sp>
    <dsp:sp modelId="{A3EEB22E-8CC4-44B9-88AC-37D5AD611093}">
      <dsp:nvSpPr>
        <dsp:cNvPr id="0" name=""/>
        <dsp:cNvSpPr/>
      </dsp:nvSpPr>
      <dsp:spPr>
        <a:xfrm>
          <a:off x="809" y="2122470"/>
          <a:ext cx="1852438" cy="504132"/>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A39076F-7B93-4BF0-BFC6-913D620926C2}">
      <dsp:nvSpPr>
        <dsp:cNvPr id="0" name=""/>
        <dsp:cNvSpPr/>
      </dsp:nvSpPr>
      <dsp:spPr>
        <a:xfrm>
          <a:off x="209704" y="2320921"/>
          <a:ext cx="1852438" cy="5041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mn-lt"/>
              <a:cs typeface="Times New Roman" pitchFamily="18" charset="0"/>
            </a:rPr>
            <a:t>Variance Explained by Factor A</a:t>
          </a:r>
        </a:p>
      </dsp:txBody>
      <dsp:txXfrm>
        <a:off x="224470" y="2335687"/>
        <a:ext cx="1822906" cy="474600"/>
      </dsp:txXfrm>
    </dsp:sp>
    <dsp:sp modelId="{F515971C-E1C6-409C-891B-D2A840E2AFEA}">
      <dsp:nvSpPr>
        <dsp:cNvPr id="0" name=""/>
        <dsp:cNvSpPr/>
      </dsp:nvSpPr>
      <dsp:spPr>
        <a:xfrm>
          <a:off x="2271038" y="2122470"/>
          <a:ext cx="1932002" cy="52028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F1377E4-F79C-478D-A15A-D58BE84EECB1}">
      <dsp:nvSpPr>
        <dsp:cNvPr id="0" name=""/>
        <dsp:cNvSpPr/>
      </dsp:nvSpPr>
      <dsp:spPr>
        <a:xfrm>
          <a:off x="2479933" y="2320921"/>
          <a:ext cx="1932002" cy="5202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mn-lt"/>
              <a:cs typeface="Times New Roman" pitchFamily="18" charset="0"/>
            </a:rPr>
            <a:t>Variance Explained by Factor B</a:t>
          </a:r>
        </a:p>
      </dsp:txBody>
      <dsp:txXfrm>
        <a:off x="2495172" y="2336160"/>
        <a:ext cx="1901524" cy="489807"/>
      </dsp:txXfrm>
    </dsp:sp>
    <dsp:sp modelId="{D00A228D-0DEC-4094-A55C-25AB8202ADD6}">
      <dsp:nvSpPr>
        <dsp:cNvPr id="0" name=""/>
        <dsp:cNvSpPr/>
      </dsp:nvSpPr>
      <dsp:spPr>
        <a:xfrm>
          <a:off x="4620830" y="2122470"/>
          <a:ext cx="1852494" cy="52050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89954A1-C573-4923-82C4-CE08B6FD76CD}">
      <dsp:nvSpPr>
        <dsp:cNvPr id="0" name=""/>
        <dsp:cNvSpPr/>
      </dsp:nvSpPr>
      <dsp:spPr>
        <a:xfrm>
          <a:off x="4829725" y="2320921"/>
          <a:ext cx="1852494" cy="5205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mn-lt"/>
              <a:cs typeface="Times New Roman" pitchFamily="18" charset="0"/>
            </a:rPr>
            <a:t>Interaction Effect due to A and B </a:t>
          </a:r>
        </a:p>
      </dsp:txBody>
      <dsp:txXfrm>
        <a:off x="4844970" y="2336166"/>
        <a:ext cx="1822004" cy="490010"/>
      </dsp:txXfrm>
    </dsp:sp>
    <dsp:sp modelId="{8F6CAF17-F63D-4DDB-A4F8-44AAE21F680E}">
      <dsp:nvSpPr>
        <dsp:cNvPr id="0" name=""/>
        <dsp:cNvSpPr/>
      </dsp:nvSpPr>
      <dsp:spPr>
        <a:xfrm>
          <a:off x="4615839" y="1149762"/>
          <a:ext cx="1880056" cy="389453"/>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964C820-B723-40BF-8A5D-E34981FAD6D1}">
      <dsp:nvSpPr>
        <dsp:cNvPr id="0" name=""/>
        <dsp:cNvSpPr/>
      </dsp:nvSpPr>
      <dsp:spPr>
        <a:xfrm>
          <a:off x="4824734" y="1348213"/>
          <a:ext cx="1880056" cy="38945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2060"/>
              </a:solidFill>
              <a:latin typeface="+mn-lt"/>
              <a:cs typeface="Times New Roman" pitchFamily="18" charset="0"/>
            </a:rPr>
            <a:t>Random Effect</a:t>
          </a:r>
        </a:p>
      </dsp:txBody>
      <dsp:txXfrm>
        <a:off x="4836141" y="1359620"/>
        <a:ext cx="1857242" cy="3666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11</a:t>
            </a:r>
          </a:p>
          <a:p>
            <a:pPr marL="69850" algn="ctr"/>
            <a:r>
              <a:rPr lang="en-US" altLang="en-US" sz="2500" b="1" dirty="0">
                <a:latin typeface="+mn-lt"/>
              </a:rPr>
              <a:t>Two-Way ANOVA Factorial Design</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38355" y="197893"/>
            <a:ext cx="7154767" cy="533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Designing Experiment </a:t>
            </a:r>
          </a:p>
        </p:txBody>
      </p:sp>
      <p:sp>
        <p:nvSpPr>
          <p:cNvPr id="3" name="Content Placeholder 2"/>
          <p:cNvSpPr txBox="1">
            <a:spLocks/>
          </p:cNvSpPr>
          <p:nvPr/>
        </p:nvSpPr>
        <p:spPr>
          <a:xfrm>
            <a:off x="1029268" y="1454623"/>
            <a:ext cx="7063854" cy="42091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dirty="0"/>
              <a:t>The difference in the population mean can be interpreted with two types of treatment effects.</a:t>
            </a:r>
          </a:p>
          <a:p>
            <a:pPr marL="69850" indent="0" algn="just">
              <a:buFont typeface="Wingdings 2" panose="05020102010507070707" pitchFamily="18" charset="2"/>
              <a:buNone/>
              <a:defRPr/>
            </a:pPr>
            <a:r>
              <a:rPr lang="en-US" sz="2400" dirty="0"/>
              <a:t> </a:t>
            </a:r>
          </a:p>
          <a:p>
            <a:pPr algn="just">
              <a:defRPr/>
            </a:pPr>
            <a:r>
              <a:rPr lang="en-US" sz="2400" b="1" dirty="0"/>
              <a:t>Main effect: </a:t>
            </a:r>
            <a:r>
              <a:rPr lang="en-US" sz="2400" dirty="0"/>
              <a:t>It is individual main effect of both independent variables. It is also called the independent effect of each factor as similar to one-way ANOVA. </a:t>
            </a:r>
          </a:p>
          <a:p>
            <a:pPr marL="69850" indent="0" algn="just">
              <a:buFont typeface="Wingdings 2" panose="05020102010507070707" pitchFamily="18" charset="2"/>
              <a:buNone/>
              <a:defRPr/>
            </a:pPr>
            <a:r>
              <a:rPr lang="en-US" sz="2400" dirty="0"/>
              <a:t> </a:t>
            </a:r>
          </a:p>
          <a:p>
            <a:pPr algn="just">
              <a:defRPr/>
            </a:pPr>
            <a:r>
              <a:rPr lang="en-US" sz="2400" b="1" dirty="0"/>
              <a:t>Interaction effect:</a:t>
            </a:r>
            <a:r>
              <a:rPr lang="en-US" sz="2400" dirty="0"/>
              <a:t> Influence of one factor is different at the levels of another factor (Graham 2000). It occurs due to joint effect of both the factors. </a:t>
            </a:r>
          </a:p>
          <a:p>
            <a:pPr algn="just">
              <a:defRPr/>
            </a:pPr>
            <a:endParaRPr lang="en-US" sz="2400" dirty="0"/>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9809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05554266"/>
              </p:ext>
            </p:extLst>
          </p:nvPr>
        </p:nvGraphicFramePr>
        <p:xfrm>
          <a:off x="1160060" y="1666875"/>
          <a:ext cx="7656395" cy="3545205"/>
        </p:xfrm>
        <a:graphic>
          <a:graphicData uri="http://schemas.openxmlformats.org/drawingml/2006/table">
            <a:tbl>
              <a:tblPr firstRow="1" firstCol="1" bandRow="1">
                <a:tableStyleId>{5940675A-B579-460E-94D1-54222C63F5DA}</a:tableStyleId>
              </a:tblPr>
              <a:tblGrid>
                <a:gridCol w="1249472">
                  <a:extLst>
                    <a:ext uri="{9D8B030D-6E8A-4147-A177-3AD203B41FA5}">
                      <a16:colId xmlns:a16="http://schemas.microsoft.com/office/drawing/2014/main" val="20000"/>
                    </a:ext>
                  </a:extLst>
                </a:gridCol>
                <a:gridCol w="908031">
                  <a:extLst>
                    <a:ext uri="{9D8B030D-6E8A-4147-A177-3AD203B41FA5}">
                      <a16:colId xmlns:a16="http://schemas.microsoft.com/office/drawing/2014/main" val="20001"/>
                    </a:ext>
                  </a:extLst>
                </a:gridCol>
                <a:gridCol w="995926">
                  <a:extLst>
                    <a:ext uri="{9D8B030D-6E8A-4147-A177-3AD203B41FA5}">
                      <a16:colId xmlns:a16="http://schemas.microsoft.com/office/drawing/2014/main" val="20002"/>
                    </a:ext>
                  </a:extLst>
                </a:gridCol>
                <a:gridCol w="2251483">
                  <a:extLst>
                    <a:ext uri="{9D8B030D-6E8A-4147-A177-3AD203B41FA5}">
                      <a16:colId xmlns:a16="http://schemas.microsoft.com/office/drawing/2014/main" val="20003"/>
                    </a:ext>
                  </a:extLst>
                </a:gridCol>
                <a:gridCol w="2251483">
                  <a:extLst>
                    <a:ext uri="{9D8B030D-6E8A-4147-A177-3AD203B41FA5}">
                      <a16:colId xmlns:a16="http://schemas.microsoft.com/office/drawing/2014/main" val="20004"/>
                    </a:ext>
                  </a:extLst>
                </a:gridCol>
              </a:tblGrid>
              <a:tr h="640080">
                <a:tc rowSpan="2" gridSpan="2">
                  <a:txBody>
                    <a:bodyPr/>
                    <a:lstStyle/>
                    <a:p>
                      <a:pPr marL="0" marR="0" algn="ctr">
                        <a:lnSpc>
                          <a:spcPct val="150000"/>
                        </a:lnSpc>
                        <a:spcBef>
                          <a:spcPts val="0"/>
                        </a:spcBef>
                        <a:spcAft>
                          <a:spcPts val="0"/>
                        </a:spcAft>
                        <a:tabLst>
                          <a:tab pos="1476375" algn="l"/>
                        </a:tabLst>
                      </a:pPr>
                      <a:r>
                        <a:rPr lang="en-US" sz="2400" dirty="0">
                          <a:solidFill>
                            <a:schemeClr val="tx1"/>
                          </a:solidFill>
                          <a:effectLst/>
                        </a:rPr>
                        <a:t> </a:t>
                      </a:r>
                    </a:p>
                    <a:p>
                      <a:pPr marL="0" marR="0" algn="ctr">
                        <a:lnSpc>
                          <a:spcPct val="150000"/>
                        </a:lnSpc>
                        <a:spcBef>
                          <a:spcPts val="0"/>
                        </a:spcBef>
                        <a:spcAft>
                          <a:spcPts val="0"/>
                        </a:spcAft>
                        <a:tabLst>
                          <a:tab pos="1476375" algn="l"/>
                        </a:tabLst>
                      </a:pPr>
                      <a:r>
                        <a:rPr lang="en-US" sz="2400" dirty="0">
                          <a:solidFill>
                            <a:schemeClr val="tx1"/>
                          </a:solidFill>
                          <a:effectLst/>
                        </a:rPr>
                        <a:t>Factors</a:t>
                      </a:r>
                      <a:endParaRPr lang="en-US" sz="2400" dirty="0">
                        <a:solidFill>
                          <a:schemeClr val="tx1"/>
                        </a:solidFill>
                        <a:effectLst/>
                        <a:latin typeface="Arial"/>
                        <a:ea typeface="Times New Roman"/>
                        <a:cs typeface="Times New Roman"/>
                      </a:endParaRPr>
                    </a:p>
                  </a:txBody>
                  <a:tcPr marL="68580" marR="68580" marT="0" marB="0"/>
                </a:tc>
                <a:tc rowSpan="2" hMerge="1">
                  <a:txBody>
                    <a:bodyPr/>
                    <a:lstStyle/>
                    <a:p>
                      <a:endParaRPr lang="en-US"/>
                    </a:p>
                  </a:txBody>
                  <a:tcPr/>
                </a:tc>
                <a:tc gridSpan="2">
                  <a:txBody>
                    <a:bodyPr/>
                    <a:lstStyle/>
                    <a:p>
                      <a:pPr marL="0" marR="0" algn="ctr">
                        <a:lnSpc>
                          <a:spcPct val="150000"/>
                        </a:lnSpc>
                        <a:spcBef>
                          <a:spcPts val="0"/>
                        </a:spcBef>
                        <a:spcAft>
                          <a:spcPts val="0"/>
                        </a:spcAft>
                        <a:tabLst>
                          <a:tab pos="1476375" algn="l"/>
                        </a:tabLst>
                      </a:pPr>
                      <a:r>
                        <a:rPr lang="en-US" sz="2400" dirty="0">
                          <a:solidFill>
                            <a:schemeClr val="tx1"/>
                          </a:solidFill>
                          <a:effectLst/>
                        </a:rPr>
                        <a:t>Factor B</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0"/>
                        </a:spcAft>
                        <a:tabLst>
                          <a:tab pos="1476375" algn="l"/>
                        </a:tabLst>
                      </a:pPr>
                      <a:r>
                        <a:rPr lang="en-US" sz="2400" dirty="0">
                          <a:solidFill>
                            <a:schemeClr val="tx1"/>
                          </a:solidFill>
                          <a:effectLst/>
                        </a:rPr>
                        <a:t>OM (Marginal) of Factor A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320040">
                <a:tc gridSpan="2" vMerge="1">
                  <a:txBody>
                    <a:bodyPr/>
                    <a:lstStyle/>
                    <a:p>
                      <a:endParaRPr lang="en-US"/>
                    </a:p>
                  </a:txBody>
                  <a:tcPr/>
                </a:tc>
                <a:tc hMerge="1" vMerge="1">
                  <a:txBody>
                    <a:bodyPr/>
                    <a:lstStyle/>
                    <a:p>
                      <a:endParaRPr lang="en-US"/>
                    </a:p>
                  </a:txBody>
                  <a:tcPr/>
                </a:tc>
                <a:tc>
                  <a:txBody>
                    <a:bodyPr/>
                    <a:lstStyle/>
                    <a:p>
                      <a:pPr marL="0" marR="0" algn="ctr">
                        <a:lnSpc>
                          <a:spcPct val="150000"/>
                        </a:lnSpc>
                        <a:spcBef>
                          <a:spcPts val="0"/>
                        </a:spcBef>
                        <a:spcAft>
                          <a:spcPts val="0"/>
                        </a:spcAft>
                        <a:tabLst>
                          <a:tab pos="1476375" algn="l"/>
                        </a:tabLst>
                      </a:pPr>
                      <a:r>
                        <a:rPr lang="en-US" sz="2400" dirty="0">
                          <a:solidFill>
                            <a:schemeClr val="tx1"/>
                          </a:solidFill>
                          <a:effectLst/>
                        </a:rPr>
                        <a:t>B</a:t>
                      </a:r>
                      <a:r>
                        <a:rPr lang="en-US" sz="2400" baseline="-25000" dirty="0">
                          <a:solidFill>
                            <a:schemeClr val="tx1"/>
                          </a:solidFill>
                          <a:effectLst/>
                        </a:rPr>
                        <a:t>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tabLst>
                          <a:tab pos="1476375" algn="l"/>
                        </a:tabLst>
                      </a:pPr>
                      <a:r>
                        <a:rPr lang="en-US" sz="2400" dirty="0">
                          <a:solidFill>
                            <a:schemeClr val="tx1"/>
                          </a:solidFill>
                          <a:effectLst/>
                        </a:rPr>
                        <a:t>B</a:t>
                      </a:r>
                      <a:r>
                        <a:rPr lang="en-US" sz="2400" baseline="-25000" dirty="0">
                          <a:solidFill>
                            <a:schemeClr val="tx1"/>
                          </a:solidFill>
                          <a:effectLst/>
                        </a:rPr>
                        <a:t>2</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tabLst>
                          <a:tab pos="1476375" algn="l"/>
                        </a:tabLs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20040">
                <a:tc>
                  <a:txBody>
                    <a:bodyPr/>
                    <a:lstStyle/>
                    <a:p>
                      <a:pPr marL="0" marR="0" algn="just">
                        <a:lnSpc>
                          <a:spcPct val="150000"/>
                        </a:lnSpc>
                        <a:spcBef>
                          <a:spcPts val="0"/>
                        </a:spcBef>
                        <a:spcAft>
                          <a:spcPts val="0"/>
                        </a:spcAft>
                        <a:tabLst>
                          <a:tab pos="1476375" algn="l"/>
                        </a:tabLst>
                      </a:pPr>
                      <a:r>
                        <a:rPr lang="en-US" sz="2400" dirty="0">
                          <a:solidFill>
                            <a:schemeClr val="tx1"/>
                          </a:solidFill>
                          <a:effectLst/>
                        </a:rPr>
                        <a:t>Factor A</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tabLst>
                          <a:tab pos="1476375" algn="l"/>
                        </a:tabLst>
                      </a:pPr>
                      <a:r>
                        <a:rPr lang="en-US" sz="2400" dirty="0">
                          <a:solidFill>
                            <a:schemeClr val="tx1"/>
                          </a:solidFill>
                          <a:effectLst/>
                        </a:rPr>
                        <a:t>A</a:t>
                      </a:r>
                      <a:r>
                        <a:rPr lang="en-US" sz="2400" baseline="-25000" dirty="0">
                          <a:solidFill>
                            <a:schemeClr val="tx1"/>
                          </a:solidFill>
                          <a:effectLst/>
                        </a:rPr>
                        <a:t>1</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solidFill>
                          <a:schemeClr val="tx1"/>
                        </a:solidFill>
                      </a:endParaRPr>
                    </a:p>
                  </a:txBody>
                  <a:tcPr marL="68580" marR="68580" marT="0" marB="0">
                    <a:blipFill rotWithShape="1">
                      <a:blip r:embed="rId2"/>
                      <a:stretch>
                        <a:fillRect l="-215625" t="-303846" r="-450000" b="-325000"/>
                      </a:stretch>
                    </a:blipFill>
                  </a:tcPr>
                </a:tc>
                <a:tc>
                  <a:txBody>
                    <a:bodyPr/>
                    <a:lstStyle/>
                    <a:p>
                      <a:endParaRPr lang="en-US" sz="2400" dirty="0">
                        <a:solidFill>
                          <a:schemeClr val="tx1"/>
                        </a:solidFill>
                      </a:endParaRPr>
                    </a:p>
                  </a:txBody>
                  <a:tcPr marL="68580" marR="68580" marT="0" marB="0">
                    <a:blipFill rotWithShape="1">
                      <a:blip r:embed="rId2"/>
                      <a:stretch>
                        <a:fillRect l="-140278" t="-303846" r="-100000" b="-325000"/>
                      </a:stretch>
                    </a:blipFill>
                  </a:tcPr>
                </a:tc>
                <a:tc>
                  <a:txBody>
                    <a:bodyPr/>
                    <a:lstStyle/>
                    <a:p>
                      <a:endParaRPr lang="en-US" sz="2400" dirty="0">
                        <a:solidFill>
                          <a:schemeClr val="tx1"/>
                        </a:solidFill>
                      </a:endParaRPr>
                    </a:p>
                  </a:txBody>
                  <a:tcPr marL="68580" marR="68580" marT="0" marB="0">
                    <a:blipFill rotWithShape="1">
                      <a:blip r:embed="rId2"/>
                      <a:stretch>
                        <a:fillRect l="-240278" t="-303846" b="-325000"/>
                      </a:stretch>
                    </a:blipFill>
                  </a:tcPr>
                </a:tc>
                <a:extLst>
                  <a:ext uri="{0D108BD9-81ED-4DB2-BD59-A6C34878D82A}">
                    <a16:rowId xmlns:a16="http://schemas.microsoft.com/office/drawing/2014/main" val="10002"/>
                  </a:ext>
                </a:extLst>
              </a:tr>
              <a:tr h="320040">
                <a:tc>
                  <a:txBody>
                    <a:bodyPr/>
                    <a:lstStyle/>
                    <a:p>
                      <a:pPr marL="0" marR="0" algn="just">
                        <a:lnSpc>
                          <a:spcPct val="150000"/>
                        </a:lnSpc>
                        <a:spcBef>
                          <a:spcPts val="0"/>
                        </a:spcBef>
                        <a:spcAft>
                          <a:spcPts val="0"/>
                        </a:spcAft>
                        <a:tabLst>
                          <a:tab pos="1476375" algn="l"/>
                        </a:tabLs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lnSpc>
                          <a:spcPct val="150000"/>
                        </a:lnSpc>
                        <a:spcBef>
                          <a:spcPts val="0"/>
                        </a:spcBef>
                        <a:spcAft>
                          <a:spcPts val="0"/>
                        </a:spcAft>
                        <a:tabLst>
                          <a:tab pos="1476375" algn="l"/>
                        </a:tabLst>
                      </a:pPr>
                      <a:r>
                        <a:rPr lang="en-US" sz="2400" dirty="0">
                          <a:solidFill>
                            <a:schemeClr val="tx1"/>
                          </a:solidFill>
                          <a:effectLst/>
                        </a:rPr>
                        <a:t>A</a:t>
                      </a:r>
                      <a:r>
                        <a:rPr lang="en-US" sz="2400" baseline="-25000" dirty="0">
                          <a:solidFill>
                            <a:schemeClr val="tx1"/>
                          </a:solidFill>
                          <a:effectLst/>
                        </a:rPr>
                        <a:t>2</a:t>
                      </a:r>
                      <a:endParaRPr lang="en-US" sz="2400" dirty="0">
                        <a:solidFill>
                          <a:schemeClr val="tx1"/>
                        </a:solidFill>
                        <a:effectLst/>
                        <a:latin typeface="Arial"/>
                        <a:ea typeface="Times New Roman"/>
                        <a:cs typeface="Times New Roman"/>
                      </a:endParaRPr>
                    </a:p>
                  </a:txBody>
                  <a:tcPr marL="68580" marR="68580" marT="0" marB="0"/>
                </a:tc>
                <a:tc>
                  <a:txBody>
                    <a:bodyPr/>
                    <a:lstStyle/>
                    <a:p>
                      <a:endParaRPr lang="en-US" sz="2400" dirty="0">
                        <a:solidFill>
                          <a:schemeClr val="tx1"/>
                        </a:solidFill>
                      </a:endParaRPr>
                    </a:p>
                  </a:txBody>
                  <a:tcPr marL="68580" marR="68580" marT="0" marB="0">
                    <a:blipFill rotWithShape="1">
                      <a:blip r:embed="rId2"/>
                      <a:stretch>
                        <a:fillRect l="-215625" t="-396226" r="-450000" b="-218868"/>
                      </a:stretch>
                    </a:blipFill>
                  </a:tcPr>
                </a:tc>
                <a:tc>
                  <a:txBody>
                    <a:bodyPr/>
                    <a:lstStyle/>
                    <a:p>
                      <a:endParaRPr lang="en-US" sz="2400" dirty="0">
                        <a:solidFill>
                          <a:schemeClr val="tx1"/>
                        </a:solidFill>
                      </a:endParaRPr>
                    </a:p>
                  </a:txBody>
                  <a:tcPr marL="68580" marR="68580" marT="0" marB="0">
                    <a:blipFill rotWithShape="1">
                      <a:blip r:embed="rId2"/>
                      <a:stretch>
                        <a:fillRect l="-140278" t="-396226" r="-100000" b="-218868"/>
                      </a:stretch>
                    </a:blipFill>
                  </a:tcPr>
                </a:tc>
                <a:tc>
                  <a:txBody>
                    <a:bodyPr/>
                    <a:lstStyle/>
                    <a:p>
                      <a:endParaRPr lang="en-US" sz="2400" dirty="0">
                        <a:solidFill>
                          <a:schemeClr val="tx1"/>
                        </a:solidFill>
                      </a:endParaRPr>
                    </a:p>
                  </a:txBody>
                  <a:tcPr marL="68580" marR="68580" marT="0" marB="0">
                    <a:blipFill rotWithShape="1">
                      <a:blip r:embed="rId2"/>
                      <a:stretch>
                        <a:fillRect l="-240278" t="-396226" b="-218868"/>
                      </a:stretch>
                    </a:blipFill>
                  </a:tcPr>
                </a:tc>
                <a:extLst>
                  <a:ext uri="{0D108BD9-81ED-4DB2-BD59-A6C34878D82A}">
                    <a16:rowId xmlns:a16="http://schemas.microsoft.com/office/drawing/2014/main" val="10003"/>
                  </a:ext>
                </a:extLst>
              </a:tr>
              <a:tr h="640080">
                <a:tc gridSpan="2">
                  <a:txBody>
                    <a:bodyPr/>
                    <a:lstStyle/>
                    <a:p>
                      <a:pPr marL="0" marR="0" algn="ctr">
                        <a:lnSpc>
                          <a:spcPct val="150000"/>
                        </a:lnSpc>
                        <a:spcBef>
                          <a:spcPts val="0"/>
                        </a:spcBef>
                        <a:spcAft>
                          <a:spcPts val="0"/>
                        </a:spcAft>
                        <a:tabLst>
                          <a:tab pos="1476375" algn="l"/>
                        </a:tabLst>
                      </a:pPr>
                      <a:r>
                        <a:rPr lang="en-US" sz="2400" dirty="0">
                          <a:solidFill>
                            <a:schemeClr val="tx1"/>
                          </a:solidFill>
                          <a:effectLst/>
                        </a:rPr>
                        <a:t>OM* (Marginal) of Factor B</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a:txBody>
                    <a:bodyPr/>
                    <a:lstStyle/>
                    <a:p>
                      <a:endParaRPr lang="en-US" sz="2400" dirty="0">
                        <a:solidFill>
                          <a:schemeClr val="tx1"/>
                        </a:solidFill>
                      </a:endParaRPr>
                    </a:p>
                  </a:txBody>
                  <a:tcPr marL="68580" marR="68580" marT="0" marB="0">
                    <a:blipFill rotWithShape="1">
                      <a:blip r:embed="rId2"/>
                      <a:stretch>
                        <a:fillRect l="-215625" t="-250476" r="-450000" b="-10476"/>
                      </a:stretch>
                    </a:blipFill>
                  </a:tcPr>
                </a:tc>
                <a:tc>
                  <a:txBody>
                    <a:bodyPr/>
                    <a:lstStyle/>
                    <a:p>
                      <a:endParaRPr lang="en-US" sz="2400" dirty="0">
                        <a:solidFill>
                          <a:schemeClr val="tx1"/>
                        </a:solidFill>
                      </a:endParaRPr>
                    </a:p>
                  </a:txBody>
                  <a:tcPr marL="68580" marR="68580" marT="0" marB="0">
                    <a:blipFill rotWithShape="1">
                      <a:blip r:embed="rId2"/>
                      <a:stretch>
                        <a:fillRect l="-140278" t="-250476" r="-100000" b="-10476"/>
                      </a:stretch>
                    </a:blipFill>
                  </a:tcPr>
                </a:tc>
                <a:tc>
                  <a:txBody>
                    <a:bodyPr/>
                    <a:lstStyle/>
                    <a:p>
                      <a:endParaRPr lang="en-US" sz="2400" dirty="0">
                        <a:solidFill>
                          <a:schemeClr val="tx1"/>
                        </a:solidFill>
                      </a:endParaRPr>
                    </a:p>
                  </a:txBody>
                  <a:tcPr marL="68580" marR="68580" marT="0" marB="0">
                    <a:blipFill rotWithShape="1">
                      <a:blip r:embed="rId2"/>
                      <a:stretch>
                        <a:fillRect l="-240278" t="-250476" b="-10476"/>
                      </a:stretch>
                    </a:blipFill>
                  </a:tcPr>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1946082" y="1028566"/>
            <a:ext cx="4970848" cy="461665"/>
          </a:xfrm>
          <a:prstGeom prst="rect">
            <a:avLst/>
          </a:prstGeom>
          <a:noFill/>
          <a:ln>
            <a:noFill/>
          </a:ln>
          <a:effectLst/>
        </p:spPr>
        <p:txBody>
          <a:bodyPr wrap="none" anchor="ctr">
            <a:spAutoFit/>
          </a:bodyPr>
          <a:lstStyle/>
          <a:p>
            <a:pPr>
              <a:tabLst>
                <a:tab pos="1476375" algn="l"/>
              </a:tabLst>
              <a:defRPr/>
            </a:pPr>
            <a:r>
              <a:rPr lang="en-US" sz="2400" dirty="0">
                <a:latin typeface="+mn-lt"/>
                <a:ea typeface="Times New Roman" pitchFamily="18" charset="0"/>
                <a:cs typeface="Times New Roman" pitchFamily="18" charset="0"/>
              </a:rPr>
              <a:t>Table 11.3. Layout of Two-Way ANOVA</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6626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3122" y="164910"/>
            <a:ext cx="8193206" cy="531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Notations Used in Two-Way ANOVA</a:t>
            </a:r>
          </a:p>
        </p:txBody>
      </p:sp>
      <p:sp>
        <p:nvSpPr>
          <p:cNvPr id="3" name="Content Placeholder 2"/>
          <p:cNvSpPr txBox="1">
            <a:spLocks noRot="1" noChangeAspect="1" noMove="1" noResize="1" noEditPoints="1" noAdjustHandles="1" noChangeArrowheads="1" noChangeShapeType="1" noTextEdit="1"/>
          </p:cNvSpPr>
          <p:nvPr/>
        </p:nvSpPr>
        <p:spPr>
          <a:xfrm>
            <a:off x="1066800" y="1371600"/>
            <a:ext cx="6777037" cy="3508375"/>
          </a:xfrm>
          <a:prstGeom prst="rect">
            <a:avLst/>
          </a:prstGeom>
          <a:blipFill rotWithShape="1">
            <a:blip r:embed="rId2"/>
            <a:stretch>
              <a:fillRect t="-1042" r="-1529" b="-11806"/>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96881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150126"/>
            <a:ext cx="8024812"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Framing Hypothesis</a:t>
            </a:r>
          </a:p>
        </p:txBody>
      </p:sp>
      <p:sp>
        <p:nvSpPr>
          <p:cNvPr id="3" name="Content Placeholder 2"/>
          <p:cNvSpPr txBox="1">
            <a:spLocks/>
          </p:cNvSpPr>
          <p:nvPr/>
        </p:nvSpPr>
        <p:spPr>
          <a:xfrm>
            <a:off x="1448901" y="2405418"/>
            <a:ext cx="6346209" cy="1702558"/>
          </a:xfrm>
          <a:prstGeom prst="rect">
            <a:avLst/>
          </a:prstGeom>
          <a:ln>
            <a:solidFill>
              <a:srgbClr val="FF0000"/>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Does factor A affect dependent variable?</a:t>
            </a:r>
          </a:p>
          <a:p>
            <a:pPr algn="just"/>
            <a:r>
              <a:rPr lang="en-US" altLang="en-US" sz="2400" dirty="0"/>
              <a:t>Does factor B affect dependent variable?</a:t>
            </a:r>
          </a:p>
          <a:p>
            <a:pPr algn="just"/>
            <a:r>
              <a:rPr lang="en-US" altLang="en-US" sz="2400" dirty="0"/>
              <a:t>Does the effect of factor A depend on the other independent variable?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5090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auto">
          <a:xfrm>
            <a:off x="2088109" y="343467"/>
            <a:ext cx="5827594" cy="5961797"/>
          </a:xfrm>
          <a:prstGeom prst="rect">
            <a:avLst/>
          </a:prstGeom>
          <a:noFill/>
          <a:ln w="9525">
            <a:solidFill>
              <a:schemeClr val="accent1"/>
            </a:solidFill>
            <a:miter lim="800000"/>
            <a:headEnd/>
            <a:tailEnd/>
          </a:ln>
        </p:spPr>
        <p:txBody>
          <a:bodyPr/>
          <a:lstStyle>
            <a:lvl1pPr marL="342900" indent="-273050" algn="l" rtl="0" eaLnBrk="0" fontAlgn="base" hangingPunct="0">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eaLnBrk="0" fontAlgn="base" hangingPunct="0">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eaLnBrk="0" fontAlgn="base" hangingPunct="0">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eaLnBrk="0" fontAlgn="base" hangingPunct="0">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eaLnBrk="0" fontAlgn="base" hangingPunct="0">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9850" indent="0" algn="just">
              <a:buFont typeface="Wingdings 2" pitchFamily="18" charset="2"/>
              <a:buNone/>
              <a:defRPr/>
            </a:pPr>
            <a:r>
              <a:rPr lang="en-US" sz="1800" dirty="0">
                <a:solidFill>
                  <a:schemeClr val="tx1"/>
                </a:solidFill>
              </a:rPr>
              <a:t>Null Hypothesis 		H</a:t>
            </a:r>
            <a:r>
              <a:rPr lang="en-US" sz="1800" baseline="-25000" dirty="0">
                <a:solidFill>
                  <a:schemeClr val="tx1"/>
                </a:solidFill>
              </a:rPr>
              <a:t>0A</a:t>
            </a:r>
            <a:r>
              <a:rPr lang="en-US" sz="1800" dirty="0">
                <a:solidFill>
                  <a:schemeClr val="tx1"/>
                </a:solidFill>
              </a:rPr>
              <a:t>: </a:t>
            </a:r>
            <a:r>
              <a:rPr lang="en-US" sz="1800" i="1" dirty="0">
                <a:solidFill>
                  <a:schemeClr val="tx1"/>
                </a:solidFill>
              </a:rPr>
              <a:t>µ</a:t>
            </a:r>
            <a:r>
              <a:rPr lang="en-US" sz="1800" baseline="-25000" dirty="0">
                <a:solidFill>
                  <a:schemeClr val="tx1"/>
                </a:solidFill>
              </a:rPr>
              <a:t>1</a:t>
            </a:r>
            <a:r>
              <a:rPr lang="en-US" sz="1800" dirty="0">
                <a:solidFill>
                  <a:schemeClr val="tx1"/>
                </a:solidFill>
              </a:rPr>
              <a:t> = </a:t>
            </a:r>
            <a:r>
              <a:rPr lang="en-US" sz="1800" i="1" dirty="0">
                <a:solidFill>
                  <a:schemeClr val="tx1"/>
                </a:solidFill>
              </a:rPr>
              <a:t>µ</a:t>
            </a:r>
            <a:r>
              <a:rPr lang="en-US" sz="1800" baseline="-25000" dirty="0">
                <a:solidFill>
                  <a:schemeClr val="tx1"/>
                </a:solidFill>
              </a:rPr>
              <a:t>2</a:t>
            </a:r>
            <a:r>
              <a:rPr lang="en-US" sz="1800" dirty="0">
                <a:solidFill>
                  <a:schemeClr val="tx1"/>
                </a:solidFill>
              </a:rPr>
              <a:t> = </a:t>
            </a:r>
            <a:r>
              <a:rPr lang="en-US" sz="1800" i="1" dirty="0">
                <a:solidFill>
                  <a:schemeClr val="tx1"/>
                </a:solidFill>
              </a:rPr>
              <a:t>µ</a:t>
            </a:r>
            <a:r>
              <a:rPr lang="en-US" sz="1800" baseline="-25000" dirty="0">
                <a:solidFill>
                  <a:schemeClr val="tx1"/>
                </a:solidFill>
              </a:rPr>
              <a:t>3 ………..</a:t>
            </a:r>
            <a:r>
              <a:rPr lang="en-US" sz="1800" dirty="0">
                <a:solidFill>
                  <a:schemeClr val="tx1"/>
                </a:solidFill>
              </a:rPr>
              <a:t> </a:t>
            </a:r>
            <a:r>
              <a:rPr lang="en-US" sz="1800" i="1" dirty="0">
                <a:solidFill>
                  <a:schemeClr val="tx1"/>
                </a:solidFill>
              </a:rPr>
              <a:t>µ</a:t>
            </a:r>
            <a:r>
              <a:rPr lang="en-US" sz="1800" baseline="-25000" dirty="0">
                <a:solidFill>
                  <a:schemeClr val="tx1"/>
                </a:solidFill>
              </a:rPr>
              <a:t>k </a:t>
            </a:r>
            <a:r>
              <a:rPr lang="en-US" sz="1800" dirty="0">
                <a:solidFill>
                  <a:schemeClr val="tx1"/>
                </a:solidFill>
              </a:rPr>
              <a:t>(k = 					Number of levels)</a:t>
            </a:r>
          </a:p>
          <a:p>
            <a:pPr marL="69850" indent="0" algn="just">
              <a:buFont typeface="Wingdings 2" pitchFamily="18" charset="2"/>
              <a:buNone/>
              <a:defRPr/>
            </a:pPr>
            <a:r>
              <a:rPr lang="en-US" sz="1800" dirty="0">
                <a:solidFill>
                  <a:schemeClr val="tx1"/>
                </a:solidFill>
              </a:rPr>
              <a:t>		(There is no effect of </a:t>
            </a:r>
            <a:r>
              <a:rPr lang="en-US" sz="1800" i="1" dirty="0">
                <a:solidFill>
                  <a:schemeClr val="tx1"/>
                </a:solidFill>
              </a:rPr>
              <a:t>factor A</a:t>
            </a:r>
            <a:r>
              <a:rPr lang="en-US" sz="1800" dirty="0">
                <a:solidFill>
                  <a:schemeClr val="tx1"/>
                </a:solidFill>
              </a:rPr>
              <a:t>.) </a:t>
            </a:r>
          </a:p>
          <a:p>
            <a:pPr marL="69850" indent="0" algn="just">
              <a:buFont typeface="Wingdings 2" pitchFamily="18" charset="2"/>
              <a:buNone/>
              <a:defRPr/>
            </a:pPr>
            <a:r>
              <a:rPr lang="en-US" sz="1800" dirty="0">
                <a:solidFill>
                  <a:schemeClr val="tx1"/>
                </a:solidFill>
              </a:rPr>
              <a:t> </a:t>
            </a:r>
          </a:p>
          <a:p>
            <a:pPr marL="69850" indent="0" algn="just">
              <a:buFont typeface="Wingdings 2" pitchFamily="18" charset="2"/>
              <a:buNone/>
              <a:defRPr/>
            </a:pPr>
            <a:r>
              <a:rPr lang="en-US" sz="1800" dirty="0">
                <a:solidFill>
                  <a:schemeClr val="tx1"/>
                </a:solidFill>
              </a:rPr>
              <a:t>Alternative hypothesis 	H</a:t>
            </a:r>
            <a:r>
              <a:rPr lang="en-US" sz="1800" baseline="-25000" dirty="0">
                <a:solidFill>
                  <a:schemeClr val="tx1"/>
                </a:solidFill>
              </a:rPr>
              <a:t>aA</a:t>
            </a:r>
            <a:r>
              <a:rPr lang="en-US" sz="1800" dirty="0">
                <a:solidFill>
                  <a:schemeClr val="tx1"/>
                </a:solidFill>
              </a:rPr>
              <a:t>: </a:t>
            </a:r>
            <a:r>
              <a:rPr lang="en-US" sz="1800" i="1" dirty="0">
                <a:solidFill>
                  <a:schemeClr val="tx1"/>
                </a:solidFill>
              </a:rPr>
              <a:t>µ</a:t>
            </a:r>
            <a:r>
              <a:rPr lang="en-US" sz="1800" baseline="-25000" dirty="0">
                <a:solidFill>
                  <a:schemeClr val="tx1"/>
                </a:solidFill>
              </a:rPr>
              <a:t>1</a:t>
            </a:r>
            <a:r>
              <a:rPr lang="en-US" sz="1800" dirty="0">
                <a:solidFill>
                  <a:schemeClr val="tx1"/>
                </a:solidFill>
              </a:rPr>
              <a:t> ≠</a:t>
            </a:r>
            <a:r>
              <a:rPr lang="en-US" sz="1800" baseline="-25000" dirty="0">
                <a:solidFill>
                  <a:schemeClr val="tx1"/>
                </a:solidFill>
              </a:rPr>
              <a:t> </a:t>
            </a:r>
            <a:r>
              <a:rPr lang="en-US" sz="1800" i="1" dirty="0">
                <a:solidFill>
                  <a:schemeClr val="tx1"/>
                </a:solidFill>
              </a:rPr>
              <a:t>µ</a:t>
            </a:r>
            <a:r>
              <a:rPr lang="en-US" sz="1800" baseline="-25000" dirty="0">
                <a:solidFill>
                  <a:schemeClr val="tx1"/>
                </a:solidFill>
              </a:rPr>
              <a:t>2</a:t>
            </a:r>
            <a:r>
              <a:rPr lang="en-US" sz="1800" dirty="0">
                <a:solidFill>
                  <a:schemeClr val="tx1"/>
                </a:solidFill>
              </a:rPr>
              <a:t> ≠ </a:t>
            </a:r>
            <a:r>
              <a:rPr lang="en-US" sz="1800" i="1" dirty="0">
                <a:solidFill>
                  <a:schemeClr val="tx1"/>
                </a:solidFill>
              </a:rPr>
              <a:t>µ</a:t>
            </a:r>
            <a:r>
              <a:rPr lang="en-US" sz="1800" baseline="-25000" dirty="0">
                <a:solidFill>
                  <a:schemeClr val="tx1"/>
                </a:solidFill>
              </a:rPr>
              <a:t>3</a:t>
            </a:r>
            <a:r>
              <a:rPr lang="en-US" sz="1800" dirty="0">
                <a:solidFill>
                  <a:schemeClr val="tx1"/>
                </a:solidFill>
              </a:rPr>
              <a:t> ≠	…….. </a:t>
            </a:r>
            <a:r>
              <a:rPr lang="en-US" sz="1800" i="1" dirty="0">
                <a:solidFill>
                  <a:schemeClr val="tx1"/>
                </a:solidFill>
              </a:rPr>
              <a:t>µ</a:t>
            </a:r>
            <a:r>
              <a:rPr lang="en-US" sz="1800" baseline="-25000" dirty="0">
                <a:solidFill>
                  <a:schemeClr val="tx1"/>
                </a:solidFill>
              </a:rPr>
              <a:t>k</a:t>
            </a:r>
            <a:r>
              <a:rPr lang="en-US" sz="1800" dirty="0">
                <a:solidFill>
                  <a:schemeClr val="tx1"/>
                </a:solidFill>
              </a:rPr>
              <a:t> </a:t>
            </a:r>
          </a:p>
          <a:p>
            <a:pPr marL="69850" indent="0" algn="just">
              <a:buFont typeface="Wingdings 2" pitchFamily="18" charset="2"/>
              <a:buNone/>
              <a:defRPr/>
            </a:pPr>
            <a:r>
              <a:rPr lang="en-US" sz="1800" dirty="0">
                <a:solidFill>
                  <a:schemeClr val="tx1"/>
                </a:solidFill>
              </a:rPr>
              <a:t>		(There is an effect of </a:t>
            </a:r>
            <a:r>
              <a:rPr lang="en-US" sz="1800" i="1" dirty="0">
                <a:solidFill>
                  <a:schemeClr val="tx1"/>
                </a:solidFill>
              </a:rPr>
              <a:t>factor A.</a:t>
            </a:r>
            <a:r>
              <a:rPr lang="en-US" sz="1800" dirty="0">
                <a:solidFill>
                  <a:schemeClr val="tx1"/>
                </a:solidFill>
              </a:rPr>
              <a:t>) </a:t>
            </a:r>
          </a:p>
          <a:p>
            <a:pPr marL="69850" indent="0" algn="just">
              <a:buFont typeface="Wingdings 2" pitchFamily="18" charset="2"/>
              <a:buNone/>
              <a:defRPr/>
            </a:pPr>
            <a:r>
              <a:rPr lang="en-US" sz="1800" dirty="0">
                <a:solidFill>
                  <a:schemeClr val="tx1"/>
                </a:solidFill>
              </a:rPr>
              <a:t> </a:t>
            </a:r>
          </a:p>
          <a:p>
            <a:pPr marL="69850" indent="0" algn="just">
              <a:buFont typeface="Wingdings 2" pitchFamily="18" charset="2"/>
              <a:buNone/>
              <a:defRPr/>
            </a:pPr>
            <a:r>
              <a:rPr lang="en-US" sz="1800" dirty="0">
                <a:solidFill>
                  <a:schemeClr val="tx1"/>
                </a:solidFill>
              </a:rPr>
              <a:t>Null hypothesis 		H</a:t>
            </a:r>
            <a:r>
              <a:rPr lang="en-US" sz="1800" baseline="-25000" dirty="0">
                <a:solidFill>
                  <a:schemeClr val="tx1"/>
                </a:solidFill>
              </a:rPr>
              <a:t>0B</a:t>
            </a:r>
            <a:r>
              <a:rPr lang="en-US" sz="1800" dirty="0">
                <a:solidFill>
                  <a:schemeClr val="tx1"/>
                </a:solidFill>
              </a:rPr>
              <a:t>: </a:t>
            </a:r>
            <a:r>
              <a:rPr lang="en-US" sz="1800" i="1" dirty="0">
                <a:solidFill>
                  <a:schemeClr val="tx1"/>
                </a:solidFill>
              </a:rPr>
              <a:t>µ</a:t>
            </a:r>
            <a:r>
              <a:rPr lang="en-US" sz="1800" baseline="-25000" dirty="0">
                <a:solidFill>
                  <a:schemeClr val="tx1"/>
                </a:solidFill>
              </a:rPr>
              <a:t>1</a:t>
            </a:r>
            <a:r>
              <a:rPr lang="en-US" sz="1800" dirty="0">
                <a:solidFill>
                  <a:schemeClr val="tx1"/>
                </a:solidFill>
              </a:rPr>
              <a:t> = </a:t>
            </a:r>
            <a:r>
              <a:rPr lang="en-US" sz="1800" i="1" dirty="0">
                <a:solidFill>
                  <a:schemeClr val="tx1"/>
                </a:solidFill>
              </a:rPr>
              <a:t>µ</a:t>
            </a:r>
            <a:r>
              <a:rPr lang="en-US" sz="1800" baseline="-25000" dirty="0">
                <a:solidFill>
                  <a:schemeClr val="tx1"/>
                </a:solidFill>
              </a:rPr>
              <a:t>2</a:t>
            </a:r>
            <a:r>
              <a:rPr lang="en-US" sz="1800" dirty="0">
                <a:solidFill>
                  <a:schemeClr val="tx1"/>
                </a:solidFill>
              </a:rPr>
              <a:t> = </a:t>
            </a:r>
            <a:r>
              <a:rPr lang="en-US" sz="1800" i="1" dirty="0">
                <a:solidFill>
                  <a:schemeClr val="tx1"/>
                </a:solidFill>
              </a:rPr>
              <a:t>µ</a:t>
            </a:r>
            <a:r>
              <a:rPr lang="en-US" sz="1800" baseline="-25000" dirty="0">
                <a:solidFill>
                  <a:schemeClr val="tx1"/>
                </a:solidFill>
              </a:rPr>
              <a:t>3 ………..</a:t>
            </a:r>
            <a:r>
              <a:rPr lang="en-US" sz="1800" dirty="0">
                <a:solidFill>
                  <a:schemeClr val="tx1"/>
                </a:solidFill>
              </a:rPr>
              <a:t> </a:t>
            </a:r>
            <a:r>
              <a:rPr lang="en-US" sz="1800" i="1" dirty="0">
                <a:solidFill>
                  <a:schemeClr val="tx1"/>
                </a:solidFill>
              </a:rPr>
              <a:t>µ</a:t>
            </a:r>
            <a:r>
              <a:rPr lang="en-US" sz="1800" baseline="-25000" dirty="0">
                <a:solidFill>
                  <a:schemeClr val="tx1"/>
                </a:solidFill>
              </a:rPr>
              <a:t>k </a:t>
            </a:r>
            <a:endParaRPr lang="en-US" sz="1800" dirty="0">
              <a:solidFill>
                <a:schemeClr val="tx1"/>
              </a:solidFill>
            </a:endParaRPr>
          </a:p>
          <a:p>
            <a:pPr marL="69850" indent="0" algn="just">
              <a:buFont typeface="Wingdings 2" pitchFamily="18" charset="2"/>
              <a:buNone/>
              <a:defRPr/>
            </a:pPr>
            <a:r>
              <a:rPr lang="en-US" sz="1800" dirty="0">
                <a:solidFill>
                  <a:schemeClr val="tx1"/>
                </a:solidFill>
              </a:rPr>
              <a:t>		(There is no effect of </a:t>
            </a:r>
            <a:r>
              <a:rPr lang="en-US" sz="1800" i="1" dirty="0">
                <a:solidFill>
                  <a:schemeClr val="tx1"/>
                </a:solidFill>
              </a:rPr>
              <a:t>factor B</a:t>
            </a:r>
            <a:r>
              <a:rPr lang="en-US" sz="1800" dirty="0">
                <a:solidFill>
                  <a:schemeClr val="tx1"/>
                </a:solidFill>
              </a:rPr>
              <a:t>.) </a:t>
            </a:r>
          </a:p>
          <a:p>
            <a:pPr marL="69850" indent="0" algn="just">
              <a:buFont typeface="Wingdings 2" pitchFamily="18" charset="2"/>
              <a:buNone/>
              <a:defRPr/>
            </a:pPr>
            <a:r>
              <a:rPr lang="en-US" sz="1800" dirty="0">
                <a:solidFill>
                  <a:schemeClr val="tx1"/>
                </a:solidFill>
              </a:rPr>
              <a:t> </a:t>
            </a:r>
          </a:p>
          <a:p>
            <a:pPr marL="69850" indent="0" algn="just">
              <a:buFont typeface="Wingdings 2" pitchFamily="18" charset="2"/>
              <a:buNone/>
              <a:defRPr/>
            </a:pPr>
            <a:r>
              <a:rPr lang="en-US" sz="1800" dirty="0">
                <a:solidFill>
                  <a:schemeClr val="tx1"/>
                </a:solidFill>
              </a:rPr>
              <a:t>Alternative hypothesis 	H</a:t>
            </a:r>
            <a:r>
              <a:rPr lang="en-US" sz="1800" baseline="-25000" dirty="0">
                <a:solidFill>
                  <a:schemeClr val="tx1"/>
                </a:solidFill>
              </a:rPr>
              <a:t>aB</a:t>
            </a:r>
            <a:r>
              <a:rPr lang="en-US" sz="1800" dirty="0">
                <a:solidFill>
                  <a:schemeClr val="tx1"/>
                </a:solidFill>
              </a:rPr>
              <a:t>: </a:t>
            </a:r>
            <a:r>
              <a:rPr lang="en-US" sz="1800" i="1" dirty="0">
                <a:solidFill>
                  <a:schemeClr val="tx1"/>
                </a:solidFill>
              </a:rPr>
              <a:t>µ</a:t>
            </a:r>
            <a:r>
              <a:rPr lang="en-US" sz="1800" baseline="-25000" dirty="0">
                <a:solidFill>
                  <a:schemeClr val="tx1"/>
                </a:solidFill>
              </a:rPr>
              <a:t>1</a:t>
            </a:r>
            <a:r>
              <a:rPr lang="en-US" sz="1800" dirty="0">
                <a:solidFill>
                  <a:schemeClr val="tx1"/>
                </a:solidFill>
              </a:rPr>
              <a:t> ≠</a:t>
            </a:r>
            <a:r>
              <a:rPr lang="en-US" sz="1800" baseline="-25000" dirty="0">
                <a:solidFill>
                  <a:schemeClr val="tx1"/>
                </a:solidFill>
              </a:rPr>
              <a:t> </a:t>
            </a:r>
            <a:r>
              <a:rPr lang="en-US" sz="1800" i="1" dirty="0">
                <a:solidFill>
                  <a:schemeClr val="tx1"/>
                </a:solidFill>
              </a:rPr>
              <a:t>µ</a:t>
            </a:r>
            <a:r>
              <a:rPr lang="en-US" sz="1800" baseline="-25000" dirty="0">
                <a:solidFill>
                  <a:schemeClr val="tx1"/>
                </a:solidFill>
              </a:rPr>
              <a:t>2</a:t>
            </a:r>
            <a:r>
              <a:rPr lang="en-US" sz="1800" dirty="0">
                <a:solidFill>
                  <a:schemeClr val="tx1"/>
                </a:solidFill>
              </a:rPr>
              <a:t> ≠ </a:t>
            </a:r>
            <a:r>
              <a:rPr lang="en-US" sz="1800" i="1" dirty="0">
                <a:solidFill>
                  <a:schemeClr val="tx1"/>
                </a:solidFill>
              </a:rPr>
              <a:t>µ</a:t>
            </a:r>
            <a:r>
              <a:rPr lang="en-US" sz="1800" baseline="-25000" dirty="0">
                <a:solidFill>
                  <a:schemeClr val="tx1"/>
                </a:solidFill>
              </a:rPr>
              <a:t>3</a:t>
            </a:r>
            <a:r>
              <a:rPr lang="en-US" sz="1800" dirty="0">
                <a:solidFill>
                  <a:schemeClr val="tx1"/>
                </a:solidFill>
              </a:rPr>
              <a:t> ≠…….. </a:t>
            </a:r>
            <a:r>
              <a:rPr lang="en-US" sz="1800" i="1" dirty="0">
                <a:solidFill>
                  <a:schemeClr val="tx1"/>
                </a:solidFill>
              </a:rPr>
              <a:t>µ</a:t>
            </a:r>
            <a:r>
              <a:rPr lang="en-US" sz="1800" baseline="-25000" dirty="0">
                <a:solidFill>
                  <a:schemeClr val="tx1"/>
                </a:solidFill>
              </a:rPr>
              <a:t>k</a:t>
            </a:r>
            <a:r>
              <a:rPr lang="en-US" sz="1800" dirty="0">
                <a:solidFill>
                  <a:schemeClr val="tx1"/>
                </a:solidFill>
              </a:rPr>
              <a:t> </a:t>
            </a:r>
          </a:p>
          <a:p>
            <a:pPr marL="69850" indent="0" algn="just">
              <a:buFont typeface="Wingdings 2" pitchFamily="18" charset="2"/>
              <a:buNone/>
              <a:defRPr/>
            </a:pPr>
            <a:r>
              <a:rPr lang="en-US" sz="1800" dirty="0">
                <a:solidFill>
                  <a:schemeClr val="tx1"/>
                </a:solidFill>
              </a:rPr>
              <a:t>		(There is an effect of </a:t>
            </a:r>
            <a:r>
              <a:rPr lang="en-US" sz="1800" i="1" dirty="0">
                <a:solidFill>
                  <a:schemeClr val="tx1"/>
                </a:solidFill>
              </a:rPr>
              <a:t>factor B</a:t>
            </a:r>
            <a:r>
              <a:rPr lang="en-US" sz="1800" dirty="0">
                <a:solidFill>
                  <a:schemeClr val="tx1"/>
                </a:solidFill>
              </a:rPr>
              <a:t>.)</a:t>
            </a:r>
          </a:p>
          <a:p>
            <a:pPr marL="69850" indent="0" algn="just">
              <a:buFont typeface="Wingdings 2" pitchFamily="18" charset="2"/>
              <a:buNone/>
              <a:defRPr/>
            </a:pPr>
            <a:r>
              <a:rPr lang="en-US" sz="1800" dirty="0">
                <a:solidFill>
                  <a:schemeClr val="tx1"/>
                </a:solidFill>
              </a:rPr>
              <a:t> </a:t>
            </a:r>
          </a:p>
          <a:p>
            <a:pPr marL="69850" indent="0" algn="just">
              <a:buFont typeface="Wingdings 2" pitchFamily="18" charset="2"/>
              <a:buNone/>
              <a:defRPr/>
            </a:pPr>
            <a:r>
              <a:rPr lang="en-US" sz="1800" dirty="0">
                <a:solidFill>
                  <a:schemeClr val="tx1"/>
                </a:solidFill>
              </a:rPr>
              <a:t>Null hypothesis 		H</a:t>
            </a:r>
            <a:r>
              <a:rPr lang="en-US" sz="1800" baseline="-25000" dirty="0">
                <a:solidFill>
                  <a:schemeClr val="tx1"/>
                </a:solidFill>
              </a:rPr>
              <a:t>0(AxB)</a:t>
            </a:r>
            <a:r>
              <a:rPr lang="en-US" sz="1800" dirty="0">
                <a:solidFill>
                  <a:schemeClr val="tx1"/>
                </a:solidFill>
              </a:rPr>
              <a:t>: </a:t>
            </a:r>
            <a:r>
              <a:rPr lang="en-US" sz="1800" i="1" dirty="0">
                <a:solidFill>
                  <a:schemeClr val="tx1"/>
                </a:solidFill>
              </a:rPr>
              <a:t>µ</a:t>
            </a:r>
            <a:r>
              <a:rPr lang="en-US" sz="1800" baseline="-25000" dirty="0">
                <a:solidFill>
                  <a:schemeClr val="tx1"/>
                </a:solidFill>
              </a:rPr>
              <a:t>1</a:t>
            </a:r>
            <a:r>
              <a:rPr lang="en-US" sz="1800" dirty="0">
                <a:solidFill>
                  <a:schemeClr val="tx1"/>
                </a:solidFill>
              </a:rPr>
              <a:t> = </a:t>
            </a:r>
            <a:r>
              <a:rPr lang="en-US" sz="1800" i="1" dirty="0">
                <a:solidFill>
                  <a:schemeClr val="tx1"/>
                </a:solidFill>
              </a:rPr>
              <a:t>µ</a:t>
            </a:r>
            <a:r>
              <a:rPr lang="en-US" sz="1800" baseline="-25000" dirty="0">
                <a:solidFill>
                  <a:schemeClr val="tx1"/>
                </a:solidFill>
              </a:rPr>
              <a:t>2</a:t>
            </a:r>
            <a:r>
              <a:rPr lang="en-US" sz="1800" dirty="0">
                <a:solidFill>
                  <a:schemeClr val="tx1"/>
                </a:solidFill>
              </a:rPr>
              <a:t> = </a:t>
            </a:r>
            <a:r>
              <a:rPr lang="en-US" sz="1800" i="1" dirty="0">
                <a:solidFill>
                  <a:schemeClr val="tx1"/>
                </a:solidFill>
              </a:rPr>
              <a:t>µ</a:t>
            </a:r>
            <a:r>
              <a:rPr lang="en-US" sz="1800" baseline="-25000" dirty="0">
                <a:solidFill>
                  <a:schemeClr val="tx1"/>
                </a:solidFill>
              </a:rPr>
              <a:t>3………..</a:t>
            </a:r>
            <a:r>
              <a:rPr lang="en-US" sz="1800" dirty="0">
                <a:solidFill>
                  <a:schemeClr val="tx1"/>
                </a:solidFill>
              </a:rPr>
              <a:t> </a:t>
            </a:r>
            <a:r>
              <a:rPr lang="en-US" sz="1800" i="1" dirty="0">
                <a:solidFill>
                  <a:schemeClr val="tx1"/>
                </a:solidFill>
              </a:rPr>
              <a:t>µ</a:t>
            </a:r>
            <a:r>
              <a:rPr lang="en-US" sz="1800" baseline="-25000" dirty="0">
                <a:solidFill>
                  <a:schemeClr val="tx1"/>
                </a:solidFill>
              </a:rPr>
              <a:t>k </a:t>
            </a:r>
            <a:endParaRPr lang="en-US" sz="1800" dirty="0">
              <a:solidFill>
                <a:schemeClr val="tx1"/>
              </a:solidFill>
            </a:endParaRPr>
          </a:p>
          <a:p>
            <a:pPr marL="69850" indent="0" algn="just">
              <a:buFont typeface="Wingdings 2" pitchFamily="18" charset="2"/>
              <a:buNone/>
              <a:defRPr/>
            </a:pPr>
            <a:r>
              <a:rPr lang="en-US" sz="1800" dirty="0">
                <a:solidFill>
                  <a:schemeClr val="tx1"/>
                </a:solidFill>
              </a:rPr>
              <a:t>		(There is no effect of </a:t>
            </a:r>
            <a:r>
              <a:rPr lang="en-US" sz="1800" i="1" dirty="0">
                <a:solidFill>
                  <a:schemeClr val="tx1"/>
                </a:solidFill>
              </a:rPr>
              <a:t>factor A </a:t>
            </a:r>
            <a:r>
              <a:rPr lang="en-US" sz="1800" dirty="0">
                <a:solidFill>
                  <a:schemeClr val="tx1"/>
                </a:solidFill>
              </a:rPr>
              <a:t>and </a:t>
            </a:r>
            <a:r>
              <a:rPr lang="en-US" sz="1800" i="1" dirty="0">
                <a:solidFill>
                  <a:schemeClr val="tx1"/>
                </a:solidFill>
              </a:rPr>
              <a:t>B.</a:t>
            </a:r>
            <a:r>
              <a:rPr lang="en-US" sz="1800" dirty="0">
                <a:solidFill>
                  <a:schemeClr val="tx1"/>
                </a:solidFill>
              </a:rPr>
              <a:t>)</a:t>
            </a:r>
          </a:p>
          <a:p>
            <a:pPr marL="69850" indent="0" algn="just">
              <a:buFont typeface="Wingdings 2" pitchFamily="18" charset="2"/>
              <a:buNone/>
              <a:defRPr/>
            </a:pPr>
            <a:r>
              <a:rPr lang="en-US" sz="1800" dirty="0">
                <a:solidFill>
                  <a:schemeClr val="tx1"/>
                </a:solidFill>
              </a:rPr>
              <a:t> </a:t>
            </a:r>
          </a:p>
          <a:p>
            <a:pPr marL="69850" indent="0" algn="just">
              <a:buFont typeface="Wingdings 2" pitchFamily="18" charset="2"/>
              <a:buNone/>
              <a:defRPr/>
            </a:pPr>
            <a:r>
              <a:rPr lang="en-US" sz="1800" dirty="0">
                <a:solidFill>
                  <a:schemeClr val="tx1"/>
                </a:solidFill>
              </a:rPr>
              <a:t>Alternative hypothesis 	H</a:t>
            </a:r>
            <a:r>
              <a:rPr lang="en-US" sz="1800" baseline="-25000" dirty="0">
                <a:solidFill>
                  <a:schemeClr val="tx1"/>
                </a:solidFill>
              </a:rPr>
              <a:t>a(AxB)</a:t>
            </a:r>
            <a:r>
              <a:rPr lang="en-US" sz="1800" dirty="0">
                <a:solidFill>
                  <a:schemeClr val="tx1"/>
                </a:solidFill>
              </a:rPr>
              <a:t>: </a:t>
            </a:r>
            <a:r>
              <a:rPr lang="en-US" sz="1800" i="1" dirty="0">
                <a:solidFill>
                  <a:schemeClr val="tx1"/>
                </a:solidFill>
              </a:rPr>
              <a:t>µ</a:t>
            </a:r>
            <a:r>
              <a:rPr lang="en-US" sz="1800" baseline="-25000" dirty="0">
                <a:solidFill>
                  <a:schemeClr val="tx1"/>
                </a:solidFill>
              </a:rPr>
              <a:t>1</a:t>
            </a:r>
            <a:r>
              <a:rPr lang="en-US" sz="1800" dirty="0">
                <a:solidFill>
                  <a:schemeClr val="tx1"/>
                </a:solidFill>
              </a:rPr>
              <a:t> ≠</a:t>
            </a:r>
            <a:r>
              <a:rPr lang="en-US" sz="1800" baseline="-25000" dirty="0">
                <a:solidFill>
                  <a:schemeClr val="tx1"/>
                </a:solidFill>
              </a:rPr>
              <a:t> </a:t>
            </a:r>
            <a:r>
              <a:rPr lang="en-US" sz="1800" i="1" dirty="0">
                <a:solidFill>
                  <a:schemeClr val="tx1"/>
                </a:solidFill>
              </a:rPr>
              <a:t>µ</a:t>
            </a:r>
            <a:r>
              <a:rPr lang="en-US" sz="1800" baseline="-25000" dirty="0">
                <a:solidFill>
                  <a:schemeClr val="tx1"/>
                </a:solidFill>
              </a:rPr>
              <a:t>2</a:t>
            </a:r>
            <a:r>
              <a:rPr lang="en-US" sz="1800" dirty="0">
                <a:solidFill>
                  <a:schemeClr val="tx1"/>
                </a:solidFill>
              </a:rPr>
              <a:t> ≠ </a:t>
            </a:r>
            <a:r>
              <a:rPr lang="en-US" sz="1800" i="1" dirty="0">
                <a:solidFill>
                  <a:schemeClr val="tx1"/>
                </a:solidFill>
              </a:rPr>
              <a:t>µ</a:t>
            </a:r>
            <a:r>
              <a:rPr lang="en-US" sz="1800" baseline="-25000" dirty="0">
                <a:solidFill>
                  <a:schemeClr val="tx1"/>
                </a:solidFill>
              </a:rPr>
              <a:t>3</a:t>
            </a:r>
            <a:r>
              <a:rPr lang="en-US" sz="1800" dirty="0">
                <a:solidFill>
                  <a:schemeClr val="tx1"/>
                </a:solidFill>
              </a:rPr>
              <a:t> ≠…….. </a:t>
            </a:r>
            <a:r>
              <a:rPr lang="en-US" sz="1800" i="1" dirty="0">
                <a:solidFill>
                  <a:schemeClr val="tx1"/>
                </a:solidFill>
              </a:rPr>
              <a:t>µ</a:t>
            </a:r>
            <a:r>
              <a:rPr lang="en-US" sz="1800" baseline="-25000" dirty="0">
                <a:solidFill>
                  <a:schemeClr val="tx1"/>
                </a:solidFill>
              </a:rPr>
              <a:t>k</a:t>
            </a:r>
            <a:r>
              <a:rPr lang="en-US" sz="1800" dirty="0">
                <a:solidFill>
                  <a:schemeClr val="tx1"/>
                </a:solidFill>
              </a:rPr>
              <a:t> </a:t>
            </a:r>
          </a:p>
          <a:p>
            <a:pPr marL="69850" indent="0" algn="just">
              <a:buFont typeface="Wingdings 2" pitchFamily="18" charset="2"/>
              <a:buNone/>
              <a:defRPr/>
            </a:pPr>
            <a:r>
              <a:rPr lang="en-US" sz="1800" dirty="0">
                <a:solidFill>
                  <a:schemeClr val="tx1"/>
                </a:solidFill>
              </a:rPr>
              <a:t>		(There is an effect of </a:t>
            </a:r>
            <a:r>
              <a:rPr lang="en-US" sz="1800" i="1" dirty="0">
                <a:solidFill>
                  <a:schemeClr val="tx1"/>
                </a:solidFill>
              </a:rPr>
              <a:t>factor A </a:t>
            </a:r>
            <a:r>
              <a:rPr lang="en-US" sz="1800" dirty="0">
                <a:solidFill>
                  <a:schemeClr val="tx1"/>
                </a:solidFill>
              </a:rPr>
              <a:t>and </a:t>
            </a:r>
            <a:r>
              <a:rPr lang="en-US" sz="1800" i="1" dirty="0">
                <a:solidFill>
                  <a:schemeClr val="tx1"/>
                </a:solidFill>
              </a:rPr>
              <a:t>B</a:t>
            </a:r>
            <a:r>
              <a:rPr lang="en-US" sz="1800" dirty="0">
                <a:solidFill>
                  <a:schemeClr val="tx1"/>
                </a:solidFill>
              </a:rPr>
              <a:t>.) </a:t>
            </a:r>
          </a:p>
          <a:p>
            <a:pPr algn="just">
              <a:defRPr/>
            </a:pPr>
            <a:endParaRPr lang="en-US" sz="1800" dirty="0">
              <a:solidFill>
                <a:schemeClr val="tx1"/>
              </a:solidFill>
            </a:endParaRP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10956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199" y="168323"/>
            <a:ext cx="8086299" cy="555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Research Problem and Test Technique </a:t>
            </a:r>
          </a:p>
        </p:txBody>
      </p:sp>
      <p:sp>
        <p:nvSpPr>
          <p:cNvPr id="3" name="Content Placeholder 2"/>
          <p:cNvSpPr txBox="1">
            <a:spLocks/>
          </p:cNvSpPr>
          <p:nvPr/>
        </p:nvSpPr>
        <p:spPr>
          <a:xfrm>
            <a:off x="1111829" y="1597025"/>
            <a:ext cx="6777038"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In this experiment, the investigation is proposed to measure the main effect of gender and age on the number of friends by using the data set </a:t>
            </a:r>
            <a:r>
              <a:rPr lang="en-US" altLang="en-US" sz="2400" i="1" dirty="0" err="1"/>
              <a:t>friend_list.sav</a:t>
            </a:r>
            <a:r>
              <a:rPr lang="en-US" altLang="en-US" sz="2400" dirty="0"/>
              <a:t>.</a:t>
            </a:r>
          </a:p>
          <a:p>
            <a:pPr algn="just"/>
            <a:endParaRPr lang="en-US" altLang="en-US" sz="2400" dirty="0"/>
          </a:p>
          <a:p>
            <a:pPr algn="just"/>
            <a:r>
              <a:rPr lang="en-US" altLang="en-US" sz="2400" dirty="0"/>
              <a:t>Along with the main effect of each variable (gender and age), we are also interested to address whether the effect of gender is the same at different levels of age group of Facebook users.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90329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65727"/>
            <a:ext cx="8298976" cy="9576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Executing Two-Way ANOVA with SPSS Procedure</a:t>
            </a:r>
          </a:p>
        </p:txBody>
      </p:sp>
      <p:sp>
        <p:nvSpPr>
          <p:cNvPr id="3" name="Content Placeholder 2"/>
          <p:cNvSpPr txBox="1">
            <a:spLocks/>
          </p:cNvSpPr>
          <p:nvPr/>
        </p:nvSpPr>
        <p:spPr>
          <a:xfrm>
            <a:off x="914400" y="1107948"/>
            <a:ext cx="6777038" cy="4794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Assessing Normality</a:t>
            </a:r>
            <a:endParaRPr lang="en-US" altLang="en-US" sz="2400" dirty="0"/>
          </a:p>
        </p:txBody>
      </p:sp>
      <p:graphicFrame>
        <p:nvGraphicFramePr>
          <p:cNvPr id="5" name="Content Placeholder 5"/>
          <p:cNvGraphicFramePr>
            <a:graphicFrameLocks/>
          </p:cNvGraphicFramePr>
          <p:nvPr>
            <p:extLst>
              <p:ext uri="{D42A27DB-BD31-4B8C-83A1-F6EECF244321}">
                <p14:modId xmlns:p14="http://schemas.microsoft.com/office/powerpoint/2010/main" val="2174086050"/>
              </p:ext>
            </p:extLst>
          </p:nvPr>
        </p:nvGraphicFramePr>
        <p:xfrm>
          <a:off x="922148" y="1654364"/>
          <a:ext cx="7227627" cy="1655445"/>
        </p:xfrm>
        <a:graphic>
          <a:graphicData uri="http://schemas.openxmlformats.org/drawingml/2006/table">
            <a:tbl>
              <a:tblPr firstRow="1" firstCol="1" lastRow="1" lastCol="1" bandRow="1" bandCol="1">
                <a:tableStyleId>{5940675A-B579-460E-94D1-54222C63F5DA}</a:tableStyleId>
              </a:tblPr>
              <a:tblGrid>
                <a:gridCol w="7227627">
                  <a:extLst>
                    <a:ext uri="{9D8B030D-6E8A-4147-A177-3AD203B41FA5}">
                      <a16:colId xmlns:a16="http://schemas.microsoft.com/office/drawing/2014/main" val="20000"/>
                    </a:ext>
                  </a:extLst>
                </a:gridCol>
              </a:tblGrid>
              <a:tr h="15779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11.1. </a:t>
                      </a:r>
                      <a:r>
                        <a:rPr lang="en-US" sz="2400" kern="1200" dirty="0">
                          <a:effectLst/>
                        </a:rPr>
                        <a:t>Use friend_list.sav » Menu bar » </a:t>
                      </a:r>
                      <a:r>
                        <a:rPr lang="en-US" sz="2400" kern="1200" dirty="0" err="1">
                          <a:effectLst/>
                        </a:rPr>
                        <a:t>analyse</a:t>
                      </a:r>
                      <a:r>
                        <a:rPr lang="en-US" sz="2400" kern="1200" dirty="0">
                          <a:effectLst/>
                        </a:rPr>
                        <a:t> » Non-parametric test » Legacy Dialogs » One sample KS test » Transfer </a:t>
                      </a:r>
                      <a:r>
                        <a:rPr lang="en-US" sz="2400" i="1" kern="1200" dirty="0">
                          <a:effectLst/>
                        </a:rPr>
                        <a:t>friend</a:t>
                      </a:r>
                      <a:r>
                        <a:rPr lang="en-US" sz="2400" kern="1200" dirty="0">
                          <a:effectLst/>
                        </a:rPr>
                        <a:t> to Test Variable(s) List » Click on Normal distribution under Test Distribution » Click </a:t>
                      </a:r>
                      <a:r>
                        <a:rPr lang="en-US" sz="2400" i="1" kern="1200" dirty="0">
                          <a:effectLst/>
                        </a:rPr>
                        <a:t>OK</a:t>
                      </a:r>
                      <a:endParaRPr lang="en-US" sz="2400" dirty="0">
                        <a:effectLst/>
                        <a:latin typeface="Arial"/>
                        <a:ea typeface="Times New Roman"/>
                        <a:cs typeface="Times New Roman"/>
                      </a:endParaRPr>
                    </a:p>
                  </a:txBody>
                  <a:tcPr marL="68585" marR="68585" marT="0" marB="0"/>
                </a:tc>
                <a:extLst>
                  <a:ext uri="{0D108BD9-81ED-4DB2-BD59-A6C34878D82A}">
                    <a16:rowId xmlns:a16="http://schemas.microsoft.com/office/drawing/2014/main" val="10000"/>
                  </a:ext>
                </a:extLst>
              </a:tr>
            </a:tbl>
          </a:graphicData>
        </a:graphic>
      </p:graphicFrame>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088" y="3581400"/>
            <a:ext cx="3352800" cy="2743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12449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44538" y="185382"/>
            <a:ext cx="7589221" cy="5652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Result of Normality Assessment </a:t>
            </a:r>
          </a:p>
        </p:txBody>
      </p:sp>
      <p:graphicFrame>
        <p:nvGraphicFramePr>
          <p:cNvPr id="3" name="Content Placeholder 5"/>
          <p:cNvGraphicFramePr>
            <a:graphicFrameLocks/>
          </p:cNvGraphicFramePr>
          <p:nvPr>
            <p:extLst>
              <p:ext uri="{D42A27DB-BD31-4B8C-83A1-F6EECF244321}">
                <p14:modId xmlns:p14="http://schemas.microsoft.com/office/powerpoint/2010/main" val="767128297"/>
              </p:ext>
            </p:extLst>
          </p:nvPr>
        </p:nvGraphicFramePr>
        <p:xfrm>
          <a:off x="803950" y="1947294"/>
          <a:ext cx="7495559" cy="2104162"/>
        </p:xfrm>
        <a:graphic>
          <a:graphicData uri="http://schemas.openxmlformats.org/drawingml/2006/table">
            <a:tbl>
              <a:tblPr/>
              <a:tblGrid>
                <a:gridCol w="1861943">
                  <a:extLst>
                    <a:ext uri="{9D8B030D-6E8A-4147-A177-3AD203B41FA5}">
                      <a16:colId xmlns:a16="http://schemas.microsoft.com/office/drawing/2014/main" val="20000"/>
                    </a:ext>
                  </a:extLst>
                </a:gridCol>
                <a:gridCol w="680078">
                  <a:extLst>
                    <a:ext uri="{9D8B030D-6E8A-4147-A177-3AD203B41FA5}">
                      <a16:colId xmlns:a16="http://schemas.microsoft.com/office/drawing/2014/main" val="20001"/>
                    </a:ext>
                  </a:extLst>
                </a:gridCol>
                <a:gridCol w="1457571">
                  <a:extLst>
                    <a:ext uri="{9D8B030D-6E8A-4147-A177-3AD203B41FA5}">
                      <a16:colId xmlns:a16="http://schemas.microsoft.com/office/drawing/2014/main" val="20002"/>
                    </a:ext>
                  </a:extLst>
                </a:gridCol>
                <a:gridCol w="1455734">
                  <a:extLst>
                    <a:ext uri="{9D8B030D-6E8A-4147-A177-3AD203B41FA5}">
                      <a16:colId xmlns:a16="http://schemas.microsoft.com/office/drawing/2014/main" val="20003"/>
                    </a:ext>
                  </a:extLst>
                </a:gridCol>
                <a:gridCol w="937404">
                  <a:extLst>
                    <a:ext uri="{9D8B030D-6E8A-4147-A177-3AD203B41FA5}">
                      <a16:colId xmlns:a16="http://schemas.microsoft.com/office/drawing/2014/main" val="20004"/>
                    </a:ext>
                  </a:extLst>
                </a:gridCol>
                <a:gridCol w="1102829">
                  <a:extLst>
                    <a:ext uri="{9D8B030D-6E8A-4147-A177-3AD203B41FA5}">
                      <a16:colId xmlns:a16="http://schemas.microsoft.com/office/drawing/2014/main" val="20005"/>
                    </a:ext>
                  </a:extLst>
                </a:gridCol>
              </a:tblGrid>
              <a:tr h="416547">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Dependent Variable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Normal Parameters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K-S  Z</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2052">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16547">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Friend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84.43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41.91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0.086</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0.200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990600" y="1183312"/>
            <a:ext cx="6699783"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11.4. Assessing Normality with One-Sample KS</a:t>
            </a:r>
            <a:endParaRPr lang="en-US" sz="2400" dirty="0">
              <a:latin typeface="+mn-lt"/>
            </a:endParaRPr>
          </a:p>
        </p:txBody>
      </p:sp>
      <p:sp>
        <p:nvSpPr>
          <p:cNvPr id="6" name="Rectangle 5"/>
          <p:cNvSpPr/>
          <p:nvPr/>
        </p:nvSpPr>
        <p:spPr>
          <a:xfrm>
            <a:off x="1092324" y="4314757"/>
            <a:ext cx="6918810" cy="1200329"/>
          </a:xfrm>
          <a:prstGeom prst="rect">
            <a:avLst/>
          </a:prstGeom>
          <a:ln>
            <a:solidFill>
              <a:schemeClr val="accent1"/>
            </a:solidFill>
          </a:ln>
        </p:spPr>
        <p:txBody>
          <a:bodyPr wrap="square">
            <a:spAutoFit/>
          </a:bodyPr>
          <a:lstStyle/>
          <a:p>
            <a:pPr algn="just" eaLnBrk="1" hangingPunct="1">
              <a:defRPr/>
            </a:pPr>
            <a:r>
              <a:rPr lang="en-US" sz="2400" dirty="0">
                <a:latin typeface="+mn-lt"/>
              </a:rPr>
              <a:t>As the </a:t>
            </a:r>
            <a:r>
              <a:rPr lang="en-US" sz="2400" i="1" dirty="0">
                <a:latin typeface="+mn-lt"/>
              </a:rPr>
              <a:t>p</a:t>
            </a:r>
            <a:r>
              <a:rPr lang="en-US" sz="2400" dirty="0">
                <a:latin typeface="+mn-lt"/>
              </a:rPr>
              <a:t>-value of these observations are more than 0.05 (</a:t>
            </a:r>
            <a:r>
              <a:rPr lang="en-US" sz="2400" i="1" dirty="0">
                <a:latin typeface="+mn-lt"/>
              </a:rPr>
              <a:t>p </a:t>
            </a:r>
            <a:r>
              <a:rPr lang="en-US" sz="2400" dirty="0">
                <a:latin typeface="+mn-lt"/>
              </a:rPr>
              <a:t>&gt; 0.05, 0.200) at 5% LoS, we fail to reject the null hypothesis about the condition of normality.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030529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4702" y="-27296"/>
            <a:ext cx="7671890" cy="8962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SPSS Path for Computing Descriptive Statistics, Homogeneity Test and Effect Size</a:t>
            </a:r>
          </a:p>
        </p:txBody>
      </p:sp>
      <p:graphicFrame>
        <p:nvGraphicFramePr>
          <p:cNvPr id="4" name="Content Placeholder 5"/>
          <p:cNvGraphicFramePr>
            <a:graphicFrameLocks/>
          </p:cNvGraphicFramePr>
          <p:nvPr>
            <p:extLst>
              <p:ext uri="{D42A27DB-BD31-4B8C-83A1-F6EECF244321}">
                <p14:modId xmlns:p14="http://schemas.microsoft.com/office/powerpoint/2010/main" val="4083244925"/>
              </p:ext>
            </p:extLst>
          </p:nvPr>
        </p:nvGraphicFramePr>
        <p:xfrm>
          <a:off x="479023" y="1135140"/>
          <a:ext cx="8243248" cy="1892300"/>
        </p:xfrm>
        <a:graphic>
          <a:graphicData uri="http://schemas.openxmlformats.org/drawingml/2006/table">
            <a:tbl>
              <a:tblPr firstRow="1" firstCol="1" lastRow="1" lastCol="1" bandRow="1" bandCol="1">
                <a:tableStyleId>{5940675A-B579-460E-94D1-54222C63F5DA}</a:tableStyleId>
              </a:tblPr>
              <a:tblGrid>
                <a:gridCol w="8243248">
                  <a:extLst>
                    <a:ext uri="{9D8B030D-6E8A-4147-A177-3AD203B41FA5}">
                      <a16:colId xmlns:a16="http://schemas.microsoft.com/office/drawing/2014/main" val="20000"/>
                    </a:ext>
                  </a:extLst>
                </a:gridCol>
              </a:tblGrid>
              <a:tr h="18923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000" b="1" kern="1200" dirty="0">
                          <a:effectLst/>
                        </a:rPr>
                        <a:t>Exhibit 11.2. </a:t>
                      </a:r>
                      <a:r>
                        <a:rPr lang="en-US" sz="2000" kern="1200" dirty="0">
                          <a:effectLst/>
                        </a:rPr>
                        <a:t>Use friend_list.sav » Menu bar » </a:t>
                      </a:r>
                      <a:r>
                        <a:rPr lang="en-US" sz="2000" kern="1200" dirty="0" err="1">
                          <a:effectLst/>
                        </a:rPr>
                        <a:t>analyse</a:t>
                      </a:r>
                      <a:r>
                        <a:rPr lang="en-US" sz="2000" kern="1200" dirty="0">
                          <a:effectLst/>
                        </a:rPr>
                        <a:t> » General linear model » Univariate » Transfer friend in Dependent Variable box » Transfer gender and age (both by press shift button) in box Fixed Factor » Click Options » Transfer gender, age and gender x age in box Displays Mean for » Select Descriptive statistics and Homogeneity test in Display column » Continue </a:t>
                      </a:r>
                      <a:endParaRPr lang="en-US" sz="2000" dirty="0">
                        <a:effectLst/>
                        <a:latin typeface="Arial"/>
                        <a:ea typeface="Times New Roman"/>
                        <a:cs typeface="Times New Roman"/>
                      </a:endParaRPr>
                    </a:p>
                  </a:txBody>
                  <a:tcPr marL="68585" marR="68585"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432" y="3327776"/>
            <a:ext cx="3170237" cy="2895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069" y="3251576"/>
            <a:ext cx="2819400" cy="2971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00372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0405" y="171735"/>
            <a:ext cx="8250237" cy="6365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SPSS Path for Computing Profile Plot</a:t>
            </a:r>
          </a:p>
        </p:txBody>
      </p:sp>
      <p:graphicFrame>
        <p:nvGraphicFramePr>
          <p:cNvPr id="4" name="Content Placeholder 5"/>
          <p:cNvGraphicFramePr>
            <a:graphicFrameLocks/>
          </p:cNvGraphicFramePr>
          <p:nvPr>
            <p:extLst>
              <p:ext uri="{D42A27DB-BD31-4B8C-83A1-F6EECF244321}">
                <p14:modId xmlns:p14="http://schemas.microsoft.com/office/powerpoint/2010/main" val="2500135334"/>
              </p:ext>
            </p:extLst>
          </p:nvPr>
        </p:nvGraphicFramePr>
        <p:xfrm>
          <a:off x="781335" y="1232276"/>
          <a:ext cx="7696200" cy="1234821"/>
        </p:xfrm>
        <a:graphic>
          <a:graphicData uri="http://schemas.openxmlformats.org/drawingml/2006/table">
            <a:tbl>
              <a:tblPr firstRow="1" firstCol="1" lastRow="1" lastCol="1" bandRow="1" bandCol="1">
                <a:tableStyleId>{5940675A-B579-460E-94D1-54222C63F5DA}</a:tableStyleId>
              </a:tblPr>
              <a:tblGrid>
                <a:gridCol w="7696200">
                  <a:extLst>
                    <a:ext uri="{9D8B030D-6E8A-4147-A177-3AD203B41FA5}">
                      <a16:colId xmlns:a16="http://schemas.microsoft.com/office/drawing/2014/main" val="20000"/>
                    </a:ext>
                  </a:extLst>
                </a:gridCol>
              </a:tblGrid>
              <a:tr h="919162">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11.3. </a:t>
                      </a:r>
                      <a:r>
                        <a:rPr lang="en-US" sz="2400" kern="1200" dirty="0">
                          <a:effectLst/>
                        </a:rPr>
                        <a:t>Click Plots » Select » gender and transfer in Separate Lines » Select age and transfer in Horizontal Axis » Click on Add button </a:t>
                      </a:r>
                      <a:endParaRPr lang="en-US" sz="2400" dirty="0">
                        <a:effectLst/>
                        <a:latin typeface="Arial"/>
                        <a:ea typeface="Times New Roman"/>
                        <a:cs typeface="Times New Roman"/>
                      </a:endParaRPr>
                    </a:p>
                  </a:txBody>
                  <a:tcPr marL="68585" marR="68585" marT="0" marB="0"/>
                </a:tc>
                <a:extLst>
                  <a:ext uri="{0D108BD9-81ED-4DB2-BD59-A6C34878D82A}">
                    <a16:rowId xmlns:a16="http://schemas.microsoft.com/office/drawing/2014/main" val="10000"/>
                  </a:ext>
                </a:extLst>
              </a:tr>
            </a:tbl>
          </a:graphicData>
        </a:graphic>
      </p:graphicFrame>
      <p:pic>
        <p:nvPicPr>
          <p:cNvPr id="5" name="Content Placeholder 6"/>
          <p:cNvPicPr>
            <a:picLocks/>
          </p:cNvPicPr>
          <p:nvPr/>
        </p:nvPicPr>
        <p:blipFill>
          <a:blip r:embed="rId2">
            <a:extLst>
              <a:ext uri="{28A0092B-C50C-407E-A947-70E740481C1C}">
                <a14:useLocalDpi xmlns:a14="http://schemas.microsoft.com/office/drawing/2010/main" val="0"/>
              </a:ext>
            </a:extLst>
          </a:blip>
          <a:srcRect/>
          <a:stretch>
            <a:fillRect/>
          </a:stretch>
        </p:blipFill>
        <p:spPr>
          <a:xfrm>
            <a:off x="2777685" y="2891051"/>
            <a:ext cx="3495675" cy="3019425"/>
          </a:xfrm>
          <a:prstGeom prst="rect">
            <a:avLst/>
          </a:prstGeom>
          <a:ln w="3175">
            <a:solidFill>
              <a:schemeClr val="tx1"/>
            </a:solidFill>
            <a:miter lim="800000"/>
            <a:headEnd/>
            <a:tailEnd/>
          </a:ln>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365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531126" y="145576"/>
            <a:ext cx="8066964" cy="5914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Learning Objectives </a:t>
            </a:r>
          </a:p>
        </p:txBody>
      </p:sp>
      <p:sp>
        <p:nvSpPr>
          <p:cNvPr id="4" name="Content Placeholder 2"/>
          <p:cNvSpPr txBox="1">
            <a:spLocks/>
          </p:cNvSpPr>
          <p:nvPr/>
        </p:nvSpPr>
        <p:spPr>
          <a:xfrm>
            <a:off x="1758287" y="1773072"/>
            <a:ext cx="5911756" cy="39043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2400" dirty="0"/>
              <a:t>Explain the concept of two-way ANOVA</a:t>
            </a:r>
          </a:p>
          <a:p>
            <a:r>
              <a:rPr lang="en-GB" altLang="en-US" sz="2400" dirty="0"/>
              <a:t>Describe the principle and assumptions of two-way ANOVA</a:t>
            </a:r>
          </a:p>
          <a:p>
            <a:r>
              <a:rPr lang="en-GB" altLang="en-US" sz="2400" dirty="0"/>
              <a:t>Design two-way ANOVA factorial experiment</a:t>
            </a:r>
          </a:p>
          <a:p>
            <a:r>
              <a:rPr lang="en-GB" altLang="en-US" sz="2400" dirty="0"/>
              <a:t>Explain how the research problem is formulated for two-way ANOVA</a:t>
            </a:r>
          </a:p>
          <a:p>
            <a:r>
              <a:rPr lang="en-GB" altLang="en-US" sz="2400" dirty="0"/>
              <a:t>Explain how the hypotheses are expressed in two-way ANOVA</a:t>
            </a: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150125"/>
            <a:ext cx="7952024" cy="545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SPSS Path for Post Hoc Analysis</a:t>
            </a:r>
          </a:p>
        </p:txBody>
      </p:sp>
      <p:graphicFrame>
        <p:nvGraphicFramePr>
          <p:cNvPr id="4" name="Content Placeholder 5"/>
          <p:cNvGraphicFramePr>
            <a:graphicFrameLocks/>
          </p:cNvGraphicFramePr>
          <p:nvPr>
            <p:extLst>
              <p:ext uri="{D42A27DB-BD31-4B8C-83A1-F6EECF244321}">
                <p14:modId xmlns:p14="http://schemas.microsoft.com/office/powerpoint/2010/main" val="2467402445"/>
              </p:ext>
            </p:extLst>
          </p:nvPr>
        </p:nvGraphicFramePr>
        <p:xfrm>
          <a:off x="1321522" y="1143000"/>
          <a:ext cx="6528179" cy="1097280"/>
        </p:xfrm>
        <a:graphic>
          <a:graphicData uri="http://schemas.openxmlformats.org/drawingml/2006/table">
            <a:tbl>
              <a:tblPr firstRow="1" firstCol="1" lastRow="1" lastCol="1" bandRow="1" bandCol="1">
                <a:tableStyleId>{5940675A-B579-460E-94D1-54222C63F5DA}</a:tableStyleId>
              </a:tblPr>
              <a:tblGrid>
                <a:gridCol w="6528179">
                  <a:extLst>
                    <a:ext uri="{9D8B030D-6E8A-4147-A177-3AD203B41FA5}">
                      <a16:colId xmlns:a16="http://schemas.microsoft.com/office/drawing/2014/main" val="20000"/>
                    </a:ext>
                  </a:extLst>
                </a:gridCol>
              </a:tblGrid>
              <a:tr h="914400">
                <a:tc>
                  <a:txBody>
                    <a:bodyPr/>
                    <a:lstStyle/>
                    <a:p>
                      <a:r>
                        <a:rPr lang="en-US" sz="2400" b="1" kern="1200" dirty="0">
                          <a:effectLst/>
                        </a:rPr>
                        <a:t>Exhibit 11.4. </a:t>
                      </a:r>
                      <a:r>
                        <a:rPr lang="en-US" sz="2400" kern="1200" dirty="0">
                          <a:effectLst/>
                        </a:rPr>
                        <a:t>Click Post Hoc » Select » age and transfer in box Post Hoc Tests for » Select Tukey as test of Equal Variance Assumed » Continue</a:t>
                      </a:r>
                      <a:endParaRPr lang="en-US" sz="2400" kern="1200" dirty="0">
                        <a:solidFill>
                          <a:schemeClr val="tx1"/>
                        </a:solidFill>
                        <a:effectLst/>
                        <a:latin typeface="+mn-lt"/>
                        <a:ea typeface="+mn-ea"/>
                        <a:cs typeface="+mn-cs"/>
                      </a:endParaRPr>
                    </a:p>
                  </a:txBody>
                  <a:tcPr marL="68585" marR="68585"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811" y="2461146"/>
            <a:ext cx="3657600" cy="3657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4727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7009" y="117858"/>
            <a:ext cx="7829194" cy="6357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Interpreting Outputs of Two-Way ANOVA </a:t>
            </a:r>
          </a:p>
        </p:txBody>
      </p:sp>
      <p:sp>
        <p:nvSpPr>
          <p:cNvPr id="3" name="Content Placeholder 2"/>
          <p:cNvSpPr txBox="1">
            <a:spLocks/>
          </p:cNvSpPr>
          <p:nvPr/>
        </p:nvSpPr>
        <p:spPr>
          <a:xfrm>
            <a:off x="1049575" y="1339416"/>
            <a:ext cx="3707948" cy="52998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Identification of Labels </a:t>
            </a:r>
          </a:p>
        </p:txBody>
      </p:sp>
      <p:graphicFrame>
        <p:nvGraphicFramePr>
          <p:cNvPr id="5" name="Table 4"/>
          <p:cNvGraphicFramePr>
            <a:graphicFrameLocks noGrp="1"/>
          </p:cNvGraphicFramePr>
          <p:nvPr>
            <p:extLst>
              <p:ext uri="{D42A27DB-BD31-4B8C-83A1-F6EECF244321}">
                <p14:modId xmlns:p14="http://schemas.microsoft.com/office/powerpoint/2010/main" val="2082651174"/>
              </p:ext>
            </p:extLst>
          </p:nvPr>
        </p:nvGraphicFramePr>
        <p:xfrm>
          <a:off x="850781" y="2579432"/>
          <a:ext cx="7466629" cy="3267257"/>
        </p:xfrm>
        <a:graphic>
          <a:graphicData uri="http://schemas.openxmlformats.org/drawingml/2006/table">
            <a:tbl>
              <a:tblPr/>
              <a:tblGrid>
                <a:gridCol w="1302400">
                  <a:extLst>
                    <a:ext uri="{9D8B030D-6E8A-4147-A177-3AD203B41FA5}">
                      <a16:colId xmlns:a16="http://schemas.microsoft.com/office/drawing/2014/main" val="20000"/>
                    </a:ext>
                  </a:extLst>
                </a:gridCol>
                <a:gridCol w="2511439">
                  <a:extLst>
                    <a:ext uri="{9D8B030D-6E8A-4147-A177-3AD203B41FA5}">
                      <a16:colId xmlns:a16="http://schemas.microsoft.com/office/drawing/2014/main" val="20001"/>
                    </a:ext>
                  </a:extLst>
                </a:gridCol>
                <a:gridCol w="2511439">
                  <a:extLst>
                    <a:ext uri="{9D8B030D-6E8A-4147-A177-3AD203B41FA5}">
                      <a16:colId xmlns:a16="http://schemas.microsoft.com/office/drawing/2014/main" val="20002"/>
                    </a:ext>
                  </a:extLst>
                </a:gridCol>
                <a:gridCol w="1141351">
                  <a:extLst>
                    <a:ext uri="{9D8B030D-6E8A-4147-A177-3AD203B41FA5}">
                      <a16:colId xmlns:a16="http://schemas.microsoft.com/office/drawing/2014/main" val="20003"/>
                    </a:ext>
                  </a:extLst>
                </a:gridCol>
              </a:tblGrid>
              <a:tr h="650927">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Value Label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831">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831">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Female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831">
                <a:tc row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20–25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831">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25–35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831">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35–50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831">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4.00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&gt;50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Rectangle 1"/>
          <p:cNvSpPr>
            <a:spLocks noChangeArrowheads="1"/>
          </p:cNvSpPr>
          <p:nvPr/>
        </p:nvSpPr>
        <p:spPr bwMode="auto">
          <a:xfrm>
            <a:off x="1049575" y="1896828"/>
            <a:ext cx="7104061"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11.5. Between-Subjects Factors: Two-Way ANOVA</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97839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659340" y="794983"/>
            <a:ext cx="6777038" cy="54363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Descriptors for Between-Subjects Factors</a:t>
            </a:r>
            <a:endParaRPr lang="en-US" alt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1764505184"/>
              </p:ext>
            </p:extLst>
          </p:nvPr>
        </p:nvGraphicFramePr>
        <p:xfrm>
          <a:off x="1237859" y="1514712"/>
          <a:ext cx="7620000" cy="4412742"/>
        </p:xfrm>
        <a:graphic>
          <a:graphicData uri="http://schemas.openxmlformats.org/drawingml/2006/table">
            <a:tbl>
              <a:tblPr/>
              <a:tblGrid>
                <a:gridCol w="854075">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1166813">
                  <a:extLst>
                    <a:ext uri="{9D8B030D-6E8A-4147-A177-3AD203B41FA5}">
                      <a16:colId xmlns:a16="http://schemas.microsoft.com/office/drawing/2014/main" val="20003"/>
                    </a:ext>
                  </a:extLst>
                </a:gridCol>
                <a:gridCol w="427475">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767912">
                  <a:extLst>
                    <a:ext uri="{9D8B030D-6E8A-4147-A177-3AD203B41FA5}">
                      <a16:colId xmlns:a16="http://schemas.microsoft.com/office/drawing/2014/main" val="20006"/>
                    </a:ext>
                  </a:extLst>
                </a:gridCol>
                <a:gridCol w="636588">
                  <a:extLst>
                    <a:ext uri="{9D8B030D-6E8A-4147-A177-3AD203B41FA5}">
                      <a16:colId xmlns:a16="http://schemas.microsoft.com/office/drawing/2014/main" val="20007"/>
                    </a:ext>
                  </a:extLst>
                </a:gridCol>
                <a:gridCol w="833437">
                  <a:extLst>
                    <a:ext uri="{9D8B030D-6E8A-4147-A177-3AD203B41FA5}">
                      <a16:colId xmlns:a16="http://schemas.microsoft.com/office/drawing/2014/main" val="20008"/>
                    </a:ext>
                  </a:extLst>
                </a:gridCol>
                <a:gridCol w="355600">
                  <a:extLst>
                    <a:ext uri="{9D8B030D-6E8A-4147-A177-3AD203B41FA5}">
                      <a16:colId xmlns:a16="http://schemas.microsoft.com/office/drawing/2014/main" val="20009"/>
                    </a:ext>
                  </a:extLst>
                </a:gridCol>
              </a:tblGrid>
              <a:tr h="201613">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Dependent Variable: Friend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3225">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Deviation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Deviation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rowSpan="5">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Male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20–25 Years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99.0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27.9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Female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20–25 Years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100.5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47.2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25–35 Years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113.0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37.8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25–35 Years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115.5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13.6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35–50 Years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64.5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21.5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35–50 Years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75.5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25.8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1613">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&gt;50 Years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82.5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50.4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&gt;50 Years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12.6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1613">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89.7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39.2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79.1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44.2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40406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9588" y="150813"/>
            <a:ext cx="7965672" cy="5889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Equality of Variance </a:t>
            </a:r>
          </a:p>
        </p:txBody>
      </p:sp>
      <p:graphicFrame>
        <p:nvGraphicFramePr>
          <p:cNvPr id="3" name="Content Placeholder 5"/>
          <p:cNvGraphicFramePr>
            <a:graphicFrameLocks/>
          </p:cNvGraphicFramePr>
          <p:nvPr>
            <p:extLst>
              <p:ext uri="{D42A27DB-BD31-4B8C-83A1-F6EECF244321}">
                <p14:modId xmlns:p14="http://schemas.microsoft.com/office/powerpoint/2010/main" val="1315942287"/>
              </p:ext>
            </p:extLst>
          </p:nvPr>
        </p:nvGraphicFramePr>
        <p:xfrm>
          <a:off x="2473123" y="2320636"/>
          <a:ext cx="4038600" cy="106045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53022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df1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df2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1.58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0.154</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1429149" y="1353691"/>
            <a:ext cx="612654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11.6. Levene’s Statistics: Two-Way ANOVA</a:t>
            </a:r>
            <a:endParaRPr lang="en-US" sz="2400" dirty="0">
              <a:latin typeface="+mn-lt"/>
            </a:endParaRPr>
          </a:p>
        </p:txBody>
      </p:sp>
      <p:sp>
        <p:nvSpPr>
          <p:cNvPr id="6" name="Rectangle 5"/>
          <p:cNvSpPr/>
          <p:nvPr/>
        </p:nvSpPr>
        <p:spPr>
          <a:xfrm>
            <a:off x="1417242" y="3785394"/>
            <a:ext cx="6441744" cy="1938992"/>
          </a:xfrm>
          <a:prstGeom prst="rect">
            <a:avLst/>
          </a:prstGeom>
          <a:ln w="12700">
            <a:solidFill>
              <a:schemeClr val="accent1"/>
            </a:solidFill>
          </a:ln>
        </p:spPr>
        <p:txBody>
          <a:bodyPr wrap="square">
            <a:spAutoFit/>
          </a:bodyPr>
          <a:lstStyle/>
          <a:p>
            <a:pPr algn="just" eaLnBrk="1" hangingPunct="1">
              <a:defRPr/>
            </a:pPr>
            <a:r>
              <a:rPr lang="en-US" sz="2400" dirty="0">
                <a:latin typeface="+mn-lt"/>
              </a:rPr>
              <a:t>The </a:t>
            </a:r>
            <a:r>
              <a:rPr lang="en-US" sz="2400" i="1" dirty="0">
                <a:latin typeface="+mn-lt"/>
              </a:rPr>
              <a:t>p</a:t>
            </a:r>
            <a:r>
              <a:rPr lang="en-US" sz="2400" dirty="0">
                <a:latin typeface="+mn-lt"/>
              </a:rPr>
              <a:t>-value of Levene’s test as shown in the last column of Table 11.5c is more than 0.05 (</a:t>
            </a:r>
            <a:r>
              <a:rPr lang="en-US" sz="2400" i="1" dirty="0">
                <a:latin typeface="+mn-lt"/>
              </a:rPr>
              <a:t>p </a:t>
            </a:r>
            <a:r>
              <a:rPr lang="en-US" sz="2400" dirty="0">
                <a:latin typeface="+mn-lt"/>
              </a:rPr>
              <a:t>&gt; 0.05, 0.154); hence, we fail to reject the null hypothesis and conclude that the condition of equal variance was fulfilled in the data set.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99670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5788" y="168323"/>
            <a:ext cx="7971358" cy="5140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Tests of Between-Subjects Effects</a:t>
            </a:r>
          </a:p>
        </p:txBody>
      </p:sp>
      <p:graphicFrame>
        <p:nvGraphicFramePr>
          <p:cNvPr id="3" name="Content Placeholder 5"/>
          <p:cNvGraphicFramePr>
            <a:graphicFrameLocks/>
          </p:cNvGraphicFramePr>
          <p:nvPr>
            <p:extLst>
              <p:ext uri="{D42A27DB-BD31-4B8C-83A1-F6EECF244321}">
                <p14:modId xmlns:p14="http://schemas.microsoft.com/office/powerpoint/2010/main" val="1805974353"/>
              </p:ext>
            </p:extLst>
          </p:nvPr>
        </p:nvGraphicFramePr>
        <p:xfrm>
          <a:off x="368489" y="1555842"/>
          <a:ext cx="8598089" cy="4870866"/>
        </p:xfrm>
        <a:graphic>
          <a:graphicData uri="http://schemas.openxmlformats.org/drawingml/2006/table">
            <a:tbl>
              <a:tblPr/>
              <a:tblGrid>
                <a:gridCol w="1826701">
                  <a:extLst>
                    <a:ext uri="{9D8B030D-6E8A-4147-A177-3AD203B41FA5}">
                      <a16:colId xmlns:a16="http://schemas.microsoft.com/office/drawing/2014/main" val="20000"/>
                    </a:ext>
                  </a:extLst>
                </a:gridCol>
                <a:gridCol w="2604229">
                  <a:extLst>
                    <a:ext uri="{9D8B030D-6E8A-4147-A177-3AD203B41FA5}">
                      <a16:colId xmlns:a16="http://schemas.microsoft.com/office/drawing/2014/main" val="20001"/>
                    </a:ext>
                  </a:extLst>
                </a:gridCol>
                <a:gridCol w="521633">
                  <a:extLst>
                    <a:ext uri="{9D8B030D-6E8A-4147-A177-3AD203B41FA5}">
                      <a16:colId xmlns:a16="http://schemas.microsoft.com/office/drawing/2014/main" val="20002"/>
                    </a:ext>
                  </a:extLst>
                </a:gridCol>
                <a:gridCol w="1649542">
                  <a:extLst>
                    <a:ext uri="{9D8B030D-6E8A-4147-A177-3AD203B41FA5}">
                      <a16:colId xmlns:a16="http://schemas.microsoft.com/office/drawing/2014/main" val="20003"/>
                    </a:ext>
                  </a:extLst>
                </a:gridCol>
                <a:gridCol w="1127909">
                  <a:extLst>
                    <a:ext uri="{9D8B030D-6E8A-4147-A177-3AD203B41FA5}">
                      <a16:colId xmlns:a16="http://schemas.microsoft.com/office/drawing/2014/main" val="20004"/>
                    </a:ext>
                  </a:extLst>
                </a:gridCol>
                <a:gridCol w="868075">
                  <a:extLst>
                    <a:ext uri="{9D8B030D-6E8A-4147-A177-3AD203B41FA5}">
                      <a16:colId xmlns:a16="http://schemas.microsoft.com/office/drawing/2014/main" val="20005"/>
                    </a:ext>
                  </a:extLst>
                </a:gridCol>
              </a:tblGrid>
              <a:tr h="279213">
                <a:tc gridSpan="6">
                  <a:txBody>
                    <a:body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Dependent Variable: Friend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8448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Source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Type III Sum of Squares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448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Corrected model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62647.188</a:t>
                      </a:r>
                      <a:r>
                        <a:rPr kumimoji="0" lang="en-US" sz="2000" b="0" i="0" u="none" strike="noStrike" cap="none" normalizeH="0" baseline="30000" dirty="0">
                          <a:ln>
                            <a:noFill/>
                          </a:ln>
                          <a:solidFill>
                            <a:schemeClr val="tx1"/>
                          </a:solidFill>
                          <a:effectLst/>
                          <a:latin typeface="+mn-lt"/>
                        </a:rPr>
                        <a:t>a</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8949.598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8.462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386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Intercept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570375.313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570375.313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539.273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386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2257.812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2257.812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2.135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0.148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386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Age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45468.438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15156.146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14.330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386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gender * age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14920.938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4973.646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4.702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386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Error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76152.50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1057.674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3860">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709175.0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80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6408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Corrected 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138799.6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79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3860">
                <a:tc gridSpan="6">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3000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30000" dirty="0" err="1">
                          <a:ln>
                            <a:noFill/>
                          </a:ln>
                          <a:solidFill>
                            <a:schemeClr val="tx1"/>
                          </a:solidFill>
                          <a:effectLst/>
                          <a:latin typeface="+mn-lt"/>
                        </a:rPr>
                        <a:t>a</a:t>
                      </a:r>
                      <a:r>
                        <a:rPr kumimoji="0" lang="en-US" sz="2000" b="0" i="0" u="none" strike="noStrike" cap="none" normalizeH="0" baseline="0" dirty="0" err="1">
                          <a:ln>
                            <a:noFill/>
                          </a:ln>
                          <a:solidFill>
                            <a:schemeClr val="tx1"/>
                          </a:solidFill>
                          <a:effectLst/>
                          <a:latin typeface="+mn-lt"/>
                        </a:rPr>
                        <a:t>R</a:t>
                      </a:r>
                      <a:r>
                        <a:rPr kumimoji="0" lang="en-US" sz="2000" b="0" i="0" u="none" strike="noStrike" cap="none" normalizeH="0" baseline="0" dirty="0">
                          <a:ln>
                            <a:noFill/>
                          </a:ln>
                          <a:solidFill>
                            <a:schemeClr val="tx1"/>
                          </a:solidFill>
                          <a:effectLst/>
                          <a:latin typeface="+mn-lt"/>
                        </a:rPr>
                        <a:t> Squared = 0.451 (Adjusted R Squared = 0.398)</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5" name="Rectangle 1"/>
          <p:cNvSpPr>
            <a:spLocks noChangeArrowheads="1"/>
          </p:cNvSpPr>
          <p:nvPr/>
        </p:nvSpPr>
        <p:spPr bwMode="auto">
          <a:xfrm>
            <a:off x="585788" y="1091872"/>
            <a:ext cx="8121484" cy="461665"/>
          </a:xfrm>
          <a:prstGeom prst="rect">
            <a:avLst/>
          </a:prstGeom>
          <a:solidFill>
            <a:srgbClr val="FFFFFF"/>
          </a:solid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11.7. Tests of Between-Subjects Effects: Two-Way ANOVA</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10449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52433" y="725606"/>
            <a:ext cx="6777038" cy="35083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altLang="en-US" sz="2400" dirty="0"/>
              <a:t>As the </a:t>
            </a:r>
            <a:r>
              <a:rPr lang="en-IN" altLang="en-US" sz="2400" i="1" dirty="0"/>
              <a:t>p</a:t>
            </a:r>
            <a:r>
              <a:rPr lang="en-IN" altLang="en-US" sz="2400" dirty="0"/>
              <a:t>-values ‘Sig.’ (illustrated in last column) for </a:t>
            </a:r>
            <a:r>
              <a:rPr lang="en-IN" altLang="en-US" sz="2400" i="1" dirty="0"/>
              <a:t>gender</a:t>
            </a:r>
            <a:r>
              <a:rPr lang="en-IN" altLang="en-US" sz="2400" dirty="0"/>
              <a:t> is more than 5 per cent </a:t>
            </a:r>
            <a:r>
              <a:rPr lang="en-IN" altLang="en-US" sz="2400" dirty="0" err="1"/>
              <a:t>LoS</a:t>
            </a:r>
            <a:r>
              <a:rPr lang="en-IN" altLang="en-US" sz="2400" dirty="0"/>
              <a:t> (</a:t>
            </a:r>
            <a:r>
              <a:rPr lang="en-IN" altLang="en-US" sz="2400" i="1" dirty="0"/>
              <a:t>p </a:t>
            </a:r>
            <a:r>
              <a:rPr lang="en-IN" altLang="en-US" sz="2400" dirty="0"/>
              <a:t>&gt; 0.05, 0.148), we fail to reject the null hypothesis of no effect of </a:t>
            </a:r>
            <a:r>
              <a:rPr lang="en-IN" altLang="en-US" sz="2400" i="1" dirty="0"/>
              <a:t>gender. </a:t>
            </a:r>
          </a:p>
          <a:p>
            <a:endParaRPr lang="en-IN" altLang="en-US" sz="2400" i="1" dirty="0"/>
          </a:p>
          <a:p>
            <a:r>
              <a:rPr lang="en-IN" altLang="en-US" sz="2400" dirty="0"/>
              <a:t>Thus, no significant difference occurs in number of friends between both the categories of gender. </a:t>
            </a:r>
          </a:p>
          <a:p>
            <a:endParaRPr lang="en-IN" altLang="en-US" sz="2400" dirty="0"/>
          </a:p>
          <a:p>
            <a:r>
              <a:rPr lang="en-IN" altLang="en-US" sz="2400" dirty="0"/>
              <a:t>The </a:t>
            </a:r>
            <a:r>
              <a:rPr lang="en-IN" altLang="en-US" sz="2400" i="1" dirty="0"/>
              <a:t>p</a:t>
            </a:r>
            <a:r>
              <a:rPr lang="en-IN" altLang="en-US" sz="2400" dirty="0"/>
              <a:t>-values of </a:t>
            </a:r>
            <a:r>
              <a:rPr lang="en-IN" altLang="en-US" sz="2400" i="1" dirty="0"/>
              <a:t>age </a:t>
            </a:r>
            <a:r>
              <a:rPr lang="en-IN" altLang="en-US" sz="2400" dirty="0"/>
              <a:t>(</a:t>
            </a:r>
            <a:r>
              <a:rPr lang="en-IN" altLang="en-US" sz="2400" i="1" dirty="0"/>
              <a:t>p </a:t>
            </a:r>
            <a:r>
              <a:rPr lang="en-IN" altLang="en-US" sz="2400" dirty="0"/>
              <a:t>&lt; 0.05, 0.000) </a:t>
            </a:r>
            <a:r>
              <a:rPr lang="en-US" altLang="en-US" sz="2400" dirty="0"/>
              <a:t>and </a:t>
            </a:r>
            <a:r>
              <a:rPr lang="en-US" altLang="en-US" sz="2400" i="1" dirty="0"/>
              <a:t>gender</a:t>
            </a:r>
            <a:r>
              <a:rPr lang="en-US" altLang="en-US" sz="2400" dirty="0"/>
              <a:t> x </a:t>
            </a:r>
            <a:r>
              <a:rPr lang="en-US" altLang="en-US" sz="2400" i="1" dirty="0"/>
              <a:t>age</a:t>
            </a:r>
            <a:r>
              <a:rPr lang="en-US" altLang="en-US" sz="2400" dirty="0"/>
              <a:t> (</a:t>
            </a:r>
            <a:r>
              <a:rPr lang="en-IN" altLang="en-US" sz="2400" i="1" dirty="0"/>
              <a:t>p </a:t>
            </a:r>
            <a:r>
              <a:rPr lang="en-IN" altLang="en-US" sz="2400" dirty="0"/>
              <a:t>&lt; 0.05, 0.005) </a:t>
            </a:r>
            <a:r>
              <a:rPr lang="en-US" altLang="en-US" sz="2400" dirty="0"/>
              <a:t>are less than the criterion value. Hence, we reject the null hypotheses of </a:t>
            </a:r>
            <a:r>
              <a:rPr lang="en-IN" altLang="en-US" sz="2400" dirty="0"/>
              <a:t>no effect of </a:t>
            </a:r>
            <a:r>
              <a:rPr lang="en-IN" altLang="en-US" sz="2400" i="1" dirty="0"/>
              <a:t>age </a:t>
            </a:r>
            <a:r>
              <a:rPr lang="en-IN" altLang="en-US" sz="2400" dirty="0"/>
              <a:t>and interaction effect. </a:t>
            </a:r>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8073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9588" y="217227"/>
            <a:ext cx="8047558" cy="5879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Important Calculations in Two-Way ANOVA </a:t>
            </a:r>
          </a:p>
        </p:txBody>
      </p:sp>
      <p:sp>
        <p:nvSpPr>
          <p:cNvPr id="3" name="Content Placeholder 2"/>
          <p:cNvSpPr txBox="1">
            <a:spLocks noRot="1" noChangeAspect="1" noMove="1" noResize="1" noEditPoints="1" noAdjustHandles="1" noChangeArrowheads="1" noChangeShapeType="1" noTextEdit="1"/>
          </p:cNvSpPr>
          <p:nvPr/>
        </p:nvSpPr>
        <p:spPr>
          <a:xfrm>
            <a:off x="762000" y="1371600"/>
            <a:ext cx="7234237" cy="3508375"/>
          </a:xfrm>
          <a:prstGeom prst="rect">
            <a:avLst/>
          </a:prstGeom>
          <a:blipFill rotWithShape="1">
            <a:blip r:embed="rId2"/>
            <a:stretch>
              <a:fillRect l="-337" t="-1389" r="-1264" b="-66667"/>
            </a:stretch>
          </a:blip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noFill/>
              </a:rPr>
              <a:t> </a:t>
            </a:r>
            <a:endParaRPr lang="en-US" dirty="0">
              <a:noFill/>
            </a:endParaRP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597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Rot="1" noChangeAspect="1" noMove="1" noResize="1" noEditPoints="1" noAdjustHandles="1" noChangeArrowheads="1" noChangeShapeType="1" noTextEdit="1"/>
          </p:cNvSpPr>
          <p:nvPr/>
        </p:nvSpPr>
        <p:spPr>
          <a:xfrm>
            <a:off x="1066800" y="1219200"/>
            <a:ext cx="6777037" cy="3508375"/>
          </a:xfrm>
          <a:prstGeom prst="rect">
            <a:avLst/>
          </a:prstGeom>
          <a:blipFill rotWithShape="1">
            <a:blip r:embed="rId2"/>
            <a:stretch>
              <a:fillRect t="-868" r="-1619" b="-29167"/>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noFill/>
              </a:rPr>
              <a:t> </a:t>
            </a:r>
            <a:endParaRPr lang="en-US" dirty="0">
              <a:noFill/>
            </a:endParaRP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92588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95971" y="885329"/>
            <a:ext cx="4999630" cy="71146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Computing Degrees of Freedom</a:t>
            </a:r>
          </a:p>
        </p:txBody>
      </p:sp>
      <p:graphicFrame>
        <p:nvGraphicFramePr>
          <p:cNvPr id="4" name="Table 3"/>
          <p:cNvGraphicFramePr>
            <a:graphicFrameLocks noGrp="1"/>
          </p:cNvGraphicFramePr>
          <p:nvPr>
            <p:extLst>
              <p:ext uri="{D42A27DB-BD31-4B8C-83A1-F6EECF244321}">
                <p14:modId xmlns:p14="http://schemas.microsoft.com/office/powerpoint/2010/main" val="1960519687"/>
              </p:ext>
            </p:extLst>
          </p:nvPr>
        </p:nvGraphicFramePr>
        <p:xfrm>
          <a:off x="1299048" y="2297373"/>
          <a:ext cx="7361831" cy="3291840"/>
        </p:xfrm>
        <a:graphic>
          <a:graphicData uri="http://schemas.openxmlformats.org/drawingml/2006/table">
            <a:tbl>
              <a:tblPr firstRow="1" firstCol="1" bandRow="1">
                <a:tableStyleId>{5940675A-B579-460E-94D1-54222C63F5DA}</a:tableStyleId>
              </a:tblPr>
              <a:tblGrid>
                <a:gridCol w="2383445">
                  <a:extLst>
                    <a:ext uri="{9D8B030D-6E8A-4147-A177-3AD203B41FA5}">
                      <a16:colId xmlns:a16="http://schemas.microsoft.com/office/drawing/2014/main" val="20000"/>
                    </a:ext>
                  </a:extLst>
                </a:gridCol>
                <a:gridCol w="3701596">
                  <a:extLst>
                    <a:ext uri="{9D8B030D-6E8A-4147-A177-3AD203B41FA5}">
                      <a16:colId xmlns:a16="http://schemas.microsoft.com/office/drawing/2014/main" val="20001"/>
                    </a:ext>
                  </a:extLst>
                </a:gridCol>
                <a:gridCol w="1276790">
                  <a:extLst>
                    <a:ext uri="{9D8B030D-6E8A-4147-A177-3AD203B41FA5}">
                      <a16:colId xmlns:a16="http://schemas.microsoft.com/office/drawing/2014/main" val="20002"/>
                    </a:ext>
                  </a:extLst>
                </a:gridCol>
              </a:tblGrid>
              <a:tr h="309827">
                <a:tc>
                  <a:txBody>
                    <a:bodyPr/>
                    <a:lstStyle/>
                    <a:p>
                      <a:pPr marL="0" marR="0" algn="ctr">
                        <a:spcBef>
                          <a:spcPts val="0"/>
                        </a:spcBef>
                        <a:spcAft>
                          <a:spcPts val="0"/>
                        </a:spcAft>
                      </a:pPr>
                      <a:r>
                        <a:rPr lang="en-US" sz="2400" dirty="0">
                          <a:solidFill>
                            <a:schemeClr val="tx1"/>
                          </a:solidFill>
                          <a:effectLst/>
                        </a:rPr>
                        <a:t>Variation Source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IN" sz="2400" dirty="0">
                          <a:solidFill>
                            <a:schemeClr val="tx1"/>
                          </a:solidFill>
                          <a:effectLst/>
                        </a:rPr>
                        <a:t>Degrees of Freedom (</a:t>
                      </a:r>
                      <a:r>
                        <a:rPr lang="en-US" sz="2400" dirty="0">
                          <a:solidFill>
                            <a:schemeClr val="tx1"/>
                          </a:solidFill>
                          <a:effectLst/>
                        </a:rPr>
                        <a:t>df)</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df</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309827">
                <a:tc>
                  <a:txBody>
                    <a:bodyPr/>
                    <a:lstStyle/>
                    <a:p>
                      <a:pPr marL="0" marR="0" algn="ctr">
                        <a:spcBef>
                          <a:spcPts val="0"/>
                        </a:spcBef>
                        <a:spcAft>
                          <a:spcPts val="0"/>
                        </a:spcAft>
                      </a:pPr>
                      <a:r>
                        <a:rPr lang="en-US" sz="2400" dirty="0">
                          <a:solidFill>
                            <a:schemeClr val="tx1"/>
                          </a:solidFill>
                          <a:effectLst/>
                        </a:rPr>
                        <a:t>Factor A (gender)</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Number of treatment − 1, (c−1)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2−1 = 1</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09827">
                <a:tc>
                  <a:txBody>
                    <a:bodyPr/>
                    <a:lstStyle/>
                    <a:p>
                      <a:pPr marL="0" marR="0" algn="ctr">
                        <a:spcBef>
                          <a:spcPts val="0"/>
                        </a:spcBef>
                        <a:spcAft>
                          <a:spcPts val="0"/>
                        </a:spcAft>
                      </a:pPr>
                      <a:r>
                        <a:rPr lang="en-US" sz="2400" dirty="0">
                          <a:solidFill>
                            <a:schemeClr val="tx1"/>
                          </a:solidFill>
                          <a:effectLst/>
                        </a:rPr>
                        <a:t>Factor B (age)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Number of treatment − 1, (r−1)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4−1 = 3</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09827">
                <a:tc>
                  <a:txBody>
                    <a:bodyPr/>
                    <a:lstStyle/>
                    <a:p>
                      <a:pPr marL="0" marR="0" algn="ctr">
                        <a:spcBef>
                          <a:spcPts val="0"/>
                        </a:spcBef>
                        <a:spcAft>
                          <a:spcPts val="0"/>
                        </a:spcAft>
                      </a:pPr>
                      <a:r>
                        <a:rPr lang="en-US" sz="2400" dirty="0">
                          <a:solidFill>
                            <a:schemeClr val="tx1"/>
                          </a:solidFill>
                          <a:effectLst/>
                        </a:rPr>
                        <a:t>Interaction (A×B)</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(c−1) × (r−1)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1×3 = 3</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309827">
                <a:tc>
                  <a:txBody>
                    <a:bodyPr/>
                    <a:lstStyle/>
                    <a:p>
                      <a:pPr marL="0" marR="0" algn="ctr">
                        <a:spcBef>
                          <a:spcPts val="0"/>
                        </a:spcBef>
                        <a:spcAft>
                          <a:spcPts val="0"/>
                        </a:spcAft>
                      </a:pPr>
                      <a:r>
                        <a:rPr lang="en-US" sz="2400" dirty="0">
                          <a:solidFill>
                            <a:schemeClr val="tx1"/>
                          </a:solidFill>
                          <a:effectLst/>
                        </a:rPr>
                        <a:t>Error</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rc (n*−1)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8×9 = 72</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309827">
                <a:tc>
                  <a:txBody>
                    <a:bodyPr/>
                    <a:lstStyle/>
                    <a:p>
                      <a:pPr marL="0" marR="0" algn="ctr">
                        <a:spcBef>
                          <a:spcPts val="0"/>
                        </a:spcBef>
                        <a:spcAft>
                          <a:spcPts val="0"/>
                        </a:spcAft>
                      </a:pPr>
                      <a:r>
                        <a:rPr lang="en-US" sz="2400" dirty="0">
                          <a:solidFill>
                            <a:schemeClr val="tx1"/>
                          </a:solidFill>
                          <a:effectLst/>
                        </a:rPr>
                        <a:t>Total variance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N**−1</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80−1 = 79</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564545" y="1640048"/>
            <a:ext cx="6427593"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11.8. Degrees of Freedom: Two-Way ANOVA</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96102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0352" y="613262"/>
            <a:ext cx="6777038" cy="49309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altLang="en-US" sz="2400" b="1" dirty="0"/>
              <a:t>Computing Mean Sum of Squares and </a:t>
            </a:r>
            <a:r>
              <a:rPr lang="en-IN" altLang="en-US" sz="2400" b="1" i="1" dirty="0"/>
              <a:t>F-</a:t>
            </a:r>
            <a:r>
              <a:rPr lang="en-IN" altLang="en-US" sz="2400" b="1" dirty="0"/>
              <a:t>Ratios</a:t>
            </a:r>
            <a:endParaRPr lang="en-US" alt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332621766"/>
              </p:ext>
            </p:extLst>
          </p:nvPr>
        </p:nvGraphicFramePr>
        <p:xfrm>
          <a:off x="1091823" y="1964083"/>
          <a:ext cx="7806517" cy="4023360"/>
        </p:xfrm>
        <a:graphic>
          <a:graphicData uri="http://schemas.openxmlformats.org/drawingml/2006/table">
            <a:tbl>
              <a:tblPr/>
              <a:tblGrid>
                <a:gridCol w="1948132">
                  <a:extLst>
                    <a:ext uri="{9D8B030D-6E8A-4147-A177-3AD203B41FA5}">
                      <a16:colId xmlns:a16="http://schemas.microsoft.com/office/drawing/2014/main" val="20000"/>
                    </a:ext>
                  </a:extLst>
                </a:gridCol>
                <a:gridCol w="1997097">
                  <a:extLst>
                    <a:ext uri="{9D8B030D-6E8A-4147-A177-3AD203B41FA5}">
                      <a16:colId xmlns:a16="http://schemas.microsoft.com/office/drawing/2014/main" val="20001"/>
                    </a:ext>
                  </a:extLst>
                </a:gridCol>
                <a:gridCol w="1678821">
                  <a:extLst>
                    <a:ext uri="{9D8B030D-6E8A-4147-A177-3AD203B41FA5}">
                      <a16:colId xmlns:a16="http://schemas.microsoft.com/office/drawing/2014/main" val="20002"/>
                    </a:ext>
                  </a:extLst>
                </a:gridCol>
                <a:gridCol w="2182467">
                  <a:extLst>
                    <a:ext uri="{9D8B030D-6E8A-4147-A177-3AD203B41FA5}">
                      <a16:colId xmlns:a16="http://schemas.microsoft.com/office/drawing/2014/main" val="20003"/>
                    </a:ext>
                  </a:extLst>
                </a:gridCol>
              </a:tblGrid>
              <a:tr h="4267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Mean Sum of Square </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Calculated Value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 </a:t>
                      </a:r>
                      <a:r>
                        <a:rPr kumimoji="0" lang="en-US" sz="2200" b="0" i="1" u="none" strike="noStrike" cap="none" normalizeH="0" baseline="0" dirty="0">
                          <a:ln>
                            <a:noFill/>
                          </a:ln>
                          <a:solidFill>
                            <a:schemeClr val="tx1"/>
                          </a:solidFill>
                          <a:effectLst/>
                          <a:latin typeface="+mn-lt"/>
                        </a:rPr>
                        <a:t>F</a:t>
                      </a:r>
                      <a:r>
                        <a:rPr kumimoji="0" lang="en-US" sz="2200" b="0" i="0" u="none" strike="noStrike" cap="none" normalizeH="0" baseline="0" dirty="0">
                          <a:ln>
                            <a:noFill/>
                          </a:ln>
                          <a:solidFill>
                            <a:schemeClr val="tx1"/>
                          </a:solidFill>
                          <a:effectLst/>
                          <a:latin typeface="+mn-lt"/>
                        </a:rPr>
                        <a:t>-Ratios</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Calculated Value</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67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Ms</a:t>
                      </a:r>
                      <a:r>
                        <a:rPr kumimoji="0" lang="en-US" sz="2200" b="0" i="0" u="none" strike="noStrike" cap="none" normalizeH="0" baseline="-25000" dirty="0">
                          <a:ln>
                            <a:noFill/>
                          </a:ln>
                          <a:solidFill>
                            <a:schemeClr val="tx1"/>
                          </a:solidFill>
                          <a:effectLst/>
                          <a:latin typeface="+mn-lt"/>
                        </a:rPr>
                        <a:t>gender</a:t>
                      </a:r>
                      <a:r>
                        <a:rPr lang="en-US" sz="2200" dirty="0">
                          <a:latin typeface="+mn-lt"/>
                        </a:rPr>
                        <a:t> </a:t>
                      </a:r>
                      <a:r>
                        <a:rPr kumimoji="0" lang="en-US" sz="2200" b="0" i="0" u="none" strike="noStrike" cap="none" normalizeH="0" baseline="0" dirty="0">
                          <a:ln>
                            <a:noFill/>
                          </a:ln>
                          <a:solidFill>
                            <a:schemeClr val="tx1"/>
                          </a:solidFill>
                          <a:effectLst/>
                          <a:latin typeface="+mn-lt"/>
                        </a:rPr>
                        <a:t>=  SS</a:t>
                      </a:r>
                      <a:r>
                        <a:rPr kumimoji="0" lang="en-US" sz="2200" b="0" i="0" u="none" strike="noStrike" cap="none" normalizeH="0" baseline="-25000" dirty="0">
                          <a:ln>
                            <a:noFill/>
                          </a:ln>
                          <a:solidFill>
                            <a:schemeClr val="tx1"/>
                          </a:solidFill>
                          <a:effectLst/>
                          <a:latin typeface="+mn-lt"/>
                        </a:rPr>
                        <a:t>gender</a:t>
                      </a:r>
                      <a:r>
                        <a:rPr kumimoji="0" lang="en-US" sz="2200" b="0" i="0" u="none" strike="noStrike" cap="none" normalizeH="0" baseline="0" dirty="0">
                          <a:ln>
                            <a:noFill/>
                          </a:ln>
                          <a:solidFill>
                            <a:schemeClr val="tx1"/>
                          </a:solidFill>
                          <a:effectLst/>
                          <a:latin typeface="+mn-lt"/>
                        </a:rPr>
                        <a:t>/df</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2257.8/1 = 2257.8</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F</a:t>
                      </a:r>
                      <a:r>
                        <a:rPr kumimoji="0" lang="en-US" sz="2200" b="0" i="0" u="none" strike="noStrike" cap="none" normalizeH="0" baseline="-25000" dirty="0">
                          <a:ln>
                            <a:noFill/>
                          </a:ln>
                          <a:solidFill>
                            <a:schemeClr val="tx1"/>
                          </a:solidFill>
                          <a:effectLst/>
                          <a:latin typeface="+mn-lt"/>
                        </a:rPr>
                        <a:t>gender </a:t>
                      </a:r>
                      <a:r>
                        <a:rPr kumimoji="0" lang="en-US" sz="2200" b="0" i="0" u="none" strike="noStrike" cap="none" normalizeH="0" baseline="0" dirty="0">
                          <a:ln>
                            <a:noFill/>
                          </a:ln>
                          <a:solidFill>
                            <a:schemeClr val="tx1"/>
                          </a:solidFill>
                          <a:effectLst/>
                          <a:latin typeface="+mn-lt"/>
                        </a:rPr>
                        <a:t>=  MS</a:t>
                      </a:r>
                      <a:r>
                        <a:rPr kumimoji="0" lang="en-US" sz="2200" b="0" i="0" u="none" strike="noStrike" cap="none" normalizeH="0" baseline="-25000" dirty="0">
                          <a:ln>
                            <a:noFill/>
                          </a:ln>
                          <a:solidFill>
                            <a:schemeClr val="tx1"/>
                          </a:solidFill>
                          <a:effectLst/>
                          <a:latin typeface="+mn-lt"/>
                        </a:rPr>
                        <a:t>gender</a:t>
                      </a:r>
                      <a:r>
                        <a:rPr kumimoji="0" lang="en-US" sz="2200" b="0" i="0" u="none" strike="noStrike" cap="none" normalizeH="0" baseline="0" dirty="0">
                          <a:ln>
                            <a:noFill/>
                          </a:ln>
                          <a:solidFill>
                            <a:schemeClr val="tx1"/>
                          </a:solidFill>
                          <a:effectLst/>
                          <a:latin typeface="+mn-lt"/>
                        </a:rPr>
                        <a:t>/ Ms</a:t>
                      </a:r>
                      <a:r>
                        <a:rPr kumimoji="0" lang="en-US" sz="2200" b="0" i="0" u="none" strike="noStrike" cap="none" normalizeH="0" baseline="-25000" dirty="0">
                          <a:ln>
                            <a:noFill/>
                          </a:ln>
                          <a:solidFill>
                            <a:schemeClr val="tx1"/>
                          </a:solidFill>
                          <a:effectLst/>
                          <a:latin typeface="+mn-lt"/>
                        </a:rPr>
                        <a:t>error</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2257.8/1057.6 = 2.13</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2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Ms</a:t>
                      </a:r>
                      <a:r>
                        <a:rPr kumimoji="0" lang="en-US" sz="2200" b="0" i="0" u="none" strike="noStrike" cap="none" normalizeH="0" baseline="-25000" dirty="0">
                          <a:ln>
                            <a:noFill/>
                          </a:ln>
                          <a:solidFill>
                            <a:schemeClr val="tx1"/>
                          </a:solidFill>
                          <a:effectLst/>
                          <a:latin typeface="+mn-lt"/>
                        </a:rPr>
                        <a:t>age </a:t>
                      </a:r>
                      <a:r>
                        <a:rPr kumimoji="0" lang="en-US" sz="2200" b="0" i="0" u="none" strike="noStrike" cap="none" normalizeH="0" baseline="0" dirty="0">
                          <a:ln>
                            <a:noFill/>
                          </a:ln>
                          <a:solidFill>
                            <a:schemeClr val="tx1"/>
                          </a:solidFill>
                          <a:effectLst/>
                          <a:latin typeface="+mn-lt"/>
                        </a:rPr>
                        <a:t>= SS</a:t>
                      </a:r>
                      <a:r>
                        <a:rPr kumimoji="0" lang="en-US" sz="2200" b="0" i="0" u="none" strike="noStrike" cap="none" normalizeH="0" baseline="-25000" dirty="0">
                          <a:ln>
                            <a:noFill/>
                          </a:ln>
                          <a:solidFill>
                            <a:schemeClr val="tx1"/>
                          </a:solidFill>
                          <a:effectLst/>
                          <a:latin typeface="+mn-lt"/>
                        </a:rPr>
                        <a:t>age</a:t>
                      </a:r>
                      <a:r>
                        <a:rPr kumimoji="0" lang="en-US" sz="2200" b="0" i="0" u="none" strike="noStrike" cap="none" normalizeH="0" baseline="0" dirty="0">
                          <a:ln>
                            <a:noFill/>
                          </a:ln>
                          <a:solidFill>
                            <a:schemeClr val="tx1"/>
                          </a:solidFill>
                          <a:effectLst/>
                          <a:latin typeface="+mn-lt"/>
                        </a:rPr>
                        <a:t>/df</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45468.4/3 = 15156.1</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F</a:t>
                      </a:r>
                      <a:r>
                        <a:rPr kumimoji="0" lang="en-US" sz="2200" b="0" i="0" u="none" strike="noStrike" cap="none" normalizeH="0" baseline="-25000" dirty="0">
                          <a:ln>
                            <a:noFill/>
                          </a:ln>
                          <a:solidFill>
                            <a:schemeClr val="tx1"/>
                          </a:solidFill>
                          <a:effectLst/>
                          <a:latin typeface="+mn-lt"/>
                        </a:rPr>
                        <a:t>age </a:t>
                      </a:r>
                      <a:r>
                        <a:rPr kumimoji="0" lang="en-US" sz="2200" b="0" i="0" u="none" strike="noStrike" cap="none" normalizeH="0" baseline="0" dirty="0">
                          <a:ln>
                            <a:noFill/>
                          </a:ln>
                          <a:solidFill>
                            <a:schemeClr val="tx1"/>
                          </a:solidFill>
                          <a:effectLst/>
                          <a:latin typeface="+mn-lt"/>
                        </a:rPr>
                        <a:t>= MS</a:t>
                      </a:r>
                      <a:r>
                        <a:rPr kumimoji="0" lang="en-US" sz="2200" b="0" i="0" u="none" strike="noStrike" cap="none" normalizeH="0" baseline="-25000" dirty="0">
                          <a:ln>
                            <a:noFill/>
                          </a:ln>
                          <a:solidFill>
                            <a:schemeClr val="tx1"/>
                          </a:solidFill>
                          <a:effectLst/>
                          <a:latin typeface="+mn-lt"/>
                        </a:rPr>
                        <a:t>age</a:t>
                      </a:r>
                      <a:r>
                        <a:rPr kumimoji="0" lang="en-US" sz="2200" b="0" i="0" u="none" strike="noStrike" cap="none" normalizeH="0" baseline="0" dirty="0">
                          <a:ln>
                            <a:noFill/>
                          </a:ln>
                          <a:solidFill>
                            <a:schemeClr val="tx1"/>
                          </a:solidFill>
                          <a:effectLst/>
                          <a:latin typeface="+mn-lt"/>
                        </a:rPr>
                        <a:t>/ Ms</a:t>
                      </a:r>
                      <a:r>
                        <a:rPr kumimoji="0" lang="en-US" sz="2200" b="0" i="0" u="none" strike="noStrike" cap="none" normalizeH="0" baseline="-25000" dirty="0">
                          <a:ln>
                            <a:noFill/>
                          </a:ln>
                          <a:solidFill>
                            <a:schemeClr val="tx1"/>
                          </a:solidFill>
                          <a:effectLst/>
                          <a:latin typeface="+mn-lt"/>
                        </a:rPr>
                        <a:t>error</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15156.1/1057.6 = 14.33</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MS</a:t>
                      </a:r>
                      <a:r>
                        <a:rPr kumimoji="0" lang="en-US" sz="2200" b="0" i="0" u="none" strike="noStrike" cap="none" normalizeH="0" baseline="-25000" dirty="0">
                          <a:ln>
                            <a:noFill/>
                          </a:ln>
                          <a:solidFill>
                            <a:schemeClr val="tx1"/>
                          </a:solidFill>
                          <a:effectLst/>
                          <a:latin typeface="+mn-lt"/>
                        </a:rPr>
                        <a:t>gender x age </a:t>
                      </a:r>
                      <a:r>
                        <a:rPr kumimoji="0" lang="en-US" sz="2200" b="0" i="0" u="none" strike="noStrike" cap="none" normalizeH="0" baseline="0" dirty="0">
                          <a:ln>
                            <a:noFill/>
                          </a:ln>
                          <a:solidFill>
                            <a:schemeClr val="tx1"/>
                          </a:solidFill>
                          <a:effectLst/>
                          <a:latin typeface="+mn-lt"/>
                        </a:rPr>
                        <a:t>=  SS</a:t>
                      </a:r>
                      <a:r>
                        <a:rPr kumimoji="0" lang="en-US" sz="2200" b="0" i="0" u="none" strike="noStrike" cap="none" normalizeH="0" baseline="-25000" dirty="0">
                          <a:ln>
                            <a:noFill/>
                          </a:ln>
                          <a:solidFill>
                            <a:schemeClr val="tx1"/>
                          </a:solidFill>
                          <a:effectLst/>
                          <a:latin typeface="+mn-lt"/>
                        </a:rPr>
                        <a:t>gender</a:t>
                      </a:r>
                      <a:r>
                        <a:rPr kumimoji="0" lang="en-US" sz="2200" b="0" i="0" u="none" strike="noStrike" cap="none" normalizeH="0" baseline="0" dirty="0">
                          <a:ln>
                            <a:noFill/>
                          </a:ln>
                          <a:solidFill>
                            <a:schemeClr val="tx1"/>
                          </a:solidFill>
                          <a:effectLst/>
                          <a:latin typeface="+mn-lt"/>
                        </a:rPr>
                        <a:t>/df</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14920.9/3 = 4976.64</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F</a:t>
                      </a:r>
                      <a:r>
                        <a:rPr kumimoji="0" lang="en-US" sz="2200" b="0" i="0" u="none" strike="noStrike" cap="none" normalizeH="0" baseline="-25000" dirty="0">
                          <a:ln>
                            <a:noFill/>
                          </a:ln>
                          <a:solidFill>
                            <a:schemeClr val="tx1"/>
                          </a:solidFill>
                          <a:effectLst/>
                          <a:latin typeface="+mn-lt"/>
                        </a:rPr>
                        <a:t>gender x age </a:t>
                      </a:r>
                      <a:r>
                        <a:rPr kumimoji="0" lang="en-US" sz="2200" b="0" i="0" u="none" strike="noStrike" cap="none" normalizeH="0" baseline="0" dirty="0">
                          <a:ln>
                            <a:noFill/>
                          </a:ln>
                          <a:solidFill>
                            <a:schemeClr val="tx1"/>
                          </a:solidFill>
                          <a:effectLst/>
                          <a:latin typeface="+mn-lt"/>
                        </a:rPr>
                        <a:t>=  MS</a:t>
                      </a:r>
                      <a:r>
                        <a:rPr kumimoji="0" lang="en-US" sz="2200" b="0" i="0" u="none" strike="noStrike" cap="none" normalizeH="0" baseline="-25000" dirty="0">
                          <a:ln>
                            <a:noFill/>
                          </a:ln>
                          <a:solidFill>
                            <a:schemeClr val="tx1"/>
                          </a:solidFill>
                          <a:effectLst/>
                          <a:latin typeface="+mn-lt"/>
                        </a:rPr>
                        <a:t>ggender x age</a:t>
                      </a:r>
                      <a:r>
                        <a:rPr kumimoji="0" lang="en-US" sz="2200" b="0" i="0" u="none" strike="noStrike" cap="none" normalizeH="0" baseline="0" dirty="0">
                          <a:ln>
                            <a:noFill/>
                          </a:ln>
                          <a:solidFill>
                            <a:schemeClr val="tx1"/>
                          </a:solidFill>
                          <a:effectLst/>
                          <a:latin typeface="+mn-lt"/>
                        </a:rPr>
                        <a:t>/ Ms</a:t>
                      </a:r>
                      <a:r>
                        <a:rPr kumimoji="0" lang="en-US" sz="2200" b="0" i="0" u="none" strike="noStrike" cap="none" normalizeH="0" baseline="-25000" dirty="0">
                          <a:ln>
                            <a:noFill/>
                          </a:ln>
                          <a:solidFill>
                            <a:schemeClr val="tx1"/>
                          </a:solidFill>
                          <a:effectLst/>
                          <a:latin typeface="+mn-lt"/>
                        </a:rPr>
                        <a:t>error</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4976.3/1057.6 = 4.70</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3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Ms</a:t>
                      </a:r>
                      <a:r>
                        <a:rPr kumimoji="0" lang="en-US" sz="2200" b="0" i="0" u="none" strike="noStrike" cap="none" normalizeH="0" baseline="-25000" dirty="0">
                          <a:ln>
                            <a:noFill/>
                          </a:ln>
                          <a:solidFill>
                            <a:schemeClr val="tx1"/>
                          </a:solidFill>
                          <a:effectLst/>
                          <a:latin typeface="+mn-lt"/>
                        </a:rPr>
                        <a:t>erro </a:t>
                      </a:r>
                      <a:r>
                        <a:rPr kumimoji="0" lang="en-US" sz="2200" b="0" i="0" u="none" strike="noStrike" cap="none" normalizeH="0" baseline="0" dirty="0">
                          <a:ln>
                            <a:noFill/>
                          </a:ln>
                          <a:solidFill>
                            <a:schemeClr val="tx1"/>
                          </a:solidFill>
                          <a:effectLst/>
                          <a:latin typeface="+mn-lt"/>
                        </a:rPr>
                        <a:t>= SS</a:t>
                      </a:r>
                      <a:r>
                        <a:rPr kumimoji="0" lang="en-US" sz="2200" b="0" i="0" u="none" strike="noStrike" cap="none" normalizeH="0" baseline="-25000" dirty="0">
                          <a:ln>
                            <a:noFill/>
                          </a:ln>
                          <a:solidFill>
                            <a:schemeClr val="tx1"/>
                          </a:solidFill>
                          <a:effectLst/>
                          <a:latin typeface="+mn-lt"/>
                        </a:rPr>
                        <a:t>error</a:t>
                      </a:r>
                      <a:r>
                        <a:rPr kumimoji="0" lang="en-US" sz="2200" b="0" i="0" u="none" strike="noStrike" cap="none" normalizeH="0" baseline="0" dirty="0">
                          <a:ln>
                            <a:noFill/>
                          </a:ln>
                          <a:solidFill>
                            <a:schemeClr val="tx1"/>
                          </a:solidFill>
                          <a:effectLst/>
                          <a:latin typeface="+mn-lt"/>
                        </a:rPr>
                        <a:t>/df</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76152.5/72 = 1057.6</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n-lt"/>
                        </a:rPr>
                        <a:t> </a:t>
                      </a:r>
                      <a:endParaRPr kumimoji="0" lang="en-US" sz="2200" b="0" i="0" u="none" strike="noStrike" cap="none" normalizeH="0" baseline="0" dirty="0">
                        <a:ln>
                          <a:noFill/>
                        </a:ln>
                        <a:solidFill>
                          <a:schemeClr val="tx1"/>
                        </a:solidFill>
                        <a:effectLst/>
                        <a:latin typeface="+mn-lt"/>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7" name="Rectangle 2"/>
          <p:cNvSpPr>
            <a:spLocks noChangeArrowheads="1"/>
          </p:cNvSpPr>
          <p:nvPr/>
        </p:nvSpPr>
        <p:spPr bwMode="auto">
          <a:xfrm>
            <a:off x="2113305" y="1304388"/>
            <a:ext cx="4895507"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11.9. </a:t>
            </a:r>
            <a:r>
              <a:rPr lang="en-US" sz="2400" i="1" dirty="0">
                <a:latin typeface="+mn-lt"/>
                <a:ea typeface="Calibri" pitchFamily="34" charset="0"/>
                <a:cs typeface="Times New Roman" pitchFamily="18" charset="0"/>
              </a:rPr>
              <a:t>F</a:t>
            </a:r>
            <a:r>
              <a:rPr lang="en-US" sz="2400" dirty="0">
                <a:latin typeface="+mn-lt"/>
                <a:ea typeface="Calibri" pitchFamily="34" charset="0"/>
                <a:cs typeface="Times New Roman" pitchFamily="18" charset="0"/>
              </a:rPr>
              <a:t>-Ratios: Two-Way ANOVA</a:t>
            </a: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6048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44638" y="1582003"/>
            <a:ext cx="6621440" cy="318106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2400" dirty="0"/>
              <a:t>Demonstrate the steps used in SPSS to execute two-way ANOVA</a:t>
            </a:r>
          </a:p>
          <a:p>
            <a:r>
              <a:rPr lang="en-GB" altLang="en-US" sz="2400" dirty="0"/>
              <a:t>Explain how to analyse and interpret the SPSS outputs of two-way ANOVA</a:t>
            </a:r>
          </a:p>
          <a:p>
            <a:r>
              <a:rPr lang="en-GB" altLang="en-US" sz="2400" dirty="0"/>
              <a:t>Describe the important formulae and calculations of main ANOVA table</a:t>
            </a:r>
          </a:p>
          <a:p>
            <a:r>
              <a:rPr lang="en-GB" altLang="en-US" sz="2400" dirty="0"/>
              <a:t>Report the final results of two-way ANOVA</a:t>
            </a:r>
          </a:p>
          <a:p>
            <a:endParaRPr lang="en-GB" altLang="en-US" sz="2400" dirty="0"/>
          </a:p>
          <a:p>
            <a:pPr algn="just"/>
            <a:endParaRPr lang="en-GB"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0254" y="147725"/>
            <a:ext cx="7998654" cy="663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Sample Data Showing Mean Scores</a:t>
            </a:r>
          </a:p>
        </p:txBody>
      </p:sp>
      <p:graphicFrame>
        <p:nvGraphicFramePr>
          <p:cNvPr id="3" name="Content Placeholder 5"/>
          <p:cNvGraphicFramePr>
            <a:graphicFrameLocks/>
          </p:cNvGraphicFramePr>
          <p:nvPr>
            <p:extLst>
              <p:ext uri="{D42A27DB-BD31-4B8C-83A1-F6EECF244321}">
                <p14:modId xmlns:p14="http://schemas.microsoft.com/office/powerpoint/2010/main" val="909275017"/>
              </p:ext>
            </p:extLst>
          </p:nvPr>
        </p:nvGraphicFramePr>
        <p:xfrm>
          <a:off x="1235481" y="1459327"/>
          <a:ext cx="6867529" cy="4776763"/>
        </p:xfrm>
        <a:graphic>
          <a:graphicData uri="http://schemas.openxmlformats.org/drawingml/2006/table">
            <a:tbl>
              <a:tblPr firstRow="1" firstCol="1" bandRow="1">
                <a:tableStyleId>{5940675A-B579-460E-94D1-54222C63F5DA}</a:tableStyleId>
              </a:tblPr>
              <a:tblGrid>
                <a:gridCol w="1111905">
                  <a:extLst>
                    <a:ext uri="{9D8B030D-6E8A-4147-A177-3AD203B41FA5}">
                      <a16:colId xmlns:a16="http://schemas.microsoft.com/office/drawing/2014/main" val="20000"/>
                    </a:ext>
                  </a:extLst>
                </a:gridCol>
                <a:gridCol w="1001072">
                  <a:extLst>
                    <a:ext uri="{9D8B030D-6E8A-4147-A177-3AD203B41FA5}">
                      <a16:colId xmlns:a16="http://schemas.microsoft.com/office/drawing/2014/main" val="20001"/>
                    </a:ext>
                  </a:extLst>
                </a:gridCol>
                <a:gridCol w="985342">
                  <a:extLst>
                    <a:ext uri="{9D8B030D-6E8A-4147-A177-3AD203B41FA5}">
                      <a16:colId xmlns:a16="http://schemas.microsoft.com/office/drawing/2014/main" val="20002"/>
                    </a:ext>
                  </a:extLst>
                </a:gridCol>
                <a:gridCol w="985342">
                  <a:extLst>
                    <a:ext uri="{9D8B030D-6E8A-4147-A177-3AD203B41FA5}">
                      <a16:colId xmlns:a16="http://schemas.microsoft.com/office/drawing/2014/main" val="20003"/>
                    </a:ext>
                  </a:extLst>
                </a:gridCol>
                <a:gridCol w="1410362">
                  <a:extLst>
                    <a:ext uri="{9D8B030D-6E8A-4147-A177-3AD203B41FA5}">
                      <a16:colId xmlns:a16="http://schemas.microsoft.com/office/drawing/2014/main" val="20004"/>
                    </a:ext>
                  </a:extLst>
                </a:gridCol>
                <a:gridCol w="1373506">
                  <a:extLst>
                    <a:ext uri="{9D8B030D-6E8A-4147-A177-3AD203B41FA5}">
                      <a16:colId xmlns:a16="http://schemas.microsoft.com/office/drawing/2014/main" val="20005"/>
                    </a:ext>
                  </a:extLst>
                </a:gridCol>
              </a:tblGrid>
              <a:tr h="366641">
                <a:tc>
                  <a:txBody>
                    <a:bodyPr/>
                    <a:lstStyle/>
                    <a:p>
                      <a:pPr marL="0" marR="0" algn="ctr">
                        <a:lnSpc>
                          <a:spcPct val="115000"/>
                        </a:lnSpc>
                        <a:spcBef>
                          <a:spcPts val="0"/>
                        </a:spcBef>
                        <a:spcAft>
                          <a:spcPts val="0"/>
                        </a:spcAft>
                      </a:pPr>
                      <a:r>
                        <a:rPr lang="en-US" sz="1200" dirty="0">
                          <a:solidFill>
                            <a:schemeClr val="tx1"/>
                          </a:solidFill>
                          <a:effectLst/>
                          <a:latin typeface="+mn-lt"/>
                        </a:rPr>
                        <a:t>Gender (i)</a:t>
                      </a:r>
                      <a:endParaRPr lang="en-US" sz="1200" dirty="0">
                        <a:solidFill>
                          <a:schemeClr val="tx1"/>
                        </a:solidFill>
                        <a:effectLst/>
                        <a:latin typeface="+mn-lt"/>
                        <a:ea typeface="Times New Roman"/>
                        <a:cs typeface="Times New Roman"/>
                      </a:endParaRPr>
                    </a:p>
                  </a:txBody>
                  <a:tcPr marL="47846" marR="47846" marT="0" marB="0" anchor="b"/>
                </a:tc>
                <a:tc gridSpan="4">
                  <a:txBody>
                    <a:bodyPr/>
                    <a:lstStyle/>
                    <a:p>
                      <a:pPr marL="0" marR="0" algn="ctr">
                        <a:lnSpc>
                          <a:spcPct val="115000"/>
                        </a:lnSpc>
                        <a:spcBef>
                          <a:spcPts val="0"/>
                        </a:spcBef>
                        <a:spcAft>
                          <a:spcPts val="0"/>
                        </a:spcAft>
                      </a:pPr>
                      <a:r>
                        <a:rPr lang="en-US" sz="1200" dirty="0">
                          <a:solidFill>
                            <a:schemeClr val="tx1"/>
                          </a:solidFill>
                          <a:effectLst/>
                          <a:latin typeface="+mn-lt"/>
                        </a:rPr>
                        <a:t> </a:t>
                      </a:r>
                    </a:p>
                    <a:p>
                      <a:pPr marL="0" marR="0" algn="ctr">
                        <a:lnSpc>
                          <a:spcPct val="115000"/>
                        </a:lnSpc>
                        <a:spcBef>
                          <a:spcPts val="0"/>
                        </a:spcBef>
                        <a:spcAft>
                          <a:spcPts val="0"/>
                        </a:spcAft>
                      </a:pPr>
                      <a:r>
                        <a:rPr lang="en-US" sz="1200" dirty="0">
                          <a:solidFill>
                            <a:schemeClr val="tx1"/>
                          </a:solidFill>
                          <a:effectLst/>
                          <a:latin typeface="+mn-lt"/>
                        </a:rPr>
                        <a:t>Age in Years (j)</a:t>
                      </a:r>
                      <a:endParaRPr lang="en-US" sz="1200" dirty="0">
                        <a:solidFill>
                          <a:schemeClr val="tx1"/>
                        </a:solidFill>
                        <a:effectLst/>
                        <a:latin typeface="+mn-lt"/>
                        <a:ea typeface="Times New Roman"/>
                        <a:cs typeface="Times New Roman"/>
                      </a:endParaRPr>
                    </a:p>
                  </a:txBody>
                  <a:tcPr marL="47846" marR="47846"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200" dirty="0">
                        <a:solidFill>
                          <a:schemeClr val="tx1"/>
                        </a:solidFill>
                        <a:latin typeface="+mn-lt"/>
                      </a:endParaRPr>
                    </a:p>
                  </a:txBody>
                  <a:tcPr marL="47846" marR="47846" marT="0" marB="0">
                    <a:blipFill rotWithShape="1">
                      <a:blip r:embed="rId2"/>
                      <a:stretch>
                        <a:fillRect l="-400000" t="-7692" b="-1161538"/>
                      </a:stretch>
                    </a:blipFill>
                  </a:tcPr>
                </a:tc>
                <a:extLst>
                  <a:ext uri="{0D108BD9-81ED-4DB2-BD59-A6C34878D82A}">
                    <a16:rowId xmlns:a16="http://schemas.microsoft.com/office/drawing/2014/main" val="10000"/>
                  </a:ext>
                </a:extLst>
              </a:tr>
              <a:tr h="317190">
                <a:tc rowSpan="8">
                  <a:txBody>
                    <a:bodyPr/>
                    <a:lstStyle/>
                    <a:p>
                      <a:pPr marL="0" marR="0" algn="ctr">
                        <a:lnSpc>
                          <a:spcPct val="115000"/>
                        </a:lnSpc>
                        <a:spcBef>
                          <a:spcPts val="0"/>
                        </a:spcBef>
                        <a:spcAft>
                          <a:spcPts val="0"/>
                        </a:spcAft>
                      </a:pPr>
                      <a:r>
                        <a:rPr lang="en-US" sz="1200" dirty="0">
                          <a:solidFill>
                            <a:schemeClr val="tx1"/>
                          </a:solidFill>
                          <a:effectLst/>
                          <a:latin typeface="+mn-lt"/>
                        </a:rPr>
                        <a:t>Male (L*−1)</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20−25 (L−1)</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25−35(L−2)</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35−50(L−3)</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&gt;50(L−4)</a:t>
                      </a:r>
                      <a:endParaRPr lang="en-US" sz="1200" dirty="0">
                        <a:solidFill>
                          <a:schemeClr val="tx1"/>
                        </a:solidFill>
                        <a:effectLst/>
                        <a:latin typeface="+mn-lt"/>
                        <a:ea typeface="Times New Roman"/>
                        <a:cs typeface="Times New Roman"/>
                      </a:endParaRPr>
                    </a:p>
                  </a:txBody>
                  <a:tcPr marL="47846" marR="47846" marT="0" marB="0" anchor="b"/>
                </a:tc>
                <a:tc rowSpan="4">
                  <a:txBody>
                    <a:bodyPr/>
                    <a:lstStyle/>
                    <a:p>
                      <a:pPr marL="0" marR="0" algn="ctr">
                        <a:lnSpc>
                          <a:spcPct val="115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01"/>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50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105</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70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70</a:t>
                      </a:r>
                      <a:endParaRPr lang="en-US" sz="1200" dirty="0">
                        <a:solidFill>
                          <a:schemeClr val="tx1"/>
                        </a:solidFill>
                        <a:effectLst/>
                        <a:latin typeface="+mn-lt"/>
                        <a:ea typeface="Times New Roman"/>
                        <a:cs typeface="Times New Roman"/>
                      </a:endParaRPr>
                    </a:p>
                  </a:txBody>
                  <a:tcPr marL="47846" marR="47846" marT="0" marB="0" anchor="b"/>
                </a:tc>
                <a:tc vMerge="1">
                  <a:txBody>
                    <a:bodyPr/>
                    <a:lstStyle/>
                    <a:p>
                      <a:endParaRPr lang="en-US"/>
                    </a:p>
                  </a:txBody>
                  <a:tcPr/>
                </a:tc>
                <a:extLst>
                  <a:ext uri="{0D108BD9-81ED-4DB2-BD59-A6C34878D82A}">
                    <a16:rowId xmlns:a16="http://schemas.microsoft.com/office/drawing/2014/main" val="10002"/>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100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110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50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90</a:t>
                      </a:r>
                      <a:endParaRPr lang="en-US" sz="1200" dirty="0">
                        <a:solidFill>
                          <a:schemeClr val="tx1"/>
                        </a:solidFill>
                        <a:effectLst/>
                        <a:latin typeface="+mn-lt"/>
                        <a:ea typeface="Times New Roman"/>
                        <a:cs typeface="Times New Roman"/>
                      </a:endParaRPr>
                    </a:p>
                  </a:txBody>
                  <a:tcPr marL="47846" marR="47846" marT="0" marB="0" anchor="b"/>
                </a:tc>
                <a:tc vMerge="1">
                  <a:txBody>
                    <a:bodyPr/>
                    <a:lstStyle/>
                    <a:p>
                      <a:endParaRPr lang="en-US"/>
                    </a:p>
                  </a:txBody>
                  <a:tcPr/>
                </a:tc>
                <a:extLst>
                  <a:ext uri="{0D108BD9-81ED-4DB2-BD59-A6C34878D82A}">
                    <a16:rowId xmlns:a16="http://schemas.microsoft.com/office/drawing/2014/main" val="10003"/>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60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120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15</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40</a:t>
                      </a:r>
                      <a:endParaRPr lang="en-US" sz="1200" dirty="0">
                        <a:solidFill>
                          <a:schemeClr val="tx1"/>
                        </a:solidFill>
                        <a:effectLst/>
                        <a:latin typeface="+mn-lt"/>
                        <a:ea typeface="Times New Roman"/>
                        <a:cs typeface="Times New Roman"/>
                      </a:endParaRPr>
                    </a:p>
                  </a:txBody>
                  <a:tcPr marL="47846" marR="47846" marT="0" marB="0" anchor="b"/>
                </a:tc>
                <a:tc vMerge="1">
                  <a:txBody>
                    <a:bodyPr/>
                    <a:lstStyle/>
                    <a:p>
                      <a:endParaRPr lang="en-US"/>
                    </a:p>
                  </a:txBody>
                  <a:tcPr/>
                </a:tc>
                <a:extLst>
                  <a:ext uri="{0D108BD9-81ED-4DB2-BD59-A6C34878D82A}">
                    <a16:rowId xmlns:a16="http://schemas.microsoft.com/office/drawing/2014/main" val="10004"/>
                  </a:ext>
                </a:extLst>
              </a:tr>
              <a:tr h="183321">
                <a:tc vMerge="1">
                  <a:txBody>
                    <a:bodyPr/>
                    <a:lstStyle/>
                    <a:p>
                      <a:endParaRPr lang="en-US"/>
                    </a:p>
                  </a:txBody>
                  <a:tcPr/>
                </a:tc>
                <a:tc gridSpan="5">
                  <a:txBody>
                    <a:bodyPr/>
                    <a:lstStyle/>
                    <a:p>
                      <a:pPr marL="0" marR="0" algn="ctr">
                        <a:lnSpc>
                          <a:spcPct val="115000"/>
                        </a:lnSpc>
                        <a:spcBef>
                          <a:spcPts val="0"/>
                        </a:spcBef>
                        <a:spcAft>
                          <a:spcPts val="0"/>
                        </a:spcAft>
                      </a:pPr>
                      <a:r>
                        <a:rPr lang="en-US" sz="1200" dirty="0">
                          <a:solidFill>
                            <a:schemeClr val="tx1"/>
                          </a:solidFill>
                          <a:effectLst/>
                          <a:latin typeface="+mn-lt"/>
                        </a:rPr>
                        <a:t>Intermittent data is omitted </a:t>
                      </a:r>
                      <a:endParaRPr lang="en-US" sz="1200" dirty="0">
                        <a:solidFill>
                          <a:schemeClr val="tx1"/>
                        </a:solidFill>
                        <a:effectLst/>
                        <a:latin typeface="+mn-lt"/>
                        <a:ea typeface="Times New Roman"/>
                        <a:cs typeface="Times New Roman"/>
                      </a:endParaRPr>
                    </a:p>
                  </a:txBody>
                  <a:tcPr marL="47846" marR="47846"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140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60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50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40</a:t>
                      </a:r>
                      <a:endParaRPr lang="en-US" sz="1200" dirty="0">
                        <a:solidFill>
                          <a:schemeClr val="tx1"/>
                        </a:solidFill>
                        <a:effectLst/>
                        <a:latin typeface="+mn-lt"/>
                        <a:ea typeface="Times New Roman"/>
                        <a:cs typeface="Times New Roman"/>
                      </a:endParaRPr>
                    </a:p>
                  </a:txBody>
                  <a:tcPr marL="47846" marR="47846" marT="0" marB="0" anchor="b"/>
                </a:tc>
                <a:tc rowSpan="3">
                  <a:txBody>
                    <a:bodyPr/>
                    <a:lstStyle/>
                    <a:p>
                      <a:pPr marL="0" marR="0" algn="ctr">
                        <a:lnSpc>
                          <a:spcPct val="115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06"/>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90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50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80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75</a:t>
                      </a:r>
                      <a:endParaRPr lang="en-US" sz="1200" dirty="0">
                        <a:solidFill>
                          <a:schemeClr val="tx1"/>
                        </a:solidFill>
                        <a:effectLst/>
                        <a:latin typeface="+mn-lt"/>
                        <a:ea typeface="Times New Roman"/>
                        <a:cs typeface="Times New Roman"/>
                      </a:endParaRPr>
                    </a:p>
                  </a:txBody>
                  <a:tcPr marL="47846" marR="47846" marT="0" marB="0" anchor="b"/>
                </a:tc>
                <a:tc vMerge="1">
                  <a:txBody>
                    <a:bodyPr/>
                    <a:lstStyle/>
                    <a:p>
                      <a:endParaRPr lang="en-US"/>
                    </a:p>
                  </a:txBody>
                  <a:tcPr/>
                </a:tc>
                <a:extLst>
                  <a:ext uri="{0D108BD9-81ED-4DB2-BD59-A6C34878D82A}">
                    <a16:rowId xmlns:a16="http://schemas.microsoft.com/office/drawing/2014/main" val="10007"/>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105</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110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70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50</a:t>
                      </a:r>
                      <a:endParaRPr lang="en-US" sz="1200" dirty="0">
                        <a:solidFill>
                          <a:schemeClr val="tx1"/>
                        </a:solidFill>
                        <a:effectLst/>
                        <a:latin typeface="+mn-lt"/>
                        <a:ea typeface="Times New Roman"/>
                        <a:cs typeface="Times New Roman"/>
                      </a:endParaRPr>
                    </a:p>
                  </a:txBody>
                  <a:tcPr marL="47846" marR="47846" marT="0" marB="0" anchor="b"/>
                </a:tc>
                <a:tc vMerge="1">
                  <a:txBody>
                    <a:bodyPr/>
                    <a:lstStyle/>
                    <a:p>
                      <a:endParaRPr lang="en-US"/>
                    </a:p>
                  </a:txBody>
                  <a:tcPr/>
                </a:tc>
                <a:extLst>
                  <a:ext uri="{0D108BD9-81ED-4DB2-BD59-A6C34878D82A}">
                    <a16:rowId xmlns:a16="http://schemas.microsoft.com/office/drawing/2014/main" val="10008"/>
                  </a:ext>
                </a:extLst>
              </a:tr>
              <a:tr h="342274">
                <a:tc>
                  <a:txBody>
                    <a:bodyPr/>
                    <a:lstStyle/>
                    <a:p>
                      <a:pPr>
                        <a:lnSpc>
                          <a:spcPct val="115000"/>
                        </a:lnSpc>
                      </a:pPr>
                      <a:endParaRPr lang="en-US" sz="1200" dirty="0">
                        <a:solidFill>
                          <a:schemeClr val="tx1"/>
                        </a:solidFill>
                        <a:effectLst/>
                        <a:latin typeface="+mn-lt"/>
                      </a:endParaRPr>
                    </a:p>
                  </a:txBody>
                  <a:tcPr marL="47846" marR="47846" marT="0" marB="0" anchor="b"/>
                </a:tc>
                <a:tc>
                  <a:txBody>
                    <a:bodyPr/>
                    <a:lstStyle/>
                    <a:p>
                      <a:endParaRPr lang="en-US" sz="1200" dirty="0">
                        <a:solidFill>
                          <a:schemeClr val="tx1"/>
                        </a:solidFill>
                        <a:latin typeface="+mn-lt"/>
                      </a:endParaRPr>
                    </a:p>
                  </a:txBody>
                  <a:tcPr marL="47846" marR="47846" marT="0" marB="0" anchor="b">
                    <a:blipFill rotWithShape="1">
                      <a:blip r:embed="rId2"/>
                      <a:stretch>
                        <a:fillRect l="-111268" t="-549231" r="-475352" b="-620000"/>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214286" t="-549231" r="-382143" b="-620000"/>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314286" t="-549231" r="-282143" b="-620000"/>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290000" t="-549231" r="-97500" b="-620000"/>
                      </a:stretch>
                    </a:blipFill>
                  </a:tcPr>
                </a:tc>
                <a:tc>
                  <a:txBody>
                    <a:bodyPr/>
                    <a:lstStyle/>
                    <a:p>
                      <a:endParaRPr lang="en-US" sz="1200" dirty="0">
                        <a:solidFill>
                          <a:schemeClr val="tx1"/>
                        </a:solidFill>
                        <a:latin typeface="+mn-lt"/>
                      </a:endParaRPr>
                    </a:p>
                  </a:txBody>
                  <a:tcPr marL="47846" marR="47846" marT="0" marB="0">
                    <a:blipFill rotWithShape="1">
                      <a:blip r:embed="rId2"/>
                      <a:stretch>
                        <a:fillRect l="-400000" t="-549231" b="-620000"/>
                      </a:stretch>
                    </a:blipFill>
                  </a:tcPr>
                </a:tc>
                <a:extLst>
                  <a:ext uri="{0D108BD9-81ED-4DB2-BD59-A6C34878D82A}">
                    <a16:rowId xmlns:a16="http://schemas.microsoft.com/office/drawing/2014/main" val="10009"/>
                  </a:ext>
                </a:extLst>
              </a:tr>
              <a:tr h="183321">
                <a:tc rowSpan="7">
                  <a:txBody>
                    <a:bodyPr/>
                    <a:lstStyle/>
                    <a:p>
                      <a:pPr marL="0" marR="0" algn="ctr">
                        <a:lnSpc>
                          <a:spcPct val="115000"/>
                        </a:lnSpc>
                        <a:spcBef>
                          <a:spcPts val="0"/>
                        </a:spcBef>
                        <a:spcAft>
                          <a:spcPts val="0"/>
                        </a:spcAft>
                      </a:pPr>
                      <a:r>
                        <a:rPr lang="en-US" sz="1200" dirty="0">
                          <a:solidFill>
                            <a:schemeClr val="tx1"/>
                          </a:solidFill>
                          <a:effectLst/>
                          <a:latin typeface="+mn-lt"/>
                        </a:rPr>
                        <a:t>Female (L−2)</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210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110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70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20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10"/>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90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100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50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40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11"/>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90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110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50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12"/>
                  </a:ext>
                </a:extLst>
              </a:tr>
              <a:tr h="183321">
                <a:tc vMerge="1">
                  <a:txBody>
                    <a:bodyPr/>
                    <a:lstStyle/>
                    <a:p>
                      <a:endParaRPr lang="en-US"/>
                    </a:p>
                  </a:txBody>
                  <a:tcPr/>
                </a:tc>
                <a:tc gridSpan="5">
                  <a:txBody>
                    <a:bodyPr/>
                    <a:lstStyle/>
                    <a:p>
                      <a:pPr marL="0" marR="0" algn="ctr">
                        <a:lnSpc>
                          <a:spcPct val="115000"/>
                        </a:lnSpc>
                        <a:spcBef>
                          <a:spcPts val="0"/>
                        </a:spcBef>
                        <a:spcAft>
                          <a:spcPts val="0"/>
                        </a:spcAft>
                      </a:pPr>
                      <a:r>
                        <a:rPr lang="en-US" sz="1200" dirty="0">
                          <a:solidFill>
                            <a:schemeClr val="tx1"/>
                          </a:solidFill>
                          <a:effectLst/>
                          <a:latin typeface="+mn-lt"/>
                        </a:rPr>
                        <a:t>Intermittent data is omitted</a:t>
                      </a:r>
                      <a:endParaRPr lang="en-US" sz="1200" dirty="0">
                        <a:solidFill>
                          <a:schemeClr val="tx1"/>
                        </a:solidFill>
                        <a:effectLst/>
                        <a:latin typeface="+mn-lt"/>
                        <a:ea typeface="Times New Roman"/>
                        <a:cs typeface="Times New Roman"/>
                      </a:endParaRPr>
                    </a:p>
                  </a:txBody>
                  <a:tcPr marL="47846" marR="47846"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105</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125</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40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30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14"/>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120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120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110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30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15"/>
                  </a:ext>
                </a:extLst>
              </a:tr>
              <a:tr h="183321">
                <a:tc vMerge="1">
                  <a:txBody>
                    <a:bodyPr/>
                    <a:lstStyle/>
                    <a:p>
                      <a:endParaRPr lang="en-US"/>
                    </a:p>
                  </a:txBody>
                  <a:tcPr/>
                </a:tc>
                <a:tc>
                  <a:txBody>
                    <a:bodyPr/>
                    <a:lstStyle/>
                    <a:p>
                      <a:pPr marL="0" marR="0" algn="ctr">
                        <a:lnSpc>
                          <a:spcPct val="115000"/>
                        </a:lnSpc>
                        <a:spcBef>
                          <a:spcPts val="0"/>
                        </a:spcBef>
                        <a:spcAft>
                          <a:spcPts val="0"/>
                        </a:spcAft>
                      </a:pPr>
                      <a:r>
                        <a:rPr lang="en-US" sz="1200" dirty="0">
                          <a:solidFill>
                            <a:schemeClr val="tx1"/>
                          </a:solidFill>
                          <a:effectLst/>
                          <a:latin typeface="+mn-lt"/>
                        </a:rPr>
                        <a:t>70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120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60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10</a:t>
                      </a:r>
                      <a:endParaRPr lang="en-US" sz="1200" dirty="0">
                        <a:solidFill>
                          <a:schemeClr val="tx1"/>
                        </a:solidFill>
                        <a:effectLst/>
                        <a:latin typeface="+mn-lt"/>
                        <a:ea typeface="Times New Roman"/>
                        <a:cs typeface="Times New Roman"/>
                      </a:endParaRPr>
                    </a:p>
                  </a:txBody>
                  <a:tcPr marL="47846" marR="47846" marT="0" marB="0" anchor="b"/>
                </a:tc>
                <a:tc>
                  <a:txBody>
                    <a:bodyPr/>
                    <a:lstStyle/>
                    <a:p>
                      <a:pPr marL="0" marR="0" algn="ctr">
                        <a:lnSpc>
                          <a:spcPct val="115000"/>
                        </a:lnSpc>
                        <a:spcBef>
                          <a:spcPts val="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16"/>
                  </a:ext>
                </a:extLst>
              </a:tr>
              <a:tr h="342274">
                <a:tc>
                  <a:txBody>
                    <a:bodyPr/>
                    <a:lstStyle/>
                    <a:p>
                      <a:pPr marL="0" marR="0" algn="ctr">
                        <a:lnSpc>
                          <a:spcPct val="115000"/>
                        </a:lnSpc>
                        <a:spcBef>
                          <a:spcPts val="120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nchor="b"/>
                </a:tc>
                <a:tc>
                  <a:txBody>
                    <a:bodyPr/>
                    <a:lstStyle/>
                    <a:p>
                      <a:endParaRPr lang="en-US" sz="1200" dirty="0">
                        <a:solidFill>
                          <a:schemeClr val="tx1"/>
                        </a:solidFill>
                        <a:latin typeface="+mn-lt"/>
                      </a:endParaRPr>
                    </a:p>
                  </a:txBody>
                  <a:tcPr marL="47846" marR="47846" marT="0" marB="0" anchor="b">
                    <a:blipFill rotWithShape="1">
                      <a:blip r:embed="rId2"/>
                      <a:stretch>
                        <a:fillRect l="-111268" t="-981818" r="-475352" b="-168182"/>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214286" t="-981818" r="-382143" b="-168182"/>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314286" t="-981818" r="-282143" b="-168182"/>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290000" t="-981818" r="-97500" b="-168182"/>
                      </a:stretch>
                    </a:blipFill>
                  </a:tcPr>
                </a:tc>
                <a:tc>
                  <a:txBody>
                    <a:bodyPr/>
                    <a:lstStyle/>
                    <a:p>
                      <a:endParaRPr lang="en-US" sz="1200" dirty="0">
                        <a:solidFill>
                          <a:schemeClr val="tx1"/>
                        </a:solidFill>
                        <a:latin typeface="+mn-lt"/>
                      </a:endParaRPr>
                    </a:p>
                  </a:txBody>
                  <a:tcPr marL="47846" marR="47846" marT="0" marB="0">
                    <a:blipFill rotWithShape="1">
                      <a:blip r:embed="rId2"/>
                      <a:stretch>
                        <a:fillRect l="-400000" t="-981818" b="-168182"/>
                      </a:stretch>
                    </a:blipFill>
                  </a:tcPr>
                </a:tc>
                <a:extLst>
                  <a:ext uri="{0D108BD9-81ED-4DB2-BD59-A6C34878D82A}">
                    <a16:rowId xmlns:a16="http://schemas.microsoft.com/office/drawing/2014/main" val="10017"/>
                  </a:ext>
                </a:extLst>
              </a:tr>
              <a:tr h="359274">
                <a:tc>
                  <a:txBody>
                    <a:bodyPr/>
                    <a:lstStyle/>
                    <a:p>
                      <a:endParaRPr lang="en-US" sz="1200" dirty="0">
                        <a:solidFill>
                          <a:schemeClr val="tx1"/>
                        </a:solidFill>
                        <a:latin typeface="+mn-lt"/>
                      </a:endParaRPr>
                    </a:p>
                  </a:txBody>
                  <a:tcPr marL="47846" marR="47846" marT="0" marB="0" anchor="b">
                    <a:blipFill rotWithShape="1">
                      <a:blip r:embed="rId2"/>
                      <a:stretch>
                        <a:fillRect t="-1050000" r="-517089" b="-63235"/>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111268" t="-1050000" r="-475352" b="-63235"/>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214286" t="-1050000" r="-382143" b="-63235"/>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314286" t="-1050000" r="-282143" b="-63235"/>
                      </a:stretch>
                    </a:blipFill>
                  </a:tcPr>
                </a:tc>
                <a:tc>
                  <a:txBody>
                    <a:bodyPr/>
                    <a:lstStyle/>
                    <a:p>
                      <a:endParaRPr lang="en-US" sz="1200" dirty="0">
                        <a:solidFill>
                          <a:schemeClr val="tx1"/>
                        </a:solidFill>
                        <a:latin typeface="+mn-lt"/>
                      </a:endParaRPr>
                    </a:p>
                  </a:txBody>
                  <a:tcPr marL="47846" marR="47846" marT="0" marB="0" anchor="b">
                    <a:blipFill rotWithShape="1">
                      <a:blip r:embed="rId2"/>
                      <a:stretch>
                        <a:fillRect l="-290000" t="-1050000" r="-97500" b="-63235"/>
                      </a:stretch>
                    </a:blipFill>
                  </a:tcPr>
                </a:tc>
                <a:tc>
                  <a:txBody>
                    <a:bodyPr/>
                    <a:lstStyle/>
                    <a:p>
                      <a:pPr marL="0" marR="0" algn="ctr">
                        <a:lnSpc>
                          <a:spcPct val="115000"/>
                        </a:lnSpc>
                        <a:spcBef>
                          <a:spcPts val="1200"/>
                        </a:spcBef>
                        <a:spcAft>
                          <a:spcPts val="0"/>
                        </a:spcAft>
                      </a:pPr>
                      <a:r>
                        <a:rPr lang="en-US" sz="1200" dirty="0">
                          <a:solidFill>
                            <a:schemeClr val="tx1"/>
                          </a:solidFill>
                          <a:effectLst/>
                          <a:latin typeface="+mn-lt"/>
                        </a:rPr>
                        <a:t> </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18"/>
                  </a:ext>
                </a:extLst>
              </a:tr>
              <a:tr h="235544">
                <a:tc gridSpan="5">
                  <a:txBody>
                    <a:bodyPr/>
                    <a:lstStyle/>
                    <a:p>
                      <a:endParaRPr lang="en-US" sz="1200" dirty="0">
                        <a:solidFill>
                          <a:schemeClr val="tx1"/>
                        </a:solidFill>
                        <a:latin typeface="+mn-lt"/>
                      </a:endParaRPr>
                    </a:p>
                  </a:txBody>
                  <a:tcPr marL="47846" marR="47846" marT="0" marB="0" anchor="b">
                    <a:blipFill rotWithShape="1">
                      <a:blip r:embed="rId2"/>
                      <a:stretch>
                        <a:fillRect t="-2369697" r="-25000" b="-30303"/>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1200"/>
                        </a:spcBef>
                        <a:spcAft>
                          <a:spcPts val="0"/>
                        </a:spcAft>
                      </a:pPr>
                      <a:r>
                        <a:rPr lang="en-US" sz="1200" dirty="0">
                          <a:solidFill>
                            <a:schemeClr val="tx1"/>
                          </a:solidFill>
                          <a:effectLst/>
                          <a:latin typeface="+mn-lt"/>
                        </a:rPr>
                        <a:t>84.43</a:t>
                      </a:r>
                      <a:endParaRPr lang="en-US" sz="1200" dirty="0">
                        <a:solidFill>
                          <a:schemeClr val="tx1"/>
                        </a:solidFill>
                        <a:effectLst/>
                        <a:latin typeface="+mn-lt"/>
                        <a:ea typeface="Times New Roman"/>
                        <a:cs typeface="Times New Roman"/>
                      </a:endParaRPr>
                    </a:p>
                  </a:txBody>
                  <a:tcPr marL="47846" marR="47846" marT="0" marB="0"/>
                </a:tc>
                <a:extLst>
                  <a:ext uri="{0D108BD9-81ED-4DB2-BD59-A6C34878D82A}">
                    <a16:rowId xmlns:a16="http://schemas.microsoft.com/office/drawing/2014/main" val="10019"/>
                  </a:ext>
                </a:extLst>
              </a:tr>
            </a:tbl>
          </a:graphicData>
        </a:graphic>
      </p:graphicFrame>
      <p:sp>
        <p:nvSpPr>
          <p:cNvPr id="5" name="Rectangle 1"/>
          <p:cNvSpPr>
            <a:spLocks noChangeArrowheads="1"/>
          </p:cNvSpPr>
          <p:nvPr/>
        </p:nvSpPr>
        <p:spPr bwMode="auto">
          <a:xfrm>
            <a:off x="1271588" y="904481"/>
            <a:ext cx="6831422" cy="461665"/>
          </a:xfrm>
          <a:prstGeom prst="rect">
            <a:avLst/>
          </a:prstGeom>
          <a:noFill/>
          <a:ln>
            <a:noFill/>
          </a:ln>
          <a:effectLst/>
        </p:spPr>
        <p:txBody>
          <a:bodyPr wrap="none" anchor="ctr">
            <a:spAutoFit/>
          </a:bodyPr>
          <a:lstStyle/>
          <a:p>
            <a:pPr>
              <a:defRPr/>
            </a:pPr>
            <a:r>
              <a:rPr lang="en-US" sz="2400" dirty="0">
                <a:latin typeface="+mn-lt"/>
                <a:ea typeface="Calibri" pitchFamily="34" charset="0"/>
                <a:cs typeface="Times New Roman" pitchFamily="18" charset="0"/>
              </a:rPr>
              <a:t>Table 11.10. Different Mean Scores: Two-Way ANOVA</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00857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1055" y="193912"/>
            <a:ext cx="8123758" cy="6061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Estimated Marginal Means</a:t>
            </a:r>
          </a:p>
        </p:txBody>
      </p:sp>
      <p:sp>
        <p:nvSpPr>
          <p:cNvPr id="3" name="Content Placeholder 2"/>
          <p:cNvSpPr txBox="1">
            <a:spLocks/>
          </p:cNvSpPr>
          <p:nvPr/>
        </p:nvSpPr>
        <p:spPr>
          <a:xfrm>
            <a:off x="1214415" y="1387583"/>
            <a:ext cx="6777038"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Main effect of </a:t>
            </a:r>
            <a:r>
              <a:rPr lang="en-US" altLang="en-US" sz="2400" i="1" dirty="0"/>
              <a:t>Gender</a:t>
            </a:r>
          </a:p>
          <a:p>
            <a:endParaRPr lang="en-US" altLang="en-US" sz="2400" dirty="0"/>
          </a:p>
          <a:p>
            <a:endParaRPr lang="en-US" altLang="en-US" sz="2400" dirty="0"/>
          </a:p>
          <a:p>
            <a:endParaRPr lang="en-US" altLang="en-US" sz="2400" dirty="0"/>
          </a:p>
          <a:p>
            <a:endParaRPr lang="en-US" altLang="en-US" sz="2400" dirty="0"/>
          </a:p>
          <a:p>
            <a:r>
              <a:rPr lang="en-US" altLang="en-US" sz="2400" dirty="0"/>
              <a:t>Main Effect of </a:t>
            </a:r>
            <a:r>
              <a:rPr lang="en-US" altLang="en-US" sz="2400" i="1" dirty="0"/>
              <a:t>Age</a:t>
            </a:r>
          </a:p>
          <a:p>
            <a:endParaRPr lang="en-US" altLang="en-US" sz="2400" i="1" dirty="0"/>
          </a:p>
          <a:p>
            <a:endParaRPr lang="en-US" altLang="en-US" sz="2400" i="1" dirty="0"/>
          </a:p>
          <a:p>
            <a:endParaRPr lang="en-US" altLang="en-US" sz="2400" i="1" dirty="0"/>
          </a:p>
          <a:p>
            <a:pPr marL="0" indent="0">
              <a:buNone/>
            </a:pPr>
            <a:endParaRPr lang="en-US" altLang="en-US" sz="2400" i="1" dirty="0"/>
          </a:p>
        </p:txBody>
      </p:sp>
      <p:graphicFrame>
        <p:nvGraphicFramePr>
          <p:cNvPr id="5" name="Table 4"/>
          <p:cNvGraphicFramePr>
            <a:graphicFrameLocks noGrp="1"/>
          </p:cNvGraphicFramePr>
          <p:nvPr>
            <p:extLst>
              <p:ext uri="{D42A27DB-BD31-4B8C-83A1-F6EECF244321}">
                <p14:modId xmlns:p14="http://schemas.microsoft.com/office/powerpoint/2010/main" val="549404707"/>
              </p:ext>
            </p:extLst>
          </p:nvPr>
        </p:nvGraphicFramePr>
        <p:xfrm>
          <a:off x="1437897" y="2096876"/>
          <a:ext cx="5984544" cy="1019733"/>
        </p:xfrm>
        <a:graphic>
          <a:graphicData uri="http://schemas.openxmlformats.org/drawingml/2006/table">
            <a:tbl>
              <a:tblPr/>
              <a:tblGrid>
                <a:gridCol w="1339563">
                  <a:extLst>
                    <a:ext uri="{9D8B030D-6E8A-4147-A177-3AD203B41FA5}">
                      <a16:colId xmlns:a16="http://schemas.microsoft.com/office/drawing/2014/main" val="20000"/>
                    </a:ext>
                  </a:extLst>
                </a:gridCol>
                <a:gridCol w="1548327">
                  <a:extLst>
                    <a:ext uri="{9D8B030D-6E8A-4147-A177-3AD203B41FA5}">
                      <a16:colId xmlns:a16="http://schemas.microsoft.com/office/drawing/2014/main" val="20001"/>
                    </a:ext>
                  </a:extLst>
                </a:gridCol>
                <a:gridCol w="1548327">
                  <a:extLst>
                    <a:ext uri="{9D8B030D-6E8A-4147-A177-3AD203B41FA5}">
                      <a16:colId xmlns:a16="http://schemas.microsoft.com/office/drawing/2014/main" val="20002"/>
                    </a:ext>
                  </a:extLst>
                </a:gridCol>
                <a:gridCol w="1548327">
                  <a:extLst>
                    <a:ext uri="{9D8B030D-6E8A-4147-A177-3AD203B41FA5}">
                      <a16:colId xmlns:a16="http://schemas.microsoft.com/office/drawing/2014/main" val="20003"/>
                    </a:ext>
                  </a:extLst>
                </a:gridCol>
              </a:tblGrid>
              <a:tr h="567222">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511">
                <a:tc>
                  <a:txBody>
                    <a:bodyPr/>
                    <a:lstStyle/>
                    <a:p>
                      <a:pPr marL="38100" marR="0" lvl="0" indent="0" algn="l" defTabSz="914400" rtl="0" eaLnBrk="1" fontAlgn="base" latinLnBrk="0" hangingPunct="1">
                        <a:lnSpc>
                          <a:spcPts val="1600"/>
                        </a:lnSpc>
                        <a:spcBef>
                          <a:spcPct val="0"/>
                        </a:spcBef>
                        <a:spcAft>
                          <a:spcPct val="0"/>
                        </a:spcAft>
                        <a:buClrTx/>
                        <a:buSzTx/>
                        <a:buFontTx/>
                        <a:buNone/>
                        <a:tabLst/>
                        <a:defRPr/>
                      </a:pPr>
                      <a:endParaRPr kumimoji="0" lang="en-US" sz="24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defRPr/>
                      </a:pPr>
                      <a:r>
                        <a:rPr kumimoji="0" lang="en-US" sz="2400" b="0" i="0" u="none" strike="noStrike" cap="none" normalizeH="0" baseline="0" dirty="0">
                          <a:ln>
                            <a:noFill/>
                          </a:ln>
                          <a:solidFill>
                            <a:schemeClr val="tx1"/>
                          </a:solidFill>
                          <a:effectLst/>
                          <a:latin typeface="+mn-lt"/>
                        </a:rPr>
                        <a:t>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89.750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Female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79.125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2333683"/>
              </p:ext>
            </p:extLst>
          </p:nvPr>
        </p:nvGraphicFramePr>
        <p:xfrm>
          <a:off x="1437897" y="4327974"/>
          <a:ext cx="6330074" cy="1457658"/>
        </p:xfrm>
        <a:graphic>
          <a:graphicData uri="http://schemas.openxmlformats.org/drawingml/2006/table">
            <a:tbl>
              <a:tblPr/>
              <a:tblGrid>
                <a:gridCol w="1994825">
                  <a:extLst>
                    <a:ext uri="{9D8B030D-6E8A-4147-A177-3AD203B41FA5}">
                      <a16:colId xmlns:a16="http://schemas.microsoft.com/office/drawing/2014/main" val="20000"/>
                    </a:ext>
                  </a:extLst>
                </a:gridCol>
                <a:gridCol w="1232470">
                  <a:extLst>
                    <a:ext uri="{9D8B030D-6E8A-4147-A177-3AD203B41FA5}">
                      <a16:colId xmlns:a16="http://schemas.microsoft.com/office/drawing/2014/main" val="20001"/>
                    </a:ext>
                  </a:extLst>
                </a:gridCol>
                <a:gridCol w="1773742">
                  <a:extLst>
                    <a:ext uri="{9D8B030D-6E8A-4147-A177-3AD203B41FA5}">
                      <a16:colId xmlns:a16="http://schemas.microsoft.com/office/drawing/2014/main" val="20002"/>
                    </a:ext>
                  </a:extLst>
                </a:gridCol>
                <a:gridCol w="1329037">
                  <a:extLst>
                    <a:ext uri="{9D8B030D-6E8A-4147-A177-3AD203B41FA5}">
                      <a16:colId xmlns:a16="http://schemas.microsoft.com/office/drawing/2014/main" val="20003"/>
                    </a:ext>
                  </a:extLst>
                </a:gridCol>
              </a:tblGrid>
              <a:tr h="497902">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878">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20–25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99.7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35–50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878">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25–35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114.2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&gt;50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53.7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62816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074459" y="1094096"/>
            <a:ext cx="5172501" cy="5026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dirty="0"/>
              <a:t>Interaction Effect of </a:t>
            </a:r>
            <a:r>
              <a:rPr lang="en-US" altLang="en-US" sz="2400" i="1" dirty="0"/>
              <a:t>Gender</a:t>
            </a:r>
            <a:r>
              <a:rPr lang="en-US" altLang="en-US" sz="2400" dirty="0"/>
              <a:t> and </a:t>
            </a:r>
            <a:r>
              <a:rPr lang="en-US" altLang="en-US" sz="2400" i="1" dirty="0"/>
              <a:t>Age</a:t>
            </a:r>
          </a:p>
        </p:txBody>
      </p:sp>
      <p:graphicFrame>
        <p:nvGraphicFramePr>
          <p:cNvPr id="8" name="Table 7"/>
          <p:cNvGraphicFramePr>
            <a:graphicFrameLocks noGrp="1"/>
          </p:cNvGraphicFramePr>
          <p:nvPr>
            <p:extLst>
              <p:ext uri="{D42A27DB-BD31-4B8C-83A1-F6EECF244321}">
                <p14:modId xmlns:p14="http://schemas.microsoft.com/office/powerpoint/2010/main" val="1897908260"/>
              </p:ext>
            </p:extLst>
          </p:nvPr>
        </p:nvGraphicFramePr>
        <p:xfrm>
          <a:off x="1555844" y="1856098"/>
          <a:ext cx="6987654" cy="4121622"/>
        </p:xfrm>
        <a:graphic>
          <a:graphicData uri="http://schemas.openxmlformats.org/drawingml/2006/table">
            <a:tbl>
              <a:tblPr/>
              <a:tblGrid>
                <a:gridCol w="1039595">
                  <a:extLst>
                    <a:ext uri="{9D8B030D-6E8A-4147-A177-3AD203B41FA5}">
                      <a16:colId xmlns:a16="http://schemas.microsoft.com/office/drawing/2014/main" val="20000"/>
                    </a:ext>
                  </a:extLst>
                </a:gridCol>
                <a:gridCol w="1289624">
                  <a:extLst>
                    <a:ext uri="{9D8B030D-6E8A-4147-A177-3AD203B41FA5}">
                      <a16:colId xmlns:a16="http://schemas.microsoft.com/office/drawing/2014/main" val="20001"/>
                    </a:ext>
                  </a:extLst>
                </a:gridCol>
                <a:gridCol w="1214520">
                  <a:extLst>
                    <a:ext uri="{9D8B030D-6E8A-4147-A177-3AD203B41FA5}">
                      <a16:colId xmlns:a16="http://schemas.microsoft.com/office/drawing/2014/main" val="20002"/>
                    </a:ext>
                  </a:extLst>
                </a:gridCol>
                <a:gridCol w="1101538">
                  <a:extLst>
                    <a:ext uri="{9D8B030D-6E8A-4147-A177-3AD203B41FA5}">
                      <a16:colId xmlns:a16="http://schemas.microsoft.com/office/drawing/2014/main" val="20003"/>
                    </a:ext>
                  </a:extLst>
                </a:gridCol>
                <a:gridCol w="1250146">
                  <a:extLst>
                    <a:ext uri="{9D8B030D-6E8A-4147-A177-3AD203B41FA5}">
                      <a16:colId xmlns:a16="http://schemas.microsoft.com/office/drawing/2014/main" val="20004"/>
                    </a:ext>
                  </a:extLst>
                </a:gridCol>
                <a:gridCol w="1092231">
                  <a:extLst>
                    <a:ext uri="{9D8B030D-6E8A-4147-A177-3AD203B41FA5}">
                      <a16:colId xmlns:a16="http://schemas.microsoft.com/office/drawing/2014/main" val="20005"/>
                    </a:ext>
                  </a:extLst>
                </a:gridCol>
              </a:tblGrid>
              <a:tr h="652209">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Age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6380">
                <a:tc rowSpan="4">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20–25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99.000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Female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20–25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100.500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6380">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25–35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113.000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25–35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115.500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6380">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35–50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64.500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35–50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75.500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0273">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&gt;50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82.500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&gt;50 Years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25.000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216773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55812"/>
            <a:ext cx="8229600" cy="6164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Displaying Interaction Effect</a:t>
            </a:r>
          </a:p>
        </p:txBody>
      </p:sp>
      <p:sp>
        <p:nvSpPr>
          <p:cNvPr id="3" name="Content Placeholder 2"/>
          <p:cNvSpPr txBox="1">
            <a:spLocks/>
          </p:cNvSpPr>
          <p:nvPr/>
        </p:nvSpPr>
        <p:spPr>
          <a:xfrm>
            <a:off x="4981575" y="1978025"/>
            <a:ext cx="3629025" cy="3194476"/>
          </a:xfrm>
          <a:prstGeom prst="rect">
            <a:avLst/>
          </a:prstGeom>
          <a:ln>
            <a:solidFill>
              <a:schemeClr val="accent1"/>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interaction is called </a:t>
            </a:r>
            <a:r>
              <a:rPr lang="en-US" altLang="en-US" sz="2400" i="1" dirty="0" err="1"/>
              <a:t>disordinal</a:t>
            </a:r>
            <a:r>
              <a:rPr lang="en-US" altLang="en-US" sz="2400" dirty="0"/>
              <a:t> interaction as the lines are not parallel but crossed to each other as shown in the Figure. </a:t>
            </a:r>
          </a:p>
          <a:p>
            <a:pPr algn="just"/>
            <a:r>
              <a:rPr lang="en-US" altLang="en-US" sz="2400" dirty="0"/>
              <a:t>The interaction effect without crossing the lines is called </a:t>
            </a:r>
            <a:r>
              <a:rPr lang="en-US" altLang="en-US" sz="2400" i="1" dirty="0"/>
              <a:t>ordinal </a:t>
            </a:r>
            <a:r>
              <a:rPr lang="en-US" altLang="en-US" sz="2400" dirty="0"/>
              <a:t>interaction.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91268"/>
            <a:ext cx="42338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93182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180181"/>
            <a:ext cx="7796212" cy="6659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Post Hoc Analysis </a:t>
            </a:r>
          </a:p>
        </p:txBody>
      </p:sp>
      <p:graphicFrame>
        <p:nvGraphicFramePr>
          <p:cNvPr id="3" name="Content Placeholder 5"/>
          <p:cNvGraphicFramePr>
            <a:graphicFrameLocks/>
          </p:cNvGraphicFramePr>
          <p:nvPr>
            <p:extLst>
              <p:ext uri="{D42A27DB-BD31-4B8C-83A1-F6EECF244321}">
                <p14:modId xmlns:p14="http://schemas.microsoft.com/office/powerpoint/2010/main" val="1977949961"/>
              </p:ext>
            </p:extLst>
          </p:nvPr>
        </p:nvGraphicFramePr>
        <p:xfrm>
          <a:off x="794980" y="1711327"/>
          <a:ext cx="7830404" cy="4711622"/>
        </p:xfrm>
        <a:graphic>
          <a:graphicData uri="http://schemas.openxmlformats.org/drawingml/2006/table">
            <a:tbl>
              <a:tblPr/>
              <a:tblGrid>
                <a:gridCol w="1677473">
                  <a:extLst>
                    <a:ext uri="{9D8B030D-6E8A-4147-A177-3AD203B41FA5}">
                      <a16:colId xmlns:a16="http://schemas.microsoft.com/office/drawing/2014/main" val="20000"/>
                    </a:ext>
                  </a:extLst>
                </a:gridCol>
                <a:gridCol w="1799296">
                  <a:extLst>
                    <a:ext uri="{9D8B030D-6E8A-4147-A177-3AD203B41FA5}">
                      <a16:colId xmlns:a16="http://schemas.microsoft.com/office/drawing/2014/main" val="20001"/>
                    </a:ext>
                  </a:extLst>
                </a:gridCol>
                <a:gridCol w="2234548">
                  <a:extLst>
                    <a:ext uri="{9D8B030D-6E8A-4147-A177-3AD203B41FA5}">
                      <a16:colId xmlns:a16="http://schemas.microsoft.com/office/drawing/2014/main" val="20002"/>
                    </a:ext>
                  </a:extLst>
                </a:gridCol>
                <a:gridCol w="1059544">
                  <a:extLst>
                    <a:ext uri="{9D8B030D-6E8A-4147-A177-3AD203B41FA5}">
                      <a16:colId xmlns:a16="http://schemas.microsoft.com/office/drawing/2014/main" val="20003"/>
                    </a:ext>
                  </a:extLst>
                </a:gridCol>
                <a:gridCol w="1059543">
                  <a:extLst>
                    <a:ext uri="{9D8B030D-6E8A-4147-A177-3AD203B41FA5}">
                      <a16:colId xmlns:a16="http://schemas.microsoft.com/office/drawing/2014/main" val="20004"/>
                    </a:ext>
                  </a:extLst>
                </a:gridCol>
              </a:tblGrid>
              <a:tr h="632450">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 age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(J) age</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Mean Difference (I–J)</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Std. Error</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934">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20–25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25–35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−14.5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0.497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934">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35–50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29.75</a:t>
                      </a:r>
                      <a:r>
                        <a:rPr kumimoji="0" lang="en-US" sz="1800" b="0" i="0" u="none" strike="noStrike" cap="none" normalizeH="0" baseline="3000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934">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&gt;50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46.0</a:t>
                      </a:r>
                      <a:r>
                        <a:rPr kumimoji="0" lang="en-US" sz="1800" b="0" i="0" u="none" strike="noStrike" cap="none" normalizeH="0" baseline="3000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934">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25–35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20–25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14.50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0.497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934">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35–50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44.25</a:t>
                      </a:r>
                      <a:r>
                        <a:rPr kumimoji="0" lang="en-US" sz="1800" b="0" i="0" u="none" strike="noStrike" cap="none" normalizeH="0" baseline="3000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934">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&gt;50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60.50</a:t>
                      </a:r>
                      <a:r>
                        <a:rPr kumimoji="0" lang="en-US" sz="1800" b="0" i="0" u="none" strike="noStrike" cap="none" normalizeH="0" baseline="3000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1934">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35–50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20–25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−29.75</a:t>
                      </a:r>
                      <a:r>
                        <a:rPr kumimoji="0" lang="en-US" sz="1800" b="0" i="0" u="none" strike="noStrike" cap="none" normalizeH="0" baseline="3000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934">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25–35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−44.25</a:t>
                      </a:r>
                      <a:r>
                        <a:rPr kumimoji="0" lang="en-US" sz="1800" b="0" i="0" u="none" strike="noStrike" cap="none" normalizeH="0" baseline="3000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1934">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&gt;50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16.25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0.396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1934">
                <a:tc row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&gt;50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20–25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−46.0</a:t>
                      </a:r>
                      <a:r>
                        <a:rPr kumimoji="0" lang="en-US" sz="1800" b="0" i="0" u="none" strike="noStrike" cap="none" normalizeH="0" baseline="3000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1934">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25–35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−60.5</a:t>
                      </a:r>
                      <a:r>
                        <a:rPr kumimoji="0" lang="en-US" sz="1800" b="0" i="0" u="none" strike="noStrike" cap="none" normalizeH="0" baseline="3000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1934">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35–50 Years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−16.25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10.2</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0.396</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 name="Rectangle 1"/>
          <p:cNvSpPr>
            <a:spLocks noChangeArrowheads="1"/>
          </p:cNvSpPr>
          <p:nvPr/>
        </p:nvSpPr>
        <p:spPr bwMode="auto">
          <a:xfrm>
            <a:off x="1461897" y="1164901"/>
            <a:ext cx="6209970" cy="461665"/>
          </a:xfrm>
          <a:prstGeom prst="rect">
            <a:avLst/>
          </a:prstGeom>
          <a:noFill/>
          <a:ln>
            <a:noFill/>
          </a:ln>
          <a:effectLst/>
        </p:spPr>
        <p:txBody>
          <a:bodyPr wrap="none" anchor="ctr">
            <a:spAutoFit/>
          </a:bodyPr>
          <a:lstStyle/>
          <a:p>
            <a:pPr>
              <a:defRPr/>
            </a:pPr>
            <a:r>
              <a:rPr lang="en-GB" sz="2400" dirty="0">
                <a:latin typeface="+mn-lt"/>
                <a:ea typeface="Times New Roman" pitchFamily="18" charset="0"/>
                <a:cs typeface="Times New Roman" pitchFamily="18" charset="0"/>
              </a:rPr>
              <a:t>Table 11.11. Post Hoc Analysis: Two-Way ANOVA</a:t>
            </a:r>
            <a:endParaRPr lang="en-GB"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30572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1627" y="177422"/>
            <a:ext cx="8232940" cy="5322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3400" b="1" dirty="0">
                <a:latin typeface="+mn-lt"/>
              </a:rPr>
              <a:t>Reporting the Results of Two-Way ANOVA </a:t>
            </a:r>
            <a:endParaRPr lang="en-US" sz="3400" b="1" dirty="0">
              <a:latin typeface="+mn-lt"/>
            </a:endParaRPr>
          </a:p>
        </p:txBody>
      </p:sp>
      <p:sp>
        <p:nvSpPr>
          <p:cNvPr id="3" name="Content Placeholder 2"/>
          <p:cNvSpPr txBox="1">
            <a:spLocks/>
          </p:cNvSpPr>
          <p:nvPr/>
        </p:nvSpPr>
        <p:spPr>
          <a:xfrm>
            <a:off x="1036697" y="1508077"/>
            <a:ext cx="7162800" cy="44196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a:t>
            </a:r>
            <a:r>
              <a:rPr lang="en-US" altLang="en-US" sz="2400" i="1" dirty="0"/>
              <a:t>p</a:t>
            </a:r>
            <a:r>
              <a:rPr lang="en-US" altLang="en-US" sz="2400" dirty="0"/>
              <a:t>-value associated with one-sample KS is more than 5 per cent </a:t>
            </a:r>
            <a:r>
              <a:rPr lang="en-US" altLang="en-US" sz="2400" dirty="0" err="1"/>
              <a:t>LoS</a:t>
            </a:r>
            <a:r>
              <a:rPr lang="en-US" altLang="en-US" sz="2400" dirty="0"/>
              <a:t> (K-S Z = 0.086, </a:t>
            </a:r>
            <a:r>
              <a:rPr lang="en-US" altLang="en-US" sz="2400" i="1" dirty="0"/>
              <a:t>p </a:t>
            </a:r>
            <a:r>
              <a:rPr lang="en-US" altLang="en-US" sz="2400" dirty="0"/>
              <a:t>&gt; 0.05, 0.200), hence we fail to reject the null hypothesis indicating the condition of normality. </a:t>
            </a:r>
          </a:p>
          <a:p>
            <a:pPr algn="just"/>
            <a:r>
              <a:rPr lang="en-US" altLang="en-US" sz="2400" dirty="0"/>
              <a:t>Similarly, as the </a:t>
            </a:r>
            <a:r>
              <a:rPr lang="en-US" altLang="en-US" sz="2400" i="1" dirty="0"/>
              <a:t>p</a:t>
            </a:r>
            <a:r>
              <a:rPr lang="en-US" altLang="en-US" sz="2400" dirty="0"/>
              <a:t>-values associated with </a:t>
            </a:r>
            <a:r>
              <a:rPr lang="en-US" altLang="en-US" sz="2400" i="1" dirty="0"/>
              <a:t>F</a:t>
            </a:r>
            <a:r>
              <a:rPr lang="en-US" altLang="en-US" sz="2400" dirty="0"/>
              <a:t>-statistic of factor-A [</a:t>
            </a:r>
            <a:r>
              <a:rPr lang="en-US" altLang="en-US" sz="2400" dirty="0" err="1"/>
              <a:t>F</a:t>
            </a:r>
            <a:r>
              <a:rPr lang="en-US" altLang="en-US" sz="2400" baseline="-25000" dirty="0" err="1"/>
              <a:t>gender</a:t>
            </a:r>
            <a:r>
              <a:rPr lang="en-US" altLang="en-US" sz="2400" baseline="-25000" dirty="0"/>
              <a:t> </a:t>
            </a:r>
            <a:r>
              <a:rPr lang="en-US" altLang="en-US" sz="2400" dirty="0"/>
              <a:t>(1,72) = 2.13, </a:t>
            </a:r>
            <a:r>
              <a:rPr lang="en-US" altLang="en-US" sz="2400" i="1" dirty="0"/>
              <a:t>p</a:t>
            </a:r>
            <a:r>
              <a:rPr lang="en-US" altLang="en-US" sz="2400" dirty="0"/>
              <a:t> &gt; 0.05, 0.148)] is more than 5 per cent </a:t>
            </a:r>
            <a:r>
              <a:rPr lang="en-US" altLang="en-US" sz="2400" dirty="0" err="1"/>
              <a:t>LoS</a:t>
            </a:r>
            <a:r>
              <a:rPr lang="en-US" altLang="en-US" sz="2400" dirty="0"/>
              <a:t>,  we fail to reject the null hypothesis of confirming the main effect of gender.</a:t>
            </a:r>
          </a:p>
          <a:p>
            <a:pPr algn="just"/>
            <a:r>
              <a:rPr lang="en-US" altLang="en-US" sz="2400" dirty="0"/>
              <a:t>Likewise, the </a:t>
            </a:r>
            <a:r>
              <a:rPr lang="en-US" altLang="en-US" sz="2400" i="1" dirty="0"/>
              <a:t>p</a:t>
            </a:r>
            <a:r>
              <a:rPr lang="en-US" altLang="en-US" sz="2400" dirty="0"/>
              <a:t>-values associated with </a:t>
            </a:r>
            <a:r>
              <a:rPr lang="en-US" altLang="en-US" sz="2400" i="1" dirty="0"/>
              <a:t>F</a:t>
            </a:r>
            <a:r>
              <a:rPr lang="en-US" altLang="en-US" sz="2400" dirty="0"/>
              <a:t>-statistic of factor-B [F</a:t>
            </a:r>
            <a:r>
              <a:rPr lang="en-US" altLang="en-US" sz="2400" baseline="-25000" dirty="0"/>
              <a:t>age</a:t>
            </a:r>
            <a:r>
              <a:rPr lang="en-US" altLang="en-US" sz="2400" dirty="0"/>
              <a:t>(1,72) = 14.33, </a:t>
            </a:r>
            <a:r>
              <a:rPr lang="en-US" altLang="en-US" sz="2400" i="1" dirty="0"/>
              <a:t>p</a:t>
            </a:r>
            <a:r>
              <a:rPr lang="en-US" altLang="en-US" sz="2400" dirty="0"/>
              <a:t> &lt; 0.05, 0.000)] is less than 5 per cent </a:t>
            </a:r>
            <a:r>
              <a:rPr lang="en-US" altLang="en-US" sz="2400" dirty="0" err="1"/>
              <a:t>LoS</a:t>
            </a:r>
            <a:r>
              <a:rPr lang="en-US" altLang="en-US" sz="2400" dirty="0"/>
              <a:t>,  hence we reject the null hypothesis of main effect of age.</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318477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03696" y="1371600"/>
            <a:ext cx="6280245" cy="369171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a:t>
            </a:r>
            <a:r>
              <a:rPr lang="en-US" altLang="en-US" sz="2400" i="1" dirty="0"/>
              <a:t>p</a:t>
            </a:r>
            <a:r>
              <a:rPr lang="en-US" altLang="en-US" sz="2400" dirty="0"/>
              <a:t>-values associated with </a:t>
            </a:r>
            <a:r>
              <a:rPr lang="en-US" altLang="en-US" sz="2400" i="1" dirty="0"/>
              <a:t>F</a:t>
            </a:r>
            <a:r>
              <a:rPr lang="en-US" altLang="en-US" sz="2400" dirty="0"/>
              <a:t>-statistic of interaction [</a:t>
            </a:r>
            <a:r>
              <a:rPr lang="en-US" altLang="en-US" sz="2400" dirty="0" err="1"/>
              <a:t>F</a:t>
            </a:r>
            <a:r>
              <a:rPr lang="en-US" altLang="en-US" sz="2400" baseline="-25000" dirty="0" err="1"/>
              <a:t>gender</a:t>
            </a:r>
            <a:r>
              <a:rPr lang="en-US" altLang="en-US" sz="2400" baseline="-25000" dirty="0"/>
              <a:t> x age </a:t>
            </a:r>
            <a:r>
              <a:rPr lang="en-US" altLang="en-US" sz="2400" dirty="0"/>
              <a:t>(3,72) = 4.7, </a:t>
            </a:r>
            <a:r>
              <a:rPr lang="en-US" altLang="en-US" sz="2400" i="1" dirty="0"/>
              <a:t>p</a:t>
            </a:r>
            <a:r>
              <a:rPr lang="en-US" altLang="en-US" sz="2400" dirty="0"/>
              <a:t> &lt; 0.05, 0.005)] is less than 5 per cent </a:t>
            </a:r>
            <a:r>
              <a:rPr lang="en-US" altLang="en-US" sz="2400" dirty="0" err="1"/>
              <a:t>LoS</a:t>
            </a:r>
            <a:r>
              <a:rPr lang="en-US" altLang="en-US" sz="2400" dirty="0"/>
              <a:t>, hence we reject the null hypothesis of interaction due to the joint effect of both gender and age.</a:t>
            </a:r>
          </a:p>
          <a:p>
            <a:pPr algn="just"/>
            <a:r>
              <a:rPr lang="en-US" altLang="en-US" sz="2400" dirty="0"/>
              <a:t>In case of multiple comparison analysis, the results of Tukey HSD indicates that number of friends in two pairs 20–25 years: 25–35 years (</a:t>
            </a:r>
            <a:r>
              <a:rPr lang="en-US" altLang="en-US" sz="2400" i="1" dirty="0"/>
              <a:t>p </a:t>
            </a:r>
            <a:r>
              <a:rPr lang="en-US" altLang="en-US" sz="2400" dirty="0"/>
              <a:t>&gt; 0.05, 0.497) and 35–50 years: &gt;50 years (</a:t>
            </a:r>
            <a:r>
              <a:rPr lang="en-US" altLang="en-US" sz="2400" i="1" dirty="0"/>
              <a:t>p </a:t>
            </a:r>
            <a:r>
              <a:rPr lang="en-US" altLang="en-US" sz="2400" dirty="0"/>
              <a:t>&gt; 0.05, 0.396) are insignificant.</a:t>
            </a:r>
          </a:p>
          <a:p>
            <a:pPr algn="just"/>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49753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F4BDB74A-0E95-4C9A-9A05-594D7E798B0E}"/>
              </a:ext>
            </a:extLst>
          </p:cNvPr>
          <p:cNvGraphicFramePr>
            <a:graphicFrameLocks/>
          </p:cNvGraphicFramePr>
          <p:nvPr>
            <p:extLst>
              <p:ext uri="{D42A27DB-BD31-4B8C-83A1-F6EECF244321}">
                <p14:modId xmlns:p14="http://schemas.microsoft.com/office/powerpoint/2010/main" val="2881052875"/>
              </p:ext>
            </p:extLst>
          </p:nvPr>
        </p:nvGraphicFramePr>
        <p:xfrm>
          <a:off x="1683603" y="1783080"/>
          <a:ext cx="5868988" cy="3291840"/>
        </p:xfrm>
        <a:graphic>
          <a:graphicData uri="http://schemas.openxmlformats.org/drawingml/2006/table">
            <a:tbl>
              <a:tblPr firstRow="1" firstCol="1" bandRow="1">
                <a:tableStyleId>{5940675A-B579-460E-94D1-54222C63F5DA}</a:tableStyleId>
              </a:tblPr>
              <a:tblGrid>
                <a:gridCol w="2934494">
                  <a:extLst>
                    <a:ext uri="{9D8B030D-6E8A-4147-A177-3AD203B41FA5}">
                      <a16:colId xmlns:a16="http://schemas.microsoft.com/office/drawing/2014/main" val="20000"/>
                    </a:ext>
                  </a:extLst>
                </a:gridCol>
                <a:gridCol w="2934494">
                  <a:extLst>
                    <a:ext uri="{9D8B030D-6E8A-4147-A177-3AD203B41FA5}">
                      <a16:colId xmlns:a16="http://schemas.microsoft.com/office/drawing/2014/main" val="20001"/>
                    </a:ext>
                  </a:extLst>
                </a:gridCol>
              </a:tblGrid>
              <a:tr h="1463675">
                <a:tc>
                  <a:txBody>
                    <a:bodyPr/>
                    <a:lstStyle/>
                    <a:p>
                      <a:pPr marL="0" marR="0" algn="just">
                        <a:spcBef>
                          <a:spcPts val="0"/>
                        </a:spcBef>
                        <a:spcAft>
                          <a:spcPts val="0"/>
                        </a:spcAft>
                      </a:pPr>
                      <a:r>
                        <a:rPr lang="en-US" sz="2400" dirty="0">
                          <a:effectLst/>
                        </a:rPr>
                        <a:t>F-ratios</a:t>
                      </a:r>
                    </a:p>
                    <a:p>
                      <a:pPr marL="0" marR="0" algn="just">
                        <a:spcBef>
                          <a:spcPts val="0"/>
                        </a:spcBef>
                        <a:spcAft>
                          <a:spcPts val="0"/>
                        </a:spcAft>
                      </a:pPr>
                      <a:r>
                        <a:rPr lang="en-US" sz="2400" dirty="0" err="1">
                          <a:effectLst/>
                        </a:rPr>
                        <a:t>Homogeniety</a:t>
                      </a:r>
                      <a:r>
                        <a:rPr lang="en-US" sz="2400" dirty="0">
                          <a:effectLst/>
                        </a:rPr>
                        <a:t> of </a:t>
                      </a:r>
                      <a:r>
                        <a:rPr lang="en-US" sz="2400" dirty="0" err="1">
                          <a:effectLst/>
                        </a:rPr>
                        <a:t>varaince</a:t>
                      </a:r>
                      <a:endParaRPr lang="en-US" sz="2400" dirty="0">
                        <a:effectLst/>
                      </a:endParaRPr>
                    </a:p>
                    <a:p>
                      <a:pPr marL="0" marR="0" algn="just">
                        <a:spcBef>
                          <a:spcPts val="0"/>
                        </a:spcBef>
                        <a:spcAft>
                          <a:spcPts val="0"/>
                        </a:spcAft>
                      </a:pPr>
                      <a:r>
                        <a:rPr lang="en-IN" sz="2400" dirty="0">
                          <a:effectLst/>
                        </a:rPr>
                        <a:t>Interaction effect</a:t>
                      </a:r>
                      <a:endParaRPr lang="en-US" sz="2400" dirty="0">
                        <a:effectLst/>
                      </a:endParaRPr>
                    </a:p>
                    <a:p>
                      <a:pPr marL="0" marR="0" algn="just">
                        <a:spcBef>
                          <a:spcPts val="0"/>
                        </a:spcBef>
                        <a:spcAft>
                          <a:spcPts val="0"/>
                        </a:spcAft>
                      </a:pPr>
                      <a:r>
                        <a:rPr lang="en-IN" sz="2400" dirty="0">
                          <a:effectLst/>
                        </a:rPr>
                        <a:t>Main effect</a:t>
                      </a:r>
                      <a:endParaRPr lang="en-US" sz="2400" dirty="0">
                        <a:effectLst/>
                      </a:endParaRPr>
                    </a:p>
                    <a:p>
                      <a:pPr marL="0" marR="0" algn="just">
                        <a:spcBef>
                          <a:spcPts val="0"/>
                        </a:spcBef>
                        <a:spcAft>
                          <a:spcPts val="0"/>
                        </a:spcAft>
                      </a:pPr>
                      <a:r>
                        <a:rPr lang="en-IN" sz="2400" dirty="0">
                          <a:effectLst/>
                        </a:rPr>
                        <a:t>Mean sum of square</a:t>
                      </a:r>
                      <a:endParaRPr lang="en-US" sz="2400" dirty="0">
                        <a:effectLst/>
                      </a:endParaRPr>
                    </a:p>
                    <a:p>
                      <a:pPr marL="0" marR="0" algn="just">
                        <a:spcBef>
                          <a:spcPts val="0"/>
                        </a:spcBef>
                        <a:spcAft>
                          <a:spcPts val="0"/>
                        </a:spcAft>
                      </a:pPr>
                      <a:r>
                        <a:rPr lang="en-IN" sz="2400" dirty="0">
                          <a:effectLst/>
                        </a:rPr>
                        <a:t>Profile plot </a:t>
                      </a:r>
                      <a:endParaRPr lang="en-US" sz="2400" dirty="0">
                        <a:effectLst/>
                      </a:endParaRPr>
                    </a:p>
                    <a:p>
                      <a:pPr marL="0" marR="0" algn="just">
                        <a:spcBef>
                          <a:spcPts val="0"/>
                        </a:spcBef>
                        <a:spcAft>
                          <a:spcPts val="0"/>
                        </a:spcAft>
                      </a:pPr>
                      <a:r>
                        <a:rPr lang="en-IN" sz="2400" dirty="0">
                          <a:effectLst/>
                        </a:rPr>
                        <a:t>Post hoc analysis</a:t>
                      </a:r>
                      <a:endParaRPr lang="en-US" sz="2400" dirty="0">
                        <a:effectLst/>
                      </a:endParaRPr>
                    </a:p>
                    <a:p>
                      <a:pPr marL="0" marR="0" algn="just">
                        <a:spcBef>
                          <a:spcPts val="0"/>
                        </a:spcBef>
                        <a:spcAft>
                          <a:spcPts val="0"/>
                        </a:spcAft>
                      </a:pPr>
                      <a:r>
                        <a:rPr lang="en-IN" sz="2400" dirty="0">
                          <a:effectLst/>
                        </a:rPr>
                        <a:t> </a:t>
                      </a:r>
                      <a:endParaRPr lang="en-US" sz="2400" dirty="0">
                        <a:effectLst/>
                        <a:latin typeface="Arial"/>
                        <a:ea typeface="Times New Roman"/>
                        <a:cs typeface="Times New Roman"/>
                      </a:endParaRPr>
                    </a:p>
                  </a:txBody>
                  <a:tcPr marL="68584" marR="68584" marT="0" marB="0"/>
                </a:tc>
                <a:tc>
                  <a:txBody>
                    <a:bodyPr/>
                    <a:lstStyle/>
                    <a:p>
                      <a:pPr marL="0" marR="0" algn="just">
                        <a:spcBef>
                          <a:spcPts val="0"/>
                        </a:spcBef>
                        <a:spcAft>
                          <a:spcPts val="0"/>
                        </a:spcAft>
                      </a:pPr>
                      <a:r>
                        <a:rPr lang="en-IN" sz="2400" dirty="0">
                          <a:effectLst/>
                        </a:rPr>
                        <a:t>Sum of Square between sample</a:t>
                      </a:r>
                      <a:endParaRPr lang="en-US" sz="2400" dirty="0">
                        <a:effectLst/>
                      </a:endParaRPr>
                    </a:p>
                    <a:p>
                      <a:pPr marL="0" marR="0" algn="just">
                        <a:spcBef>
                          <a:spcPts val="0"/>
                        </a:spcBef>
                        <a:spcAft>
                          <a:spcPts val="0"/>
                        </a:spcAft>
                      </a:pPr>
                      <a:r>
                        <a:rPr lang="en-IN" sz="2400" dirty="0">
                          <a:effectLst/>
                        </a:rPr>
                        <a:t>Sum of Square within sample</a:t>
                      </a:r>
                      <a:endParaRPr lang="en-US" sz="2400" dirty="0">
                        <a:effectLst/>
                      </a:endParaRPr>
                    </a:p>
                    <a:p>
                      <a:pPr marL="0" marR="0" algn="just">
                        <a:spcBef>
                          <a:spcPts val="0"/>
                        </a:spcBef>
                        <a:spcAft>
                          <a:spcPts val="0"/>
                        </a:spcAft>
                      </a:pPr>
                      <a:r>
                        <a:rPr lang="en-US" sz="2400" dirty="0" err="1">
                          <a:effectLst/>
                        </a:rPr>
                        <a:t>Tukey</a:t>
                      </a:r>
                      <a:r>
                        <a:rPr lang="en-US" sz="2400" dirty="0">
                          <a:effectLst/>
                        </a:rPr>
                        <a:t> HSD</a:t>
                      </a:r>
                    </a:p>
                    <a:p>
                      <a:pPr marL="0" marR="0" algn="just">
                        <a:spcBef>
                          <a:spcPts val="0"/>
                        </a:spcBef>
                        <a:spcAft>
                          <a:spcPts val="0"/>
                        </a:spcAft>
                      </a:pPr>
                      <a:r>
                        <a:rPr lang="en-IN" sz="2400" dirty="0">
                          <a:effectLst/>
                        </a:rPr>
                        <a:t>Two-factorial design</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3" name="Footer Placeholder 3">
            <a:extLst>
              <a:ext uri="{FF2B5EF4-FFF2-40B4-BE49-F238E27FC236}">
                <a16:creationId xmlns:a16="http://schemas.microsoft.com/office/drawing/2014/main" id="{DD5947F7-5840-4F04-BF79-BD29EF7E8DD6}"/>
              </a:ext>
            </a:extLst>
          </p:cNvPr>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6" name="Title 1">
            <a:extLst>
              <a:ext uri="{FF2B5EF4-FFF2-40B4-BE49-F238E27FC236}">
                <a16:creationId xmlns:a16="http://schemas.microsoft.com/office/drawing/2014/main" id="{29E4BDD3-A93A-43DE-85F0-B907A2E3F6CA}"/>
              </a:ext>
            </a:extLst>
          </p:cNvPr>
          <p:cNvSpPr txBox="1">
            <a:spLocks/>
          </p:cNvSpPr>
          <p:nvPr/>
        </p:nvSpPr>
        <p:spPr>
          <a:xfrm>
            <a:off x="501627" y="177422"/>
            <a:ext cx="8232940" cy="5322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3400" b="1" dirty="0">
                <a:latin typeface="+mn-lt"/>
              </a:rPr>
              <a:t>Key Terms</a:t>
            </a:r>
            <a:endParaRPr lang="en-US" sz="3400" b="1" dirty="0">
              <a:latin typeface="+mn-lt"/>
            </a:endParaRPr>
          </a:p>
        </p:txBody>
      </p:sp>
    </p:spTree>
    <p:extLst>
      <p:ext uri="{BB962C8B-B14F-4D97-AF65-F5344CB8AC3E}">
        <p14:creationId xmlns:p14="http://schemas.microsoft.com/office/powerpoint/2010/main" val="427525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66788" y="177421"/>
            <a:ext cx="7262812"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Introduction</a:t>
            </a:r>
          </a:p>
        </p:txBody>
      </p:sp>
      <p:sp>
        <p:nvSpPr>
          <p:cNvPr id="3" name="Content Placeholder 2"/>
          <p:cNvSpPr txBox="1">
            <a:spLocks/>
          </p:cNvSpPr>
          <p:nvPr/>
        </p:nvSpPr>
        <p:spPr>
          <a:xfrm>
            <a:off x="685799" y="1472819"/>
            <a:ext cx="7953233" cy="449125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Two-way ANOVA experiment is used for comparing the mean between two distinct independent variables called factors. </a:t>
            </a:r>
          </a:p>
          <a:p>
            <a:pPr algn="just"/>
            <a:r>
              <a:rPr lang="en-US" altLang="en-US" sz="2400" dirty="0"/>
              <a:t>The experiment design is also called two-factorial design as the influence of two categorical factors is measured on one continuous-based dependent variable.</a:t>
            </a:r>
          </a:p>
          <a:p>
            <a:pPr algn="just"/>
            <a:r>
              <a:rPr lang="en-US" altLang="en-US" sz="2400" dirty="0"/>
              <a:t>Two-way ANOVA is the most popular used experiment,  aiming to ascertain the interaction effect of both independent variables on the dependent variable. </a:t>
            </a:r>
          </a:p>
          <a:p>
            <a:pPr algn="just"/>
            <a:r>
              <a:rPr lang="en-US" altLang="en-US" sz="2400" dirty="0"/>
              <a:t>The analysis of interaction effects is an important factor for interpreting the results whether the effect of one independent variable on dependent variable is same along with the categories on the second independent variable. </a:t>
            </a:r>
          </a:p>
          <a:p>
            <a:pPr algn="just"/>
            <a:endParaRPr lang="en-US" alt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8967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47514" y="185383"/>
            <a:ext cx="6885224" cy="533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Principle of Two-Way ANOVA </a:t>
            </a:r>
          </a:p>
        </p:txBody>
      </p:sp>
      <p:sp>
        <p:nvSpPr>
          <p:cNvPr id="3" name="Content Placeholder 2"/>
          <p:cNvSpPr txBox="1">
            <a:spLocks/>
          </p:cNvSpPr>
          <p:nvPr/>
        </p:nvSpPr>
        <p:spPr>
          <a:xfrm>
            <a:off x="1047514" y="4299044"/>
            <a:ext cx="6885224" cy="1787857"/>
          </a:xfrm>
          <a:prstGeom prst="rect">
            <a:avLst/>
          </a:prstGeom>
          <a:ln w="12700">
            <a:solidFill>
              <a:schemeClr val="accent1"/>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variation between the treatment (</a:t>
            </a:r>
            <a:r>
              <a:rPr lang="en-US" altLang="en-US" sz="2400" dirty="0" err="1"/>
              <a:t>SS</a:t>
            </a:r>
            <a:r>
              <a:rPr lang="en-US" altLang="en-US" sz="2400" baseline="-25000" dirty="0" err="1"/>
              <a:t>between</a:t>
            </a:r>
            <a:r>
              <a:rPr lang="en-US" altLang="en-US" sz="2400" dirty="0"/>
              <a:t>) is measured from the overall mean. The variation of </a:t>
            </a:r>
            <a:r>
              <a:rPr lang="en-US" altLang="en-US" sz="2400" dirty="0" err="1"/>
              <a:t>SS</a:t>
            </a:r>
            <a:r>
              <a:rPr lang="en-US" altLang="en-US" sz="2400" baseline="-25000" dirty="0" err="1"/>
              <a:t>between</a:t>
            </a:r>
            <a:r>
              <a:rPr lang="en-US" altLang="en-US" sz="2400" dirty="0"/>
              <a:t> is further partitioned into main effect of factor A (SS</a:t>
            </a:r>
            <a:r>
              <a:rPr lang="en-US" altLang="en-US" sz="2400" baseline="-25000" dirty="0"/>
              <a:t>A</a:t>
            </a:r>
            <a:r>
              <a:rPr lang="en-US" altLang="en-US" sz="2400" dirty="0"/>
              <a:t>), main effect of factor B (SS</a:t>
            </a:r>
            <a:r>
              <a:rPr lang="en-US" altLang="en-US" sz="2400" baseline="-25000" dirty="0"/>
              <a:t>B</a:t>
            </a:r>
            <a:r>
              <a:rPr lang="en-US" altLang="en-US" sz="2400" dirty="0"/>
              <a:t>), and joint effect of both factors (SS</a:t>
            </a:r>
            <a:r>
              <a:rPr lang="en-US" altLang="en-US" sz="2400" baseline="-25000" dirty="0"/>
              <a:t>AB</a:t>
            </a:r>
            <a:r>
              <a:rPr lang="en-US" altLang="en-US" sz="2400" dirty="0"/>
              <a:t>)</a:t>
            </a:r>
            <a:r>
              <a:rPr lang="en-US" altLang="en-US" sz="2400" baseline="-25000" dirty="0"/>
              <a:t>.</a:t>
            </a:r>
            <a:endParaRPr lang="en-US" altLang="en-US" sz="2400" dirty="0"/>
          </a:p>
        </p:txBody>
      </p:sp>
      <p:graphicFrame>
        <p:nvGraphicFramePr>
          <p:cNvPr id="5" name="Diagram 4"/>
          <p:cNvGraphicFramePr/>
          <p:nvPr>
            <p:extLst>
              <p:ext uri="{D42A27DB-BD31-4B8C-83A1-F6EECF244321}">
                <p14:modId xmlns:p14="http://schemas.microsoft.com/office/powerpoint/2010/main" val="3660785812"/>
              </p:ext>
            </p:extLst>
          </p:nvPr>
        </p:nvGraphicFramePr>
        <p:xfrm>
          <a:off x="1047514" y="1114567"/>
          <a:ext cx="67056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819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37146" y="187656"/>
            <a:ext cx="7292454" cy="5902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Source of Variance: Two-Way ANOVA </a:t>
            </a:r>
          </a:p>
        </p:txBody>
      </p:sp>
      <p:graphicFrame>
        <p:nvGraphicFramePr>
          <p:cNvPr id="3" name="Content Placeholder 5"/>
          <p:cNvGraphicFramePr>
            <a:graphicFrameLocks/>
          </p:cNvGraphicFramePr>
          <p:nvPr>
            <p:extLst>
              <p:ext uri="{D42A27DB-BD31-4B8C-83A1-F6EECF244321}">
                <p14:modId xmlns:p14="http://schemas.microsoft.com/office/powerpoint/2010/main" val="3237558133"/>
              </p:ext>
            </p:extLst>
          </p:nvPr>
        </p:nvGraphicFramePr>
        <p:xfrm>
          <a:off x="291152" y="1658203"/>
          <a:ext cx="8584441" cy="5181600"/>
        </p:xfrm>
        <a:graphic>
          <a:graphicData uri="http://schemas.openxmlformats.org/drawingml/2006/table">
            <a:tbl>
              <a:tblPr firstRow="1" firstCol="1" bandRow="1">
                <a:tableStyleId>{5940675A-B579-460E-94D1-54222C63F5DA}</a:tableStyleId>
              </a:tblPr>
              <a:tblGrid>
                <a:gridCol w="1726455">
                  <a:extLst>
                    <a:ext uri="{9D8B030D-6E8A-4147-A177-3AD203B41FA5}">
                      <a16:colId xmlns:a16="http://schemas.microsoft.com/office/drawing/2014/main" val="20000"/>
                    </a:ext>
                  </a:extLst>
                </a:gridCol>
                <a:gridCol w="1356856">
                  <a:extLst>
                    <a:ext uri="{9D8B030D-6E8A-4147-A177-3AD203B41FA5}">
                      <a16:colId xmlns:a16="http://schemas.microsoft.com/office/drawing/2014/main" val="20001"/>
                    </a:ext>
                  </a:extLst>
                </a:gridCol>
                <a:gridCol w="1411797">
                  <a:extLst>
                    <a:ext uri="{9D8B030D-6E8A-4147-A177-3AD203B41FA5}">
                      <a16:colId xmlns:a16="http://schemas.microsoft.com/office/drawing/2014/main" val="20002"/>
                    </a:ext>
                  </a:extLst>
                </a:gridCol>
                <a:gridCol w="933984">
                  <a:extLst>
                    <a:ext uri="{9D8B030D-6E8A-4147-A177-3AD203B41FA5}">
                      <a16:colId xmlns:a16="http://schemas.microsoft.com/office/drawing/2014/main" val="20003"/>
                    </a:ext>
                  </a:extLst>
                </a:gridCol>
                <a:gridCol w="1620736">
                  <a:extLst>
                    <a:ext uri="{9D8B030D-6E8A-4147-A177-3AD203B41FA5}">
                      <a16:colId xmlns:a16="http://schemas.microsoft.com/office/drawing/2014/main" val="20004"/>
                    </a:ext>
                  </a:extLst>
                </a:gridCol>
                <a:gridCol w="1534613">
                  <a:extLst>
                    <a:ext uri="{9D8B030D-6E8A-4147-A177-3AD203B41FA5}">
                      <a16:colId xmlns:a16="http://schemas.microsoft.com/office/drawing/2014/main" val="20005"/>
                    </a:ext>
                  </a:extLst>
                </a:gridCol>
              </a:tblGrid>
              <a:tr h="874821">
                <a:tc>
                  <a:txBody>
                    <a:bodyPr/>
                    <a:lstStyle/>
                    <a:p>
                      <a:pPr marL="0" marR="0" algn="ctr">
                        <a:spcBef>
                          <a:spcPts val="0"/>
                        </a:spcBef>
                        <a:spcAft>
                          <a:spcPts val="0"/>
                        </a:spcAft>
                      </a:pPr>
                      <a:r>
                        <a:rPr lang="en-US" sz="2000" b="0" dirty="0">
                          <a:solidFill>
                            <a:schemeClr val="tx1"/>
                          </a:solidFill>
                          <a:effectLst/>
                        </a:rPr>
                        <a:t>Source of Variance</a:t>
                      </a:r>
                      <a:endParaRPr lang="en-US" sz="20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b="0" dirty="0">
                          <a:solidFill>
                            <a:schemeClr val="tx1"/>
                          </a:solidFill>
                          <a:effectLst/>
                        </a:rPr>
                        <a:t>Cause of Variability</a:t>
                      </a:r>
                      <a:endParaRPr lang="en-US" sz="20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b="0" dirty="0">
                          <a:solidFill>
                            <a:schemeClr val="tx1"/>
                          </a:solidFill>
                          <a:effectLst/>
                        </a:rPr>
                        <a:t>Degree of Freedom (df)</a:t>
                      </a:r>
                      <a:endParaRPr lang="en-US" sz="20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b="0" dirty="0">
                          <a:solidFill>
                            <a:schemeClr val="tx1"/>
                          </a:solidFill>
                          <a:effectLst/>
                        </a:rPr>
                        <a:t>Sum of Squares (SS)</a:t>
                      </a:r>
                      <a:endParaRPr lang="en-US" sz="20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b="0" dirty="0">
                          <a:solidFill>
                            <a:schemeClr val="tx1"/>
                          </a:solidFill>
                          <a:effectLst/>
                        </a:rPr>
                        <a:t>Mean Sum of Squares (MS)</a:t>
                      </a:r>
                      <a:endParaRPr lang="en-US" sz="20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b="0" dirty="0">
                          <a:solidFill>
                            <a:schemeClr val="tx1"/>
                          </a:solidFill>
                          <a:effectLst/>
                        </a:rPr>
                        <a:t>F-Statistics </a:t>
                      </a:r>
                      <a:endParaRPr lang="en-US" sz="2000" b="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874821">
                <a:tc>
                  <a:txBody>
                    <a:bodyPr/>
                    <a:lstStyle/>
                    <a:p>
                      <a:pPr marL="0" marR="0" algn="ctr">
                        <a:spcBef>
                          <a:spcPts val="0"/>
                        </a:spcBef>
                        <a:spcAft>
                          <a:spcPts val="0"/>
                        </a:spcAft>
                      </a:pPr>
                      <a:r>
                        <a:rPr lang="en-US" sz="2000" dirty="0">
                          <a:solidFill>
                            <a:schemeClr val="tx1"/>
                          </a:solidFill>
                          <a:effectLst/>
                        </a:rPr>
                        <a:t>Between-group variance (Due to factor-A)</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 Levels of factor-A</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Levels of factor A-1 (df</a:t>
                      </a:r>
                      <a:r>
                        <a:rPr lang="en-US" sz="2000" baseline="-25000" dirty="0">
                          <a:solidFill>
                            <a:schemeClr val="tx1"/>
                          </a:solidFill>
                          <a:effectLst/>
                        </a:rPr>
                        <a:t>A</a:t>
                      </a:r>
                      <a:r>
                        <a:rPr lang="en-US" sz="2000" dirty="0">
                          <a:solidFill>
                            <a:schemeClr val="tx1"/>
                          </a:solidFill>
                          <a:effectLst/>
                        </a:rPr>
                        <a:t>)</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SS</a:t>
                      </a:r>
                      <a:r>
                        <a:rPr lang="en-US" sz="2000" baseline="-25000" dirty="0">
                          <a:solidFill>
                            <a:schemeClr val="tx1"/>
                          </a:solidFill>
                          <a:effectLst/>
                        </a:rPr>
                        <a:t>A</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MS</a:t>
                      </a:r>
                      <a:r>
                        <a:rPr lang="en-US" sz="2000" baseline="-25000" dirty="0">
                          <a:solidFill>
                            <a:schemeClr val="tx1"/>
                          </a:solidFill>
                          <a:effectLst/>
                        </a:rPr>
                        <a:t>A </a:t>
                      </a:r>
                      <a:r>
                        <a:rPr lang="en-US" sz="2000" dirty="0">
                          <a:solidFill>
                            <a:schemeClr val="tx1"/>
                          </a:solidFill>
                          <a:effectLst/>
                        </a:rPr>
                        <a:t>= SS</a:t>
                      </a:r>
                      <a:r>
                        <a:rPr lang="en-US" sz="2000" baseline="-25000" dirty="0">
                          <a:solidFill>
                            <a:schemeClr val="tx1"/>
                          </a:solidFill>
                          <a:effectLst/>
                        </a:rPr>
                        <a:t>A</a:t>
                      </a:r>
                      <a:r>
                        <a:rPr lang="en-US" sz="2000" dirty="0">
                          <a:solidFill>
                            <a:schemeClr val="tx1"/>
                          </a:solidFill>
                          <a:effectLst/>
                        </a:rPr>
                        <a:t>/ df</a:t>
                      </a:r>
                      <a:r>
                        <a:rPr lang="en-US" sz="2000" baseline="-25000" dirty="0">
                          <a:solidFill>
                            <a:schemeClr val="tx1"/>
                          </a:solidFill>
                          <a:effectLst/>
                        </a:rPr>
                        <a:t>A</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F</a:t>
                      </a:r>
                      <a:r>
                        <a:rPr lang="en-US" sz="2000" baseline="-25000" dirty="0">
                          <a:solidFill>
                            <a:schemeClr val="tx1"/>
                          </a:solidFill>
                          <a:effectLst/>
                        </a:rPr>
                        <a:t>A </a:t>
                      </a:r>
                      <a:r>
                        <a:rPr lang="en-US" sz="2000" dirty="0">
                          <a:solidFill>
                            <a:schemeClr val="tx1"/>
                          </a:solidFill>
                          <a:effectLst/>
                        </a:rPr>
                        <a:t>= MS</a:t>
                      </a:r>
                      <a:r>
                        <a:rPr lang="en-US" sz="2000" baseline="-25000" dirty="0">
                          <a:solidFill>
                            <a:schemeClr val="tx1"/>
                          </a:solidFill>
                          <a:effectLst/>
                        </a:rPr>
                        <a:t>A</a:t>
                      </a:r>
                      <a:r>
                        <a:rPr lang="en-US" sz="2000" dirty="0">
                          <a:solidFill>
                            <a:schemeClr val="tx1"/>
                          </a:solidFill>
                          <a:effectLst/>
                        </a:rPr>
                        <a:t>/MSE</a:t>
                      </a:r>
                      <a:endParaRPr lang="en-US" sz="20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874821">
                <a:tc>
                  <a:txBody>
                    <a:bodyPr/>
                    <a:lstStyle/>
                    <a:p>
                      <a:pPr marL="0" marR="0" algn="ctr">
                        <a:spcBef>
                          <a:spcPts val="0"/>
                        </a:spcBef>
                        <a:spcAft>
                          <a:spcPts val="0"/>
                        </a:spcAft>
                      </a:pPr>
                      <a:r>
                        <a:rPr lang="en-US" sz="2000" dirty="0">
                          <a:solidFill>
                            <a:schemeClr val="tx1"/>
                          </a:solidFill>
                          <a:effectLst/>
                        </a:rPr>
                        <a:t>Between-group variance (Due to factor-B)</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 Levels of factor-B</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Levels of factor B-1 (df</a:t>
                      </a:r>
                      <a:r>
                        <a:rPr lang="en-US" sz="2000" baseline="-25000" dirty="0">
                          <a:solidFill>
                            <a:schemeClr val="tx1"/>
                          </a:solidFill>
                          <a:effectLst/>
                        </a:rPr>
                        <a:t>B</a:t>
                      </a:r>
                      <a:r>
                        <a:rPr lang="en-US" sz="2000" dirty="0">
                          <a:solidFill>
                            <a:schemeClr val="tx1"/>
                          </a:solidFill>
                          <a:effectLst/>
                        </a:rPr>
                        <a:t>)</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SS</a:t>
                      </a:r>
                      <a:r>
                        <a:rPr lang="en-US" sz="2000" baseline="-25000" dirty="0">
                          <a:solidFill>
                            <a:schemeClr val="tx1"/>
                          </a:solidFill>
                          <a:effectLst/>
                        </a:rPr>
                        <a:t>B</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MS</a:t>
                      </a:r>
                      <a:r>
                        <a:rPr lang="en-US" sz="2000" baseline="-25000" dirty="0">
                          <a:solidFill>
                            <a:schemeClr val="tx1"/>
                          </a:solidFill>
                          <a:effectLst/>
                        </a:rPr>
                        <a:t>B </a:t>
                      </a:r>
                      <a:r>
                        <a:rPr lang="en-US" sz="2000" dirty="0">
                          <a:solidFill>
                            <a:schemeClr val="tx1"/>
                          </a:solidFill>
                          <a:effectLst/>
                        </a:rPr>
                        <a:t>= SS</a:t>
                      </a:r>
                      <a:r>
                        <a:rPr lang="en-US" sz="2000" baseline="-25000" dirty="0">
                          <a:solidFill>
                            <a:schemeClr val="tx1"/>
                          </a:solidFill>
                          <a:effectLst/>
                        </a:rPr>
                        <a:t>B</a:t>
                      </a:r>
                      <a:r>
                        <a:rPr lang="en-US" sz="2000" dirty="0">
                          <a:solidFill>
                            <a:schemeClr val="tx1"/>
                          </a:solidFill>
                          <a:effectLst/>
                        </a:rPr>
                        <a:t>/ df</a:t>
                      </a:r>
                      <a:r>
                        <a:rPr lang="en-US" sz="2000" baseline="-25000" dirty="0">
                          <a:solidFill>
                            <a:schemeClr val="tx1"/>
                          </a:solidFill>
                          <a:effectLst/>
                        </a:rPr>
                        <a:t>B</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F</a:t>
                      </a:r>
                      <a:r>
                        <a:rPr lang="en-US" sz="2000" baseline="-25000" dirty="0">
                          <a:solidFill>
                            <a:schemeClr val="tx1"/>
                          </a:solidFill>
                          <a:effectLst/>
                        </a:rPr>
                        <a:t>B </a:t>
                      </a:r>
                      <a:r>
                        <a:rPr lang="en-US" sz="2000" dirty="0">
                          <a:solidFill>
                            <a:schemeClr val="tx1"/>
                          </a:solidFill>
                          <a:effectLst/>
                        </a:rPr>
                        <a:t>= MS</a:t>
                      </a:r>
                      <a:r>
                        <a:rPr lang="en-US" sz="2000" baseline="-25000" dirty="0">
                          <a:solidFill>
                            <a:schemeClr val="tx1"/>
                          </a:solidFill>
                          <a:effectLst/>
                        </a:rPr>
                        <a:t>B</a:t>
                      </a:r>
                      <a:r>
                        <a:rPr lang="en-US" sz="2000" dirty="0">
                          <a:solidFill>
                            <a:schemeClr val="tx1"/>
                          </a:solidFill>
                          <a:effectLst/>
                        </a:rPr>
                        <a:t>/MSE</a:t>
                      </a:r>
                      <a:endParaRPr lang="en-US" sz="20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74821">
                <a:tc>
                  <a:txBody>
                    <a:bodyPr/>
                    <a:lstStyle/>
                    <a:p>
                      <a:pPr marL="0" marR="0" algn="ctr">
                        <a:spcBef>
                          <a:spcPts val="0"/>
                        </a:spcBef>
                        <a:spcAft>
                          <a:spcPts val="0"/>
                        </a:spcAft>
                      </a:pPr>
                      <a:r>
                        <a:rPr lang="en-US" sz="2000" dirty="0">
                          <a:solidFill>
                            <a:schemeClr val="tx1"/>
                          </a:solidFill>
                          <a:effectLst/>
                        </a:rPr>
                        <a:t>Joint Effect (Due to factor A and B)</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Interaction between A and B</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df</a:t>
                      </a:r>
                      <a:r>
                        <a:rPr lang="en-US" sz="2000" baseline="-25000" dirty="0">
                          <a:solidFill>
                            <a:schemeClr val="tx1"/>
                          </a:solidFill>
                          <a:effectLst/>
                        </a:rPr>
                        <a:t>AB </a:t>
                      </a:r>
                      <a:r>
                        <a:rPr lang="en-US" sz="2000" dirty="0"/>
                        <a:t>=</a:t>
                      </a:r>
                      <a:r>
                        <a:rPr lang="en-US" sz="2000" baseline="-25000" dirty="0">
                          <a:solidFill>
                            <a:schemeClr val="tx1"/>
                          </a:solidFill>
                          <a:effectLst/>
                        </a:rPr>
                        <a:t> </a:t>
                      </a:r>
                      <a:r>
                        <a:rPr lang="en-US" sz="2000" dirty="0">
                          <a:solidFill>
                            <a:schemeClr val="tx1"/>
                          </a:solidFill>
                          <a:effectLst/>
                        </a:rPr>
                        <a:t>(df</a:t>
                      </a:r>
                      <a:r>
                        <a:rPr lang="en-US" sz="2000" baseline="-25000" dirty="0">
                          <a:solidFill>
                            <a:schemeClr val="tx1"/>
                          </a:solidFill>
                          <a:effectLst/>
                        </a:rPr>
                        <a:t>A</a:t>
                      </a:r>
                      <a:r>
                        <a:rPr lang="en-US" sz="2000" dirty="0">
                          <a:solidFill>
                            <a:schemeClr val="tx1"/>
                          </a:solidFill>
                          <a:effectLst/>
                        </a:rPr>
                        <a:t>) × (df</a:t>
                      </a:r>
                      <a:r>
                        <a:rPr lang="en-US" sz="2000" baseline="-25000" dirty="0">
                          <a:solidFill>
                            <a:schemeClr val="tx1"/>
                          </a:solidFill>
                          <a:effectLst/>
                        </a:rPr>
                        <a:t>B</a:t>
                      </a:r>
                      <a:r>
                        <a:rPr lang="en-US" sz="2000" dirty="0">
                          <a:solidFill>
                            <a:schemeClr val="tx1"/>
                          </a:solidFill>
                          <a:effectLst/>
                        </a:rPr>
                        <a:t>)</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SS</a:t>
                      </a:r>
                      <a:r>
                        <a:rPr lang="en-US" sz="2000" baseline="-25000" dirty="0">
                          <a:solidFill>
                            <a:schemeClr val="tx1"/>
                          </a:solidFill>
                          <a:effectLst/>
                        </a:rPr>
                        <a:t>AB</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MS</a:t>
                      </a:r>
                      <a:r>
                        <a:rPr lang="en-US" sz="2000" baseline="-25000" dirty="0">
                          <a:solidFill>
                            <a:schemeClr val="tx1"/>
                          </a:solidFill>
                          <a:effectLst/>
                        </a:rPr>
                        <a:t>AB </a:t>
                      </a:r>
                      <a:r>
                        <a:rPr lang="en-US" sz="2000" dirty="0">
                          <a:solidFill>
                            <a:schemeClr val="tx1"/>
                          </a:solidFill>
                          <a:effectLst/>
                        </a:rPr>
                        <a:t>= SS</a:t>
                      </a:r>
                      <a:r>
                        <a:rPr lang="en-US" sz="2000" baseline="-25000" dirty="0">
                          <a:solidFill>
                            <a:schemeClr val="tx1"/>
                          </a:solidFill>
                          <a:effectLst/>
                        </a:rPr>
                        <a:t>AB</a:t>
                      </a:r>
                      <a:r>
                        <a:rPr lang="en-US" sz="2000" dirty="0">
                          <a:solidFill>
                            <a:schemeClr val="tx1"/>
                          </a:solidFill>
                          <a:effectLst/>
                        </a:rPr>
                        <a:t>/ df</a:t>
                      </a:r>
                      <a:r>
                        <a:rPr lang="en-US" sz="2000" baseline="-25000" dirty="0">
                          <a:solidFill>
                            <a:schemeClr val="tx1"/>
                          </a:solidFill>
                          <a:effectLst/>
                        </a:rPr>
                        <a:t>AB</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F</a:t>
                      </a:r>
                      <a:r>
                        <a:rPr lang="en-US" sz="2000" baseline="-25000" dirty="0">
                          <a:solidFill>
                            <a:schemeClr val="tx1"/>
                          </a:solidFill>
                          <a:effectLst/>
                        </a:rPr>
                        <a:t>AB </a:t>
                      </a:r>
                      <a:r>
                        <a:rPr lang="en-US" sz="2000" dirty="0">
                          <a:solidFill>
                            <a:schemeClr val="tx1"/>
                          </a:solidFill>
                          <a:effectLst/>
                        </a:rPr>
                        <a:t>=  MS</a:t>
                      </a:r>
                      <a:r>
                        <a:rPr lang="en-US" sz="2000" baseline="-25000" dirty="0">
                          <a:solidFill>
                            <a:schemeClr val="tx1"/>
                          </a:solidFill>
                          <a:effectLst/>
                        </a:rPr>
                        <a:t>AB</a:t>
                      </a:r>
                      <a:r>
                        <a:rPr lang="en-US" sz="2000" dirty="0">
                          <a:solidFill>
                            <a:schemeClr val="tx1"/>
                          </a:solidFill>
                          <a:effectLst/>
                        </a:rPr>
                        <a:t>/MSE</a:t>
                      </a:r>
                      <a:endParaRPr lang="en-US" sz="20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874821">
                <a:tc>
                  <a:txBody>
                    <a:bodyPr/>
                    <a:lstStyle/>
                    <a:p>
                      <a:pPr marL="0" marR="0" algn="ctr">
                        <a:spcBef>
                          <a:spcPts val="0"/>
                        </a:spcBef>
                        <a:spcAft>
                          <a:spcPts val="0"/>
                        </a:spcAft>
                      </a:pPr>
                      <a:r>
                        <a:rPr lang="en-US" sz="2000" dirty="0">
                          <a:solidFill>
                            <a:schemeClr val="tx1"/>
                          </a:solidFill>
                          <a:effectLst/>
                        </a:rPr>
                        <a:t>With-in group error</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Error variance </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df</a:t>
                      </a:r>
                      <a:r>
                        <a:rPr lang="en-US" sz="2000" baseline="-25000" dirty="0">
                          <a:solidFill>
                            <a:schemeClr val="tx1"/>
                          </a:solidFill>
                          <a:effectLst/>
                        </a:rPr>
                        <a:t>error  </a:t>
                      </a:r>
                      <a:r>
                        <a:rPr lang="en-US" sz="2000" dirty="0">
                          <a:solidFill>
                            <a:schemeClr val="tx1"/>
                          </a:solidFill>
                          <a:effectLst/>
                        </a:rPr>
                        <a:t>= n− number of cells </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SS</a:t>
                      </a:r>
                      <a:r>
                        <a:rPr lang="en-US" sz="2000" baseline="-25000" dirty="0">
                          <a:solidFill>
                            <a:schemeClr val="tx1"/>
                          </a:solidFill>
                          <a:effectLst/>
                        </a:rPr>
                        <a:t>error </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MSE = SS</a:t>
                      </a:r>
                      <a:r>
                        <a:rPr lang="en-US" sz="2000" baseline="-25000" dirty="0">
                          <a:solidFill>
                            <a:schemeClr val="tx1"/>
                          </a:solidFill>
                          <a:effectLst/>
                        </a:rPr>
                        <a:t>error</a:t>
                      </a:r>
                      <a:r>
                        <a:rPr lang="en-US" sz="2000" dirty="0">
                          <a:solidFill>
                            <a:schemeClr val="tx1"/>
                          </a:solidFill>
                          <a:effectLst/>
                        </a:rPr>
                        <a:t>/ df</a:t>
                      </a:r>
                      <a:r>
                        <a:rPr lang="en-US" sz="2000" baseline="-25000" dirty="0">
                          <a:solidFill>
                            <a:schemeClr val="tx1"/>
                          </a:solidFill>
                          <a:effectLst/>
                        </a:rPr>
                        <a:t>error</a:t>
                      </a:r>
                      <a:endParaRPr lang="en-US" sz="20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000" dirty="0">
                          <a:solidFill>
                            <a:schemeClr val="tx1"/>
                          </a:solidFill>
                          <a:effectLst/>
                        </a:rPr>
                        <a:t> </a:t>
                      </a:r>
                      <a:endParaRPr lang="en-US" sz="20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4"/>
          <p:cNvSpPr/>
          <p:nvPr/>
        </p:nvSpPr>
        <p:spPr>
          <a:xfrm>
            <a:off x="1552433" y="1044936"/>
            <a:ext cx="6400800" cy="461665"/>
          </a:xfrm>
          <a:prstGeom prst="rect">
            <a:avLst/>
          </a:prstGeom>
        </p:spPr>
        <p:txBody>
          <a:bodyPr>
            <a:spAutoFit/>
          </a:bodyPr>
          <a:lstStyle/>
          <a:p>
            <a:pPr eaLnBrk="1" hangingPunct="1">
              <a:defRPr/>
            </a:pPr>
            <a:r>
              <a:rPr lang="en-US" sz="2400" dirty="0">
                <a:latin typeface="+mn-lt"/>
              </a:rPr>
              <a:t>Table 11.1. Source of Variance: Two-Way ANOVA </a:t>
            </a:r>
          </a:p>
        </p:txBody>
      </p:sp>
      <p:sp>
        <p:nvSpPr>
          <p:cNvPr id="6" name="Right Brace 5"/>
          <p:cNvSpPr/>
          <p:nvPr/>
        </p:nvSpPr>
        <p:spPr>
          <a:xfrm>
            <a:off x="4221163" y="4800600"/>
            <a:ext cx="46037" cy="4603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dirty="0"/>
          </a:p>
        </p:txBody>
      </p:sp>
      <p:sp>
        <p:nvSpPr>
          <p:cNvPr id="7" name="Left Brace 6"/>
          <p:cNvSpPr/>
          <p:nvPr/>
        </p:nvSpPr>
        <p:spPr>
          <a:xfrm>
            <a:off x="3429000" y="3535363"/>
            <a:ext cx="46038" cy="46037"/>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IN" dirty="0"/>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4191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1252" y="155812"/>
            <a:ext cx="7539038" cy="6630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Assumptions for Two-Way ANOVA </a:t>
            </a:r>
          </a:p>
        </p:txBody>
      </p:sp>
      <p:sp>
        <p:nvSpPr>
          <p:cNvPr id="3" name="Content Placeholder 2"/>
          <p:cNvSpPr txBox="1">
            <a:spLocks/>
          </p:cNvSpPr>
          <p:nvPr/>
        </p:nvSpPr>
        <p:spPr>
          <a:xfrm>
            <a:off x="1082512" y="1679576"/>
            <a:ext cx="7042244"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b="1" dirty="0"/>
              <a:t>Normal distribution data: </a:t>
            </a:r>
            <a:r>
              <a:rPr lang="en-US" sz="2400" dirty="0"/>
              <a:t>The variable to be assumed as dependent for the experimental design is normal distributed in target population.</a:t>
            </a:r>
          </a:p>
          <a:p>
            <a:pPr algn="just">
              <a:defRPr/>
            </a:pPr>
            <a:r>
              <a:rPr lang="en-US" sz="2400" b="1" dirty="0"/>
              <a:t>Homogeneity of variance:</a:t>
            </a:r>
            <a:r>
              <a:rPr lang="en-US" sz="2400" dirty="0"/>
              <a:t> Equality of variance of dependent variable for each combination of the groups of two factors. </a:t>
            </a:r>
          </a:p>
          <a:p>
            <a:pPr algn="just">
              <a:defRPr/>
            </a:pPr>
            <a:r>
              <a:rPr lang="en-US" sz="2400" b="1" dirty="0"/>
              <a:t>Random selection and independent observations:</a:t>
            </a:r>
            <a:r>
              <a:rPr lang="en-US" sz="2400" dirty="0"/>
              <a:t> The sample should be collected randomly from the target population and the observations are independent to each other.</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6377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610436" y="1324733"/>
            <a:ext cx="6550925"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b="1" dirty="0"/>
              <a:t>Data scale: </a:t>
            </a:r>
            <a:r>
              <a:rPr lang="en-US" sz="2400" dirty="0"/>
              <a:t>Similar to one-way ANOVA, the dependent variable should be measured at continuous scale (interval or ratio), whereas the two independent variables as used in the experiment are categorical in nature. </a:t>
            </a:r>
          </a:p>
          <a:p>
            <a:pPr algn="just">
              <a:defRPr/>
            </a:pPr>
            <a:r>
              <a:rPr lang="en-US" sz="2400" b="1" dirty="0"/>
              <a:t>Significant outliers:</a:t>
            </a:r>
            <a:r>
              <a:rPr lang="en-US" sz="2400" dirty="0"/>
              <a:t> Outliers are referred to as the particular cases those are significantly different from the usual pattern of data set. </a:t>
            </a:r>
          </a:p>
          <a:p>
            <a:pPr algn="just">
              <a:defRPr/>
            </a:pPr>
            <a:endParaRPr 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6745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191069"/>
            <a:ext cx="7838364"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Summary of Assumptions </a:t>
            </a:r>
          </a:p>
        </p:txBody>
      </p:sp>
      <p:graphicFrame>
        <p:nvGraphicFramePr>
          <p:cNvPr id="3" name="Content Placeholder 5"/>
          <p:cNvGraphicFramePr>
            <a:graphicFrameLocks/>
          </p:cNvGraphicFramePr>
          <p:nvPr>
            <p:extLst>
              <p:ext uri="{D42A27DB-BD31-4B8C-83A1-F6EECF244321}">
                <p14:modId xmlns:p14="http://schemas.microsoft.com/office/powerpoint/2010/main" val="810906435"/>
              </p:ext>
            </p:extLst>
          </p:nvPr>
        </p:nvGraphicFramePr>
        <p:xfrm>
          <a:off x="341196" y="1721893"/>
          <a:ext cx="8529849" cy="4541557"/>
        </p:xfrm>
        <a:graphic>
          <a:graphicData uri="http://schemas.openxmlformats.org/drawingml/2006/table">
            <a:tbl>
              <a:tblPr firstRow="1" firstCol="1" bandRow="1">
                <a:tableStyleId>{5940675A-B579-460E-94D1-54222C63F5DA}</a:tableStyleId>
              </a:tblPr>
              <a:tblGrid>
                <a:gridCol w="2843283">
                  <a:extLst>
                    <a:ext uri="{9D8B030D-6E8A-4147-A177-3AD203B41FA5}">
                      <a16:colId xmlns:a16="http://schemas.microsoft.com/office/drawing/2014/main" val="20000"/>
                    </a:ext>
                  </a:extLst>
                </a:gridCol>
                <a:gridCol w="2843283">
                  <a:extLst>
                    <a:ext uri="{9D8B030D-6E8A-4147-A177-3AD203B41FA5}">
                      <a16:colId xmlns:a16="http://schemas.microsoft.com/office/drawing/2014/main" val="20001"/>
                    </a:ext>
                  </a:extLst>
                </a:gridCol>
                <a:gridCol w="2843283">
                  <a:extLst>
                    <a:ext uri="{9D8B030D-6E8A-4147-A177-3AD203B41FA5}">
                      <a16:colId xmlns:a16="http://schemas.microsoft.com/office/drawing/2014/main" val="20002"/>
                    </a:ext>
                  </a:extLst>
                </a:gridCol>
              </a:tblGrid>
              <a:tr h="213379">
                <a:tc>
                  <a:txBody>
                    <a:bodyPr/>
                    <a:lstStyle/>
                    <a:p>
                      <a:pPr marL="0" marR="0" algn="ctr">
                        <a:spcBef>
                          <a:spcPts val="0"/>
                        </a:spcBef>
                        <a:spcAft>
                          <a:spcPts val="0"/>
                        </a:spcAft>
                      </a:pPr>
                      <a:r>
                        <a:rPr lang="en-US" sz="1800" b="0" dirty="0">
                          <a:solidFill>
                            <a:schemeClr val="tx1"/>
                          </a:solidFill>
                          <a:effectLst/>
                        </a:rPr>
                        <a:t>Assumptions</a:t>
                      </a:r>
                      <a:endParaRPr lang="en-US" sz="18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b="0" dirty="0">
                          <a:solidFill>
                            <a:schemeClr val="tx1"/>
                          </a:solidFill>
                          <a:effectLst/>
                        </a:rPr>
                        <a:t>Examine Approach</a:t>
                      </a:r>
                      <a:endParaRPr lang="en-US" sz="1800" b="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800" b="0" dirty="0">
                          <a:solidFill>
                            <a:schemeClr val="tx1"/>
                          </a:solidFill>
                          <a:effectLst/>
                        </a:rPr>
                        <a:t>Measures/Tests</a:t>
                      </a:r>
                      <a:endParaRPr lang="en-US" sz="1800" b="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640136">
                <a:tc rowSpan="3">
                  <a:txBody>
                    <a:bodyPr/>
                    <a:lstStyle/>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Normal distribution</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Graphical method</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Histogram and box and whisker plot</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213379">
                <a:tc vMerge="1">
                  <a:txBody>
                    <a:bodyPr/>
                    <a:lstStyle/>
                    <a:p>
                      <a:endParaRPr lang="en-US"/>
                    </a:p>
                  </a:txBody>
                  <a:tcPr/>
                </a:tc>
                <a:tc rowSpan="2">
                  <a:txBody>
                    <a:bodyPr/>
                    <a:lstStyle/>
                    <a:p>
                      <a:pPr marL="0" marR="0">
                        <a:spcBef>
                          <a:spcPts val="0"/>
                        </a:spcBef>
                        <a:spcAft>
                          <a:spcPts val="0"/>
                        </a:spcAft>
                      </a:pPr>
                      <a:r>
                        <a:rPr lang="en-US" sz="1800" dirty="0">
                          <a:solidFill>
                            <a:schemeClr val="tx1"/>
                          </a:solidFill>
                          <a:effectLst/>
                        </a:rPr>
                        <a:t> </a:t>
                      </a:r>
                    </a:p>
                    <a:p>
                      <a:pPr marL="0" marR="0">
                        <a:spcBef>
                          <a:spcPts val="0"/>
                        </a:spcBef>
                        <a:spcAft>
                          <a:spcPts val="0"/>
                        </a:spcAft>
                      </a:pPr>
                      <a:r>
                        <a:rPr lang="en-US" sz="1800" dirty="0">
                          <a:solidFill>
                            <a:schemeClr val="tx1"/>
                          </a:solidFill>
                          <a:effectLst/>
                        </a:rPr>
                        <a:t>Numerical method</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Skewness and kurtosis</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426757">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dirty="0">
                          <a:solidFill>
                            <a:schemeClr val="tx1"/>
                          </a:solidFill>
                          <a:effectLst/>
                        </a:rPr>
                        <a:t>KS one sample and Shapiro–Wilk</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213379">
                <a:tc>
                  <a:txBody>
                    <a:bodyPr/>
                    <a:lstStyle/>
                    <a:p>
                      <a:pPr marL="0" marR="0">
                        <a:spcBef>
                          <a:spcPts val="0"/>
                        </a:spcBef>
                        <a:spcAft>
                          <a:spcPts val="0"/>
                        </a:spcAft>
                      </a:pPr>
                      <a:r>
                        <a:rPr lang="en-US" sz="1800" dirty="0">
                          <a:solidFill>
                            <a:schemeClr val="tx1"/>
                          </a:solidFill>
                          <a:effectLst/>
                        </a:rPr>
                        <a:t>Homogeneity of variance</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Numerical method</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Levene’s test</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426757">
                <a:tc>
                  <a:txBody>
                    <a:bodyPr/>
                    <a:lstStyle/>
                    <a:p>
                      <a:pPr marL="0" marR="0">
                        <a:spcBef>
                          <a:spcPts val="0"/>
                        </a:spcBef>
                        <a:spcAft>
                          <a:spcPts val="0"/>
                        </a:spcAft>
                      </a:pPr>
                      <a:r>
                        <a:rPr lang="en-US" sz="1800" dirty="0">
                          <a:solidFill>
                            <a:schemeClr val="tx1"/>
                          </a:solidFill>
                          <a:effectLst/>
                        </a:rPr>
                        <a:t>Independent observation</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Methodological</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Random selection of sample</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r h="426757">
                <a:tc>
                  <a:txBody>
                    <a:bodyPr/>
                    <a:lstStyle/>
                    <a:p>
                      <a:pPr marL="0" marR="0">
                        <a:spcBef>
                          <a:spcPts val="0"/>
                        </a:spcBef>
                        <a:spcAft>
                          <a:spcPts val="0"/>
                        </a:spcAft>
                      </a:pPr>
                      <a:r>
                        <a:rPr lang="en-US" sz="1800" dirty="0">
                          <a:solidFill>
                            <a:schemeClr val="tx1"/>
                          </a:solidFill>
                          <a:effectLst/>
                        </a:rPr>
                        <a:t>Number of variables</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Methodological</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Two independent and one dependent variable</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6"/>
                  </a:ext>
                </a:extLst>
              </a:tr>
              <a:tr h="426757">
                <a:tc rowSpan="2">
                  <a:txBody>
                    <a:bodyPr/>
                    <a:lstStyle/>
                    <a:p>
                      <a:pPr marL="0" marR="0">
                        <a:spcBef>
                          <a:spcPts val="0"/>
                        </a:spcBef>
                        <a:spcAft>
                          <a:spcPts val="0"/>
                        </a:spcAft>
                      </a:pPr>
                      <a:r>
                        <a:rPr lang="en-US" sz="1800" dirty="0">
                          <a:solidFill>
                            <a:schemeClr val="tx1"/>
                          </a:solidFill>
                          <a:effectLst/>
                        </a:rPr>
                        <a:t>Data scale</a:t>
                      </a:r>
                      <a:endParaRPr lang="en-US" sz="1800" dirty="0">
                        <a:solidFill>
                          <a:schemeClr val="tx1"/>
                        </a:solidFill>
                        <a:effectLst/>
                        <a:latin typeface="Arial"/>
                        <a:ea typeface="Times New Roman"/>
                        <a:cs typeface="Times New Roman"/>
                      </a:endParaRPr>
                    </a:p>
                  </a:txBody>
                  <a:tcPr marL="68580" marR="68580" marT="0" marB="0"/>
                </a:tc>
                <a:tc rowSpan="2">
                  <a:txBody>
                    <a:bodyPr/>
                    <a:lstStyle/>
                    <a:p>
                      <a:pPr marL="0" marR="0">
                        <a:spcBef>
                          <a:spcPts val="0"/>
                        </a:spcBef>
                        <a:spcAft>
                          <a:spcPts val="0"/>
                        </a:spcAft>
                      </a:pPr>
                      <a:r>
                        <a:rPr lang="en-US" sz="1800" dirty="0">
                          <a:solidFill>
                            <a:schemeClr val="tx1"/>
                          </a:solidFill>
                          <a:effectLst/>
                        </a:rPr>
                        <a:t>Methodological</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Dependent variable:  Interval or ratio scale</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7"/>
                  </a:ext>
                </a:extLst>
              </a:tr>
              <a:tr h="426757">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dirty="0">
                          <a:solidFill>
                            <a:schemeClr val="tx1"/>
                          </a:solidFill>
                          <a:effectLst/>
                        </a:rPr>
                        <a:t>Independent variable:  Nominal scale</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8"/>
                  </a:ext>
                </a:extLst>
              </a:tr>
              <a:tr h="213379">
                <a:tc>
                  <a:txBody>
                    <a:bodyPr/>
                    <a:lstStyle/>
                    <a:p>
                      <a:pPr marL="0" marR="0">
                        <a:spcBef>
                          <a:spcPts val="0"/>
                        </a:spcBef>
                        <a:spcAft>
                          <a:spcPts val="0"/>
                        </a:spcAft>
                      </a:pPr>
                      <a:r>
                        <a:rPr lang="en-US" sz="1800" dirty="0">
                          <a:solidFill>
                            <a:schemeClr val="tx1"/>
                          </a:solidFill>
                          <a:effectLst/>
                        </a:rPr>
                        <a:t>Absence of outliers</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Graphical method</a:t>
                      </a:r>
                      <a:endParaRPr lang="en-US" sz="18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1800" dirty="0">
                          <a:solidFill>
                            <a:schemeClr val="tx1"/>
                          </a:solidFill>
                          <a:effectLst/>
                        </a:rPr>
                        <a:t>Box and whisker plot</a:t>
                      </a:r>
                      <a:endParaRPr lang="en-US" sz="18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5" name="Rectangle 1"/>
          <p:cNvSpPr>
            <a:spLocks noChangeArrowheads="1"/>
          </p:cNvSpPr>
          <p:nvPr/>
        </p:nvSpPr>
        <p:spPr bwMode="auto">
          <a:xfrm>
            <a:off x="1914099" y="1050321"/>
            <a:ext cx="549656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11.2. Assumptions: Two-Way ANOVA</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12685961"/>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306</TotalTime>
  <Words>2781</Words>
  <Application>Microsoft Office PowerPoint</Application>
  <PresentationFormat>On-screen Show (4:3)</PresentationFormat>
  <Paragraphs>667</Paragraphs>
  <Slides>37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37</vt:i4>
      </vt:variant>
    </vt:vector>
  </HeadingPairs>
  <TitlesOfParts>
    <vt:vector size="44" baseType="lpstr">
      <vt:lpstr>Arial</vt:lpstr>
      <vt:lpstr>Calibri</vt:lpstr>
      <vt:lpstr>Calibri Light</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110</cp:revision>
  <dcterms:created xsi:type="dcterms:W3CDTF">2016-03-11T09:55:25Z</dcterms:created>
  <dcterms:modified xsi:type="dcterms:W3CDTF">2020-12-08T10:22:27Z</dcterms:modified>
</cp:coreProperties>
</file>