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34"/>
  </p:notesMasterIdLst>
  <p:handoutMasterIdLst>
    <p:handoutMasterId r:id="rId35"/>
  </p:handoutMasterIdLst>
  <p:sldIdLst>
    <p:sldId id="259" r:id="rId4"/>
    <p:sldId id="260" r:id="rId5"/>
    <p:sldId id="261" r:id="rId6"/>
    <p:sldId id="262" r:id="rId7"/>
    <p:sldId id="264" r:id="rId8"/>
    <p:sldId id="266" r:id="rId9"/>
    <p:sldId id="265" r:id="rId10"/>
    <p:sldId id="268" r:id="rId11"/>
    <p:sldId id="267" r:id="rId12"/>
    <p:sldId id="270" r:id="rId13"/>
    <p:sldId id="272" r:id="rId14"/>
    <p:sldId id="273" r:id="rId15"/>
    <p:sldId id="274" r:id="rId16"/>
    <p:sldId id="263" r:id="rId17"/>
    <p:sldId id="271" r:id="rId18"/>
    <p:sldId id="276" r:id="rId19"/>
    <p:sldId id="275" r:id="rId20"/>
    <p:sldId id="279" r:id="rId21"/>
    <p:sldId id="278" r:id="rId22"/>
    <p:sldId id="277" r:id="rId23"/>
    <p:sldId id="282" r:id="rId24"/>
    <p:sldId id="283" r:id="rId25"/>
    <p:sldId id="284" r:id="rId26"/>
    <p:sldId id="285" r:id="rId27"/>
    <p:sldId id="281" r:id="rId28"/>
    <p:sldId id="280" r:id="rId29"/>
    <p:sldId id="288" r:id="rId30"/>
    <p:sldId id="287" r:id="rId31"/>
    <p:sldId id="286" r:id="rId32"/>
    <p:sldId id="290"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6" autoAdjust="0"/>
    <p:restoredTop sz="94694"/>
  </p:normalViewPr>
  <p:slideViewPr>
    <p:cSldViewPr snapToGrid="0" snapToObjects="1">
      <p:cViewPr varScale="1">
        <p:scale>
          <a:sx n="68" d="100"/>
          <a:sy n="68" d="100"/>
        </p:scale>
        <p:origin x="1626" y="7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Gupta" userId="efc20510-ac0f-4b78-ab9b-febf1b22575a" providerId="ADAL" clId="{F6ABDF59-2E63-4EFD-B54D-F6F06E87930F}"/>
    <pc:docChg chg="undo custSel modSld">
      <pc:chgData name="Shruti Gupta" userId="efc20510-ac0f-4b78-ab9b-febf1b22575a" providerId="ADAL" clId="{F6ABDF59-2E63-4EFD-B54D-F6F06E87930F}" dt="2020-08-05T09:37:23.428" v="74" actId="2710"/>
      <pc:docMkLst>
        <pc:docMk/>
      </pc:docMkLst>
      <pc:sldChg chg="modSp mod">
        <pc:chgData name="Shruti Gupta" userId="efc20510-ac0f-4b78-ab9b-febf1b22575a" providerId="ADAL" clId="{F6ABDF59-2E63-4EFD-B54D-F6F06E87930F}" dt="2020-08-04T10:03:37.674" v="33" actId="20577"/>
        <pc:sldMkLst>
          <pc:docMk/>
          <pc:sldMk cId="3897380158" sldId="270"/>
        </pc:sldMkLst>
        <pc:spChg chg="mod">
          <ac:chgData name="Shruti Gupta" userId="efc20510-ac0f-4b78-ab9b-febf1b22575a" providerId="ADAL" clId="{F6ABDF59-2E63-4EFD-B54D-F6F06E87930F}" dt="2020-08-04T10:03:37.674" v="33" actId="20577"/>
          <ac:spMkLst>
            <pc:docMk/>
            <pc:sldMk cId="3897380158" sldId="270"/>
            <ac:spMk id="3" creationId="{00000000-0000-0000-0000-000000000000}"/>
          </ac:spMkLst>
        </pc:spChg>
      </pc:sldChg>
      <pc:sldChg chg="modSp mod">
        <pc:chgData name="Shruti Gupta" userId="efc20510-ac0f-4b78-ab9b-febf1b22575a" providerId="ADAL" clId="{F6ABDF59-2E63-4EFD-B54D-F6F06E87930F}" dt="2020-08-05T09:37:23.428" v="74" actId="2710"/>
        <pc:sldMkLst>
          <pc:docMk/>
          <pc:sldMk cId="3662223670" sldId="271"/>
        </pc:sldMkLst>
        <pc:graphicFrameChg chg="modGraphic">
          <ac:chgData name="Shruti Gupta" userId="efc20510-ac0f-4b78-ab9b-febf1b22575a" providerId="ADAL" clId="{F6ABDF59-2E63-4EFD-B54D-F6F06E87930F}" dt="2020-08-05T09:37:23.428" v="74" actId="2710"/>
          <ac:graphicFrameMkLst>
            <pc:docMk/>
            <pc:sldMk cId="3662223670" sldId="271"/>
            <ac:graphicFrameMk id="3" creationId="{00000000-0000-0000-0000-000000000000}"/>
          </ac:graphicFrameMkLst>
        </pc:graphicFrameChg>
      </pc:sldChg>
      <pc:sldChg chg="modSp mod">
        <pc:chgData name="Shruti Gupta" userId="efc20510-ac0f-4b78-ab9b-febf1b22575a" providerId="ADAL" clId="{F6ABDF59-2E63-4EFD-B54D-F6F06E87930F}" dt="2020-08-04T10:09:02.311" v="73" actId="20577"/>
        <pc:sldMkLst>
          <pc:docMk/>
          <pc:sldMk cId="3379858957" sldId="283"/>
        </pc:sldMkLst>
        <pc:spChg chg="mod">
          <ac:chgData name="Shruti Gupta" userId="efc20510-ac0f-4b78-ab9b-febf1b22575a" providerId="ADAL" clId="{F6ABDF59-2E63-4EFD-B54D-F6F06E87930F}" dt="2020-08-04T10:09:02.311" v="73" actId="20577"/>
          <ac:spMkLst>
            <pc:docMk/>
            <pc:sldMk cId="3379858957" sldId="283"/>
            <ac:spMk id="3" creationId="{00000000-0000-0000-0000-000000000000}"/>
          </ac:spMkLst>
        </pc:spChg>
      </pc:sldChg>
    </pc:docChg>
  </pc:docChgLst>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12</a:t>
            </a:r>
          </a:p>
          <a:p>
            <a:pPr marL="69850" algn="ctr"/>
            <a:r>
              <a:rPr lang="en-US" altLang="en-US" sz="2500" b="1" dirty="0">
                <a:latin typeface="+mn-lt"/>
              </a:rPr>
              <a:t>Measures of Association</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93676" y="150126"/>
            <a:ext cx="8031707" cy="64144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a:t>
            </a:r>
          </a:p>
        </p:txBody>
      </p:sp>
      <p:sp>
        <p:nvSpPr>
          <p:cNvPr id="3" name="Content Placeholder 2"/>
          <p:cNvSpPr txBox="1">
            <a:spLocks/>
          </p:cNvSpPr>
          <p:nvPr/>
        </p:nvSpPr>
        <p:spPr>
          <a:xfrm>
            <a:off x="731520" y="1270378"/>
            <a:ext cx="7893863" cy="481652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400" dirty="0"/>
              <a:t>Null hypothesis 		H</a:t>
            </a:r>
            <a:r>
              <a:rPr lang="en-US" sz="2400" baseline="-25000" dirty="0"/>
              <a:t>0</a:t>
            </a:r>
            <a:r>
              <a:rPr lang="en-US" sz="2400" dirty="0"/>
              <a:t>: ρ = 0</a:t>
            </a:r>
          </a:p>
          <a:p>
            <a:pPr marL="69850" indent="0">
              <a:buFont typeface="Wingdings 2" panose="05020102010507070707" pitchFamily="18" charset="2"/>
              <a:buNone/>
              <a:defRPr/>
            </a:pPr>
            <a:r>
              <a:rPr lang="en-US" sz="2400" dirty="0"/>
              <a:t>(Population correlation coefficients (ρ) is equal to zero.) </a:t>
            </a:r>
          </a:p>
          <a:p>
            <a:pPr marL="69850" indent="0">
              <a:buFont typeface="Wingdings 2" panose="05020102010507070707" pitchFamily="18" charset="2"/>
              <a:buNone/>
              <a:defRPr/>
            </a:pPr>
            <a:endParaRPr lang="en-US" sz="2400" dirty="0"/>
          </a:p>
          <a:p>
            <a:pPr marL="69850" indent="0">
              <a:buFont typeface="Wingdings 2" panose="05020102010507070707" pitchFamily="18" charset="2"/>
              <a:buNone/>
              <a:defRPr/>
            </a:pPr>
            <a:r>
              <a:rPr lang="en-US" sz="2400" dirty="0"/>
              <a:t>We can also express null hypothesis indicating no relationship between the variables. </a:t>
            </a:r>
          </a:p>
          <a:p>
            <a:pPr marL="69850" indent="0">
              <a:buFont typeface="Wingdings 2" panose="05020102010507070707" pitchFamily="18" charset="2"/>
              <a:buNone/>
              <a:defRPr/>
            </a:pPr>
            <a:r>
              <a:rPr lang="en-US" sz="2400" i="1" dirty="0"/>
              <a:t>			</a:t>
            </a:r>
            <a:r>
              <a:rPr lang="en-US" sz="2400" dirty="0"/>
              <a:t>H</a:t>
            </a:r>
            <a:r>
              <a:rPr lang="en-US" sz="2400" baseline="-25000" dirty="0"/>
              <a:t>0</a:t>
            </a:r>
            <a:r>
              <a:rPr lang="en-US" sz="2400" dirty="0"/>
              <a:t>: No significant correlation exists 			between the two variables.</a:t>
            </a:r>
          </a:p>
          <a:p>
            <a:pPr marL="69850" indent="0">
              <a:buFont typeface="Wingdings 2" panose="05020102010507070707" pitchFamily="18" charset="2"/>
              <a:buNone/>
              <a:defRPr/>
            </a:pPr>
            <a:r>
              <a:rPr lang="en-US" sz="2400" dirty="0"/>
              <a:t> </a:t>
            </a:r>
          </a:p>
          <a:p>
            <a:pPr marL="69850" indent="0">
              <a:buFont typeface="Wingdings 2" panose="05020102010507070707" pitchFamily="18" charset="2"/>
              <a:buNone/>
              <a:defRPr/>
            </a:pPr>
            <a:r>
              <a:rPr lang="en-US" sz="2400" dirty="0"/>
              <a:t>Alternative hypothesis 	H</a:t>
            </a:r>
            <a:r>
              <a:rPr lang="en-US" sz="2400" baseline="-25000" dirty="0"/>
              <a:t>a</a:t>
            </a:r>
            <a:r>
              <a:rPr lang="en-US" sz="2400" dirty="0"/>
              <a:t>: ρ ≠ 0</a:t>
            </a:r>
          </a:p>
          <a:p>
            <a:pPr marL="69850" indent="0">
              <a:buFont typeface="Wingdings 2" panose="05020102010507070707" pitchFamily="18" charset="2"/>
              <a:buNone/>
              <a:defRPr/>
            </a:pPr>
            <a:r>
              <a:rPr lang="en-US" sz="2400" dirty="0"/>
              <a:t>(Population correlation coefficients (ρ) is not equal to zero.)</a:t>
            </a:r>
          </a:p>
          <a:p>
            <a:pPr>
              <a:defRPr/>
            </a:pPr>
            <a:endParaRPr lang="en-US" sz="2400" dirty="0"/>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9738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62251" y="174009"/>
            <a:ext cx="7235588" cy="5663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Research Problem and Test Technique</a:t>
            </a:r>
          </a:p>
        </p:txBody>
      </p:sp>
      <p:sp>
        <p:nvSpPr>
          <p:cNvPr id="3" name="Content Placeholder 2"/>
          <p:cNvSpPr txBox="1">
            <a:spLocks/>
          </p:cNvSpPr>
          <p:nvPr/>
        </p:nvSpPr>
        <p:spPr>
          <a:xfrm>
            <a:off x="1703695" y="2147486"/>
            <a:ext cx="5952699" cy="216520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Data file </a:t>
            </a:r>
            <a:r>
              <a:rPr lang="en-US" altLang="en-US" sz="2400" i="1" dirty="0" err="1"/>
              <a:t>multiplex.sav</a:t>
            </a:r>
            <a:r>
              <a:rPr lang="en-US" altLang="en-US" sz="2400" i="1" dirty="0"/>
              <a:t> </a:t>
            </a:r>
            <a:r>
              <a:rPr lang="en-US" altLang="en-US" sz="2400" dirty="0"/>
              <a:t>presents the data of randomly selected 60 households depicting the frequency of visits to multiplex by families on annual basis along with their monthly income in US$. Both these variables were measured at ratio scale.</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155299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16507" y="0"/>
            <a:ext cx="7610475" cy="8768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Executing Pearson’s Product-Moment Correlation with SPSS Procedure</a:t>
            </a:r>
          </a:p>
        </p:txBody>
      </p:sp>
      <p:sp>
        <p:nvSpPr>
          <p:cNvPr id="3" name="Content Placeholder 2"/>
          <p:cNvSpPr txBox="1">
            <a:spLocks/>
          </p:cNvSpPr>
          <p:nvPr/>
        </p:nvSpPr>
        <p:spPr>
          <a:xfrm>
            <a:off x="1310646" y="1188493"/>
            <a:ext cx="5444996" cy="43559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Assessing Linear Relationship</a:t>
            </a:r>
            <a:endParaRPr lang="en-US" altLang="en-US" sz="2400" dirty="0"/>
          </a:p>
        </p:txBody>
      </p:sp>
      <p:graphicFrame>
        <p:nvGraphicFramePr>
          <p:cNvPr id="5" name="Content Placeholder 6"/>
          <p:cNvGraphicFramePr>
            <a:graphicFrameLocks/>
          </p:cNvGraphicFramePr>
          <p:nvPr>
            <p:extLst>
              <p:ext uri="{D42A27DB-BD31-4B8C-83A1-F6EECF244321}">
                <p14:modId xmlns:p14="http://schemas.microsoft.com/office/powerpoint/2010/main" val="2000829301"/>
              </p:ext>
            </p:extLst>
          </p:nvPr>
        </p:nvGraphicFramePr>
        <p:xfrm>
          <a:off x="1010290" y="1721002"/>
          <a:ext cx="7077500" cy="1234821"/>
        </p:xfrm>
        <a:graphic>
          <a:graphicData uri="http://schemas.openxmlformats.org/drawingml/2006/table">
            <a:tbl>
              <a:tblPr firstRow="1" firstCol="1" lastRow="1" lastCol="1" bandRow="1" bandCol="1">
                <a:tableStyleId>{5940675A-B579-460E-94D1-54222C63F5DA}</a:tableStyleId>
              </a:tblPr>
              <a:tblGrid>
                <a:gridCol w="7077500">
                  <a:extLst>
                    <a:ext uri="{9D8B030D-6E8A-4147-A177-3AD203B41FA5}">
                      <a16:colId xmlns:a16="http://schemas.microsoft.com/office/drawing/2014/main" val="20000"/>
                    </a:ext>
                  </a:extLst>
                </a:gridCol>
              </a:tblGrid>
              <a:tr h="1227138">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12.1. </a:t>
                      </a:r>
                      <a:r>
                        <a:rPr lang="en-US" sz="2400" kern="1200" dirty="0">
                          <a:effectLst/>
                        </a:rPr>
                        <a:t>Use multiplex.sav » Graphs » Legacy Dialog » Scatter plot » Select visit_multiplex and transfer in Y Axis » Select Income transfer in X Axis » Click </a:t>
                      </a:r>
                      <a:r>
                        <a:rPr lang="en-US" sz="2400" i="1" kern="1200" dirty="0">
                          <a:effectLst/>
                        </a:rPr>
                        <a:t>OK</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244" y="3181065"/>
            <a:ext cx="3429000" cy="30495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4027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88294" y="163773"/>
            <a:ext cx="5967412" cy="6141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Result of Linear Relationship</a:t>
            </a:r>
          </a:p>
        </p:txBody>
      </p:sp>
      <p:sp>
        <p:nvSpPr>
          <p:cNvPr id="3" name="Content Placeholder 2"/>
          <p:cNvSpPr txBox="1">
            <a:spLocks/>
          </p:cNvSpPr>
          <p:nvPr/>
        </p:nvSpPr>
        <p:spPr>
          <a:xfrm>
            <a:off x="4679047" y="1905000"/>
            <a:ext cx="3782562" cy="3200400"/>
          </a:xfrm>
          <a:prstGeom prst="rect">
            <a:avLst/>
          </a:prstGeom>
          <a:ln>
            <a:solidFill>
              <a:srgbClr val="00B050"/>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scatter plot indicates a pattern of linear relationship. </a:t>
            </a:r>
          </a:p>
          <a:p>
            <a:pPr algn="just"/>
            <a:r>
              <a:rPr lang="en-US" altLang="en-US" sz="2400" dirty="0"/>
              <a:t>It can be observed that as </a:t>
            </a:r>
            <a:r>
              <a:rPr lang="en-US" altLang="en-US" sz="2400" i="1" dirty="0"/>
              <a:t>income </a:t>
            </a:r>
            <a:r>
              <a:rPr lang="en-US" altLang="en-US" sz="2400" dirty="0"/>
              <a:t>tends to increase, the </a:t>
            </a:r>
            <a:r>
              <a:rPr lang="en-US" altLang="en-US" sz="2400" i="1" dirty="0"/>
              <a:t>frequency of visits</a:t>
            </a:r>
            <a:r>
              <a:rPr lang="en-US" altLang="en-US" sz="2400" dirty="0"/>
              <a:t> also increases, thus showing a positive relationship between the variables.</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72" y="2057400"/>
            <a:ext cx="3733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85424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75180" y="601639"/>
            <a:ext cx="3529084" cy="6096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Assessing Normality</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4142659800"/>
              </p:ext>
            </p:extLst>
          </p:nvPr>
        </p:nvGraphicFramePr>
        <p:xfrm>
          <a:off x="1575180" y="1198160"/>
          <a:ext cx="6804546" cy="1828800"/>
        </p:xfrm>
        <a:graphic>
          <a:graphicData uri="http://schemas.openxmlformats.org/drawingml/2006/table">
            <a:tbl>
              <a:tblPr firstRow="1" firstCol="1" lastRow="1" lastCol="1" bandRow="1" bandCol="1">
                <a:tableStyleId>{5940675A-B579-460E-94D1-54222C63F5DA}</a:tableStyleId>
              </a:tblPr>
              <a:tblGrid>
                <a:gridCol w="6804546">
                  <a:extLst>
                    <a:ext uri="{9D8B030D-6E8A-4147-A177-3AD203B41FA5}">
                      <a16:colId xmlns:a16="http://schemas.microsoft.com/office/drawing/2014/main" val="20000"/>
                    </a:ext>
                  </a:extLst>
                </a:gridCol>
              </a:tblGrid>
              <a:tr h="1143000">
                <a:tc>
                  <a:txBody>
                    <a:bodyPr/>
                    <a:lstStyle/>
                    <a:p>
                      <a:r>
                        <a:rPr lang="en-US" sz="2400" b="1" kern="1200" dirty="0">
                          <a:effectLst/>
                        </a:rPr>
                        <a:t>Exhibit 12.2. </a:t>
                      </a:r>
                      <a:r>
                        <a:rPr lang="en-US" sz="2400" kern="1200" dirty="0">
                          <a:effectLst/>
                        </a:rPr>
                        <a:t>Use multiplex.sav » Menu bar » </a:t>
                      </a:r>
                      <a:r>
                        <a:rPr lang="en-US" sz="2400" kern="1200" dirty="0" err="1">
                          <a:effectLst/>
                        </a:rPr>
                        <a:t>analyse</a:t>
                      </a:r>
                      <a:r>
                        <a:rPr lang="en-US" sz="2400" kern="1200" dirty="0">
                          <a:effectLst/>
                        </a:rPr>
                        <a:t> » Non-parametric test » Legacy Dialogs » One sample KS test » Transfer visit and Income to Test Variable(s) List » Click on Normal Distribution under Test Distribution » Click </a:t>
                      </a:r>
                      <a:r>
                        <a:rPr lang="en-US" sz="2400" i="1" kern="1200" dirty="0">
                          <a:effectLst/>
                        </a:rPr>
                        <a:t>OK</a:t>
                      </a:r>
                      <a:endParaRPr lang="en-US" sz="2400" i="1"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722" y="3184478"/>
            <a:ext cx="3276600" cy="29718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02392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57021"/>
            <a:ext cx="7606352" cy="5811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Results of Normality </a:t>
            </a:r>
          </a:p>
        </p:txBody>
      </p:sp>
      <p:graphicFrame>
        <p:nvGraphicFramePr>
          <p:cNvPr id="3" name="Content Placeholder 5"/>
          <p:cNvGraphicFramePr>
            <a:graphicFrameLocks/>
          </p:cNvGraphicFramePr>
          <p:nvPr>
            <p:extLst>
              <p:ext uri="{D42A27DB-BD31-4B8C-83A1-F6EECF244321}">
                <p14:modId xmlns:p14="http://schemas.microsoft.com/office/powerpoint/2010/main" val="3224537472"/>
              </p:ext>
            </p:extLst>
          </p:nvPr>
        </p:nvGraphicFramePr>
        <p:xfrm>
          <a:off x="718782" y="1978925"/>
          <a:ext cx="7770125" cy="1969390"/>
        </p:xfrm>
        <a:graphic>
          <a:graphicData uri="http://schemas.openxmlformats.org/drawingml/2006/table">
            <a:tbl>
              <a:tblPr/>
              <a:tblGrid>
                <a:gridCol w="1314734">
                  <a:extLst>
                    <a:ext uri="{9D8B030D-6E8A-4147-A177-3AD203B41FA5}">
                      <a16:colId xmlns:a16="http://schemas.microsoft.com/office/drawing/2014/main" val="20000"/>
                    </a:ext>
                  </a:extLst>
                </a:gridCol>
                <a:gridCol w="655093">
                  <a:extLst>
                    <a:ext uri="{9D8B030D-6E8A-4147-A177-3AD203B41FA5}">
                      <a16:colId xmlns:a16="http://schemas.microsoft.com/office/drawing/2014/main" val="20001"/>
                    </a:ext>
                  </a:extLst>
                </a:gridCol>
                <a:gridCol w="1583140">
                  <a:extLst>
                    <a:ext uri="{9D8B030D-6E8A-4147-A177-3AD203B41FA5}">
                      <a16:colId xmlns:a16="http://schemas.microsoft.com/office/drawing/2014/main" val="20002"/>
                    </a:ext>
                  </a:extLst>
                </a:gridCol>
                <a:gridCol w="1869743">
                  <a:extLst>
                    <a:ext uri="{9D8B030D-6E8A-4147-A177-3AD203B41FA5}">
                      <a16:colId xmlns:a16="http://schemas.microsoft.com/office/drawing/2014/main" val="20003"/>
                    </a:ext>
                  </a:extLst>
                </a:gridCol>
                <a:gridCol w="1009935">
                  <a:extLst>
                    <a:ext uri="{9D8B030D-6E8A-4147-A177-3AD203B41FA5}">
                      <a16:colId xmlns:a16="http://schemas.microsoft.com/office/drawing/2014/main" val="20004"/>
                    </a:ext>
                  </a:extLst>
                </a:gridCol>
                <a:gridCol w="1337480">
                  <a:extLst>
                    <a:ext uri="{9D8B030D-6E8A-4147-A177-3AD203B41FA5}">
                      <a16:colId xmlns:a16="http://schemas.microsoft.com/office/drawing/2014/main" val="20005"/>
                    </a:ext>
                  </a:extLst>
                </a:gridCol>
              </a:tblGrid>
              <a:tr h="414687">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Normal Parameters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K-S  Z</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4411">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414687">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Visits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3.93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0.102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0.190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687">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Income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1213.33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610.21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0.105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0.163</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062884" y="1218668"/>
            <a:ext cx="6699783"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12.2. Assessing Normality with One-Sample KS</a:t>
            </a:r>
            <a:endParaRPr lang="en-US" sz="2400" dirty="0">
              <a:latin typeface="+mn-lt"/>
            </a:endParaRPr>
          </a:p>
        </p:txBody>
      </p:sp>
      <p:sp>
        <p:nvSpPr>
          <p:cNvPr id="6" name="Rectangle 5"/>
          <p:cNvSpPr/>
          <p:nvPr/>
        </p:nvSpPr>
        <p:spPr>
          <a:xfrm>
            <a:off x="1060544" y="4022655"/>
            <a:ext cx="7086600" cy="1569660"/>
          </a:xfrm>
          <a:prstGeom prst="rect">
            <a:avLst/>
          </a:prstGeom>
          <a:ln>
            <a:solidFill>
              <a:schemeClr val="accent1"/>
            </a:solidFill>
          </a:ln>
        </p:spPr>
        <p:txBody>
          <a:bodyPr>
            <a:spAutoFit/>
          </a:bodyPr>
          <a:lstStyle/>
          <a:p>
            <a:pPr algn="just" eaLnBrk="1" hangingPunct="1">
              <a:defRPr/>
            </a:pPr>
            <a:r>
              <a:rPr lang="en-US" sz="2400" dirty="0">
                <a:latin typeface="+mn-lt"/>
              </a:rPr>
              <a:t>The </a:t>
            </a:r>
            <a:r>
              <a:rPr lang="en-US" sz="2400" i="1" dirty="0">
                <a:latin typeface="+mn-lt"/>
              </a:rPr>
              <a:t>p</a:t>
            </a:r>
            <a:r>
              <a:rPr lang="en-US" sz="2400" dirty="0">
                <a:latin typeface="+mn-lt"/>
              </a:rPr>
              <a:t>-values for </a:t>
            </a:r>
            <a:r>
              <a:rPr lang="en-US" sz="2400" i="1" dirty="0">
                <a:latin typeface="+mn-lt"/>
              </a:rPr>
              <a:t>visit </a:t>
            </a:r>
            <a:r>
              <a:rPr lang="en-US" sz="2400" dirty="0">
                <a:latin typeface="+mn-lt"/>
              </a:rPr>
              <a:t>(</a:t>
            </a:r>
            <a:r>
              <a:rPr lang="en-US" sz="2400" i="1" dirty="0">
                <a:latin typeface="+mn-lt"/>
              </a:rPr>
              <a:t>p</a:t>
            </a:r>
            <a:r>
              <a:rPr lang="en-US" sz="2400" dirty="0">
                <a:latin typeface="+mn-lt"/>
              </a:rPr>
              <a:t> &gt; 0.05, 0.190) and </a:t>
            </a:r>
            <a:r>
              <a:rPr lang="en-US" sz="2400" i="1" dirty="0">
                <a:latin typeface="+mn-lt"/>
              </a:rPr>
              <a:t>income </a:t>
            </a:r>
            <a:r>
              <a:rPr lang="en-US" sz="2400" dirty="0">
                <a:latin typeface="+mn-lt"/>
              </a:rPr>
              <a:t>(</a:t>
            </a:r>
            <a:r>
              <a:rPr lang="en-US" sz="2400" i="1" dirty="0">
                <a:latin typeface="+mn-lt"/>
              </a:rPr>
              <a:t>p</a:t>
            </a:r>
            <a:r>
              <a:rPr lang="en-US" sz="2400" dirty="0">
                <a:latin typeface="+mn-lt"/>
              </a:rPr>
              <a:t> &gt; 0.05, 0.163) are more than 0.05; hence, we fail to reject the null hypothesis of normality and conclude that both the variables are normal distributed.</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62223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351127" y="565246"/>
            <a:ext cx="6919415" cy="7858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SPSS Path for Descriptive Statistics and Correlation Coefficient</a:t>
            </a:r>
            <a:endParaRPr lang="en-US" altLang="en-US" sz="2400" dirty="0"/>
          </a:p>
        </p:txBody>
      </p:sp>
      <p:graphicFrame>
        <p:nvGraphicFramePr>
          <p:cNvPr id="4" name="Content Placeholder 6"/>
          <p:cNvGraphicFramePr>
            <a:graphicFrameLocks/>
          </p:cNvGraphicFramePr>
          <p:nvPr>
            <p:extLst>
              <p:ext uri="{D42A27DB-BD31-4B8C-83A1-F6EECF244321}">
                <p14:modId xmlns:p14="http://schemas.microsoft.com/office/powerpoint/2010/main" val="2012899307"/>
              </p:ext>
            </p:extLst>
          </p:nvPr>
        </p:nvGraphicFramePr>
        <p:xfrm>
          <a:off x="1083858" y="1419298"/>
          <a:ext cx="7828127" cy="1655445"/>
        </p:xfrm>
        <a:graphic>
          <a:graphicData uri="http://schemas.openxmlformats.org/drawingml/2006/table">
            <a:tbl>
              <a:tblPr firstRow="1" firstCol="1" lastRow="1" lastCol="1" bandRow="1" bandCol="1">
                <a:tableStyleId>{5940675A-B579-460E-94D1-54222C63F5DA}</a:tableStyleId>
              </a:tblPr>
              <a:tblGrid>
                <a:gridCol w="7828127">
                  <a:extLst>
                    <a:ext uri="{9D8B030D-6E8A-4147-A177-3AD203B41FA5}">
                      <a16:colId xmlns:a16="http://schemas.microsoft.com/office/drawing/2014/main" val="20000"/>
                    </a:ext>
                  </a:extLst>
                </a:gridCol>
              </a:tblGrid>
              <a:tr h="154305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12.3. </a:t>
                      </a:r>
                      <a:r>
                        <a:rPr lang="en-US" sz="2400" kern="1200" dirty="0">
                          <a:effectLst/>
                        </a:rPr>
                        <a:t>Use multiplex.sav » Menu bar » </a:t>
                      </a:r>
                      <a:r>
                        <a:rPr lang="en-US" sz="2400" kern="1200" dirty="0" err="1">
                          <a:effectLst/>
                        </a:rPr>
                        <a:t>analyse</a:t>
                      </a:r>
                      <a:r>
                        <a:rPr lang="en-US" sz="2400" kern="1200" dirty="0">
                          <a:effectLst/>
                        </a:rPr>
                        <a:t> » Correlate » Bivariate » Select and transfer visit and Income to Variables box » Click Options and select Mean and standard deviation (optional if interested) under Statistics » Click </a:t>
                      </a:r>
                      <a:r>
                        <a:rPr lang="en-US" sz="2400" i="1" kern="1200" dirty="0">
                          <a:effectLst/>
                        </a:rPr>
                        <a:t>OK</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214" y="3287758"/>
            <a:ext cx="3276600" cy="29003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50131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66882" y="0"/>
            <a:ext cx="6705600" cy="8858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Interpreting Outputs of Pearson’s Product-Moment Correlation</a:t>
            </a:r>
          </a:p>
        </p:txBody>
      </p:sp>
      <p:sp>
        <p:nvSpPr>
          <p:cNvPr id="3" name="Content Placeholder 2"/>
          <p:cNvSpPr txBox="1">
            <a:spLocks/>
          </p:cNvSpPr>
          <p:nvPr/>
        </p:nvSpPr>
        <p:spPr>
          <a:xfrm>
            <a:off x="1095444" y="1243961"/>
            <a:ext cx="6777038" cy="39701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b="1" dirty="0"/>
              <a:t>Pearson Moment Correlation Coefficient</a:t>
            </a:r>
            <a:r>
              <a:rPr lang="en-US" altLang="en-US" sz="2400" b="1" i="1" dirty="0"/>
              <a:t>­</a:t>
            </a: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63348290"/>
              </p:ext>
            </p:extLst>
          </p:nvPr>
        </p:nvGraphicFramePr>
        <p:xfrm>
          <a:off x="272956" y="3063486"/>
          <a:ext cx="4603844" cy="2463856"/>
        </p:xfrm>
        <a:graphic>
          <a:graphicData uri="http://schemas.openxmlformats.org/drawingml/2006/table">
            <a:tbl>
              <a:tblPr/>
              <a:tblGrid>
                <a:gridCol w="1177491">
                  <a:extLst>
                    <a:ext uri="{9D8B030D-6E8A-4147-A177-3AD203B41FA5}">
                      <a16:colId xmlns:a16="http://schemas.microsoft.com/office/drawing/2014/main" val="20000"/>
                    </a:ext>
                  </a:extLst>
                </a:gridCol>
                <a:gridCol w="1540737">
                  <a:extLst>
                    <a:ext uri="{9D8B030D-6E8A-4147-A177-3AD203B41FA5}">
                      <a16:colId xmlns:a16="http://schemas.microsoft.com/office/drawing/2014/main" val="20001"/>
                    </a:ext>
                  </a:extLst>
                </a:gridCol>
                <a:gridCol w="969338">
                  <a:extLst>
                    <a:ext uri="{9D8B030D-6E8A-4147-A177-3AD203B41FA5}">
                      <a16:colId xmlns:a16="http://schemas.microsoft.com/office/drawing/2014/main" val="20002"/>
                    </a:ext>
                  </a:extLst>
                </a:gridCol>
                <a:gridCol w="916278">
                  <a:extLst>
                    <a:ext uri="{9D8B030D-6E8A-4147-A177-3AD203B41FA5}">
                      <a16:colId xmlns:a16="http://schemas.microsoft.com/office/drawing/2014/main" val="20003"/>
                    </a:ext>
                  </a:extLst>
                </a:gridCol>
              </a:tblGrid>
              <a:tr h="707672">
                <a:tc gridSpan="2">
                  <a:txBody>
                    <a:body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Visit Multiplex</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Income</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7672">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Visit multiplex</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Pearson Correlation (r)</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1</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0.638</a:t>
                      </a:r>
                      <a:r>
                        <a:rPr kumimoji="0" lang="en-US" sz="2000" b="0" i="0" u="none" strike="noStrike" cap="none" normalizeH="0" baseline="30000" dirty="0">
                          <a:ln>
                            <a:noFill/>
                          </a:ln>
                          <a:solidFill>
                            <a:schemeClr val="tx1"/>
                          </a:solidFill>
                          <a:effectLst/>
                          <a:latin typeface="+mn-lt"/>
                        </a:rPr>
                        <a:t>*</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9335">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 (2-tailed)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 </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0.000</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782">
                <a:tc grid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mn-lt"/>
                      </a:endParaRPr>
                    </a:p>
                    <a:p>
                      <a:pPr marL="38100" marR="0" lvl="0" indent="0" algn="l" defTabSz="914400" rtl="0" eaLnBrk="1" fontAlgn="base" latinLnBrk="0" hangingPunct="1">
                        <a:lnSpc>
                          <a:spcPts val="16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*Correlation is significant at the 0.01 level (2-tailed).</a:t>
                      </a:r>
                      <a:endParaRPr kumimoji="0" lang="en-US" sz="20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230116" y="2027178"/>
            <a:ext cx="4646684" cy="830997"/>
          </a:xfrm>
          <a:prstGeom prst="rect">
            <a:avLst/>
          </a:prstGeom>
          <a:noFill/>
          <a:ln>
            <a:noFill/>
          </a:ln>
          <a:effectLst/>
        </p:spPr>
        <p:txBody>
          <a:bodyPr wrap="square" anchor="ctr">
            <a:spAutoFit/>
          </a:bodyPr>
          <a:lstStyle/>
          <a:p>
            <a:pPr algn="ctr">
              <a:defRPr/>
            </a:pPr>
            <a:r>
              <a:rPr lang="en-US" sz="2400" dirty="0">
                <a:latin typeface="+mn-lt"/>
                <a:ea typeface="Calibri" pitchFamily="34" charset="0"/>
                <a:cs typeface="Times New Roman" pitchFamily="18" charset="0"/>
              </a:rPr>
              <a:t>Table 12.3. Pearson Moment Correlation Coefficient</a:t>
            </a:r>
            <a:endParaRPr lang="en-US" sz="2400" dirty="0">
              <a:latin typeface="+mn-lt"/>
            </a:endParaRPr>
          </a:p>
        </p:txBody>
      </p:sp>
      <p:sp>
        <p:nvSpPr>
          <p:cNvPr id="8" name="Title 1"/>
          <p:cNvSpPr txBox="1">
            <a:spLocks/>
          </p:cNvSpPr>
          <p:nvPr/>
        </p:nvSpPr>
        <p:spPr bwMode="auto">
          <a:xfrm>
            <a:off x="5260975" y="2464914"/>
            <a:ext cx="3719251" cy="3062428"/>
          </a:xfrm>
          <a:prstGeom prst="rect">
            <a:avLst/>
          </a:prstGeom>
          <a:noFill/>
          <a:ln w="9525">
            <a:solidFill>
              <a:schemeClr val="accent1"/>
            </a:solidFill>
            <a:miter lim="800000"/>
            <a:headEnd/>
            <a:tailEnd/>
          </a:ln>
        </p:spPr>
        <p:txBody>
          <a:bodyPr anchor="b"/>
          <a:lstStyle>
            <a:lvl1pPr algn="l" rtl="0" eaLnBrk="0" fontAlgn="base" hangingPunct="0">
              <a:spcBef>
                <a:spcPct val="0"/>
              </a:spcBef>
              <a:spcAft>
                <a:spcPct val="0"/>
              </a:spcAft>
              <a:defRPr sz="4000" kern="1200">
                <a:solidFill>
                  <a:schemeClr val="accent1"/>
                </a:solidFill>
                <a:latin typeface="+mj-lt"/>
                <a:ea typeface="+mj-ea"/>
                <a:cs typeface="+mj-cs"/>
              </a:defRPr>
            </a:lvl1pPr>
            <a:lvl2pPr algn="l" rtl="0" eaLnBrk="0" fontAlgn="base" hangingPunct="0">
              <a:spcBef>
                <a:spcPct val="0"/>
              </a:spcBef>
              <a:spcAft>
                <a:spcPct val="0"/>
              </a:spcAft>
              <a:defRPr sz="4000">
                <a:solidFill>
                  <a:schemeClr val="accent1"/>
                </a:solidFill>
                <a:latin typeface="Century Gothic" pitchFamily="34" charset="0"/>
              </a:defRPr>
            </a:lvl2pPr>
            <a:lvl3pPr algn="l" rtl="0" eaLnBrk="0" fontAlgn="base" hangingPunct="0">
              <a:spcBef>
                <a:spcPct val="0"/>
              </a:spcBef>
              <a:spcAft>
                <a:spcPct val="0"/>
              </a:spcAft>
              <a:defRPr sz="4000">
                <a:solidFill>
                  <a:schemeClr val="accent1"/>
                </a:solidFill>
                <a:latin typeface="Century Gothic" pitchFamily="34" charset="0"/>
              </a:defRPr>
            </a:lvl3pPr>
            <a:lvl4pPr algn="l" rtl="0" eaLnBrk="0" fontAlgn="base" hangingPunct="0">
              <a:spcBef>
                <a:spcPct val="0"/>
              </a:spcBef>
              <a:spcAft>
                <a:spcPct val="0"/>
              </a:spcAft>
              <a:defRPr sz="4000">
                <a:solidFill>
                  <a:schemeClr val="accent1"/>
                </a:solidFill>
                <a:latin typeface="Century Gothic" pitchFamily="34" charset="0"/>
              </a:defRPr>
            </a:lvl4pPr>
            <a:lvl5pPr algn="l" rtl="0" eaLnBrk="0" fontAlgn="base" hangingPunct="0">
              <a:spcBef>
                <a:spcPct val="0"/>
              </a:spcBef>
              <a:spcAft>
                <a:spcPct val="0"/>
              </a:spcAft>
              <a:defRPr sz="4000">
                <a:solidFill>
                  <a:schemeClr val="accent1"/>
                </a:solidFill>
                <a:latin typeface="Century Gothic"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200" dirty="0">
                <a:solidFill>
                  <a:schemeClr val="tx1"/>
                </a:solidFill>
                <a:latin typeface="+mn-lt"/>
              </a:rPr>
              <a:t>The visit to a multiplex is strong and positively associated (</a:t>
            </a:r>
            <a:r>
              <a:rPr lang="en-US" sz="2200" i="1" dirty="0">
                <a:solidFill>
                  <a:schemeClr val="tx1"/>
                </a:solidFill>
                <a:latin typeface="+mn-lt"/>
              </a:rPr>
              <a:t>r </a:t>
            </a:r>
            <a:r>
              <a:rPr lang="en-US" sz="2200" dirty="0">
                <a:solidFill>
                  <a:schemeClr val="tx1"/>
                </a:solidFill>
                <a:latin typeface="+mn-lt"/>
              </a:rPr>
              <a:t>= 0.638) with monthly household income. The lower value (</a:t>
            </a:r>
            <a:r>
              <a:rPr lang="en-US" sz="2200" i="1" dirty="0">
                <a:solidFill>
                  <a:schemeClr val="tx1"/>
                </a:solidFill>
                <a:latin typeface="+mn-lt"/>
              </a:rPr>
              <a:t>p </a:t>
            </a:r>
            <a:r>
              <a:rPr lang="en-US" sz="2200" dirty="0">
                <a:solidFill>
                  <a:schemeClr val="tx1"/>
                </a:solidFill>
                <a:latin typeface="+mn-lt"/>
              </a:rPr>
              <a:t>&lt; 0.01, </a:t>
            </a:r>
            <a:r>
              <a:rPr lang="en-US" sz="2200" i="1" dirty="0">
                <a:solidFill>
                  <a:schemeClr val="tx1"/>
                </a:solidFill>
                <a:latin typeface="+mn-lt"/>
              </a:rPr>
              <a:t>p </a:t>
            </a:r>
            <a:r>
              <a:rPr lang="en-US" sz="2200" dirty="0">
                <a:solidFill>
                  <a:schemeClr val="tx1"/>
                </a:solidFill>
                <a:latin typeface="+mn-lt"/>
              </a:rPr>
              <a:t>= 0.000) of Sig. (2-tailed) also indicates that the association is found significant at 1 per cent alpha.</a:t>
            </a:r>
          </a:p>
        </p:txBody>
      </p:sp>
      <p:sp>
        <p:nvSpPr>
          <p:cNvPr id="9" name="Footer Placeholder 3"/>
          <p:cNvSpPr txBox="1">
            <a:spLocks/>
          </p:cNvSpPr>
          <p:nvPr/>
        </p:nvSpPr>
        <p:spPr bwMode="auto">
          <a:xfrm>
            <a:off x="2756848" y="6481503"/>
            <a:ext cx="3261816" cy="365125"/>
          </a:xfrm>
          <a:prstGeom prst="rect">
            <a:avLst/>
          </a:prstGeom>
        </p:spPr>
        <p:txBody>
          <a:bodyPr wrap="square" numCol="1" anchorCtr="0" compatLnSpc="1">
            <a:prstTxWarp prst="textNoShape">
              <a:avLst/>
            </a:prstTxWarp>
          </a:bodyPr>
          <a:lstStyle>
            <a:defPPr>
              <a:defRPr lang="en-US"/>
            </a:defPPr>
            <a:lvl1pPr marL="0" algn="l" defTabSz="457200" rtl="0" eaLnBrk="0" latinLnBrk="0" hangingPunct="0">
              <a:defRPr sz="1800" kern="1200">
                <a:solidFill>
                  <a:schemeClr val="tx1"/>
                </a:solidFill>
                <a:latin typeface="Arial" pitchFamily="34" charset="0"/>
                <a:ea typeface="+mn-ea"/>
                <a:cs typeface="+mn-cs"/>
              </a:defRPr>
            </a:lvl1pPr>
            <a:lvl2pPr marL="742950" indent="-285750" algn="l" defTabSz="457200" rtl="0" eaLnBrk="0" latinLnBrk="0" hangingPunct="0">
              <a:defRPr sz="1800" kern="1200">
                <a:solidFill>
                  <a:schemeClr val="tx1"/>
                </a:solidFill>
                <a:latin typeface="Arial" pitchFamily="34" charset="0"/>
                <a:ea typeface="+mn-ea"/>
                <a:cs typeface="+mn-cs"/>
              </a:defRPr>
            </a:lvl2pPr>
            <a:lvl3pPr marL="1143000" indent="-228600" algn="l" defTabSz="457200" rtl="0" eaLnBrk="0" latinLnBrk="0" hangingPunct="0">
              <a:defRPr sz="1800" kern="1200">
                <a:solidFill>
                  <a:schemeClr val="tx1"/>
                </a:solidFill>
                <a:latin typeface="Arial" pitchFamily="34" charset="0"/>
                <a:ea typeface="+mn-ea"/>
                <a:cs typeface="+mn-cs"/>
              </a:defRPr>
            </a:lvl3pPr>
            <a:lvl4pPr marL="1600200" indent="-228600" algn="l" defTabSz="457200" rtl="0" eaLnBrk="0" latinLnBrk="0" hangingPunct="0">
              <a:defRPr sz="1800" kern="1200">
                <a:solidFill>
                  <a:schemeClr val="tx1"/>
                </a:solidFill>
                <a:latin typeface="Arial" pitchFamily="34" charset="0"/>
                <a:ea typeface="+mn-ea"/>
                <a:cs typeface="+mn-cs"/>
              </a:defRPr>
            </a:lvl4pPr>
            <a:lvl5pPr marL="2057400" indent="-228600" algn="l" defTabSz="457200" rtl="0" eaLnBrk="0" latinLnBrk="0" hangingPunct="0">
              <a:defRPr sz="1800" kern="1200">
                <a:solidFill>
                  <a:schemeClr val="tx1"/>
                </a:solidFill>
                <a:latin typeface="Arial" pitchFamily="34" charset="0"/>
                <a:ea typeface="+mn-ea"/>
                <a:cs typeface="+mn-cs"/>
              </a:defRPr>
            </a:lvl5pPr>
            <a:lvl6pPr marL="25146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6pPr>
            <a:lvl7pPr marL="29718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7pPr>
            <a:lvl8pPr marL="34290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8pPr>
            <a:lvl9pPr marL="3886200" indent="-228600" algn="l" defTabSz="457200" rtl="0" eaLnBrk="0" fontAlgn="base" latinLnBrk="0" hangingPunct="0">
              <a:spcBef>
                <a:spcPct val="0"/>
              </a:spcBef>
              <a:spcAft>
                <a:spcPct val="0"/>
              </a:spcAft>
              <a:defRPr sz="1800" kern="1200">
                <a:solidFill>
                  <a:schemeClr val="tx1"/>
                </a:solidFill>
                <a:latin typeface="Arial" pitchFamily="34" charset="0"/>
                <a:ea typeface="+mn-ea"/>
                <a:cs typeface="+mn-cs"/>
              </a:defRPr>
            </a:lvl9pPr>
          </a:lstStyle>
          <a:p>
            <a:pPr algn="ctr" eaLnBrk="1" hangingPunct="1">
              <a:defRPr/>
            </a:pPr>
            <a:r>
              <a:rPr lang="en-US" sz="1400">
                <a:latin typeface="+mn-lt"/>
              </a:rPr>
              <a:t>Lokesh Jasrai (2020), SAGE TEXTS</a:t>
            </a:r>
            <a:endParaRPr lang="en-US" sz="1400" dirty="0">
              <a:latin typeface="+mn-lt"/>
            </a:endParaRPr>
          </a:p>
        </p:txBody>
      </p:sp>
    </p:spTree>
    <p:extLst>
      <p:ext uri="{BB962C8B-B14F-4D97-AF65-F5344CB8AC3E}">
        <p14:creationId xmlns:p14="http://schemas.microsoft.com/office/powerpoint/2010/main" val="393709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84746" y="0"/>
            <a:ext cx="7772399" cy="9428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Sample Data and Formulae for Pearson Correlation Coefficient</a:t>
            </a:r>
          </a:p>
        </p:txBody>
      </p:sp>
      <p:graphicFrame>
        <p:nvGraphicFramePr>
          <p:cNvPr id="3" name="Content Placeholder 5"/>
          <p:cNvGraphicFramePr>
            <a:graphicFrameLocks/>
          </p:cNvGraphicFramePr>
          <p:nvPr>
            <p:extLst>
              <p:ext uri="{D42A27DB-BD31-4B8C-83A1-F6EECF244321}">
                <p14:modId xmlns:p14="http://schemas.microsoft.com/office/powerpoint/2010/main" val="1902166275"/>
              </p:ext>
            </p:extLst>
          </p:nvPr>
        </p:nvGraphicFramePr>
        <p:xfrm>
          <a:off x="899045" y="1826695"/>
          <a:ext cx="7543799" cy="4218381"/>
        </p:xfrm>
        <a:graphic>
          <a:graphicData uri="http://schemas.openxmlformats.org/drawingml/2006/table">
            <a:tbl>
              <a:tblPr firstRow="1" firstCol="1" bandRow="1">
                <a:tableStyleId>{5940675A-B579-460E-94D1-54222C63F5DA}</a:tableStyleId>
              </a:tblPr>
              <a:tblGrid>
                <a:gridCol w="580292">
                  <a:extLst>
                    <a:ext uri="{9D8B030D-6E8A-4147-A177-3AD203B41FA5}">
                      <a16:colId xmlns:a16="http://schemas.microsoft.com/office/drawing/2014/main" val="20000"/>
                    </a:ext>
                  </a:extLst>
                </a:gridCol>
                <a:gridCol w="644769">
                  <a:extLst>
                    <a:ext uri="{9D8B030D-6E8A-4147-A177-3AD203B41FA5}">
                      <a16:colId xmlns:a16="http://schemas.microsoft.com/office/drawing/2014/main" val="20001"/>
                    </a:ext>
                  </a:extLst>
                </a:gridCol>
                <a:gridCol w="709246">
                  <a:extLst>
                    <a:ext uri="{9D8B030D-6E8A-4147-A177-3AD203B41FA5}">
                      <a16:colId xmlns:a16="http://schemas.microsoft.com/office/drawing/2014/main" val="20002"/>
                    </a:ext>
                  </a:extLst>
                </a:gridCol>
                <a:gridCol w="902677">
                  <a:extLst>
                    <a:ext uri="{9D8B030D-6E8A-4147-A177-3AD203B41FA5}">
                      <a16:colId xmlns:a16="http://schemas.microsoft.com/office/drawing/2014/main" val="20003"/>
                    </a:ext>
                  </a:extLst>
                </a:gridCol>
                <a:gridCol w="902677">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967154">
                  <a:extLst>
                    <a:ext uri="{9D8B030D-6E8A-4147-A177-3AD203B41FA5}">
                      <a16:colId xmlns:a16="http://schemas.microsoft.com/office/drawing/2014/main" val="20006"/>
                    </a:ext>
                  </a:extLst>
                </a:gridCol>
                <a:gridCol w="1160584">
                  <a:extLst>
                    <a:ext uri="{9D8B030D-6E8A-4147-A177-3AD203B41FA5}">
                      <a16:colId xmlns:a16="http://schemas.microsoft.com/office/drawing/2014/main" val="20007"/>
                    </a:ext>
                  </a:extLst>
                </a:gridCol>
              </a:tblGrid>
              <a:tr h="867964">
                <a:tc>
                  <a:txBody>
                    <a:bodyPr/>
                    <a:lstStyle/>
                    <a:p>
                      <a:pPr marL="0" marR="0" algn="ctr">
                        <a:spcBef>
                          <a:spcPts val="0"/>
                        </a:spcBef>
                        <a:spcAft>
                          <a:spcPts val="0"/>
                        </a:spcAft>
                        <a:tabLst>
                          <a:tab pos="3209925" algn="l"/>
                        </a:tabLst>
                      </a:pPr>
                      <a:r>
                        <a:rPr lang="en-US" sz="1600" dirty="0">
                          <a:solidFill>
                            <a:schemeClr val="tx1"/>
                          </a:solidFill>
                          <a:effectLst/>
                        </a:rPr>
                        <a:t>Case</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tabLst>
                          <a:tab pos="3209925" algn="l"/>
                        </a:tabLst>
                      </a:pPr>
                      <a:r>
                        <a:rPr lang="en-US" sz="1600" dirty="0">
                          <a:solidFill>
                            <a:schemeClr val="tx1"/>
                          </a:solidFill>
                          <a:effectLst/>
                        </a:rPr>
                        <a:t>No. of Visit (X)</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tabLst>
                          <a:tab pos="3209925" algn="l"/>
                        </a:tabLst>
                      </a:pPr>
                      <a:r>
                        <a:rPr lang="en-US" sz="1600" dirty="0">
                          <a:solidFill>
                            <a:schemeClr val="tx1"/>
                          </a:solidFill>
                          <a:effectLst/>
                        </a:rPr>
                        <a:t>Family Income (Y)</a:t>
                      </a:r>
                      <a:endParaRPr lang="en-US" sz="1600" dirty="0">
                        <a:solidFill>
                          <a:schemeClr val="tx1"/>
                        </a:solidFill>
                        <a:effectLst/>
                        <a:latin typeface="Arial"/>
                        <a:ea typeface="Times New Roman"/>
                        <a:cs typeface="Times New Roman"/>
                      </a:endParaRPr>
                    </a:p>
                  </a:txBody>
                  <a:tcPr marL="68580" marR="68580" marT="0" marB="0"/>
                </a:tc>
                <a:tc>
                  <a:txBody>
                    <a:bodyPr/>
                    <a:lstStyle/>
                    <a:p>
                      <a:endParaRPr lang="en-US" sz="1600" dirty="0">
                        <a:solidFill>
                          <a:schemeClr val="tx1"/>
                        </a:solidFill>
                      </a:endParaRPr>
                    </a:p>
                  </a:txBody>
                  <a:tcPr marL="68580" marR="68580" marT="0" marB="0">
                    <a:blipFill rotWithShape="1">
                      <a:blip r:embed="rId2"/>
                      <a:stretch>
                        <a:fillRect l="-214865" t="-5634" r="-521622" b="-334507"/>
                      </a:stretch>
                    </a:blipFill>
                  </a:tcPr>
                </a:tc>
                <a:tc>
                  <a:txBody>
                    <a:bodyPr/>
                    <a:lstStyle/>
                    <a:p>
                      <a:endParaRPr lang="en-US" sz="1600" dirty="0">
                        <a:solidFill>
                          <a:schemeClr val="tx1"/>
                        </a:solidFill>
                      </a:endParaRPr>
                    </a:p>
                  </a:txBody>
                  <a:tcPr marL="68580" marR="68580" marT="0" marB="0">
                    <a:blipFill rotWithShape="1">
                      <a:blip r:embed="rId2"/>
                      <a:stretch>
                        <a:fillRect l="-314865" t="-5634" r="-421622" b="-334507"/>
                      </a:stretch>
                    </a:blipFill>
                  </a:tcPr>
                </a:tc>
                <a:tc>
                  <a:txBody>
                    <a:bodyPr/>
                    <a:lstStyle/>
                    <a:p>
                      <a:endParaRPr lang="en-US" sz="1600" dirty="0">
                        <a:solidFill>
                          <a:schemeClr val="tx1"/>
                        </a:solidFill>
                      </a:endParaRPr>
                    </a:p>
                  </a:txBody>
                  <a:tcPr marL="68580" marR="68580" marT="0" marB="0">
                    <a:blipFill rotWithShape="1">
                      <a:blip r:embed="rId2"/>
                      <a:stretch>
                        <a:fillRect l="-223273" t="-5634" r="-126909" b="-334507"/>
                      </a:stretch>
                    </a:blipFill>
                  </a:tcPr>
                </a:tc>
                <a:tc>
                  <a:txBody>
                    <a:bodyPr/>
                    <a:lstStyle/>
                    <a:p>
                      <a:endParaRPr lang="en-US" sz="1600" dirty="0">
                        <a:solidFill>
                          <a:schemeClr val="tx1"/>
                        </a:solidFill>
                      </a:endParaRPr>
                    </a:p>
                  </a:txBody>
                  <a:tcPr marL="68580" marR="68580" marT="0" marB="0">
                    <a:blipFill rotWithShape="1">
                      <a:blip r:embed="rId2"/>
                      <a:stretch>
                        <a:fillRect l="-559119" t="-5634" r="-119497" b="-334507"/>
                      </a:stretch>
                    </a:blipFill>
                  </a:tcPr>
                </a:tc>
                <a:tc>
                  <a:txBody>
                    <a:bodyPr/>
                    <a:lstStyle/>
                    <a:p>
                      <a:endParaRPr lang="en-US" sz="1600" dirty="0">
                        <a:solidFill>
                          <a:schemeClr val="tx1"/>
                        </a:solidFill>
                      </a:endParaRPr>
                    </a:p>
                  </a:txBody>
                  <a:tcPr marL="68580" marR="68580" marT="0" marB="0">
                    <a:blipFill rotWithShape="1">
                      <a:blip r:embed="rId2"/>
                      <a:stretch>
                        <a:fillRect l="-551579" t="-5634" b="-334507"/>
                      </a:stretch>
                    </a:blipFill>
                  </a:tcPr>
                </a:tc>
                <a:extLst>
                  <a:ext uri="{0D108BD9-81ED-4DB2-BD59-A6C34878D82A}">
                    <a16:rowId xmlns:a16="http://schemas.microsoft.com/office/drawing/2014/main" val="10000"/>
                  </a:ext>
                </a:extLst>
              </a:tr>
              <a:tr h="199787">
                <a:tc>
                  <a:txBody>
                    <a:bodyPr/>
                    <a:lstStyle/>
                    <a:p>
                      <a:pPr marL="0" marR="0" algn="ctr">
                        <a:spcBef>
                          <a:spcPts val="0"/>
                        </a:spcBef>
                        <a:spcAft>
                          <a:spcPts val="0"/>
                        </a:spcAft>
                        <a:tabLst>
                          <a:tab pos="3209925" algn="l"/>
                        </a:tabLst>
                      </a:pPr>
                      <a:r>
                        <a:rPr lang="en-US" sz="1600" dirty="0">
                          <a:solidFill>
                            <a:schemeClr val="tx1"/>
                          </a:solidFill>
                          <a:effectLst/>
                        </a:rPr>
                        <a:t>1</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2</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700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−513.33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2315.11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20.34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263507.7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1"/>
                  </a:ext>
                </a:extLst>
              </a:tr>
              <a:tr h="199787">
                <a:tc>
                  <a:txBody>
                    <a:bodyPr/>
                    <a:lstStyle/>
                    <a:p>
                      <a:pPr marL="0" marR="0" algn="ctr">
                        <a:spcBef>
                          <a:spcPts val="0"/>
                        </a:spcBef>
                        <a:spcAft>
                          <a:spcPts val="0"/>
                        </a:spcAft>
                        <a:tabLst>
                          <a:tab pos="3209925" algn="l"/>
                        </a:tabLst>
                      </a:pPr>
                      <a:r>
                        <a:rPr lang="en-US" sz="1600" dirty="0">
                          <a:solidFill>
                            <a:schemeClr val="tx1"/>
                          </a:solidFill>
                          <a:effectLst/>
                        </a:rPr>
                        <a:t>2</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1200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−13.33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6.79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0.26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177.68</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2"/>
                  </a:ext>
                </a:extLst>
              </a:tr>
              <a:tr h="199787">
                <a:tc>
                  <a:txBody>
                    <a:bodyPr/>
                    <a:lstStyle/>
                    <a:p>
                      <a:pPr marL="0" marR="0" algn="ctr">
                        <a:spcBef>
                          <a:spcPts val="0"/>
                        </a:spcBef>
                        <a:spcAft>
                          <a:spcPts val="0"/>
                        </a:spcAft>
                        <a:tabLst>
                          <a:tab pos="3209925" algn="l"/>
                        </a:tabLst>
                      </a:pPr>
                      <a:r>
                        <a:rPr lang="en-US" sz="1600" dirty="0">
                          <a:solidFill>
                            <a:schemeClr val="tx1"/>
                          </a:solidFill>
                          <a:effectLst/>
                        </a:rPr>
                        <a:t>3</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1800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586.67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−1472.54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6.30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344181.7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3"/>
                  </a:ext>
                </a:extLst>
              </a:tr>
              <a:tr h="199787">
                <a:tc>
                  <a:txBody>
                    <a:bodyPr/>
                    <a:lstStyle/>
                    <a:p>
                      <a:pPr marL="0" marR="0" algn="ctr">
                        <a:spcBef>
                          <a:spcPts val="0"/>
                        </a:spcBef>
                        <a:spcAft>
                          <a:spcPts val="0"/>
                        </a:spcAft>
                        <a:tabLst>
                          <a:tab pos="3209925" algn="l"/>
                        </a:tabLst>
                      </a:pPr>
                      <a:r>
                        <a:rPr lang="en-US" sz="1600" dirty="0">
                          <a:solidFill>
                            <a:schemeClr val="tx1"/>
                          </a:solidFill>
                          <a:effectLst/>
                        </a:rPr>
                        <a:t>4</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−713.33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363.79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0.26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508839.7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4"/>
                  </a:ext>
                </a:extLst>
              </a:tr>
              <a:tr h="199787">
                <a:tc>
                  <a:txBody>
                    <a:bodyPr/>
                    <a:lstStyle/>
                    <a:p>
                      <a:pPr marL="0" marR="0" algn="ctr">
                        <a:spcBef>
                          <a:spcPts val="0"/>
                        </a:spcBef>
                        <a:spcAft>
                          <a:spcPts val="0"/>
                        </a:spcAft>
                        <a:tabLst>
                          <a:tab pos="3209925" algn="l"/>
                        </a:tabLst>
                      </a:pPr>
                      <a:r>
                        <a:rPr lang="en-US" sz="1600" dirty="0">
                          <a:solidFill>
                            <a:schemeClr val="tx1"/>
                          </a:solidFill>
                          <a:effectLst/>
                        </a:rPr>
                        <a:t>5</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900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0.49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−313.33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−153.53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0.24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98175.69</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5"/>
                  </a:ext>
                </a:extLst>
              </a:tr>
              <a:tr h="199787">
                <a:tc>
                  <a:txBody>
                    <a:bodyPr/>
                    <a:lstStyle/>
                    <a:p>
                      <a:pPr marL="0" marR="0" algn="ctr">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gridSpan="7">
                  <a:txBody>
                    <a:bodyPr/>
                    <a:lstStyle/>
                    <a:p>
                      <a:pPr marL="0" marR="0" algn="ctr">
                        <a:spcBef>
                          <a:spcPts val="0"/>
                        </a:spcBef>
                        <a:spcAft>
                          <a:spcPts val="0"/>
                        </a:spcAft>
                        <a:tabLst>
                          <a:tab pos="3209925" algn="l"/>
                        </a:tabLst>
                      </a:pPr>
                      <a:r>
                        <a:rPr lang="en-US" sz="1600" dirty="0">
                          <a:solidFill>
                            <a:schemeClr val="tx1"/>
                          </a:solidFill>
                          <a:effectLst/>
                        </a:rPr>
                        <a:t>Excluded the intermittent cases from 6 to 55</a:t>
                      </a:r>
                      <a:endParaRPr lang="en-US" sz="16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99787">
                <a:tc>
                  <a:txBody>
                    <a:bodyPr/>
                    <a:lstStyle/>
                    <a:p>
                      <a:pPr marL="0" marR="0" algn="ctr">
                        <a:spcBef>
                          <a:spcPts val="0"/>
                        </a:spcBef>
                        <a:spcAft>
                          <a:spcPts val="0"/>
                        </a:spcAft>
                        <a:tabLst>
                          <a:tab pos="3209925" algn="l"/>
                        </a:tabLst>
                      </a:pPr>
                      <a:r>
                        <a:rPr lang="en-US" sz="1600" dirty="0">
                          <a:solidFill>
                            <a:schemeClr val="tx1"/>
                          </a:solidFill>
                          <a:effectLst/>
                        </a:rPr>
                        <a:t>56</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1900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686.67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−350.20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0.26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471515.7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7"/>
                  </a:ext>
                </a:extLst>
              </a:tr>
              <a:tr h="199787">
                <a:tc>
                  <a:txBody>
                    <a:bodyPr/>
                    <a:lstStyle/>
                    <a:p>
                      <a:pPr marL="0" marR="0" algn="ctr">
                        <a:spcBef>
                          <a:spcPts val="0"/>
                        </a:spcBef>
                        <a:spcAft>
                          <a:spcPts val="0"/>
                        </a:spcAft>
                        <a:tabLst>
                          <a:tab pos="3209925" algn="l"/>
                        </a:tabLst>
                      </a:pPr>
                      <a:r>
                        <a:rPr lang="en-US" sz="1600" dirty="0">
                          <a:solidFill>
                            <a:schemeClr val="tx1"/>
                          </a:solidFill>
                          <a:effectLst/>
                        </a:rPr>
                        <a:t>57</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8</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1300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1.49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86.67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129.13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2.22</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7511.68</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8"/>
                  </a:ext>
                </a:extLst>
              </a:tr>
              <a:tr h="199787">
                <a:tc>
                  <a:txBody>
                    <a:bodyPr/>
                    <a:lstStyle/>
                    <a:p>
                      <a:pPr marL="0" marR="0" algn="ctr">
                        <a:spcBef>
                          <a:spcPts val="0"/>
                        </a:spcBef>
                        <a:spcAft>
                          <a:spcPts val="0"/>
                        </a:spcAft>
                        <a:tabLst>
                          <a:tab pos="3209925" algn="l"/>
                        </a:tabLst>
                      </a:pPr>
                      <a:r>
                        <a:rPr lang="en-US" sz="1600" dirty="0">
                          <a:solidFill>
                            <a:schemeClr val="tx1"/>
                          </a:solidFill>
                          <a:effectLst/>
                        </a:rPr>
                        <a:t>58</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1900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−5.51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686.67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−3783.55</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30.36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471515.7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09"/>
                  </a:ext>
                </a:extLst>
              </a:tr>
              <a:tr h="199787">
                <a:tc>
                  <a:txBody>
                    <a:bodyPr/>
                    <a:lstStyle/>
                    <a:p>
                      <a:pPr marL="0" marR="0" algn="ctr">
                        <a:spcBef>
                          <a:spcPts val="0"/>
                        </a:spcBef>
                        <a:spcAft>
                          <a:spcPts val="0"/>
                        </a:spcAft>
                        <a:tabLst>
                          <a:tab pos="3209925" algn="l"/>
                        </a:tabLst>
                      </a:pPr>
                      <a:r>
                        <a:rPr lang="en-US" sz="1600" dirty="0">
                          <a:solidFill>
                            <a:schemeClr val="tx1"/>
                          </a:solidFill>
                          <a:effectLst/>
                        </a:rPr>
                        <a:t>59</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−0.51</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−613.33</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312.79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0.26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376173.7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0"/>
                  </a:ext>
                </a:extLst>
              </a:tr>
              <a:tr h="199787">
                <a:tc>
                  <a:txBody>
                    <a:bodyPr/>
                    <a:lstStyle/>
                    <a:p>
                      <a:pPr marL="0" marR="0" algn="ctr">
                        <a:spcBef>
                          <a:spcPts val="0"/>
                        </a:spcBef>
                        <a:spcAft>
                          <a:spcPts val="0"/>
                        </a:spcAft>
                        <a:tabLst>
                          <a:tab pos="3209925" algn="l"/>
                        </a:tabLst>
                      </a:pPr>
                      <a:r>
                        <a:rPr lang="en-US" sz="1600" dirty="0">
                          <a:solidFill>
                            <a:schemeClr val="tx1"/>
                          </a:solidFill>
                          <a:effectLst/>
                        </a:rPr>
                        <a:t>60</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1600" dirty="0">
                          <a:solidFill>
                            <a:schemeClr val="tx1"/>
                          </a:solidFill>
                          <a:effectLst/>
                        </a:rPr>
                        <a:t>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1600</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0.49</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386.67</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189.46</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0.24</a:t>
                      </a:r>
                      <a:endParaRPr lang="en-US" sz="1600" dirty="0">
                        <a:solidFill>
                          <a:schemeClr val="tx1"/>
                        </a:solidFill>
                        <a:effectLst/>
                        <a:latin typeface="Arial"/>
                        <a:ea typeface="Times New Roman"/>
                        <a:cs typeface="Times New Roman"/>
                      </a:endParaRPr>
                    </a:p>
                  </a:txBody>
                  <a:tcPr marL="68580" marR="68580" marT="0" marB="0" anchor="b"/>
                </a:tc>
                <a:tc>
                  <a:txBody>
                    <a:bodyPr/>
                    <a:lstStyle/>
                    <a:p>
                      <a:pPr marL="0" marR="0" algn="ctr">
                        <a:spcBef>
                          <a:spcPts val="0"/>
                        </a:spcBef>
                        <a:spcAft>
                          <a:spcPts val="0"/>
                        </a:spcAft>
                      </a:pPr>
                      <a:r>
                        <a:rPr lang="en-US" sz="1600" dirty="0">
                          <a:solidFill>
                            <a:schemeClr val="tx1"/>
                          </a:solidFill>
                          <a:effectLst/>
                        </a:rPr>
                        <a:t>149513.7</a:t>
                      </a:r>
                      <a:endParaRPr lang="en-US" sz="1600" dirty="0">
                        <a:solidFill>
                          <a:schemeClr val="tx1"/>
                        </a:solidFill>
                        <a:effectLst/>
                        <a:latin typeface="Arial"/>
                        <a:ea typeface="Times New Roman"/>
                        <a:cs typeface="Times New Roman"/>
                      </a:endParaRPr>
                    </a:p>
                  </a:txBody>
                  <a:tcPr marL="68580" marR="68580" marT="0" marB="0" anchor="b"/>
                </a:tc>
                <a:extLst>
                  <a:ext uri="{0D108BD9-81ED-4DB2-BD59-A6C34878D82A}">
                    <a16:rowId xmlns:a16="http://schemas.microsoft.com/office/drawing/2014/main" val="10011"/>
                  </a:ext>
                </a:extLst>
              </a:tr>
              <a:tr h="668177">
                <a:tc>
                  <a:txBody>
                    <a:bodyPr/>
                    <a:lstStyle/>
                    <a:p>
                      <a:pPr marL="0" marR="0" algn="just">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a:txBody>
                    <a:bodyPr/>
                    <a:lstStyle/>
                    <a:p>
                      <a:pPr marL="0" marR="0" algn="just">
                        <a:spcBef>
                          <a:spcPts val="0"/>
                        </a:spcBef>
                        <a:spcAft>
                          <a:spcPts val="0"/>
                        </a:spcAft>
                        <a:tabLst>
                          <a:tab pos="3209925" algn="l"/>
                        </a:tabLst>
                      </a:pPr>
                      <a:r>
                        <a:rPr lang="en-US" sz="1600" dirty="0">
                          <a:solidFill>
                            <a:schemeClr val="tx1"/>
                          </a:solidFill>
                          <a:effectLst/>
                        </a:rPr>
                        <a:t> </a:t>
                      </a:r>
                      <a:endParaRPr lang="en-US" sz="1600" dirty="0">
                        <a:solidFill>
                          <a:schemeClr val="tx1"/>
                        </a:solidFill>
                        <a:effectLst/>
                        <a:latin typeface="Arial"/>
                        <a:ea typeface="Times New Roman"/>
                        <a:cs typeface="Times New Roman"/>
                      </a:endParaRPr>
                    </a:p>
                  </a:txBody>
                  <a:tcPr marL="68580" marR="68580" marT="0" marB="0"/>
                </a:tc>
                <a:tc>
                  <a:txBody>
                    <a:bodyPr/>
                    <a:lstStyle/>
                    <a:p>
                      <a:endParaRPr lang="en-US" sz="1600" dirty="0">
                        <a:solidFill>
                          <a:schemeClr val="tx1"/>
                        </a:solidFill>
                      </a:endParaRPr>
                    </a:p>
                  </a:txBody>
                  <a:tcPr marL="68580" marR="68580" marT="0" marB="0">
                    <a:blipFill rotWithShape="1">
                      <a:blip r:embed="rId2"/>
                      <a:stretch>
                        <a:fillRect l="-214865" t="-463636" r="-521622" b="-4545"/>
                      </a:stretch>
                    </a:blipFill>
                  </a:tcPr>
                </a:tc>
                <a:tc>
                  <a:txBody>
                    <a:bodyPr/>
                    <a:lstStyle/>
                    <a:p>
                      <a:endParaRPr lang="en-US" sz="1600" dirty="0">
                        <a:solidFill>
                          <a:schemeClr val="tx1"/>
                        </a:solidFill>
                      </a:endParaRPr>
                    </a:p>
                  </a:txBody>
                  <a:tcPr marL="68580" marR="68580" marT="0" marB="0">
                    <a:blipFill rotWithShape="1">
                      <a:blip r:embed="rId2"/>
                      <a:stretch>
                        <a:fillRect l="-314865" t="-463636" r="-421622" b="-4545"/>
                      </a:stretch>
                    </a:blipFill>
                  </a:tcPr>
                </a:tc>
                <a:tc>
                  <a:txBody>
                    <a:bodyPr/>
                    <a:lstStyle/>
                    <a:p>
                      <a:endParaRPr lang="en-US" sz="1600" dirty="0">
                        <a:solidFill>
                          <a:schemeClr val="tx1"/>
                        </a:solidFill>
                      </a:endParaRPr>
                    </a:p>
                  </a:txBody>
                  <a:tcPr marL="68580" marR="68580" marT="0" marB="0">
                    <a:blipFill rotWithShape="1">
                      <a:blip r:embed="rId2"/>
                      <a:stretch>
                        <a:fillRect l="-223273" t="-463636" r="-126909" b="-4545"/>
                      </a:stretch>
                    </a:blipFill>
                  </a:tcPr>
                </a:tc>
                <a:tc>
                  <a:txBody>
                    <a:bodyPr/>
                    <a:lstStyle/>
                    <a:p>
                      <a:endParaRPr lang="en-US" sz="1600" dirty="0">
                        <a:solidFill>
                          <a:schemeClr val="tx1"/>
                        </a:solidFill>
                      </a:endParaRPr>
                    </a:p>
                  </a:txBody>
                  <a:tcPr marL="68580" marR="68580" marT="0" marB="0">
                    <a:blipFill rotWithShape="1">
                      <a:blip r:embed="rId2"/>
                      <a:stretch>
                        <a:fillRect l="-559119" t="-463636" r="-119497" b="-4545"/>
                      </a:stretch>
                    </a:blipFill>
                  </a:tcPr>
                </a:tc>
                <a:tc>
                  <a:txBody>
                    <a:bodyPr/>
                    <a:lstStyle/>
                    <a:p>
                      <a:endParaRPr lang="en-US" sz="1600" dirty="0">
                        <a:solidFill>
                          <a:schemeClr val="tx1"/>
                        </a:solidFill>
                      </a:endParaRPr>
                    </a:p>
                  </a:txBody>
                  <a:tcPr marL="68580" marR="68580" marT="0" marB="0">
                    <a:blipFill rotWithShape="1">
                      <a:blip r:embed="rId2"/>
                      <a:stretch>
                        <a:fillRect l="-551579" t="-463636" b="-4545"/>
                      </a:stretch>
                    </a:blipFill>
                  </a:tcPr>
                </a:tc>
                <a:extLst>
                  <a:ext uri="{0D108BD9-81ED-4DB2-BD59-A6C34878D82A}">
                    <a16:rowId xmlns:a16="http://schemas.microsoft.com/office/drawing/2014/main" val="10012"/>
                  </a:ext>
                </a:extLst>
              </a:tr>
            </a:tbl>
          </a:graphicData>
        </a:graphic>
      </p:graphicFrame>
      <p:sp>
        <p:nvSpPr>
          <p:cNvPr id="5" name="Rectangle 4"/>
          <p:cNvSpPr/>
          <p:nvPr/>
        </p:nvSpPr>
        <p:spPr>
          <a:xfrm>
            <a:off x="1005666" y="1153931"/>
            <a:ext cx="7330555" cy="461665"/>
          </a:xfrm>
          <a:prstGeom prst="rect">
            <a:avLst/>
          </a:prstGeom>
        </p:spPr>
        <p:txBody>
          <a:bodyPr wrap="square">
            <a:spAutoFit/>
          </a:bodyPr>
          <a:lstStyle/>
          <a:p>
            <a:pPr eaLnBrk="1" hangingPunct="1">
              <a:defRPr/>
            </a:pPr>
            <a:r>
              <a:rPr lang="en-US" sz="2400" dirty="0">
                <a:latin typeface="+mn-lt"/>
              </a:rPr>
              <a:t>Table 12.4. Sample Data: Pearson Correlation Coefficient</a:t>
            </a:r>
          </a:p>
        </p:txBody>
      </p:sp>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8655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Rot="1" noChangeAspect="1" noMove="1" noResize="1" noEditPoints="1" noAdjustHandles="1" noChangeArrowheads="1" noChangeShapeType="1" noTextEdit="1"/>
          </p:cNvSpPr>
          <p:nvPr/>
        </p:nvSpPr>
        <p:spPr>
          <a:xfrm>
            <a:off x="1066800" y="2293529"/>
            <a:ext cx="6400800" cy="2270943"/>
          </a:xfrm>
          <a:prstGeom prst="rect">
            <a:avLst/>
          </a:prstGeom>
          <a:blipFill rotWithShape="1">
            <a:blip r:embed="rId2"/>
            <a:stretch>
              <a:fillRect l="-762" t="-1340" b="-3217"/>
            </a:stretch>
          </a:blipFill>
        </p:spPr>
        <p:txBody>
          <a:bodyPr/>
          <a:lstStyle/>
          <a:p>
            <a:pPr eaLnBrk="1" hangingPunct="1">
              <a:defRPr/>
            </a:pPr>
            <a:r>
              <a:rPr lang="en-US" dirty="0">
                <a:latin typeface="Arial" charset="0"/>
              </a:rPr>
              <a:t> </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2063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
        <p:nvSpPr>
          <p:cNvPr id="3" name="Title 1"/>
          <p:cNvSpPr txBox="1">
            <a:spLocks/>
          </p:cNvSpPr>
          <p:nvPr/>
        </p:nvSpPr>
        <p:spPr>
          <a:xfrm>
            <a:off x="585720" y="177422"/>
            <a:ext cx="8080612" cy="5732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Learning Objectives </a:t>
            </a:r>
          </a:p>
        </p:txBody>
      </p:sp>
      <p:sp>
        <p:nvSpPr>
          <p:cNvPr id="4" name="Content Placeholder 2"/>
          <p:cNvSpPr txBox="1">
            <a:spLocks/>
          </p:cNvSpPr>
          <p:nvPr/>
        </p:nvSpPr>
        <p:spPr>
          <a:xfrm>
            <a:off x="1594513" y="1711657"/>
            <a:ext cx="6048233" cy="351543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Explain the concept of the measures of association</a:t>
            </a:r>
          </a:p>
          <a:p>
            <a:r>
              <a:rPr lang="en-GB" altLang="en-US" sz="2400" dirty="0"/>
              <a:t>Describe the assumptions and statistical significance of Pearson’s product-moment correlation and partial correlation</a:t>
            </a:r>
          </a:p>
          <a:p>
            <a:r>
              <a:rPr lang="en-GB" altLang="en-US" sz="2400" dirty="0"/>
              <a:t>Explain how the hypotheses are framed for the measures of association</a:t>
            </a:r>
          </a:p>
          <a:p>
            <a:r>
              <a:rPr lang="en-GB" altLang="en-US" sz="2400" dirty="0"/>
              <a:t>Explain how the research problem is formulated for the measures of association</a:t>
            </a:r>
          </a:p>
        </p:txBody>
      </p:sp>
    </p:spTree>
    <p:extLst>
      <p:ext uri="{BB962C8B-B14F-4D97-AF65-F5344CB8AC3E}">
        <p14:creationId xmlns:p14="http://schemas.microsoft.com/office/powerpoint/2010/main" val="2132287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88974" y="204715"/>
            <a:ext cx="7932690" cy="5777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Partial Correlation </a:t>
            </a:r>
          </a:p>
        </p:txBody>
      </p:sp>
      <p:sp>
        <p:nvSpPr>
          <p:cNvPr id="3" name="Content Placeholder 2"/>
          <p:cNvSpPr txBox="1">
            <a:spLocks/>
          </p:cNvSpPr>
          <p:nvPr/>
        </p:nvSpPr>
        <p:spPr>
          <a:xfrm>
            <a:off x="859134" y="1368425"/>
            <a:ext cx="7192370"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The partial correlation measures the strength and direction of a linear association between two variables after controlling the effects of one or more other independent variables in the study (Brown and Hendrix  2014).</a:t>
            </a:r>
          </a:p>
          <a:p>
            <a:pPr algn="just"/>
            <a:r>
              <a:rPr lang="en-US" altLang="en-US" sz="2400" dirty="0"/>
              <a:t>Simplest partial correlation includes three variables, one dependent and independent variable and one control variable. The result of partial correlation is also presented as correlation coefficient (</a:t>
            </a:r>
            <a:r>
              <a:rPr lang="en-US" altLang="en-US" sz="2400" i="1" dirty="0" err="1"/>
              <a:t>r</a:t>
            </a:r>
            <a:r>
              <a:rPr lang="en-US" altLang="en-US" sz="2400" baseline="-25000" dirty="0" err="1"/>
              <a:t>partial</a:t>
            </a:r>
            <a:r>
              <a:rPr lang="en-US" altLang="en-US" sz="2400" dirty="0"/>
              <a:t>). </a:t>
            </a:r>
          </a:p>
          <a:p>
            <a:pPr algn="just"/>
            <a:r>
              <a:rPr lang="en-US" altLang="en-US" sz="2400" dirty="0"/>
              <a:t>The value of </a:t>
            </a:r>
            <a:r>
              <a:rPr lang="en-US" altLang="en-US" sz="2400" i="1" dirty="0" err="1"/>
              <a:t>r</a:t>
            </a:r>
            <a:r>
              <a:rPr lang="en-US" altLang="en-US" sz="2400" baseline="-25000" dirty="0" err="1"/>
              <a:t>partial</a:t>
            </a:r>
            <a:r>
              <a:rPr lang="en-US" altLang="en-US" sz="2400" baseline="-25000" dirty="0"/>
              <a:t> </a:t>
            </a:r>
            <a:r>
              <a:rPr lang="en-US" altLang="en-US" sz="2400" dirty="0"/>
              <a:t>ranges from −1.0 to +1.0 (</a:t>
            </a:r>
            <a:r>
              <a:rPr lang="en-US" altLang="en-US" sz="2400" dirty="0" err="1"/>
              <a:t>Salkind</a:t>
            </a:r>
            <a:r>
              <a:rPr lang="en-US" altLang="en-US" sz="2400" dirty="0"/>
              <a:t>, 2010). The subscript indicates correlated variables along with the controlling variable.</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065521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57463" y="226325"/>
            <a:ext cx="7195711" cy="55159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Research Problem and Test Technique</a:t>
            </a:r>
          </a:p>
        </p:txBody>
      </p:sp>
      <p:sp>
        <p:nvSpPr>
          <p:cNvPr id="3" name="Content Placeholder 2"/>
          <p:cNvSpPr txBox="1">
            <a:spLocks/>
          </p:cNvSpPr>
          <p:nvPr/>
        </p:nvSpPr>
        <p:spPr>
          <a:xfrm>
            <a:off x="1276136" y="1625220"/>
            <a:ext cx="6777038"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dirty="0"/>
              <a:t>In the partial correlation, investigating the relationship between frequencies of visits and monthly income, we also want to ascertain the effect of family size as covariate in the initially correlated variables. </a:t>
            </a:r>
          </a:p>
          <a:p>
            <a:pPr algn="just"/>
            <a:endParaRPr lang="en-US" altLang="en-US" sz="2400" dirty="0"/>
          </a:p>
          <a:p>
            <a:pPr algn="just"/>
            <a:r>
              <a:rPr lang="en-US" altLang="en-US" sz="2400" dirty="0"/>
              <a:t>In view of this, we use all three variables in the data set </a:t>
            </a:r>
            <a:r>
              <a:rPr lang="en-US" altLang="en-US" sz="2400" i="1" dirty="0" err="1"/>
              <a:t>multiplex.sav</a:t>
            </a:r>
            <a:r>
              <a:rPr lang="en-US" altLang="en-US" sz="2400" dirty="0"/>
              <a:t> to examine the relationship between </a:t>
            </a:r>
            <a:r>
              <a:rPr lang="en-US" altLang="en-US" sz="2400" i="1" dirty="0"/>
              <a:t>visits</a:t>
            </a:r>
            <a:r>
              <a:rPr lang="en-US" altLang="en-US" sz="2400" dirty="0"/>
              <a:t> and </a:t>
            </a:r>
            <a:r>
              <a:rPr lang="en-US" altLang="en-US" sz="2400" i="1" dirty="0"/>
              <a:t>monthly income</a:t>
            </a:r>
            <a:r>
              <a:rPr lang="en-US" altLang="en-US" sz="2400" dirty="0"/>
              <a:t> after controlling the </a:t>
            </a:r>
            <a:r>
              <a:rPr lang="en-US" altLang="en-US" sz="2400" i="1" dirty="0"/>
              <a:t>family size</a:t>
            </a:r>
            <a:r>
              <a:rPr lang="en-US" altLang="en-US" sz="2400" dirty="0"/>
              <a:t>.</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797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10320"/>
            <a:ext cx="7848600" cy="5993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Framing Hypothesis </a:t>
            </a:r>
          </a:p>
        </p:txBody>
      </p:sp>
      <p:sp>
        <p:nvSpPr>
          <p:cNvPr id="3" name="Content Placeholder 2"/>
          <p:cNvSpPr txBox="1">
            <a:spLocks/>
          </p:cNvSpPr>
          <p:nvPr/>
        </p:nvSpPr>
        <p:spPr>
          <a:xfrm>
            <a:off x="912124" y="1099545"/>
            <a:ext cx="7546076"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US" sz="2000" dirty="0"/>
              <a:t>Null hypothesis 		H</a:t>
            </a:r>
            <a:r>
              <a:rPr lang="en-US" sz="2000" baseline="-25000" dirty="0"/>
              <a:t>0</a:t>
            </a:r>
            <a:r>
              <a:rPr lang="en-US" sz="2000" dirty="0"/>
              <a:t>: </a:t>
            </a:r>
            <a:r>
              <a:rPr lang="en-US" sz="2000" i="1" dirty="0"/>
              <a:t>ρ</a:t>
            </a:r>
            <a:r>
              <a:rPr lang="en-US" sz="2000" dirty="0"/>
              <a:t> = 0</a:t>
            </a:r>
          </a:p>
          <a:p>
            <a:pPr marL="69850" indent="0">
              <a:buFont typeface="Wingdings 2" panose="05020102010507070707" pitchFamily="18" charset="2"/>
              <a:buNone/>
              <a:defRPr/>
            </a:pPr>
            <a:r>
              <a:rPr lang="en-US" sz="2000"/>
              <a:t>(</a:t>
            </a:r>
            <a:r>
              <a:rPr lang="en-US" sz="2000" dirty="0"/>
              <a:t>When removing the effect </a:t>
            </a:r>
            <a:r>
              <a:rPr lang="en-US" sz="2000"/>
              <a:t>of control </a:t>
            </a:r>
            <a:r>
              <a:rPr lang="en-US" sz="2000" dirty="0"/>
              <a:t>variable, the </a:t>
            </a:r>
            <a:r>
              <a:rPr lang="en-US" sz="2000"/>
              <a:t>population correlation </a:t>
            </a:r>
            <a:r>
              <a:rPr lang="en-US" sz="2000" dirty="0"/>
              <a:t>coefficients (</a:t>
            </a:r>
            <a:r>
              <a:rPr lang="en-US" sz="2000" i="1" dirty="0"/>
              <a:t>ρ</a:t>
            </a:r>
            <a:r>
              <a:rPr lang="en-US" sz="2000" dirty="0"/>
              <a:t>) is equal to zero.) </a:t>
            </a:r>
          </a:p>
          <a:p>
            <a:pPr marL="69850" indent="0">
              <a:buFont typeface="Wingdings 2" panose="05020102010507070707" pitchFamily="18" charset="2"/>
              <a:buNone/>
              <a:defRPr/>
            </a:pPr>
            <a:endParaRPr lang="en-US" sz="2000" dirty="0"/>
          </a:p>
          <a:p>
            <a:pPr marL="69850" indent="0">
              <a:buFont typeface="Wingdings 2" panose="05020102010507070707" pitchFamily="18" charset="2"/>
              <a:buNone/>
              <a:defRPr/>
            </a:pPr>
            <a:r>
              <a:rPr lang="en-US" sz="2000" dirty="0"/>
              <a:t> We can also express the null hypothesis, indicating no relationship between the variables.</a:t>
            </a:r>
          </a:p>
          <a:p>
            <a:pPr marL="69850" indent="0">
              <a:buFont typeface="Wingdings 2" panose="05020102010507070707" pitchFamily="18" charset="2"/>
              <a:buNone/>
              <a:defRPr/>
            </a:pPr>
            <a:endParaRPr lang="en-US" sz="2000" dirty="0"/>
          </a:p>
          <a:p>
            <a:pPr marL="69850" indent="0">
              <a:buFont typeface="Wingdings 2" panose="05020102010507070707" pitchFamily="18" charset="2"/>
              <a:buNone/>
              <a:defRPr/>
            </a:pPr>
            <a:r>
              <a:rPr lang="en-US" sz="2000" dirty="0"/>
              <a:t> H</a:t>
            </a:r>
            <a:r>
              <a:rPr lang="en-US" sz="2000" baseline="-25000" dirty="0"/>
              <a:t>0</a:t>
            </a:r>
            <a:r>
              <a:rPr lang="en-US" sz="2000" dirty="0"/>
              <a:t>: (When removing the effect of control variable, no significant correlation exists between the two variables.)</a:t>
            </a:r>
          </a:p>
          <a:p>
            <a:pPr marL="69850" indent="0">
              <a:buFont typeface="Wingdings 2" panose="05020102010507070707" pitchFamily="18" charset="2"/>
              <a:buNone/>
              <a:defRPr/>
            </a:pPr>
            <a:endParaRPr lang="en-US" sz="2000" dirty="0"/>
          </a:p>
          <a:p>
            <a:pPr marL="69850" indent="0">
              <a:buFont typeface="Wingdings 2" panose="05020102010507070707" pitchFamily="18" charset="2"/>
              <a:buNone/>
              <a:defRPr/>
            </a:pPr>
            <a:r>
              <a:rPr lang="en-US" sz="2000" dirty="0"/>
              <a:t> Alternative hypothesis 	H</a:t>
            </a:r>
            <a:r>
              <a:rPr lang="en-US" sz="2000" baseline="-25000" dirty="0"/>
              <a:t>a</a:t>
            </a:r>
            <a:r>
              <a:rPr lang="en-US" sz="2000" dirty="0"/>
              <a:t>: </a:t>
            </a:r>
            <a:r>
              <a:rPr lang="en-US" sz="2000" i="1" dirty="0"/>
              <a:t>ρ</a:t>
            </a:r>
            <a:r>
              <a:rPr lang="en-US" sz="2000" dirty="0"/>
              <a:t> ≠ 0</a:t>
            </a:r>
          </a:p>
          <a:p>
            <a:pPr marL="69850" indent="0">
              <a:buFont typeface="Wingdings 2" panose="05020102010507070707" pitchFamily="18" charset="2"/>
              <a:buNone/>
              <a:defRPr/>
            </a:pPr>
            <a:r>
              <a:rPr lang="en-US" sz="2000" dirty="0"/>
              <a:t>(When removing the effect of control variable, population correlation coefficients (</a:t>
            </a:r>
            <a:r>
              <a:rPr lang="en-US" sz="2000" i="1" dirty="0"/>
              <a:t>ρ</a:t>
            </a:r>
            <a:r>
              <a:rPr lang="en-US" sz="2000" dirty="0"/>
              <a:t>) is not equal to zero.)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379858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7187" y="-13648"/>
            <a:ext cx="8500209" cy="9382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Executing Partial Correlation with SPSS Procedure </a:t>
            </a:r>
          </a:p>
        </p:txBody>
      </p:sp>
      <p:sp>
        <p:nvSpPr>
          <p:cNvPr id="3" name="Content Placeholder 2"/>
          <p:cNvSpPr txBox="1">
            <a:spLocks/>
          </p:cNvSpPr>
          <p:nvPr/>
        </p:nvSpPr>
        <p:spPr>
          <a:xfrm>
            <a:off x="1066800" y="1040606"/>
            <a:ext cx="4132997" cy="5492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b="1" dirty="0"/>
              <a:t>Assessing Linear Relationship</a:t>
            </a:r>
            <a:endParaRPr lang="en-US" altLang="en-US" sz="2400" dirty="0"/>
          </a:p>
        </p:txBody>
      </p:sp>
      <p:graphicFrame>
        <p:nvGraphicFramePr>
          <p:cNvPr id="5" name="Content Placeholder 6"/>
          <p:cNvGraphicFramePr>
            <a:graphicFrameLocks/>
          </p:cNvGraphicFramePr>
          <p:nvPr>
            <p:extLst>
              <p:ext uri="{D42A27DB-BD31-4B8C-83A1-F6EECF244321}">
                <p14:modId xmlns:p14="http://schemas.microsoft.com/office/powerpoint/2010/main" val="3595853043"/>
              </p:ext>
            </p:extLst>
          </p:nvPr>
        </p:nvGraphicFramePr>
        <p:xfrm>
          <a:off x="686403" y="1598783"/>
          <a:ext cx="7841776" cy="1305441"/>
        </p:xfrm>
        <a:graphic>
          <a:graphicData uri="http://schemas.openxmlformats.org/drawingml/2006/table">
            <a:tbl>
              <a:tblPr firstRow="1" firstCol="1" lastRow="1" lastCol="1" bandRow="1" bandCol="1">
                <a:tableStyleId>{5940675A-B579-460E-94D1-54222C63F5DA}</a:tableStyleId>
              </a:tblPr>
              <a:tblGrid>
                <a:gridCol w="7841776">
                  <a:extLst>
                    <a:ext uri="{9D8B030D-6E8A-4147-A177-3AD203B41FA5}">
                      <a16:colId xmlns:a16="http://schemas.microsoft.com/office/drawing/2014/main" val="20000"/>
                    </a:ext>
                  </a:extLst>
                </a:gridCol>
              </a:tblGrid>
              <a:tr h="1305441">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12.4.</a:t>
                      </a:r>
                      <a:r>
                        <a:rPr lang="en-US" sz="2400" kern="1200" dirty="0">
                          <a:effectLst/>
                        </a:rPr>
                        <a:t> Use multiplex.sav » Graphs » Legacy Dialog » Scatter plot » Matrix scatter » Select visits, Income and family size (pressing shift) transfer in Matrix Variables box » Click </a:t>
                      </a:r>
                      <a:r>
                        <a:rPr lang="en-US" sz="2400" i="1" kern="1200" dirty="0">
                          <a:effectLst/>
                        </a:rPr>
                        <a:t>OK</a:t>
                      </a:r>
                      <a:endParaRPr lang="en-US" sz="24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891" y="3083256"/>
            <a:ext cx="3352800" cy="31384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8725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47700" y="168322"/>
            <a:ext cx="7696200" cy="55500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Result: Matrix Scatter Plots</a:t>
            </a:r>
          </a:p>
        </p:txBody>
      </p:sp>
      <p:sp>
        <p:nvSpPr>
          <p:cNvPr id="3" name="Content Placeholder 2"/>
          <p:cNvSpPr txBox="1">
            <a:spLocks/>
          </p:cNvSpPr>
          <p:nvPr/>
        </p:nvSpPr>
        <p:spPr>
          <a:xfrm>
            <a:off x="4776717" y="2272613"/>
            <a:ext cx="3733800" cy="2456692"/>
          </a:xfrm>
          <a:prstGeom prst="rect">
            <a:avLst/>
          </a:prstGeom>
          <a:ln>
            <a:solidFill>
              <a:schemeClr val="accent1"/>
            </a:solidFill>
            <a:miter lim="800000"/>
            <a:headEnd/>
            <a:tailEnd/>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en-US" sz="2400" dirty="0"/>
              <a:t>A linear positive association can be seen between </a:t>
            </a:r>
            <a:r>
              <a:rPr lang="en-US" altLang="en-US" sz="2400" i="1" dirty="0"/>
              <a:t>visit</a:t>
            </a:r>
            <a:r>
              <a:rPr lang="en-US" altLang="en-US" sz="2400" dirty="0"/>
              <a:t>-</a:t>
            </a:r>
            <a:r>
              <a:rPr lang="en-US" altLang="en-US" sz="2400" i="1" dirty="0"/>
              <a:t>income</a:t>
            </a:r>
            <a:r>
              <a:rPr lang="en-US" altLang="en-US" sz="2400" dirty="0"/>
              <a:t>, whereas negative associations appear for the pairs </a:t>
            </a:r>
            <a:r>
              <a:rPr lang="en-US" altLang="en-US" sz="2400" i="1" dirty="0"/>
              <a:t>visit</a:t>
            </a:r>
            <a:r>
              <a:rPr lang="en-US" altLang="en-US" sz="2400" dirty="0"/>
              <a:t>-</a:t>
            </a:r>
            <a:r>
              <a:rPr lang="en-US" altLang="en-US" sz="2400" i="1" dirty="0"/>
              <a:t>family size</a:t>
            </a:r>
            <a:r>
              <a:rPr lang="en-US" altLang="en-US" sz="2400" dirty="0"/>
              <a:t> and </a:t>
            </a:r>
            <a:r>
              <a:rPr lang="en-US" altLang="en-US" sz="2400" i="1" dirty="0"/>
              <a:t>income</a:t>
            </a:r>
            <a:r>
              <a:rPr lang="en-US" altLang="en-US" sz="2400" dirty="0"/>
              <a:t>-</a:t>
            </a:r>
            <a:r>
              <a:rPr lang="en-US" altLang="en-US" sz="2400" i="1" dirty="0"/>
              <a:t>family size</a:t>
            </a:r>
            <a:r>
              <a:rPr lang="en-US" altLang="en-US" sz="2400" dirty="0"/>
              <a:t>.</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97572"/>
            <a:ext cx="3962400"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276995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510352" y="927361"/>
            <a:ext cx="3532496" cy="67442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a:t>Assessing Normality</a:t>
            </a:r>
            <a:endParaRPr lang="en-US" alt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675566958"/>
              </p:ext>
            </p:extLst>
          </p:nvPr>
        </p:nvGraphicFramePr>
        <p:xfrm>
          <a:off x="1115135" y="2368528"/>
          <a:ext cx="7855424" cy="1575675"/>
        </p:xfrm>
        <a:graphic>
          <a:graphicData uri="http://schemas.openxmlformats.org/drawingml/2006/table">
            <a:tbl>
              <a:tblPr/>
              <a:tblGrid>
                <a:gridCol w="1068507">
                  <a:extLst>
                    <a:ext uri="{9D8B030D-6E8A-4147-A177-3AD203B41FA5}">
                      <a16:colId xmlns:a16="http://schemas.microsoft.com/office/drawing/2014/main" val="20000"/>
                    </a:ext>
                  </a:extLst>
                </a:gridCol>
                <a:gridCol w="627797">
                  <a:extLst>
                    <a:ext uri="{9D8B030D-6E8A-4147-A177-3AD203B41FA5}">
                      <a16:colId xmlns:a16="http://schemas.microsoft.com/office/drawing/2014/main" val="20001"/>
                    </a:ext>
                  </a:extLst>
                </a:gridCol>
                <a:gridCol w="1433015">
                  <a:extLst>
                    <a:ext uri="{9D8B030D-6E8A-4147-A177-3AD203B41FA5}">
                      <a16:colId xmlns:a16="http://schemas.microsoft.com/office/drawing/2014/main" val="20002"/>
                    </a:ext>
                  </a:extLst>
                </a:gridCol>
                <a:gridCol w="1924334">
                  <a:extLst>
                    <a:ext uri="{9D8B030D-6E8A-4147-A177-3AD203B41FA5}">
                      <a16:colId xmlns:a16="http://schemas.microsoft.com/office/drawing/2014/main" val="20003"/>
                    </a:ext>
                  </a:extLst>
                </a:gridCol>
                <a:gridCol w="1105469">
                  <a:extLst>
                    <a:ext uri="{9D8B030D-6E8A-4147-A177-3AD203B41FA5}">
                      <a16:colId xmlns:a16="http://schemas.microsoft.com/office/drawing/2014/main" val="20004"/>
                    </a:ext>
                  </a:extLst>
                </a:gridCol>
                <a:gridCol w="1696302">
                  <a:extLst>
                    <a:ext uri="{9D8B030D-6E8A-4147-A177-3AD203B41FA5}">
                      <a16:colId xmlns:a16="http://schemas.microsoft.com/office/drawing/2014/main" val="20005"/>
                    </a:ext>
                  </a:extLst>
                </a:gridCol>
              </a:tblGrid>
              <a:tr h="450193">
                <a:tc rowSpan="2">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 </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Normal Parameters</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K–S Z</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Sig. (2-tailed)</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37">
                <a:tc vMerge="1">
                  <a:txBody>
                    <a:bodyPr/>
                    <a:lstStyle/>
                    <a:p>
                      <a:endParaRPr lang="en-US"/>
                    </a:p>
                  </a:txBody>
                  <a:tcPr/>
                </a:tc>
                <a:tc v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Std. Deviation</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1"/>
                  </a:ext>
                </a:extLst>
              </a:tr>
              <a:tr h="649245">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Family size</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60</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5.5</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2.7</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0.111</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ndParaRPr>
                    </a:p>
                    <a:p>
                      <a:pPr marL="3810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rPr>
                        <a:t>0.062</a:t>
                      </a:r>
                      <a:endParaRPr kumimoji="0" lang="en-US" sz="24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1"/>
          <p:cNvSpPr>
            <a:spLocks noChangeArrowheads="1"/>
          </p:cNvSpPr>
          <p:nvPr/>
        </p:nvSpPr>
        <p:spPr bwMode="auto">
          <a:xfrm>
            <a:off x="1514900" y="1420872"/>
            <a:ext cx="6209733" cy="830997"/>
          </a:xfrm>
          <a:prstGeom prst="rect">
            <a:avLst/>
          </a:prstGeom>
          <a:noFill/>
          <a:ln>
            <a:noFill/>
          </a:ln>
          <a:effectLst/>
        </p:spPr>
        <p:txBody>
          <a:bodyPr wrap="square" anchor="ctr">
            <a:spAutoFit/>
          </a:bodyPr>
          <a:lstStyle/>
          <a:p>
            <a:pPr>
              <a:defRPr/>
            </a:pPr>
            <a:r>
              <a:rPr lang="en-US" sz="2400" dirty="0">
                <a:latin typeface="+mn-lt"/>
                <a:ea typeface="Times New Roman" pitchFamily="18" charset="0"/>
                <a:cs typeface="Times New Roman" pitchFamily="18" charset="0"/>
              </a:rPr>
              <a:t>Table 12.5. Normality with One-Sample KS: Partial Correlation</a:t>
            </a:r>
            <a:endParaRPr lang="en-US" sz="2400" dirty="0">
              <a:latin typeface="+mn-lt"/>
            </a:endParaRPr>
          </a:p>
        </p:txBody>
      </p:sp>
      <p:sp>
        <p:nvSpPr>
          <p:cNvPr id="6" name="Rectangle 5"/>
          <p:cNvSpPr/>
          <p:nvPr/>
        </p:nvSpPr>
        <p:spPr>
          <a:xfrm>
            <a:off x="1041210" y="4426971"/>
            <a:ext cx="7929349" cy="1569660"/>
          </a:xfrm>
          <a:prstGeom prst="rect">
            <a:avLst/>
          </a:prstGeom>
          <a:ln>
            <a:solidFill>
              <a:schemeClr val="accent1"/>
            </a:solidFill>
          </a:ln>
        </p:spPr>
        <p:txBody>
          <a:bodyPr wrap="square">
            <a:spAutoFit/>
          </a:bodyPr>
          <a:lstStyle/>
          <a:p>
            <a:pPr algn="just" eaLnBrk="1" hangingPunct="1">
              <a:defRPr/>
            </a:pPr>
            <a:r>
              <a:rPr lang="en-US" sz="2400" dirty="0">
                <a:latin typeface="+mn-lt"/>
              </a:rPr>
              <a:t> Table 12.5 presents a mean (5.5) score and standard deviation (2.7) of </a:t>
            </a:r>
            <a:r>
              <a:rPr lang="en-US" sz="2400" i="1" dirty="0">
                <a:latin typeface="+mn-lt"/>
              </a:rPr>
              <a:t>family size</a:t>
            </a:r>
            <a:r>
              <a:rPr lang="en-US" sz="2400" dirty="0">
                <a:latin typeface="+mn-lt"/>
              </a:rPr>
              <a:t>. The </a:t>
            </a:r>
            <a:r>
              <a:rPr lang="en-US" sz="2400" i="1" dirty="0">
                <a:latin typeface="+mn-lt"/>
              </a:rPr>
              <a:t>p</a:t>
            </a:r>
            <a:r>
              <a:rPr lang="en-US" sz="2400" dirty="0">
                <a:latin typeface="+mn-lt"/>
              </a:rPr>
              <a:t>-value (Sig. (2-tailed)) for </a:t>
            </a:r>
            <a:r>
              <a:rPr lang="en-US" sz="2400" i="1" dirty="0">
                <a:latin typeface="+mn-lt"/>
              </a:rPr>
              <a:t>family size </a:t>
            </a:r>
            <a:r>
              <a:rPr lang="en-US" sz="2400" dirty="0">
                <a:latin typeface="+mn-lt"/>
              </a:rPr>
              <a:t>as shown in last column (</a:t>
            </a:r>
            <a:r>
              <a:rPr lang="en-US" sz="2400" i="1" dirty="0">
                <a:latin typeface="+mn-lt"/>
              </a:rPr>
              <a:t>p </a:t>
            </a:r>
            <a:r>
              <a:rPr lang="en-US" sz="2400" dirty="0">
                <a:latin typeface="+mn-lt"/>
              </a:rPr>
              <a:t>&gt; 0.05, 0.062) is more than 0.05. Hence, we fail to reject null hypothesis of normality.</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0014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1608"/>
            <a:ext cx="8127242" cy="8814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SPSS Path for Descriptive Statistics and Partial Correlation Coefficient</a:t>
            </a:r>
          </a:p>
        </p:txBody>
      </p:sp>
      <p:graphicFrame>
        <p:nvGraphicFramePr>
          <p:cNvPr id="4" name="Content Placeholder 6"/>
          <p:cNvGraphicFramePr>
            <a:graphicFrameLocks/>
          </p:cNvGraphicFramePr>
          <p:nvPr>
            <p:extLst>
              <p:ext uri="{D42A27DB-BD31-4B8C-83A1-F6EECF244321}">
                <p14:modId xmlns:p14="http://schemas.microsoft.com/office/powerpoint/2010/main" val="1908029190"/>
              </p:ext>
            </p:extLst>
          </p:nvPr>
        </p:nvGraphicFramePr>
        <p:xfrm>
          <a:off x="716508" y="1115857"/>
          <a:ext cx="7608626" cy="1903095"/>
        </p:xfrm>
        <a:graphic>
          <a:graphicData uri="http://schemas.openxmlformats.org/drawingml/2006/table">
            <a:tbl>
              <a:tblPr firstRow="1" firstCol="1" lastRow="1" lastCol="1" bandRow="1" bandCol="1">
                <a:tableStyleId>{5940675A-B579-460E-94D1-54222C63F5DA}</a:tableStyleId>
              </a:tblPr>
              <a:tblGrid>
                <a:gridCol w="7608626">
                  <a:extLst>
                    <a:ext uri="{9D8B030D-6E8A-4147-A177-3AD203B41FA5}">
                      <a16:colId xmlns:a16="http://schemas.microsoft.com/office/drawing/2014/main" val="20000"/>
                    </a:ext>
                  </a:extLst>
                </a:gridCol>
              </a:tblGrid>
              <a:tr h="1857375">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200" b="1" kern="1200" dirty="0">
                          <a:effectLst/>
                        </a:rPr>
                        <a:t>Exhibit 12.5. </a:t>
                      </a:r>
                      <a:r>
                        <a:rPr lang="en-US" sz="2200" kern="1200" dirty="0">
                          <a:effectLst/>
                        </a:rPr>
                        <a:t>Use multiplex.sav » Menu bar » </a:t>
                      </a:r>
                      <a:r>
                        <a:rPr lang="en-US" sz="2200" kern="1200">
                          <a:effectLst/>
                        </a:rPr>
                        <a:t>analyse </a:t>
                      </a:r>
                      <a:r>
                        <a:rPr lang="en-US" sz="2200" kern="1200" dirty="0">
                          <a:effectLst/>
                        </a:rPr>
                        <a:t>» Correlate » Partial » Select and transfer visit and Income to Variables box » Select family size and transfer to Controlling box » Click Options and select Means and standard deviations (optional to select) and Zero-order correlations under Statistics » Click </a:t>
                      </a:r>
                      <a:r>
                        <a:rPr lang="en-US" sz="2200" i="1" kern="1200" dirty="0">
                          <a:effectLst/>
                        </a:rPr>
                        <a:t>OK</a:t>
                      </a:r>
                      <a:endParaRPr lang="en-US" sz="2200" dirty="0">
                        <a:effectLst/>
                        <a:latin typeface="Arial"/>
                        <a:ea typeface="Times New Roman"/>
                        <a:cs typeface="Times New Roman"/>
                      </a:endParaRPr>
                    </a:p>
                  </a:txBody>
                  <a:tcPr marL="68583" marR="68583" marT="0" marB="0"/>
                </a:tc>
                <a:extLst>
                  <a:ext uri="{0D108BD9-81ED-4DB2-BD59-A6C34878D82A}">
                    <a16:rowId xmlns:a16="http://schemas.microsoft.com/office/drawing/2014/main" val="10000"/>
                  </a:ext>
                </a:extLst>
              </a:tr>
            </a:tbl>
          </a:graphicData>
        </a:graphic>
      </p:graphicFrame>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200400"/>
            <a:ext cx="42672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65661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5787" y="144440"/>
            <a:ext cx="8053245" cy="5925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400" b="1" dirty="0">
                <a:latin typeface="+mn-lt"/>
              </a:rPr>
              <a:t>Interpreting Outputs of Partial Correlation</a:t>
            </a:r>
          </a:p>
        </p:txBody>
      </p:sp>
      <p:sp>
        <p:nvSpPr>
          <p:cNvPr id="3" name="Content Placeholder 2"/>
          <p:cNvSpPr txBox="1">
            <a:spLocks/>
          </p:cNvSpPr>
          <p:nvPr/>
        </p:nvSpPr>
        <p:spPr>
          <a:xfrm>
            <a:off x="990600" y="1006521"/>
            <a:ext cx="6777038" cy="46743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defRPr/>
            </a:pPr>
            <a:r>
              <a:rPr lang="en-GB" altLang="en-US" sz="2400" b="1" dirty="0"/>
              <a:t>Partial Correlation Table</a:t>
            </a:r>
            <a:endParaRPr lang="en-GB"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697273123"/>
              </p:ext>
            </p:extLst>
          </p:nvPr>
        </p:nvGraphicFramePr>
        <p:xfrm>
          <a:off x="272420" y="2062246"/>
          <a:ext cx="8679977" cy="4056319"/>
        </p:xfrm>
        <a:graphic>
          <a:graphicData uri="http://schemas.openxmlformats.org/drawingml/2006/table">
            <a:tbl>
              <a:tblPr/>
              <a:tblGrid>
                <a:gridCol w="1842111">
                  <a:extLst>
                    <a:ext uri="{9D8B030D-6E8A-4147-A177-3AD203B41FA5}">
                      <a16:colId xmlns:a16="http://schemas.microsoft.com/office/drawing/2014/main" val="20000"/>
                    </a:ext>
                  </a:extLst>
                </a:gridCol>
                <a:gridCol w="1844098">
                  <a:extLst>
                    <a:ext uri="{9D8B030D-6E8A-4147-A177-3AD203B41FA5}">
                      <a16:colId xmlns:a16="http://schemas.microsoft.com/office/drawing/2014/main" val="20001"/>
                    </a:ext>
                  </a:extLst>
                </a:gridCol>
                <a:gridCol w="1842109">
                  <a:extLst>
                    <a:ext uri="{9D8B030D-6E8A-4147-A177-3AD203B41FA5}">
                      <a16:colId xmlns:a16="http://schemas.microsoft.com/office/drawing/2014/main" val="20002"/>
                    </a:ext>
                  </a:extLst>
                </a:gridCol>
                <a:gridCol w="1057177">
                  <a:extLst>
                    <a:ext uri="{9D8B030D-6E8A-4147-A177-3AD203B41FA5}">
                      <a16:colId xmlns:a16="http://schemas.microsoft.com/office/drawing/2014/main" val="20003"/>
                    </a:ext>
                  </a:extLst>
                </a:gridCol>
                <a:gridCol w="1057177">
                  <a:extLst>
                    <a:ext uri="{9D8B030D-6E8A-4147-A177-3AD203B41FA5}">
                      <a16:colId xmlns:a16="http://schemas.microsoft.com/office/drawing/2014/main" val="20004"/>
                    </a:ext>
                  </a:extLst>
                </a:gridCol>
                <a:gridCol w="1037305">
                  <a:extLst>
                    <a:ext uri="{9D8B030D-6E8A-4147-A177-3AD203B41FA5}">
                      <a16:colId xmlns:a16="http://schemas.microsoft.com/office/drawing/2014/main" val="20005"/>
                    </a:ext>
                  </a:extLst>
                </a:gridCol>
              </a:tblGrid>
              <a:tr h="258763">
                <a:tc grid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Part A</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39748">
                <a:tc gridSpan="3">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Control Variables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Visit (X)</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Income (Y)</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Family (Z)</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8763">
                <a:tc row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None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Visit (X)</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Correlation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 (2-tailed)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8763">
                <a:tc vMerge="1">
                  <a:txBody>
                    <a:bodyPr/>
                    <a:lstStyle/>
                    <a:p>
                      <a:endParaRPr lang="en-US"/>
                    </a:p>
                  </a:txBody>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Income (Y)</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Correlation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0.638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8763">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 (2-tailed)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8763">
                <a:tc vMerge="1">
                  <a:txBody>
                    <a:bodyPr/>
                    <a:lstStyle/>
                    <a:p>
                      <a:endParaRPr lang="en-US"/>
                    </a:p>
                  </a:txBody>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Family Size (Z)</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Correlation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−0.675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−0.647</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8763">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 (2-tailed)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8763">
                <a:tc gridSpan="6">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Part-b</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66700">
                <a:tc rowSpan="4">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Family size (Z)</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Visit (X)</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Correlation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6700">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 (2-tailed)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6700">
                <a:tc vMerge="1">
                  <a:txBody>
                    <a:bodyPr/>
                    <a:lstStyle/>
                    <a:p>
                      <a:endParaRPr lang="en-US"/>
                    </a:p>
                  </a:txBody>
                  <a:tcPr/>
                </a:tc>
                <a:tc rowSpan="2">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Income (Y)</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Correlation</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0.358</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1.000</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 </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6700">
                <a:tc vMerge="1">
                  <a:txBody>
                    <a:bodyPr/>
                    <a:lstStyle/>
                    <a:p>
                      <a:endParaRPr lang="en-US"/>
                    </a:p>
                  </a:txBody>
                  <a:tcPr/>
                </a:tc>
                <a:tc vMerge="1">
                  <a:txBody>
                    <a:bodyPr/>
                    <a:lstStyle/>
                    <a:p>
                      <a:endParaRPr lang="en-US"/>
                    </a:p>
                  </a:txBody>
                  <a:tcPr/>
                </a:tc>
                <a:tc>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Sig. (2-tailed)</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0.005</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8100" marR="0" lvl="0" indent="0" algn="ctr"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8763">
                <a:tc gridSpan="6">
                  <a:txBody>
                    <a:bodyPr/>
                    <a:lstStyle/>
                    <a:p>
                      <a:pPr marL="38100" marR="0" lvl="0" indent="0" algn="l" defTabSz="914400" rtl="0" eaLnBrk="1" fontAlgn="base" latinLnBrk="0" hangingPunct="1">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rPr>
                        <a:t>Part a:  Cells contain zero-order (Pearson) correlations.</a:t>
                      </a:r>
                      <a:endParaRPr kumimoji="0" lang="en-US" sz="1800" b="0" i="0" u="none" strike="noStrike" cap="none" normalizeH="0" baseline="0" dirty="0">
                        <a:ln>
                          <a:noFill/>
                        </a:ln>
                        <a:solidFill>
                          <a:schemeClr val="tx1"/>
                        </a:solidFill>
                        <a:effectLst/>
                        <a:latin typeface="+mn-lt"/>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3"/>
                  </a:ext>
                </a:extLst>
              </a:tr>
            </a:tbl>
          </a:graphicData>
        </a:graphic>
      </p:graphicFrame>
      <p:sp>
        <p:nvSpPr>
          <p:cNvPr id="6" name="Rectangle 1"/>
          <p:cNvSpPr>
            <a:spLocks noChangeArrowheads="1"/>
          </p:cNvSpPr>
          <p:nvPr/>
        </p:nvSpPr>
        <p:spPr bwMode="auto">
          <a:xfrm>
            <a:off x="990600" y="1450453"/>
            <a:ext cx="6154634" cy="461665"/>
          </a:xfrm>
          <a:prstGeom prst="rect">
            <a:avLst/>
          </a:prstGeom>
          <a:noFill/>
          <a:ln>
            <a:noFill/>
          </a:ln>
          <a:effectLst/>
        </p:spPr>
        <p:txBody>
          <a:bodyPr wrap="none" anchor="ctr">
            <a:spAutoFit/>
          </a:bodyPr>
          <a:lstStyle/>
          <a:p>
            <a:pPr>
              <a:defRPr/>
            </a:pPr>
            <a:r>
              <a:rPr lang="en-GB" sz="2400" dirty="0">
                <a:latin typeface="+mn-lt"/>
                <a:ea typeface="Times New Roman" pitchFamily="18" charset="0"/>
                <a:cs typeface="Times New Roman" pitchFamily="18" charset="0"/>
              </a:rPr>
              <a:t>Table 12.6. Correlation Table: Partial Correlation</a:t>
            </a:r>
            <a:endParaRPr lang="en-GB"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4689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noRot="1" noChangeAspect="1" noMove="1" noResize="1" noEditPoints="1" noAdjustHandles="1" noChangeArrowheads="1" noChangeShapeType="1" noTextEdit="1"/>
          </p:cNvSpPr>
          <p:nvPr/>
        </p:nvSpPr>
        <p:spPr>
          <a:xfrm>
            <a:off x="1066800" y="1143000"/>
            <a:ext cx="6777037" cy="3508375"/>
          </a:xfrm>
          <a:prstGeom prst="rect">
            <a:avLst/>
          </a:prstGeom>
          <a:blipFill rotWithShape="1">
            <a:blip r:embed="rId2"/>
            <a:stretch>
              <a:fillRect t="-870" r="-1619" b="-42261"/>
            </a:stretch>
          </a:blipFill>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a:pPr>
            <a:r>
              <a:rPr lang="en-US"/>
              <a:t> </a:t>
            </a:r>
            <a:endParaRPr lang="en-US"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3636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21519" y="14785"/>
            <a:ext cx="7620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Reporting the Results of Pearson’s Product-Moment and Partial Correlation</a:t>
            </a:r>
          </a:p>
        </p:txBody>
      </p:sp>
      <p:sp>
        <p:nvSpPr>
          <p:cNvPr id="3" name="Content Placeholder 2"/>
          <p:cNvSpPr txBox="1">
            <a:spLocks/>
          </p:cNvSpPr>
          <p:nvPr/>
        </p:nvSpPr>
        <p:spPr>
          <a:xfrm>
            <a:off x="1036555" y="1362501"/>
            <a:ext cx="7304964" cy="35083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defRPr/>
            </a:pPr>
            <a:r>
              <a:rPr lang="en-US" sz="2400" dirty="0"/>
              <a:t>A strong positive Pearson’s product-moment correlation</a:t>
            </a:r>
            <a:r>
              <a:rPr lang="en-US" sz="2400" b="1" dirty="0"/>
              <a:t> </a:t>
            </a:r>
            <a:r>
              <a:rPr lang="en-US" sz="2400" dirty="0"/>
              <a:t>exists (</a:t>
            </a:r>
            <a:r>
              <a:rPr lang="en-US" sz="2400" i="1" dirty="0"/>
              <a:t>r </a:t>
            </a:r>
            <a:r>
              <a:rPr lang="en-US" sz="2400" dirty="0"/>
              <a:t>= 0.638; </a:t>
            </a:r>
            <a:r>
              <a:rPr lang="en-US" sz="2400" i="1" dirty="0"/>
              <a:t>p </a:t>
            </a:r>
            <a:r>
              <a:rPr lang="en-US" sz="2400" dirty="0"/>
              <a:t>&lt; 0.05, 0.000) between </a:t>
            </a:r>
            <a:r>
              <a:rPr lang="en-US" sz="2400" i="1" dirty="0"/>
              <a:t>visit</a:t>
            </a:r>
            <a:r>
              <a:rPr lang="en-US" sz="2400" dirty="0"/>
              <a:t> (X) to multiplex and family household </a:t>
            </a:r>
            <a:r>
              <a:rPr lang="en-US" sz="2400" i="1" dirty="0"/>
              <a:t>income </a:t>
            </a:r>
            <a:r>
              <a:rPr lang="en-US" sz="2400" dirty="0"/>
              <a:t>(Y). </a:t>
            </a:r>
          </a:p>
          <a:p>
            <a:pPr algn="just">
              <a:defRPr/>
            </a:pPr>
            <a:endParaRPr lang="en-US" sz="2400" dirty="0"/>
          </a:p>
          <a:p>
            <a:pPr algn="just">
              <a:defRPr/>
            </a:pPr>
            <a:r>
              <a:rPr lang="en-US" sz="2400" dirty="0"/>
              <a:t>A strong negative correlation (</a:t>
            </a:r>
            <a:r>
              <a:rPr lang="en-US" sz="2400" i="1" dirty="0"/>
              <a:t>r </a:t>
            </a:r>
            <a:r>
              <a:rPr lang="en-US" sz="2400" dirty="0"/>
              <a:t>= −0.675; </a:t>
            </a:r>
            <a:r>
              <a:rPr lang="en-US" sz="2400" i="1" dirty="0"/>
              <a:t>p </a:t>
            </a:r>
            <a:r>
              <a:rPr lang="en-US" sz="2400" dirty="0"/>
              <a:t>&lt; 0.05, 0.000) exists between </a:t>
            </a:r>
            <a:r>
              <a:rPr lang="en-US" sz="2400" i="1" dirty="0"/>
              <a:t>visit</a:t>
            </a:r>
            <a:r>
              <a:rPr lang="en-US" sz="2400" dirty="0"/>
              <a:t> (X) to multiplex and </a:t>
            </a:r>
            <a:r>
              <a:rPr lang="en-US" sz="2400" i="1" dirty="0"/>
              <a:t>family size</a:t>
            </a:r>
            <a:r>
              <a:rPr lang="en-US" sz="2400" dirty="0"/>
              <a:t> (Z) and between household </a:t>
            </a:r>
            <a:r>
              <a:rPr lang="en-US" sz="2400" i="1" dirty="0"/>
              <a:t>income</a:t>
            </a:r>
            <a:r>
              <a:rPr lang="en-US" sz="2400" dirty="0"/>
              <a:t> (Y) and </a:t>
            </a:r>
            <a:r>
              <a:rPr lang="en-US" sz="2400" i="1" dirty="0"/>
              <a:t>family size</a:t>
            </a:r>
            <a:r>
              <a:rPr lang="en-US" sz="2400" dirty="0"/>
              <a:t> (Z).</a:t>
            </a:r>
          </a:p>
          <a:p>
            <a:pPr marL="69850" indent="0" algn="just">
              <a:buFont typeface="Wingdings 2" panose="05020102010507070707" pitchFamily="18" charset="2"/>
              <a:buNone/>
              <a:defRPr/>
            </a:pPr>
            <a:r>
              <a:rPr lang="en-US" sz="2400" dirty="0"/>
              <a:t> </a:t>
            </a:r>
          </a:p>
          <a:p>
            <a:pPr algn="just">
              <a:defRPr/>
            </a:pPr>
            <a:r>
              <a:rPr lang="en-US" sz="2400" dirty="0"/>
              <a:t>Finally, the partial correlation between </a:t>
            </a:r>
            <a:r>
              <a:rPr lang="en-US" sz="2400" i="1" dirty="0"/>
              <a:t>visit </a:t>
            </a:r>
            <a:r>
              <a:rPr lang="en-US" sz="2400" dirty="0"/>
              <a:t>(X) to multiplex and family household </a:t>
            </a:r>
            <a:r>
              <a:rPr lang="en-US" sz="2400" i="1" dirty="0"/>
              <a:t>income</a:t>
            </a:r>
            <a:r>
              <a:rPr lang="en-US" sz="2400" dirty="0"/>
              <a:t> (Y) is significant but week positive (</a:t>
            </a:r>
            <a:r>
              <a:rPr lang="en-US" sz="2400" i="1" dirty="0"/>
              <a:t>r </a:t>
            </a:r>
            <a:r>
              <a:rPr lang="en-US" sz="2400" dirty="0"/>
              <a:t>= 0.358; </a:t>
            </a:r>
            <a:r>
              <a:rPr lang="en-US" sz="2400" i="1" dirty="0"/>
              <a:t>p </a:t>
            </a:r>
            <a:r>
              <a:rPr lang="en-US" sz="2400" dirty="0"/>
              <a:t>&lt; 0.05, 0.000) in nature.</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926345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840174" y="1179394"/>
            <a:ext cx="6348484" cy="392486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altLang="en-US" sz="2400" dirty="0"/>
              <a:t>Demonstrate the steps used in SPSS to execute Pearson’s product-moment correlation and partial correlation</a:t>
            </a:r>
          </a:p>
          <a:p>
            <a:r>
              <a:rPr lang="en-GB" altLang="en-US" sz="2400" dirty="0"/>
              <a:t>Explain how Pearson’s product-moment correlation and partial correlation are calculated manually</a:t>
            </a:r>
          </a:p>
          <a:p>
            <a:r>
              <a:rPr lang="en-GB" altLang="en-US" sz="2400" dirty="0"/>
              <a:t>Explain how to analyse and interpret SPSS outputs for the measures of association</a:t>
            </a:r>
          </a:p>
          <a:p>
            <a:r>
              <a:rPr lang="en-GB" altLang="en-US" sz="2400" dirty="0"/>
              <a:t>Report the final results of Pearson’s product-moment correlation and partial correlation</a:t>
            </a:r>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217309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28650" y="147179"/>
            <a:ext cx="7886700" cy="1325563"/>
          </a:xfrm>
        </p:spPr>
        <p:txBody>
          <a:bodyPr/>
          <a:lstStyle/>
          <a:p>
            <a:pPr algn="ctr"/>
            <a:r>
              <a:rPr lang="en-US" sz="4400" b="1" dirty="0">
                <a:latin typeface="+mn-lt"/>
              </a:rPr>
              <a:t>Key Terms </a:t>
            </a:r>
            <a:endParaRPr lang="en-US" dirty="0">
              <a:solidFill>
                <a:schemeClr val="tx1"/>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01407243"/>
              </p:ext>
            </p:extLst>
          </p:nvPr>
        </p:nvGraphicFramePr>
        <p:xfrm>
          <a:off x="1219199" y="2138289"/>
          <a:ext cx="6321084" cy="2494671"/>
        </p:xfrm>
        <a:graphic>
          <a:graphicData uri="http://schemas.openxmlformats.org/drawingml/2006/table">
            <a:tbl>
              <a:tblPr firstRow="1" firstCol="1" bandRow="1">
                <a:tableStyleId>{5940675A-B579-460E-94D1-54222C63F5DA}</a:tableStyleId>
              </a:tblPr>
              <a:tblGrid>
                <a:gridCol w="3160542">
                  <a:extLst>
                    <a:ext uri="{9D8B030D-6E8A-4147-A177-3AD203B41FA5}">
                      <a16:colId xmlns:a16="http://schemas.microsoft.com/office/drawing/2014/main" val="20000"/>
                    </a:ext>
                  </a:extLst>
                </a:gridCol>
                <a:gridCol w="3160542">
                  <a:extLst>
                    <a:ext uri="{9D8B030D-6E8A-4147-A177-3AD203B41FA5}">
                      <a16:colId xmlns:a16="http://schemas.microsoft.com/office/drawing/2014/main" val="20001"/>
                    </a:ext>
                  </a:extLst>
                </a:gridCol>
              </a:tblGrid>
              <a:tr h="2494671">
                <a:tc>
                  <a:txBody>
                    <a:bodyPr/>
                    <a:lstStyle/>
                    <a:p>
                      <a:pPr marL="0" marR="0">
                        <a:spcBef>
                          <a:spcPts val="0"/>
                        </a:spcBef>
                        <a:spcAft>
                          <a:spcPts val="0"/>
                        </a:spcAft>
                      </a:pPr>
                      <a:r>
                        <a:rPr lang="en-US" sz="2400" dirty="0">
                          <a:effectLst/>
                        </a:rPr>
                        <a:t>Bivariate correlation</a:t>
                      </a:r>
                    </a:p>
                    <a:p>
                      <a:pPr marL="0" marR="0">
                        <a:spcBef>
                          <a:spcPts val="0"/>
                        </a:spcBef>
                        <a:spcAft>
                          <a:spcPts val="0"/>
                        </a:spcAft>
                      </a:pPr>
                      <a:r>
                        <a:rPr lang="en-US" sz="2400" dirty="0">
                          <a:effectLst/>
                        </a:rPr>
                        <a:t>Causal relationship </a:t>
                      </a:r>
                    </a:p>
                    <a:p>
                      <a:pPr marL="0" marR="0">
                        <a:spcBef>
                          <a:spcPts val="0"/>
                        </a:spcBef>
                        <a:spcAft>
                          <a:spcPts val="0"/>
                        </a:spcAft>
                      </a:pPr>
                      <a:r>
                        <a:rPr lang="en-US" sz="2400" dirty="0">
                          <a:effectLst/>
                        </a:rPr>
                        <a:t>Correlation coefficient</a:t>
                      </a:r>
                    </a:p>
                    <a:p>
                      <a:pPr marL="0" marR="0">
                        <a:spcBef>
                          <a:spcPts val="0"/>
                        </a:spcBef>
                        <a:spcAft>
                          <a:spcPts val="0"/>
                        </a:spcAft>
                      </a:pPr>
                      <a:r>
                        <a:rPr lang="en-US" sz="2400" dirty="0">
                          <a:effectLst/>
                        </a:rPr>
                        <a:t>Covariates </a:t>
                      </a:r>
                    </a:p>
                    <a:p>
                      <a:pPr marL="0" marR="0">
                        <a:spcBef>
                          <a:spcPts val="0"/>
                        </a:spcBef>
                        <a:spcAft>
                          <a:spcPts val="0"/>
                        </a:spcAft>
                      </a:pPr>
                      <a:r>
                        <a:rPr lang="en-US" sz="2400" dirty="0">
                          <a:effectLst/>
                        </a:rPr>
                        <a:t>Partial correlation</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Pearson’s Product-moment correlation</a:t>
                      </a:r>
                    </a:p>
                    <a:p>
                      <a:pPr marL="0" marR="0">
                        <a:spcBef>
                          <a:spcPts val="0"/>
                        </a:spcBef>
                        <a:spcAft>
                          <a:spcPts val="0"/>
                        </a:spcAft>
                      </a:pPr>
                      <a:r>
                        <a:rPr lang="en-US" sz="2400" dirty="0">
                          <a:effectLst/>
                        </a:rPr>
                        <a:t>Population correlation coefficients</a:t>
                      </a:r>
                    </a:p>
                    <a:p>
                      <a:pPr marL="0" marR="0">
                        <a:spcBef>
                          <a:spcPts val="0"/>
                        </a:spcBef>
                        <a:spcAft>
                          <a:spcPts val="0"/>
                        </a:spcAft>
                      </a:pPr>
                      <a:r>
                        <a:rPr lang="en-US" sz="2400" dirty="0">
                          <a:effectLst/>
                        </a:rPr>
                        <a:t>Relational hypothesis</a:t>
                      </a:r>
                    </a:p>
                    <a:p>
                      <a:pPr marL="0" marR="0">
                        <a:spcBef>
                          <a:spcPts val="0"/>
                        </a:spcBef>
                        <a:spcAft>
                          <a:spcPts val="0"/>
                        </a:spcAft>
                      </a:pPr>
                      <a:r>
                        <a:rPr lang="en-US" sz="2400" dirty="0">
                          <a:effectLst/>
                        </a:rPr>
                        <a:t>Zero-order correlation</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58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875A1FB-7323-4C56-84E4-17A53CFF4D04}" type="slidenum">
              <a:rPr lang="en-US" smtClean="0">
                <a:solidFill>
                  <a:srgbClr val="FEFEFE"/>
                </a:solidFill>
              </a:rPr>
              <a:pPr eaLnBrk="1" hangingPunct="1"/>
              <a:t>30</a:t>
            </a:fld>
            <a:endParaRPr lang="en-US">
              <a:solidFill>
                <a:srgbClr val="FEFEFE"/>
              </a:solidFill>
            </a:endParaRPr>
          </a:p>
        </p:txBody>
      </p:sp>
      <p:sp>
        <p:nvSpPr>
          <p:cNvPr id="8"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70852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204716"/>
            <a:ext cx="8099946" cy="5322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Introduction</a:t>
            </a:r>
          </a:p>
        </p:txBody>
      </p:sp>
      <p:sp>
        <p:nvSpPr>
          <p:cNvPr id="3" name="Content Placeholder 2"/>
          <p:cNvSpPr txBox="1">
            <a:spLocks/>
          </p:cNvSpPr>
          <p:nvPr/>
        </p:nvSpPr>
        <p:spPr>
          <a:xfrm>
            <a:off x="858103" y="1324876"/>
            <a:ext cx="7450540" cy="472108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200" dirty="0"/>
              <a:t>The association between variables is better explained by strength, direction, shape and other dimensions as per the requirement of the analysis. </a:t>
            </a:r>
          </a:p>
          <a:p>
            <a:pPr algn="just"/>
            <a:r>
              <a:rPr lang="en-US" altLang="en-US" sz="2200" dirty="0"/>
              <a:t>The technique used in research to investigate the relationship of one variable to another is called bivariate correlation analysis and the correlation coefficient is known as statistical measures of covariance or association between two variables. </a:t>
            </a:r>
          </a:p>
          <a:p>
            <a:pPr algn="just"/>
            <a:r>
              <a:rPr lang="en-US" altLang="en-US" sz="2200" dirty="0"/>
              <a:t>This correlation coefficient is denoted by </a:t>
            </a:r>
            <a:r>
              <a:rPr lang="en-US" altLang="en-US" sz="2200" i="1" dirty="0"/>
              <a:t>r</a:t>
            </a:r>
            <a:r>
              <a:rPr lang="en-US" altLang="en-US" sz="2200" dirty="0"/>
              <a:t>, and it measures the association between two variables in terms of strength (strong or weak) and direction (positive or negative). </a:t>
            </a:r>
          </a:p>
          <a:p>
            <a:pPr algn="just"/>
            <a:r>
              <a:rPr lang="en-US" altLang="en-US" sz="2200" dirty="0"/>
              <a:t>The correlation coefficient (</a:t>
            </a:r>
            <a:r>
              <a:rPr lang="en-US" altLang="en-US" sz="2200" i="1" dirty="0"/>
              <a:t>r</a:t>
            </a:r>
            <a:r>
              <a:rPr lang="en-US" altLang="en-US" sz="2200" dirty="0"/>
              <a:t>) ranges from −1.0 to +1.0. The value closer to 1 indicates strong association, and closer to + or – sign indicates positive and negative association, respectively.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10663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199" y="232012"/>
            <a:ext cx="8045355" cy="5459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Correlation Coefficient</a:t>
            </a:r>
          </a:p>
        </p:txBody>
      </p:sp>
      <p:graphicFrame>
        <p:nvGraphicFramePr>
          <p:cNvPr id="3" name="Content Placeholder 5"/>
          <p:cNvGraphicFramePr>
            <a:graphicFrameLocks/>
          </p:cNvGraphicFramePr>
          <p:nvPr>
            <p:extLst>
              <p:ext uri="{D42A27DB-BD31-4B8C-83A1-F6EECF244321}">
                <p14:modId xmlns:p14="http://schemas.microsoft.com/office/powerpoint/2010/main" val="3719692228"/>
              </p:ext>
            </p:extLst>
          </p:nvPr>
        </p:nvGraphicFramePr>
        <p:xfrm>
          <a:off x="600504" y="2699983"/>
          <a:ext cx="8011235" cy="2560320"/>
        </p:xfrm>
        <a:graphic>
          <a:graphicData uri="http://schemas.openxmlformats.org/drawingml/2006/table">
            <a:tbl>
              <a:tblPr firstRow="1" firstCol="1" bandRow="1">
                <a:tableStyleId>{5940675A-B579-460E-94D1-54222C63F5DA}</a:tableStyleId>
              </a:tblPr>
              <a:tblGrid>
                <a:gridCol w="1679914">
                  <a:extLst>
                    <a:ext uri="{9D8B030D-6E8A-4147-A177-3AD203B41FA5}">
                      <a16:colId xmlns:a16="http://schemas.microsoft.com/office/drawing/2014/main" val="20000"/>
                    </a:ext>
                  </a:extLst>
                </a:gridCol>
                <a:gridCol w="2126332">
                  <a:extLst>
                    <a:ext uri="{9D8B030D-6E8A-4147-A177-3AD203B41FA5}">
                      <a16:colId xmlns:a16="http://schemas.microsoft.com/office/drawing/2014/main" val="20001"/>
                    </a:ext>
                  </a:extLst>
                </a:gridCol>
                <a:gridCol w="2219950">
                  <a:extLst>
                    <a:ext uri="{9D8B030D-6E8A-4147-A177-3AD203B41FA5}">
                      <a16:colId xmlns:a16="http://schemas.microsoft.com/office/drawing/2014/main" val="20002"/>
                    </a:ext>
                  </a:extLst>
                </a:gridCol>
                <a:gridCol w="1985039">
                  <a:extLst>
                    <a:ext uri="{9D8B030D-6E8A-4147-A177-3AD203B41FA5}">
                      <a16:colId xmlns:a16="http://schemas.microsoft.com/office/drawing/2014/main" val="20003"/>
                    </a:ext>
                  </a:extLst>
                </a:gridCol>
              </a:tblGrid>
              <a:tr h="292100">
                <a:tc>
                  <a:txBody>
                    <a:bodyPr/>
                    <a:lstStyle/>
                    <a:p>
                      <a:pPr marL="0" marR="0" algn="ctr">
                        <a:spcBef>
                          <a:spcPts val="0"/>
                        </a:spcBef>
                        <a:spcAft>
                          <a:spcPts val="0"/>
                        </a:spcAft>
                      </a:pPr>
                      <a:r>
                        <a:rPr lang="en-US" sz="2400" dirty="0">
                          <a:solidFill>
                            <a:schemeClr val="tx1"/>
                          </a:solidFill>
                          <a:effectLst/>
                        </a:rPr>
                        <a:t>Range of r</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Interpretation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Range of r</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Interpretation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r h="292100">
                <a:tc gridSpan="2">
                  <a:txBody>
                    <a:bodyPr/>
                    <a:lstStyle/>
                    <a:p>
                      <a:pPr marL="0" marR="0" algn="ctr">
                        <a:spcBef>
                          <a:spcPts val="0"/>
                        </a:spcBef>
                        <a:spcAft>
                          <a:spcPts val="0"/>
                        </a:spcAft>
                      </a:pPr>
                      <a:r>
                        <a:rPr lang="en-US" sz="2400" dirty="0">
                          <a:solidFill>
                            <a:schemeClr val="tx1"/>
                          </a:solidFill>
                          <a:effectLst/>
                        </a:rPr>
                        <a:t>Positive</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tc gridSpan="2">
                  <a:txBody>
                    <a:bodyPr/>
                    <a:lstStyle/>
                    <a:p>
                      <a:pPr marL="0" marR="0" algn="ctr">
                        <a:spcBef>
                          <a:spcPts val="0"/>
                        </a:spcBef>
                        <a:spcAft>
                          <a:spcPts val="0"/>
                        </a:spcAft>
                      </a:pPr>
                      <a:r>
                        <a:rPr lang="en-US" sz="2400" dirty="0">
                          <a:solidFill>
                            <a:schemeClr val="tx1"/>
                          </a:solidFill>
                          <a:effectLst/>
                        </a:rPr>
                        <a:t>Negative </a:t>
                      </a:r>
                      <a:endParaRPr lang="en-US" sz="2400" dirty="0">
                        <a:solidFill>
                          <a:schemeClr val="tx1"/>
                        </a:solidFill>
                        <a:effectLst/>
                        <a:latin typeface="Arial"/>
                        <a:ea typeface="Times New Roman"/>
                        <a:cs typeface="Times New Roman"/>
                      </a:endParaRPr>
                    </a:p>
                  </a:txBody>
                  <a:tcPr marL="68580" marR="68580" marT="0" marB="0"/>
                </a:tc>
                <a:tc hMerge="1">
                  <a:txBody>
                    <a:bodyPr/>
                    <a:lstStyle/>
                    <a:p>
                      <a:endParaRPr lang="en-US"/>
                    </a:p>
                  </a:txBody>
                  <a:tcPr/>
                </a:tc>
                <a:extLst>
                  <a:ext uri="{0D108BD9-81ED-4DB2-BD59-A6C34878D82A}">
                    <a16:rowId xmlns:a16="http://schemas.microsoft.com/office/drawing/2014/main" val="10001"/>
                  </a:ext>
                </a:extLst>
              </a:tr>
              <a:tr h="292100">
                <a:tc>
                  <a:txBody>
                    <a:bodyPr/>
                    <a:lstStyle/>
                    <a:p>
                      <a:pPr marL="0" marR="0" algn="ctr">
                        <a:spcBef>
                          <a:spcPts val="0"/>
                        </a:spcBef>
                        <a:spcAft>
                          <a:spcPts val="0"/>
                        </a:spcAft>
                      </a:pPr>
                      <a:r>
                        <a:rPr lang="en-US" sz="2400" dirty="0">
                          <a:solidFill>
                            <a:schemeClr val="tx1"/>
                          </a:solidFill>
                          <a:effectLst/>
                        </a:rPr>
                        <a:t>0.1 to 0.4</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Weak positive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0.1 to 0.4</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Weak negative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584200">
                <a:tc>
                  <a:txBody>
                    <a:bodyPr/>
                    <a:lstStyle/>
                    <a:p>
                      <a:pPr marL="0" marR="0" algn="ctr">
                        <a:spcBef>
                          <a:spcPts val="0"/>
                        </a:spcBef>
                        <a:spcAft>
                          <a:spcPts val="0"/>
                        </a:spcAft>
                      </a:pPr>
                      <a:r>
                        <a:rPr lang="en-US" sz="2400" dirty="0">
                          <a:solidFill>
                            <a:schemeClr val="tx1"/>
                          </a:solidFill>
                          <a:effectLst/>
                        </a:rPr>
                        <a:t>0.5 to 0.6</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Moderate positive</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0.5 to 0.6</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Moderate negative</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292100">
                <a:tc>
                  <a:txBody>
                    <a:bodyPr/>
                    <a:lstStyle/>
                    <a:p>
                      <a:pPr marL="0" marR="0" algn="ctr">
                        <a:spcBef>
                          <a:spcPts val="0"/>
                        </a:spcBef>
                        <a:spcAft>
                          <a:spcPts val="0"/>
                        </a:spcAft>
                      </a:pPr>
                      <a:r>
                        <a:rPr lang="en-US" sz="2400" dirty="0">
                          <a:solidFill>
                            <a:schemeClr val="tx1"/>
                          </a:solidFill>
                          <a:effectLst/>
                        </a:rPr>
                        <a:t>0.7 to 1.0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Strong positive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lgn="ctr">
                        <a:spcBef>
                          <a:spcPts val="0"/>
                        </a:spcBef>
                        <a:spcAft>
                          <a:spcPts val="0"/>
                        </a:spcAft>
                      </a:pPr>
                      <a:r>
                        <a:rPr lang="en-US" sz="2400" dirty="0">
                          <a:solidFill>
                            <a:schemeClr val="tx1"/>
                          </a:solidFill>
                          <a:effectLst/>
                        </a:rPr>
                        <a:t>0.7 to 1.0 </a:t>
                      </a:r>
                      <a:endParaRPr lang="en-US" sz="2400" dirty="0">
                        <a:solidFill>
                          <a:schemeClr val="tx1"/>
                        </a:solidFill>
                        <a:effectLst/>
                        <a:latin typeface="Arial"/>
                        <a:ea typeface="Times New Roman"/>
                        <a:cs typeface="Times New Roman"/>
                      </a:endParaRPr>
                    </a:p>
                  </a:txBody>
                  <a:tcPr marL="68580" marR="68580" marT="0" marB="0"/>
                </a:tc>
                <a:tc>
                  <a:txBody>
                    <a:bodyPr/>
                    <a:lstStyle/>
                    <a:p>
                      <a:pPr marL="0" marR="0">
                        <a:spcBef>
                          <a:spcPts val="0"/>
                        </a:spcBef>
                        <a:spcAft>
                          <a:spcPts val="0"/>
                        </a:spcAft>
                      </a:pPr>
                      <a:r>
                        <a:rPr lang="en-US" sz="2400" dirty="0">
                          <a:solidFill>
                            <a:schemeClr val="tx1"/>
                          </a:solidFill>
                          <a:effectLst/>
                        </a:rPr>
                        <a:t>Strong negative </a:t>
                      </a:r>
                      <a:endParaRPr lang="en-US" sz="2400" dirty="0">
                        <a:solidFill>
                          <a:schemeClr val="tx1"/>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2268116" y="1659731"/>
            <a:ext cx="4423519" cy="461665"/>
          </a:xfrm>
          <a:prstGeom prst="rect">
            <a:avLst/>
          </a:prstGeom>
          <a:noFill/>
          <a:ln>
            <a:noFill/>
          </a:ln>
          <a:effectLst/>
        </p:spPr>
        <p:txBody>
          <a:bodyPr wrap="none" anchor="ctr">
            <a:spAutoFit/>
          </a:bodyPr>
          <a:lstStyle/>
          <a:p>
            <a:pPr>
              <a:defRPr/>
            </a:pPr>
            <a:r>
              <a:rPr lang="en-US" sz="2400" dirty="0">
                <a:latin typeface="+mn-lt"/>
                <a:ea typeface="Times New Roman" pitchFamily="18" charset="0"/>
                <a:cs typeface="Times New Roman" pitchFamily="18" charset="0"/>
              </a:rPr>
              <a:t>Table 12.1. Correlation Coefficient</a:t>
            </a:r>
            <a:endParaRPr lang="en-US" sz="2400" dirty="0">
              <a:latin typeface="+mn-lt"/>
            </a:endParaRP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90126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17343" y="1250595"/>
            <a:ext cx="6348484" cy="3785652"/>
          </a:xfrm>
          <a:prstGeom prst="rect">
            <a:avLst/>
          </a:prstGeom>
        </p:spPr>
        <p:txBody>
          <a:bodyPr wrap="square">
            <a:spAutoFit/>
          </a:bodyPr>
          <a:lstStyle/>
          <a:p>
            <a:pPr marL="285750" indent="-285750" algn="just" eaLnBrk="1" hangingPunct="1">
              <a:buFont typeface="Courier New" pitchFamily="49" charset="0"/>
              <a:buChar char="o"/>
              <a:defRPr/>
            </a:pPr>
            <a:r>
              <a:rPr lang="en-US" sz="2400" dirty="0">
                <a:latin typeface="+mn-lt"/>
              </a:rPr>
              <a:t>Pearson’s product-moment correlation is a parametric test procedure and is used when both the variables are measured at least interval scale, approximately normally distributed and have linear relationship. </a:t>
            </a:r>
          </a:p>
          <a:p>
            <a:pPr marL="285750" indent="-285750" algn="just" eaLnBrk="1" hangingPunct="1">
              <a:buFont typeface="Courier New" pitchFamily="49" charset="0"/>
              <a:buChar char="o"/>
              <a:defRPr/>
            </a:pPr>
            <a:endParaRPr lang="en-US" sz="2400" dirty="0">
              <a:latin typeface="+mn-lt"/>
            </a:endParaRPr>
          </a:p>
          <a:p>
            <a:pPr marL="285750" indent="-285750" algn="just" eaLnBrk="1" hangingPunct="1">
              <a:buFont typeface="Courier New" pitchFamily="49" charset="0"/>
              <a:buChar char="o"/>
              <a:defRPr/>
            </a:pPr>
            <a:r>
              <a:rPr lang="en-US" sz="2400" dirty="0">
                <a:latin typeface="+mn-lt"/>
              </a:rPr>
              <a:t>Spearman’s correlation is a non-parametric test technique and is used when population is deviate from the normal distribution and variables are measured at ordinal scale. </a:t>
            </a:r>
          </a:p>
        </p:txBody>
      </p:sp>
      <p:sp>
        <p:nvSpPr>
          <p:cNvPr id="7"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5543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05216" y="-27296"/>
            <a:ext cx="7632439"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200" b="1" dirty="0">
                <a:latin typeface="+mn-lt"/>
              </a:rPr>
              <a:t>Assumptions of Pearson’s Product-Moment Correlation Coefficients (</a:t>
            </a:r>
            <a:r>
              <a:rPr lang="en-US" sz="3200" b="1" i="1" dirty="0">
                <a:latin typeface="+mn-lt"/>
              </a:rPr>
              <a:t>r</a:t>
            </a:r>
            <a:r>
              <a:rPr lang="en-US" sz="3200" b="1" dirty="0">
                <a:latin typeface="+mn-lt"/>
              </a:rPr>
              <a:t>)</a:t>
            </a:r>
          </a:p>
        </p:txBody>
      </p:sp>
      <p:sp>
        <p:nvSpPr>
          <p:cNvPr id="3" name="Content Placeholder 2"/>
          <p:cNvSpPr txBox="1">
            <a:spLocks/>
          </p:cNvSpPr>
          <p:nvPr/>
        </p:nvSpPr>
        <p:spPr>
          <a:xfrm>
            <a:off x="1489274" y="1982337"/>
            <a:ext cx="6264322" cy="36226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Data scale: </a:t>
            </a:r>
            <a:r>
              <a:rPr lang="en-US" altLang="en-US" sz="2400" dirty="0"/>
              <a:t>Both variables as incorporated in the analysis are continuous in nature and are measured at interval or ratio scale irrespective of their units. </a:t>
            </a:r>
          </a:p>
          <a:p>
            <a:pPr algn="just"/>
            <a:endParaRPr lang="en-US" altLang="en-US" sz="2400" dirty="0"/>
          </a:p>
          <a:p>
            <a:pPr algn="just"/>
            <a:r>
              <a:rPr lang="en-US" altLang="en-US" sz="2400" b="1" dirty="0"/>
              <a:t>Linear relationship: </a:t>
            </a:r>
            <a:r>
              <a:rPr lang="en-US" altLang="en-US" sz="2400" dirty="0"/>
              <a:t>There should be a linear relationship that exists between the variables of interest. The linear relationship can be checked visually by making the scatter plot.</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0856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787857" y="1582335"/>
            <a:ext cx="5977719" cy="36226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altLang="en-US" sz="2400" b="1" dirty="0"/>
              <a:t>Absence of outliers: </a:t>
            </a:r>
            <a:r>
              <a:rPr lang="en-US" altLang="en-US" sz="2400" dirty="0"/>
              <a:t>The presence of significant outliers in a data affects the result of association due to their deviation from the usual pattern in the data. </a:t>
            </a:r>
          </a:p>
          <a:p>
            <a:pPr algn="just"/>
            <a:endParaRPr lang="en-US" altLang="en-US" sz="2400" dirty="0"/>
          </a:p>
          <a:p>
            <a:pPr algn="just"/>
            <a:r>
              <a:rPr lang="en-US" altLang="en-US" sz="2400" b="1" dirty="0"/>
              <a:t>Bivariate normal distribution: </a:t>
            </a:r>
            <a:r>
              <a:rPr lang="en-US" altLang="en-US" sz="2400" dirty="0"/>
              <a:t>Examining bivariate normality is an important assumption for statistical significance of correlation coefficients (</a:t>
            </a:r>
            <a:r>
              <a:rPr lang="en-US" altLang="en-US" sz="2400" i="1" dirty="0"/>
              <a:t>r</a:t>
            </a:r>
            <a:r>
              <a:rPr lang="en-US" altLang="en-US" sz="2400" dirty="0"/>
              <a:t>). </a:t>
            </a:r>
          </a:p>
          <a:p>
            <a:pPr algn="just"/>
            <a:endParaRPr lang="en-US" altLang="en-US" sz="2400" dirty="0"/>
          </a:p>
        </p:txBody>
      </p:sp>
      <p:sp>
        <p:nvSpPr>
          <p:cNvPr id="3"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08225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52734" y="142164"/>
            <a:ext cx="7990764" cy="58912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Statistical Significance </a:t>
            </a:r>
          </a:p>
        </p:txBody>
      </p:sp>
      <p:sp>
        <p:nvSpPr>
          <p:cNvPr id="3" name="Content Placeholder 2"/>
          <p:cNvSpPr txBox="1">
            <a:spLocks/>
          </p:cNvSpPr>
          <p:nvPr/>
        </p:nvSpPr>
        <p:spPr>
          <a:xfrm>
            <a:off x="1042916" y="2272352"/>
            <a:ext cx="7010400" cy="2722728"/>
          </a:xfrm>
          <a:prstGeom prst="rect">
            <a:avLst/>
          </a:prstGeom>
          <a:ln w="28575">
            <a:solidFill>
              <a:schemeClr val="accent1"/>
            </a:solidFill>
          </a:ln>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The significance of</a:t>
            </a:r>
            <a:r>
              <a:rPr lang="en-US" sz="2400" i="1" dirty="0"/>
              <a:t> r</a:t>
            </a:r>
            <a:r>
              <a:rPr lang="en-US" sz="2400" dirty="0"/>
              <a:t> can be assessed by certain level of significance (generally 5%  </a:t>
            </a:r>
            <a:r>
              <a:rPr lang="en-US" sz="2400" dirty="0" err="1"/>
              <a:t>LoS</a:t>
            </a:r>
            <a:r>
              <a:rPr lang="en-US" sz="2400" dirty="0"/>
              <a:t>) in SPSS with two-tailed condition. If Sig. (two-tailed) </a:t>
            </a:r>
            <a:r>
              <a:rPr lang="en-US" sz="2400" i="1" dirty="0"/>
              <a:t>p</a:t>
            </a:r>
            <a:r>
              <a:rPr lang="en-US" sz="2400" dirty="0"/>
              <a:t>-value computed by software is less than the criterion value, the </a:t>
            </a:r>
            <a:r>
              <a:rPr lang="en-US" sz="2400" i="1" dirty="0"/>
              <a:t>r </a:t>
            </a:r>
            <a:r>
              <a:rPr lang="en-US" sz="2400" dirty="0"/>
              <a:t>is assumed to be significant at preset </a:t>
            </a:r>
            <a:r>
              <a:rPr lang="en-US" sz="2400" dirty="0" err="1"/>
              <a:t>LoS</a:t>
            </a:r>
            <a:r>
              <a:rPr lang="en-US" sz="2400" dirty="0"/>
              <a:t> and has evidence that the sample </a:t>
            </a:r>
            <a:r>
              <a:rPr lang="en-US" sz="2400" i="1" dirty="0"/>
              <a:t>r </a:t>
            </a:r>
            <a:r>
              <a:rPr lang="en-US" sz="2400" dirty="0"/>
              <a:t>does not occur by </a:t>
            </a:r>
            <a:r>
              <a:rPr lang="en-US" sz="2400" i="1" dirty="0"/>
              <a:t>chance </a:t>
            </a:r>
            <a:r>
              <a:rPr lang="en-US" sz="2400" dirty="0"/>
              <a:t>only, thus leading to reject the null hypothesis of no correlation exists in the population. </a:t>
            </a:r>
          </a:p>
        </p:txBody>
      </p:sp>
      <p:sp>
        <p:nvSpPr>
          <p:cNvPr id="5" name="Footer Placeholder 3"/>
          <p:cNvSpPr>
            <a:spLocks noGrp="1"/>
          </p:cNvSpPr>
          <p:nvPr>
            <p:ph type="ftr" sz="quarter" idx="11"/>
          </p:nvPr>
        </p:nvSpPr>
        <p:spPr bwMode="auto">
          <a:xfrm>
            <a:off x="2756848" y="6481503"/>
            <a:ext cx="3261816"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5597100"/>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2147</Words>
  <Application>Microsoft Office PowerPoint</Application>
  <PresentationFormat>On-screen Show (4:3)</PresentationFormat>
  <Paragraphs>371</Paragraphs>
  <Slides>30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30</vt:i4>
      </vt:variant>
    </vt:vector>
  </HeadingPairs>
  <TitlesOfParts>
    <vt:vector size="38" baseType="lpstr">
      <vt:lpstr>Arial</vt:lpstr>
      <vt:lpstr>Calibri</vt:lpstr>
      <vt:lpstr>Calibri Light</vt:lpstr>
      <vt:lpstr>Courier New</vt:lpstr>
      <vt:lpstr>Wingdings 2</vt:lpstr>
      <vt:lpstr>2_Custom Design</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115</cp:revision>
  <dcterms:created xsi:type="dcterms:W3CDTF">2016-03-11T09:55:25Z</dcterms:created>
  <dcterms:modified xsi:type="dcterms:W3CDTF">2020-12-08T10:05:23Z</dcterms:modified>
</cp:coreProperties>
</file>