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1"/>
  </p:notesMasterIdLst>
  <p:handoutMasterIdLst>
    <p:handoutMasterId r:id="rId42"/>
  </p:handoutMasterIdLst>
  <p:sldIdLst>
    <p:sldId id="259" r:id="rId4"/>
    <p:sldId id="260" r:id="rId5"/>
    <p:sldId id="261" r:id="rId6"/>
    <p:sldId id="263" r:id="rId7"/>
    <p:sldId id="266" r:id="rId8"/>
    <p:sldId id="267" r:id="rId9"/>
    <p:sldId id="265" r:id="rId10"/>
    <p:sldId id="264" r:id="rId11"/>
    <p:sldId id="270" r:id="rId12"/>
    <p:sldId id="269" r:id="rId13"/>
    <p:sldId id="268" r:id="rId14"/>
    <p:sldId id="273" r:id="rId15"/>
    <p:sldId id="272" r:id="rId16"/>
    <p:sldId id="274" r:id="rId17"/>
    <p:sldId id="271" r:id="rId18"/>
    <p:sldId id="276" r:id="rId19"/>
    <p:sldId id="277" r:id="rId20"/>
    <p:sldId id="275" r:id="rId21"/>
    <p:sldId id="280" r:id="rId22"/>
    <p:sldId id="279" r:id="rId23"/>
    <p:sldId id="278" r:id="rId24"/>
    <p:sldId id="282" r:id="rId25"/>
    <p:sldId id="283" r:id="rId26"/>
    <p:sldId id="284" r:id="rId27"/>
    <p:sldId id="285" r:id="rId28"/>
    <p:sldId id="281" r:id="rId29"/>
    <p:sldId id="288" r:id="rId30"/>
    <p:sldId id="287" r:id="rId31"/>
    <p:sldId id="286" r:id="rId32"/>
    <p:sldId id="291" r:id="rId33"/>
    <p:sldId id="292" r:id="rId34"/>
    <p:sldId id="293" r:id="rId35"/>
    <p:sldId id="290" r:id="rId36"/>
    <p:sldId id="294" r:id="rId37"/>
    <p:sldId id="295" r:id="rId38"/>
    <p:sldId id="289" r:id="rId39"/>
    <p:sldId id="29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D229B-E7EF-4CD1-B104-CA90120DA40C}" v="17" dt="2020-08-04T10:53:58.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Shruti Gupta" userId="efc20510-ac0f-4b78-ab9b-febf1b22575a" providerId="ADAL" clId="{CC3D229B-E7EF-4CD1-B104-CA90120DA40C}"/>
    <pc:docChg chg="custSel modSld">
      <pc:chgData name="Shruti Gupta" userId="efc20510-ac0f-4b78-ab9b-febf1b22575a" providerId="ADAL" clId="{CC3D229B-E7EF-4CD1-B104-CA90120DA40C}" dt="2020-08-04T10:59:42.416" v="154" actId="113"/>
      <pc:docMkLst>
        <pc:docMk/>
      </pc:docMkLst>
      <pc:sldChg chg="modSp mod">
        <pc:chgData name="Shruti Gupta" userId="efc20510-ac0f-4b78-ab9b-febf1b22575a" providerId="ADAL" clId="{CC3D229B-E7EF-4CD1-B104-CA90120DA40C}" dt="2020-08-04T10:24:50.315" v="0" actId="20577"/>
        <pc:sldMkLst>
          <pc:docMk/>
          <pc:sldMk cId="2217309356" sldId="261"/>
        </pc:sldMkLst>
        <pc:spChg chg="mod">
          <ac:chgData name="Shruti Gupta" userId="efc20510-ac0f-4b78-ab9b-febf1b22575a" providerId="ADAL" clId="{CC3D229B-E7EF-4CD1-B104-CA90120DA40C}" dt="2020-08-04T10:24:50.315" v="0" actId="20577"/>
          <ac:spMkLst>
            <pc:docMk/>
            <pc:sldMk cId="2217309356" sldId="261"/>
            <ac:spMk id="2" creationId="{00000000-0000-0000-0000-000000000000}"/>
          </ac:spMkLst>
        </pc:spChg>
      </pc:sldChg>
      <pc:sldChg chg="addSp delSp modSp mod">
        <pc:chgData name="Shruti Gupta" userId="efc20510-ac0f-4b78-ab9b-febf1b22575a" providerId="ADAL" clId="{CC3D229B-E7EF-4CD1-B104-CA90120DA40C}" dt="2020-08-04T10:50:49.156" v="132" actId="1036"/>
        <pc:sldMkLst>
          <pc:docMk/>
          <pc:sldMk cId="953882546" sldId="268"/>
        </pc:sldMkLst>
        <pc:picChg chg="del">
          <ac:chgData name="Shruti Gupta" userId="efc20510-ac0f-4b78-ab9b-febf1b22575a" providerId="ADAL" clId="{CC3D229B-E7EF-4CD1-B104-CA90120DA40C}" dt="2020-08-04T10:50:15.543" v="123" actId="478"/>
          <ac:picMkLst>
            <pc:docMk/>
            <pc:sldMk cId="953882546" sldId="268"/>
            <ac:picMk id="5" creationId="{00000000-0000-0000-0000-000000000000}"/>
          </ac:picMkLst>
        </pc:picChg>
        <pc:picChg chg="add mod">
          <ac:chgData name="Shruti Gupta" userId="efc20510-ac0f-4b78-ab9b-febf1b22575a" providerId="ADAL" clId="{CC3D229B-E7EF-4CD1-B104-CA90120DA40C}" dt="2020-08-04T10:50:49.156" v="132" actId="1036"/>
          <ac:picMkLst>
            <pc:docMk/>
            <pc:sldMk cId="953882546" sldId="268"/>
            <ac:picMk id="8" creationId="{A747A268-2587-4DF3-999D-8BEF4927BFD6}"/>
          </ac:picMkLst>
        </pc:picChg>
      </pc:sldChg>
      <pc:sldChg chg="modSp mod">
        <pc:chgData name="Shruti Gupta" userId="efc20510-ac0f-4b78-ab9b-febf1b22575a" providerId="ADAL" clId="{CC3D229B-E7EF-4CD1-B104-CA90120DA40C}" dt="2020-08-04T10:29:46.450" v="27" actId="20577"/>
        <pc:sldMkLst>
          <pc:docMk/>
          <pc:sldMk cId="4232169860" sldId="271"/>
        </pc:sldMkLst>
        <pc:spChg chg="mod">
          <ac:chgData name="Shruti Gupta" userId="efc20510-ac0f-4b78-ab9b-febf1b22575a" providerId="ADAL" clId="{CC3D229B-E7EF-4CD1-B104-CA90120DA40C}" dt="2020-08-04T10:29:46.450" v="27" actId="20577"/>
          <ac:spMkLst>
            <pc:docMk/>
            <pc:sldMk cId="4232169860" sldId="271"/>
            <ac:spMk id="3" creationId="{00000000-0000-0000-0000-000000000000}"/>
          </ac:spMkLst>
        </pc:spChg>
      </pc:sldChg>
      <pc:sldChg chg="addSp delSp modSp mod">
        <pc:chgData name="Shruti Gupta" userId="efc20510-ac0f-4b78-ab9b-febf1b22575a" providerId="ADAL" clId="{CC3D229B-E7EF-4CD1-B104-CA90120DA40C}" dt="2020-08-04T10:53:11.695" v="145" actId="1076"/>
        <pc:sldMkLst>
          <pc:docMk/>
          <pc:sldMk cId="1819339619" sldId="272"/>
        </pc:sldMkLst>
        <pc:picChg chg="del">
          <ac:chgData name="Shruti Gupta" userId="efc20510-ac0f-4b78-ab9b-febf1b22575a" providerId="ADAL" clId="{CC3D229B-E7EF-4CD1-B104-CA90120DA40C}" dt="2020-08-04T10:51:59.271" v="140" actId="478"/>
          <ac:picMkLst>
            <pc:docMk/>
            <pc:sldMk cId="1819339619" sldId="272"/>
            <ac:picMk id="4" creationId="{00000000-0000-0000-0000-000000000000}"/>
          </ac:picMkLst>
        </pc:picChg>
        <pc:picChg chg="add mod">
          <ac:chgData name="Shruti Gupta" userId="efc20510-ac0f-4b78-ab9b-febf1b22575a" providerId="ADAL" clId="{CC3D229B-E7EF-4CD1-B104-CA90120DA40C}" dt="2020-08-04T10:53:11.695" v="145" actId="1076"/>
          <ac:picMkLst>
            <pc:docMk/>
            <pc:sldMk cId="1819339619" sldId="272"/>
            <ac:picMk id="7" creationId="{36E53D71-0989-45AC-AFC7-404A27DAD739}"/>
          </ac:picMkLst>
        </pc:picChg>
      </pc:sldChg>
      <pc:sldChg chg="addSp delSp modSp mod">
        <pc:chgData name="Shruti Gupta" userId="efc20510-ac0f-4b78-ab9b-febf1b22575a" providerId="ADAL" clId="{CC3D229B-E7EF-4CD1-B104-CA90120DA40C}" dt="2020-08-04T10:59:42.416" v="154" actId="113"/>
        <pc:sldMkLst>
          <pc:docMk/>
          <pc:sldMk cId="376051659" sldId="273"/>
        </pc:sldMkLst>
        <pc:spChg chg="mod">
          <ac:chgData name="Shruti Gupta" userId="efc20510-ac0f-4b78-ab9b-febf1b22575a" providerId="ADAL" clId="{CC3D229B-E7EF-4CD1-B104-CA90120DA40C}" dt="2020-08-04T10:59:42.416" v="154" actId="113"/>
          <ac:spMkLst>
            <pc:docMk/>
            <pc:sldMk cId="376051659" sldId="273"/>
            <ac:spMk id="3" creationId="{00000000-0000-0000-0000-000000000000}"/>
          </ac:spMkLst>
        </pc:spChg>
        <pc:picChg chg="del">
          <ac:chgData name="Shruti Gupta" userId="efc20510-ac0f-4b78-ab9b-febf1b22575a" providerId="ADAL" clId="{CC3D229B-E7EF-4CD1-B104-CA90120DA40C}" dt="2020-08-04T10:51:29.555" v="133" actId="478"/>
          <ac:picMkLst>
            <pc:docMk/>
            <pc:sldMk cId="376051659" sldId="273"/>
            <ac:picMk id="5" creationId="{00000000-0000-0000-0000-000000000000}"/>
          </ac:picMkLst>
        </pc:picChg>
        <pc:picChg chg="add mod">
          <ac:chgData name="Shruti Gupta" userId="efc20510-ac0f-4b78-ab9b-febf1b22575a" providerId="ADAL" clId="{CC3D229B-E7EF-4CD1-B104-CA90120DA40C}" dt="2020-08-04T10:51:40.719" v="139" actId="14100"/>
          <ac:picMkLst>
            <pc:docMk/>
            <pc:sldMk cId="376051659" sldId="273"/>
            <ac:picMk id="7" creationId="{234F9926-1B58-4369-8413-89712D3E4294}"/>
          </ac:picMkLst>
        </pc:picChg>
      </pc:sldChg>
      <pc:sldChg chg="addSp delSp modSp mod">
        <pc:chgData name="Shruti Gupta" userId="efc20510-ac0f-4b78-ab9b-febf1b22575a" providerId="ADAL" clId="{CC3D229B-E7EF-4CD1-B104-CA90120DA40C}" dt="2020-08-04T10:54:05.671" v="153" actId="14100"/>
        <pc:sldMkLst>
          <pc:docMk/>
          <pc:sldMk cId="106336681" sldId="274"/>
        </pc:sldMkLst>
        <pc:picChg chg="del">
          <ac:chgData name="Shruti Gupta" userId="efc20510-ac0f-4b78-ab9b-febf1b22575a" providerId="ADAL" clId="{CC3D229B-E7EF-4CD1-B104-CA90120DA40C}" dt="2020-08-04T10:53:26.591" v="146" actId="478"/>
          <ac:picMkLst>
            <pc:docMk/>
            <pc:sldMk cId="106336681" sldId="274"/>
            <ac:picMk id="4" creationId="{00000000-0000-0000-0000-000000000000}"/>
          </ac:picMkLst>
        </pc:picChg>
        <pc:picChg chg="add mod">
          <ac:chgData name="Shruti Gupta" userId="efc20510-ac0f-4b78-ab9b-febf1b22575a" providerId="ADAL" clId="{CC3D229B-E7EF-4CD1-B104-CA90120DA40C}" dt="2020-08-04T10:54:05.671" v="153" actId="14100"/>
          <ac:picMkLst>
            <pc:docMk/>
            <pc:sldMk cId="106336681" sldId="274"/>
            <ac:picMk id="7" creationId="{16CBFD89-9BF6-4EC5-95EA-2E850267B974}"/>
          </ac:picMkLst>
        </pc:picChg>
      </pc:sldChg>
      <pc:sldChg chg="modSp mod">
        <pc:chgData name="Shruti Gupta" userId="efc20510-ac0f-4b78-ab9b-febf1b22575a" providerId="ADAL" clId="{CC3D229B-E7EF-4CD1-B104-CA90120DA40C}" dt="2020-08-04T10:30:41.565" v="47" actId="20577"/>
        <pc:sldMkLst>
          <pc:docMk/>
          <pc:sldMk cId="520616955" sldId="276"/>
        </pc:sldMkLst>
        <pc:spChg chg="mod">
          <ac:chgData name="Shruti Gupta" userId="efc20510-ac0f-4b78-ab9b-febf1b22575a" providerId="ADAL" clId="{CC3D229B-E7EF-4CD1-B104-CA90120DA40C}" dt="2020-08-04T10:30:41.565" v="47" actId="20577"/>
          <ac:spMkLst>
            <pc:docMk/>
            <pc:sldMk cId="520616955" sldId="276"/>
            <ac:spMk id="2" creationId="{00000000-0000-0000-0000-000000000000}"/>
          </ac:spMkLst>
        </pc:spChg>
      </pc:sldChg>
      <pc:sldChg chg="modSp mod">
        <pc:chgData name="Shruti Gupta" userId="efc20510-ac0f-4b78-ab9b-febf1b22575a" providerId="ADAL" clId="{CC3D229B-E7EF-4CD1-B104-CA90120DA40C}" dt="2020-08-04T10:31:33.249" v="74" actId="113"/>
        <pc:sldMkLst>
          <pc:docMk/>
          <pc:sldMk cId="3395044060" sldId="277"/>
        </pc:sldMkLst>
        <pc:spChg chg="mod">
          <ac:chgData name="Shruti Gupta" userId="efc20510-ac0f-4b78-ab9b-febf1b22575a" providerId="ADAL" clId="{CC3D229B-E7EF-4CD1-B104-CA90120DA40C}" dt="2020-08-04T10:31:33.249" v="74" actId="113"/>
          <ac:spMkLst>
            <pc:docMk/>
            <pc:sldMk cId="3395044060" sldId="277"/>
            <ac:spMk id="2" creationId="{00000000-0000-0000-0000-000000000000}"/>
          </ac:spMkLst>
        </pc:spChg>
      </pc:sldChg>
      <pc:sldChg chg="modSp mod">
        <pc:chgData name="Shruti Gupta" userId="efc20510-ac0f-4b78-ab9b-febf1b22575a" providerId="ADAL" clId="{CC3D229B-E7EF-4CD1-B104-CA90120DA40C}" dt="2020-08-04T10:35:54.670" v="80" actId="14734"/>
        <pc:sldMkLst>
          <pc:docMk/>
          <pc:sldMk cId="260405378" sldId="284"/>
        </pc:sldMkLst>
        <pc:graphicFrameChg chg="mod modGraphic">
          <ac:chgData name="Shruti Gupta" userId="efc20510-ac0f-4b78-ab9b-febf1b22575a" providerId="ADAL" clId="{CC3D229B-E7EF-4CD1-B104-CA90120DA40C}" dt="2020-08-04T10:35:54.670" v="80" actId="14734"/>
          <ac:graphicFrameMkLst>
            <pc:docMk/>
            <pc:sldMk cId="260405378" sldId="284"/>
            <ac:graphicFrameMk id="7" creationId="{00000000-0000-0000-0000-000000000000}"/>
          </ac:graphicFrameMkLst>
        </pc:graphicFrameChg>
      </pc:sldChg>
      <pc:sldChg chg="modSp mod">
        <pc:chgData name="Shruti Gupta" userId="efc20510-ac0f-4b78-ab9b-febf1b22575a" providerId="ADAL" clId="{CC3D229B-E7EF-4CD1-B104-CA90120DA40C}" dt="2020-08-04T10:36:21.825" v="82" actId="114"/>
        <pc:sldMkLst>
          <pc:docMk/>
          <pc:sldMk cId="1889048826" sldId="285"/>
        </pc:sldMkLst>
        <pc:spChg chg="mod">
          <ac:chgData name="Shruti Gupta" userId="efc20510-ac0f-4b78-ab9b-febf1b22575a" providerId="ADAL" clId="{CC3D229B-E7EF-4CD1-B104-CA90120DA40C}" dt="2020-08-04T10:36:17.309" v="81" actId="114"/>
          <ac:spMkLst>
            <pc:docMk/>
            <pc:sldMk cId="1889048826" sldId="285"/>
            <ac:spMk id="7" creationId="{00000000-0000-0000-0000-000000000000}"/>
          </ac:spMkLst>
        </pc:spChg>
        <pc:graphicFrameChg chg="modGraphic">
          <ac:chgData name="Shruti Gupta" userId="efc20510-ac0f-4b78-ab9b-febf1b22575a" providerId="ADAL" clId="{CC3D229B-E7EF-4CD1-B104-CA90120DA40C}" dt="2020-08-04T10:36:21.825" v="82" actId="114"/>
          <ac:graphicFrameMkLst>
            <pc:docMk/>
            <pc:sldMk cId="1889048826" sldId="285"/>
            <ac:graphicFrameMk id="5" creationId="{00000000-0000-0000-0000-000000000000}"/>
          </ac:graphicFrameMkLst>
        </pc:graphicFrameChg>
      </pc:sldChg>
      <pc:sldChg chg="modSp mod">
        <pc:chgData name="Shruti Gupta" userId="efc20510-ac0f-4b78-ab9b-febf1b22575a" providerId="ADAL" clId="{CC3D229B-E7EF-4CD1-B104-CA90120DA40C}" dt="2020-08-04T10:36:42.738" v="83" actId="114"/>
        <pc:sldMkLst>
          <pc:docMk/>
          <pc:sldMk cId="3527479380" sldId="287"/>
        </pc:sldMkLst>
        <pc:graphicFrameChg chg="modGraphic">
          <ac:chgData name="Shruti Gupta" userId="efc20510-ac0f-4b78-ab9b-febf1b22575a" providerId="ADAL" clId="{CC3D229B-E7EF-4CD1-B104-CA90120DA40C}" dt="2020-08-04T10:36:42.738" v="83" actId="114"/>
          <ac:graphicFrameMkLst>
            <pc:docMk/>
            <pc:sldMk cId="3527479380" sldId="287"/>
            <ac:graphicFrameMk id="4" creationId="{00000000-0000-0000-0000-000000000000}"/>
          </ac:graphicFrameMkLst>
        </pc:graphicFrameChg>
      </pc:sldChg>
      <pc:sldChg chg="addSp delSp modSp mod">
        <pc:chgData name="Shruti Gupta" userId="efc20510-ac0f-4b78-ab9b-febf1b22575a" providerId="ADAL" clId="{CC3D229B-E7EF-4CD1-B104-CA90120DA40C}" dt="2020-08-04T10:48:07.135" v="116" actId="14100"/>
        <pc:sldMkLst>
          <pc:docMk/>
          <pc:sldMk cId="3237186705" sldId="288"/>
        </pc:sldMkLst>
        <pc:picChg chg="del">
          <ac:chgData name="Shruti Gupta" userId="efc20510-ac0f-4b78-ab9b-febf1b22575a" providerId="ADAL" clId="{CC3D229B-E7EF-4CD1-B104-CA90120DA40C}" dt="2020-08-04T10:47:49.536" v="109" actId="478"/>
          <ac:picMkLst>
            <pc:docMk/>
            <pc:sldMk cId="3237186705" sldId="288"/>
            <ac:picMk id="4" creationId="{00000000-0000-0000-0000-000000000000}"/>
          </ac:picMkLst>
        </pc:picChg>
        <pc:picChg chg="add mod">
          <ac:chgData name="Shruti Gupta" userId="efc20510-ac0f-4b78-ab9b-febf1b22575a" providerId="ADAL" clId="{CC3D229B-E7EF-4CD1-B104-CA90120DA40C}" dt="2020-08-04T10:48:07.135" v="116" actId="14100"/>
          <ac:picMkLst>
            <pc:docMk/>
            <pc:sldMk cId="3237186705" sldId="288"/>
            <ac:picMk id="6" creationId="{23A3CDE9-FAFE-43F2-8560-804DF2E3F573}"/>
          </ac:picMkLst>
        </pc:picChg>
      </pc:sldChg>
      <pc:sldChg chg="addSp delSp modSp mod">
        <pc:chgData name="Shruti Gupta" userId="efc20510-ac0f-4b78-ab9b-febf1b22575a" providerId="ADAL" clId="{CC3D229B-E7EF-4CD1-B104-CA90120DA40C}" dt="2020-08-04T10:44:32.496" v="92" actId="1076"/>
        <pc:sldMkLst>
          <pc:docMk/>
          <pc:sldMk cId="1967296816" sldId="290"/>
        </pc:sldMkLst>
        <pc:picChg chg="del">
          <ac:chgData name="Shruti Gupta" userId="efc20510-ac0f-4b78-ab9b-febf1b22575a" providerId="ADAL" clId="{CC3D229B-E7EF-4CD1-B104-CA90120DA40C}" dt="2020-08-04T10:44:17.501" v="84" actId="478"/>
          <ac:picMkLst>
            <pc:docMk/>
            <pc:sldMk cId="1967296816" sldId="290"/>
            <ac:picMk id="4" creationId="{00000000-0000-0000-0000-000000000000}"/>
          </ac:picMkLst>
        </pc:picChg>
        <pc:picChg chg="add mod">
          <ac:chgData name="Shruti Gupta" userId="efc20510-ac0f-4b78-ab9b-febf1b22575a" providerId="ADAL" clId="{CC3D229B-E7EF-4CD1-B104-CA90120DA40C}" dt="2020-08-04T10:44:32.496" v="92" actId="1076"/>
          <ac:picMkLst>
            <pc:docMk/>
            <pc:sldMk cId="1967296816" sldId="290"/>
            <ac:picMk id="7" creationId="{A0CB0F58-B6DA-40D8-B9D7-42D0A01C6EF5}"/>
          </ac:picMkLst>
        </pc:picChg>
      </pc:sldChg>
      <pc:sldChg chg="addSp delSp modSp mod">
        <pc:chgData name="Shruti Gupta" userId="efc20510-ac0f-4b78-ab9b-febf1b22575a" providerId="ADAL" clId="{CC3D229B-E7EF-4CD1-B104-CA90120DA40C}" dt="2020-08-04T10:48:45.238" v="122" actId="14100"/>
        <pc:sldMkLst>
          <pc:docMk/>
          <pc:sldMk cId="1088497605" sldId="292"/>
        </pc:sldMkLst>
        <pc:picChg chg="del">
          <ac:chgData name="Shruti Gupta" userId="efc20510-ac0f-4b78-ab9b-febf1b22575a" providerId="ADAL" clId="{CC3D229B-E7EF-4CD1-B104-CA90120DA40C}" dt="2020-08-04T10:46:32.641" v="99" actId="478"/>
          <ac:picMkLst>
            <pc:docMk/>
            <pc:sldMk cId="1088497605" sldId="292"/>
            <ac:picMk id="5" creationId="{00000000-0000-0000-0000-000000000000}"/>
          </ac:picMkLst>
        </pc:picChg>
        <pc:picChg chg="add del mod">
          <ac:chgData name="Shruti Gupta" userId="efc20510-ac0f-4b78-ab9b-febf1b22575a" providerId="ADAL" clId="{CC3D229B-E7EF-4CD1-B104-CA90120DA40C}" dt="2020-08-04T10:48:37.450" v="117" actId="478"/>
          <ac:picMkLst>
            <pc:docMk/>
            <pc:sldMk cId="1088497605" sldId="292"/>
            <ac:picMk id="7" creationId="{E936C60F-CEF2-4905-AA38-ADCA2C9992E5}"/>
          </ac:picMkLst>
        </pc:picChg>
        <pc:picChg chg="add mod">
          <ac:chgData name="Shruti Gupta" userId="efc20510-ac0f-4b78-ab9b-febf1b22575a" providerId="ADAL" clId="{CC3D229B-E7EF-4CD1-B104-CA90120DA40C}" dt="2020-08-04T10:48:45.238" v="122" actId="14100"/>
          <ac:picMkLst>
            <pc:docMk/>
            <pc:sldMk cId="1088497605" sldId="292"/>
            <ac:picMk id="9" creationId="{B3966BEE-6416-4C27-9218-8E0A78F24C9F}"/>
          </ac:picMkLst>
        </pc:picChg>
      </pc:sldChg>
      <pc:sldChg chg="addSp delSp modSp mod">
        <pc:chgData name="Shruti Gupta" userId="efc20510-ac0f-4b78-ab9b-febf1b22575a" providerId="ADAL" clId="{CC3D229B-E7EF-4CD1-B104-CA90120DA40C}" dt="2020-08-04T10:45:58.918" v="98" actId="1076"/>
        <pc:sldMkLst>
          <pc:docMk/>
          <pc:sldMk cId="3944526514" sldId="293"/>
        </pc:sldMkLst>
        <pc:picChg chg="del">
          <ac:chgData name="Shruti Gupta" userId="efc20510-ac0f-4b78-ab9b-febf1b22575a" providerId="ADAL" clId="{CC3D229B-E7EF-4CD1-B104-CA90120DA40C}" dt="2020-08-04T10:45:43.472" v="93" actId="478"/>
          <ac:picMkLst>
            <pc:docMk/>
            <pc:sldMk cId="3944526514" sldId="293"/>
            <ac:picMk id="5" creationId="{00000000-0000-0000-0000-000000000000}"/>
          </ac:picMkLst>
        </pc:picChg>
        <pc:picChg chg="add mod">
          <ac:chgData name="Shruti Gupta" userId="efc20510-ac0f-4b78-ab9b-febf1b22575a" providerId="ADAL" clId="{CC3D229B-E7EF-4CD1-B104-CA90120DA40C}" dt="2020-08-04T10:45:58.918" v="98" actId="1076"/>
          <ac:picMkLst>
            <pc:docMk/>
            <pc:sldMk cId="3944526514" sldId="293"/>
            <ac:picMk id="8" creationId="{D59141BE-1744-459A-BFF2-B60F96417DFF}"/>
          </ac:picMkLst>
        </pc:picChg>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428304144601572"/>
          <c:y val="5.7291666666666664E-2"/>
          <c:w val="0.79323730340437815"/>
          <c:h val="0.73014189632545934"/>
        </c:manualLayout>
      </c:layout>
      <c:scatterChart>
        <c:scatterStyle val="lineMarker"/>
        <c:varyColors val="0"/>
        <c:ser>
          <c:idx val="0"/>
          <c:order val="0"/>
          <c:spPr>
            <a:ln w="28575">
              <a:noFill/>
            </a:ln>
          </c:spPr>
          <c:marker>
            <c:symbol val="diamond"/>
            <c:size val="3"/>
            <c:spPr>
              <a:solidFill>
                <a:schemeClr val="tx1"/>
              </a:solidFill>
            </c:spPr>
          </c:marker>
          <c:xVal>
            <c:numRef>
              <c:f>Sheet2!$C$3:$C$62</c:f>
              <c:numCache>
                <c:formatCode>General</c:formatCode>
                <c:ptCount val="60"/>
                <c:pt idx="0">
                  <c:v>2</c:v>
                </c:pt>
                <c:pt idx="1">
                  <c:v>6</c:v>
                </c:pt>
                <c:pt idx="2">
                  <c:v>4</c:v>
                </c:pt>
                <c:pt idx="3">
                  <c:v>6</c:v>
                </c:pt>
                <c:pt idx="4">
                  <c:v>7</c:v>
                </c:pt>
                <c:pt idx="5">
                  <c:v>12</c:v>
                </c:pt>
                <c:pt idx="6">
                  <c:v>13</c:v>
                </c:pt>
                <c:pt idx="7">
                  <c:v>5</c:v>
                </c:pt>
                <c:pt idx="8">
                  <c:v>8</c:v>
                </c:pt>
                <c:pt idx="9">
                  <c:v>1</c:v>
                </c:pt>
                <c:pt idx="10">
                  <c:v>5</c:v>
                </c:pt>
                <c:pt idx="11">
                  <c:v>9</c:v>
                </c:pt>
                <c:pt idx="12">
                  <c:v>7</c:v>
                </c:pt>
                <c:pt idx="13">
                  <c:v>1</c:v>
                </c:pt>
                <c:pt idx="14">
                  <c:v>13</c:v>
                </c:pt>
                <c:pt idx="15">
                  <c:v>2</c:v>
                </c:pt>
                <c:pt idx="16">
                  <c:v>7</c:v>
                </c:pt>
                <c:pt idx="17">
                  <c:v>4</c:v>
                </c:pt>
                <c:pt idx="18">
                  <c:v>7</c:v>
                </c:pt>
                <c:pt idx="19">
                  <c:v>9</c:v>
                </c:pt>
                <c:pt idx="20">
                  <c:v>10</c:v>
                </c:pt>
                <c:pt idx="21">
                  <c:v>4</c:v>
                </c:pt>
                <c:pt idx="22">
                  <c:v>5</c:v>
                </c:pt>
                <c:pt idx="23">
                  <c:v>1</c:v>
                </c:pt>
                <c:pt idx="24">
                  <c:v>6</c:v>
                </c:pt>
                <c:pt idx="25">
                  <c:v>20</c:v>
                </c:pt>
                <c:pt idx="26">
                  <c:v>10</c:v>
                </c:pt>
                <c:pt idx="27">
                  <c:v>2</c:v>
                </c:pt>
                <c:pt idx="28">
                  <c:v>6</c:v>
                </c:pt>
                <c:pt idx="29">
                  <c:v>10</c:v>
                </c:pt>
                <c:pt idx="30">
                  <c:v>3</c:v>
                </c:pt>
                <c:pt idx="31">
                  <c:v>7</c:v>
                </c:pt>
                <c:pt idx="32">
                  <c:v>4</c:v>
                </c:pt>
                <c:pt idx="33">
                  <c:v>12</c:v>
                </c:pt>
                <c:pt idx="34">
                  <c:v>4</c:v>
                </c:pt>
                <c:pt idx="35">
                  <c:v>4</c:v>
                </c:pt>
                <c:pt idx="36">
                  <c:v>8</c:v>
                </c:pt>
                <c:pt idx="37">
                  <c:v>10</c:v>
                </c:pt>
                <c:pt idx="38">
                  <c:v>18</c:v>
                </c:pt>
                <c:pt idx="39">
                  <c:v>1</c:v>
                </c:pt>
                <c:pt idx="40">
                  <c:v>6</c:v>
                </c:pt>
                <c:pt idx="41">
                  <c:v>8</c:v>
                </c:pt>
                <c:pt idx="42">
                  <c:v>4</c:v>
                </c:pt>
                <c:pt idx="43">
                  <c:v>3</c:v>
                </c:pt>
                <c:pt idx="44">
                  <c:v>5</c:v>
                </c:pt>
                <c:pt idx="45">
                  <c:v>9</c:v>
                </c:pt>
                <c:pt idx="46">
                  <c:v>10</c:v>
                </c:pt>
                <c:pt idx="47">
                  <c:v>5</c:v>
                </c:pt>
                <c:pt idx="48">
                  <c:v>3</c:v>
                </c:pt>
                <c:pt idx="49">
                  <c:v>8</c:v>
                </c:pt>
                <c:pt idx="50">
                  <c:v>10</c:v>
                </c:pt>
                <c:pt idx="51">
                  <c:v>5</c:v>
                </c:pt>
                <c:pt idx="52">
                  <c:v>9</c:v>
                </c:pt>
                <c:pt idx="53">
                  <c:v>1</c:v>
                </c:pt>
                <c:pt idx="54">
                  <c:v>4</c:v>
                </c:pt>
                <c:pt idx="55">
                  <c:v>6</c:v>
                </c:pt>
                <c:pt idx="56">
                  <c:v>8</c:v>
                </c:pt>
                <c:pt idx="57">
                  <c:v>1</c:v>
                </c:pt>
                <c:pt idx="58">
                  <c:v>6</c:v>
                </c:pt>
                <c:pt idx="59">
                  <c:v>7</c:v>
                </c:pt>
              </c:numCache>
            </c:numRef>
          </c:xVal>
          <c:yVal>
            <c:numRef>
              <c:f>Sheet2!$D$3:$D$62</c:f>
              <c:numCache>
                <c:formatCode>General</c:formatCode>
                <c:ptCount val="60"/>
                <c:pt idx="0">
                  <c:v>700</c:v>
                </c:pt>
                <c:pt idx="1">
                  <c:v>1200</c:v>
                </c:pt>
                <c:pt idx="2">
                  <c:v>1800</c:v>
                </c:pt>
                <c:pt idx="3">
                  <c:v>500</c:v>
                </c:pt>
                <c:pt idx="4">
                  <c:v>900</c:v>
                </c:pt>
                <c:pt idx="5">
                  <c:v>1600</c:v>
                </c:pt>
                <c:pt idx="6">
                  <c:v>2500</c:v>
                </c:pt>
                <c:pt idx="7">
                  <c:v>900</c:v>
                </c:pt>
                <c:pt idx="8">
                  <c:v>1000</c:v>
                </c:pt>
                <c:pt idx="9">
                  <c:v>1800</c:v>
                </c:pt>
                <c:pt idx="10">
                  <c:v>700</c:v>
                </c:pt>
                <c:pt idx="11">
                  <c:v>800</c:v>
                </c:pt>
                <c:pt idx="12">
                  <c:v>1100</c:v>
                </c:pt>
                <c:pt idx="13">
                  <c:v>500</c:v>
                </c:pt>
                <c:pt idx="14">
                  <c:v>1300</c:v>
                </c:pt>
                <c:pt idx="15">
                  <c:v>700</c:v>
                </c:pt>
                <c:pt idx="16">
                  <c:v>900</c:v>
                </c:pt>
                <c:pt idx="17">
                  <c:v>700</c:v>
                </c:pt>
                <c:pt idx="18">
                  <c:v>800</c:v>
                </c:pt>
                <c:pt idx="19">
                  <c:v>900</c:v>
                </c:pt>
                <c:pt idx="20">
                  <c:v>1400</c:v>
                </c:pt>
                <c:pt idx="21">
                  <c:v>2000</c:v>
                </c:pt>
                <c:pt idx="22">
                  <c:v>500</c:v>
                </c:pt>
                <c:pt idx="23">
                  <c:v>600</c:v>
                </c:pt>
                <c:pt idx="24">
                  <c:v>600</c:v>
                </c:pt>
                <c:pt idx="25">
                  <c:v>3500</c:v>
                </c:pt>
                <c:pt idx="26">
                  <c:v>1500</c:v>
                </c:pt>
                <c:pt idx="27">
                  <c:v>400</c:v>
                </c:pt>
                <c:pt idx="28">
                  <c:v>1300</c:v>
                </c:pt>
                <c:pt idx="29">
                  <c:v>1800</c:v>
                </c:pt>
                <c:pt idx="30">
                  <c:v>1400</c:v>
                </c:pt>
                <c:pt idx="31">
                  <c:v>1400</c:v>
                </c:pt>
                <c:pt idx="32">
                  <c:v>1000</c:v>
                </c:pt>
                <c:pt idx="33">
                  <c:v>2000</c:v>
                </c:pt>
                <c:pt idx="34">
                  <c:v>1200</c:v>
                </c:pt>
                <c:pt idx="35">
                  <c:v>500</c:v>
                </c:pt>
                <c:pt idx="36">
                  <c:v>1700</c:v>
                </c:pt>
                <c:pt idx="37">
                  <c:v>1500</c:v>
                </c:pt>
                <c:pt idx="38">
                  <c:v>3000</c:v>
                </c:pt>
                <c:pt idx="39">
                  <c:v>500</c:v>
                </c:pt>
                <c:pt idx="40">
                  <c:v>1200</c:v>
                </c:pt>
                <c:pt idx="41">
                  <c:v>1300</c:v>
                </c:pt>
                <c:pt idx="42">
                  <c:v>1200</c:v>
                </c:pt>
                <c:pt idx="43">
                  <c:v>500</c:v>
                </c:pt>
                <c:pt idx="44">
                  <c:v>1000</c:v>
                </c:pt>
                <c:pt idx="45">
                  <c:v>1600</c:v>
                </c:pt>
                <c:pt idx="46">
                  <c:v>1500</c:v>
                </c:pt>
                <c:pt idx="47">
                  <c:v>1200</c:v>
                </c:pt>
                <c:pt idx="48">
                  <c:v>600</c:v>
                </c:pt>
                <c:pt idx="49">
                  <c:v>800</c:v>
                </c:pt>
                <c:pt idx="50">
                  <c:v>1000</c:v>
                </c:pt>
                <c:pt idx="51">
                  <c:v>900</c:v>
                </c:pt>
                <c:pt idx="52">
                  <c:v>1000</c:v>
                </c:pt>
                <c:pt idx="53">
                  <c:v>1100</c:v>
                </c:pt>
                <c:pt idx="54">
                  <c:v>1500</c:v>
                </c:pt>
                <c:pt idx="55">
                  <c:v>1900</c:v>
                </c:pt>
                <c:pt idx="56">
                  <c:v>1300</c:v>
                </c:pt>
                <c:pt idx="57">
                  <c:v>1900</c:v>
                </c:pt>
                <c:pt idx="58">
                  <c:v>600</c:v>
                </c:pt>
                <c:pt idx="59">
                  <c:v>1600</c:v>
                </c:pt>
              </c:numCache>
            </c:numRef>
          </c:yVal>
          <c:smooth val="0"/>
          <c:extLst>
            <c:ext xmlns:c16="http://schemas.microsoft.com/office/drawing/2014/chart" uri="{C3380CC4-5D6E-409C-BE32-E72D297353CC}">
              <c16:uniqueId val="{00000000-8127-4C34-A8A6-A5E204066071}"/>
            </c:ext>
          </c:extLst>
        </c:ser>
        <c:dLbls>
          <c:showLegendKey val="0"/>
          <c:showVal val="0"/>
          <c:showCatName val="0"/>
          <c:showSerName val="0"/>
          <c:showPercent val="0"/>
          <c:showBubbleSize val="0"/>
        </c:dLbls>
        <c:axId val="46424832"/>
        <c:axId val="46427136"/>
      </c:scatterChart>
      <c:valAx>
        <c:axId val="46424832"/>
        <c:scaling>
          <c:orientation val="minMax"/>
        </c:scaling>
        <c:delete val="0"/>
        <c:axPos val="b"/>
        <c:title>
          <c:tx>
            <c:rich>
              <a:bodyPr/>
              <a:lstStyle/>
              <a:p>
                <a:pPr>
                  <a:defRPr/>
                </a:pPr>
                <a:r>
                  <a:rPr lang="en-US" dirty="0"/>
                  <a:t>Variable-2</a:t>
                </a:r>
              </a:p>
            </c:rich>
          </c:tx>
          <c:overlay val="0"/>
        </c:title>
        <c:numFmt formatCode="General" sourceLinked="1"/>
        <c:majorTickMark val="none"/>
        <c:minorTickMark val="none"/>
        <c:tickLblPos val="nextTo"/>
        <c:crossAx val="46427136"/>
        <c:crosses val="autoZero"/>
        <c:crossBetween val="midCat"/>
      </c:valAx>
      <c:valAx>
        <c:axId val="46427136"/>
        <c:scaling>
          <c:orientation val="minMax"/>
        </c:scaling>
        <c:delete val="0"/>
        <c:axPos val="l"/>
        <c:majorGridlines>
          <c:spPr>
            <a:ln>
              <a:noFill/>
            </a:ln>
          </c:spPr>
        </c:majorGridlines>
        <c:title>
          <c:tx>
            <c:rich>
              <a:bodyPr/>
              <a:lstStyle/>
              <a:p>
                <a:pPr>
                  <a:defRPr/>
                </a:pPr>
                <a:r>
                  <a:rPr lang="en-US" dirty="0"/>
                  <a:t>Variable-1</a:t>
                </a:r>
              </a:p>
            </c:rich>
          </c:tx>
          <c:overlay val="0"/>
        </c:title>
        <c:numFmt formatCode="General" sourceLinked="1"/>
        <c:majorTickMark val="none"/>
        <c:minorTickMark val="none"/>
        <c:tickLblPos val="nextTo"/>
        <c:crossAx val="46424832"/>
        <c:crosses val="autoZero"/>
        <c:crossBetween val="midCat"/>
      </c:valAx>
    </c:plotArea>
    <c:plotVisOnly val="1"/>
    <c:dispBlanksAs val="gap"/>
    <c:showDLblsOverMax val="0"/>
  </c:chart>
  <c:txPr>
    <a:bodyPr/>
    <a:lstStyle/>
    <a:p>
      <a:pPr>
        <a:defRPr sz="800"/>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0.1625</cdr:x>
      <cdr:y>0.12847</cdr:y>
    </cdr:from>
    <cdr:to>
      <cdr:x>0.71458</cdr:x>
      <cdr:y>0.65278</cdr:y>
    </cdr:to>
    <cdr:cxnSp macro="">
      <cdr:nvCxnSpPr>
        <cdr:cNvPr id="4" name="Straight Connector 3">
          <a:extLst xmlns:a="http://schemas.openxmlformats.org/drawingml/2006/main">
            <a:ext uri="{FF2B5EF4-FFF2-40B4-BE49-F238E27FC236}">
              <a16:creationId xmlns:a16="http://schemas.microsoft.com/office/drawing/2014/main" id="{1D93F280-CD1D-47E3-9D0C-17E272B91AF8}"/>
            </a:ext>
          </a:extLst>
        </cdr:cNvPr>
        <cdr:cNvCxnSpPr/>
      </cdr:nvCxnSpPr>
      <cdr:spPr>
        <a:xfrm xmlns:a="http://schemas.openxmlformats.org/drawingml/2006/main" flipV="1">
          <a:off x="742950" y="352425"/>
          <a:ext cx="2524125" cy="1438275"/>
        </a:xfrm>
        <a:prstGeom xmlns:a="http://schemas.openxmlformats.org/drawingml/2006/main" prst="line">
          <a:avLst/>
        </a:prstGeom>
        <a:ln xmlns:a="http://schemas.openxmlformats.org/drawingml/2006/main">
          <a:solidFill>
            <a:sysClr val="windowText" lastClr="00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0.16667</cdr:x>
      <cdr:y>0.19097</cdr:y>
    </cdr:from>
    <cdr:to>
      <cdr:x>0.81042</cdr:x>
      <cdr:y>0.65278</cdr:y>
    </cdr:to>
    <cdr:cxnSp macro="">
      <cdr:nvCxnSpPr>
        <cdr:cNvPr id="6" name="Straight Connector 5">
          <a:extLst xmlns:a="http://schemas.openxmlformats.org/drawingml/2006/main">
            <a:ext uri="{FF2B5EF4-FFF2-40B4-BE49-F238E27FC236}">
              <a16:creationId xmlns:a16="http://schemas.microsoft.com/office/drawing/2014/main" id="{30183CAC-B1A8-4F5A-816A-5FDB9644CC51}"/>
            </a:ext>
          </a:extLst>
        </cdr:cNvPr>
        <cdr:cNvCxnSpPr/>
      </cdr:nvCxnSpPr>
      <cdr:spPr>
        <a:xfrm xmlns:a="http://schemas.openxmlformats.org/drawingml/2006/main" flipV="1">
          <a:off x="762000" y="523875"/>
          <a:ext cx="2943225" cy="1266825"/>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0.1625</cdr:x>
      <cdr:y>0.33681</cdr:y>
    </cdr:from>
    <cdr:to>
      <cdr:x>0.8625</cdr:x>
      <cdr:y>0.64931</cdr:y>
    </cdr:to>
    <cdr:cxnSp macro="">
      <cdr:nvCxnSpPr>
        <cdr:cNvPr id="8" name="Straight Connector 7">
          <a:extLst xmlns:a="http://schemas.openxmlformats.org/drawingml/2006/main">
            <a:ext uri="{FF2B5EF4-FFF2-40B4-BE49-F238E27FC236}">
              <a16:creationId xmlns:a16="http://schemas.microsoft.com/office/drawing/2014/main" id="{E7BDA4A6-4B52-425C-9350-D767EE17BACA}"/>
            </a:ext>
          </a:extLst>
        </cdr:cNvPr>
        <cdr:cNvCxnSpPr/>
      </cdr:nvCxnSpPr>
      <cdr:spPr>
        <a:xfrm xmlns:a="http://schemas.openxmlformats.org/drawingml/2006/main" flipV="1">
          <a:off x="742950" y="923925"/>
          <a:ext cx="3200400" cy="857250"/>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0.1657</cdr:x>
      <cdr:y>0.47569</cdr:y>
    </cdr:from>
    <cdr:to>
      <cdr:x>0.82917</cdr:x>
      <cdr:y>0.6507</cdr:y>
    </cdr:to>
    <cdr:cxnSp macro="">
      <cdr:nvCxnSpPr>
        <cdr:cNvPr id="10" name="Straight Connector 9">
          <a:extLst xmlns:a="http://schemas.openxmlformats.org/drawingml/2006/main">
            <a:ext uri="{FF2B5EF4-FFF2-40B4-BE49-F238E27FC236}">
              <a16:creationId xmlns:a16="http://schemas.microsoft.com/office/drawing/2014/main" id="{46D3CBBB-4CEC-44A6-9CA6-349766E8047D}"/>
            </a:ext>
          </a:extLst>
        </cdr:cNvPr>
        <cdr:cNvCxnSpPr/>
      </cdr:nvCxnSpPr>
      <cdr:spPr>
        <a:xfrm xmlns:a="http://schemas.openxmlformats.org/drawingml/2006/main" flipV="1">
          <a:off x="689727" y="1336643"/>
          <a:ext cx="2761617" cy="491755"/>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0.67776</cdr:x>
      <cdr:y>0.05018</cdr:y>
    </cdr:from>
    <cdr:to>
      <cdr:x>0.79526</cdr:x>
      <cdr:y>0.12148</cdr:y>
    </cdr:to>
    <cdr:sp macro="" textlink="">
      <cdr:nvSpPr>
        <cdr:cNvPr id="2" name="Text Box 1"/>
        <cdr:cNvSpPr txBox="1"/>
      </cdr:nvSpPr>
      <cdr:spPr>
        <a:xfrm xmlns:a="http://schemas.openxmlformats.org/drawingml/2006/main">
          <a:off x="2562897" y="122349"/>
          <a:ext cx="444320" cy="1738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800" dirty="0">
            <a:solidFill>
              <a:schemeClr val="tx1"/>
            </a:solidFill>
          </a:endParaRPr>
        </a:p>
      </cdr:txBody>
    </cdr:sp>
  </cdr:relSizeAnchor>
  <cdr:relSizeAnchor xmlns:cdr="http://schemas.openxmlformats.org/drawingml/2006/chartDrawing">
    <cdr:from>
      <cdr:x>0.71522</cdr:x>
      <cdr:y>0.02905</cdr:y>
    </cdr:from>
    <cdr:to>
      <cdr:x>0.86508</cdr:x>
      <cdr:y>0.10563</cdr:y>
    </cdr:to>
    <cdr:sp macro="" textlink="">
      <cdr:nvSpPr>
        <cdr:cNvPr id="3" name="Text Box 2"/>
        <cdr:cNvSpPr txBox="1"/>
      </cdr:nvSpPr>
      <cdr:spPr>
        <a:xfrm xmlns:a="http://schemas.openxmlformats.org/drawingml/2006/main">
          <a:off x="2704563" y="70834"/>
          <a:ext cx="566671" cy="18674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a:solidFill>
                <a:schemeClr val="tx1"/>
              </a:solidFill>
            </a:rPr>
            <a:t>Line-1</a:t>
          </a:r>
        </a:p>
      </cdr:txBody>
    </cdr:sp>
  </cdr:relSizeAnchor>
  <cdr:relSizeAnchor xmlns:cdr="http://schemas.openxmlformats.org/drawingml/2006/chartDrawing">
    <cdr:from>
      <cdr:x>0.83783</cdr:x>
      <cdr:y>0.16109</cdr:y>
    </cdr:from>
    <cdr:to>
      <cdr:x>0.95533</cdr:x>
      <cdr:y>0.20863</cdr:y>
    </cdr:to>
    <cdr:sp macro="" textlink="">
      <cdr:nvSpPr>
        <cdr:cNvPr id="5" name="Text Box 4"/>
        <cdr:cNvSpPr txBox="1"/>
      </cdr:nvSpPr>
      <cdr:spPr>
        <a:xfrm xmlns:a="http://schemas.openxmlformats.org/drawingml/2006/main">
          <a:off x="3168203" y="392806"/>
          <a:ext cx="444321" cy="1159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solidFill>
              <a:schemeClr val="tx1"/>
            </a:solidFill>
          </a:endParaRPr>
        </a:p>
      </cdr:txBody>
    </cdr:sp>
  </cdr:relSizeAnchor>
  <cdr:relSizeAnchor xmlns:cdr="http://schemas.openxmlformats.org/drawingml/2006/chartDrawing">
    <cdr:from>
      <cdr:x>0.8787</cdr:x>
      <cdr:y>0.31162</cdr:y>
    </cdr:from>
    <cdr:to>
      <cdr:x>0.98769</cdr:x>
      <cdr:y>0.36708</cdr:y>
    </cdr:to>
    <cdr:sp macro="" textlink="">
      <cdr:nvSpPr>
        <cdr:cNvPr id="7" name="Text Box 6"/>
        <cdr:cNvSpPr txBox="1"/>
      </cdr:nvSpPr>
      <cdr:spPr>
        <a:xfrm xmlns:a="http://schemas.openxmlformats.org/drawingml/2006/main">
          <a:off x="3322749" y="759853"/>
          <a:ext cx="412124" cy="1352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solidFill>
              <a:schemeClr val="tx1"/>
            </a:solidFill>
          </a:endParaRPr>
        </a:p>
      </cdr:txBody>
    </cdr:sp>
  </cdr:relSizeAnchor>
  <cdr:relSizeAnchor xmlns:cdr="http://schemas.openxmlformats.org/drawingml/2006/chartDrawing">
    <cdr:from>
      <cdr:x>0.83443</cdr:x>
      <cdr:y>0.14261</cdr:y>
    </cdr:from>
    <cdr:to>
      <cdr:x>0.95874</cdr:x>
      <cdr:y>0.22711</cdr:y>
    </cdr:to>
    <cdr:sp macro="" textlink="">
      <cdr:nvSpPr>
        <cdr:cNvPr id="9" name="Text Box 8"/>
        <cdr:cNvSpPr txBox="1"/>
      </cdr:nvSpPr>
      <cdr:spPr>
        <a:xfrm xmlns:a="http://schemas.openxmlformats.org/drawingml/2006/main">
          <a:off x="3155324" y="347730"/>
          <a:ext cx="470079" cy="2060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a:solidFill>
                <a:schemeClr val="tx1"/>
              </a:solidFill>
            </a:rPr>
            <a:t>Line-2</a:t>
          </a:r>
        </a:p>
      </cdr:txBody>
    </cdr:sp>
  </cdr:relSizeAnchor>
  <cdr:relSizeAnchor xmlns:cdr="http://schemas.openxmlformats.org/drawingml/2006/chartDrawing">
    <cdr:from>
      <cdr:x>0.84464</cdr:x>
      <cdr:y>0.28785</cdr:y>
    </cdr:from>
    <cdr:to>
      <cdr:x>0.97747</cdr:x>
      <cdr:y>0.36708</cdr:y>
    </cdr:to>
    <cdr:sp macro="" textlink="">
      <cdr:nvSpPr>
        <cdr:cNvPr id="13" name="Text Box 12"/>
        <cdr:cNvSpPr txBox="1"/>
      </cdr:nvSpPr>
      <cdr:spPr>
        <a:xfrm xmlns:a="http://schemas.openxmlformats.org/drawingml/2006/main">
          <a:off x="3193961" y="701899"/>
          <a:ext cx="502276" cy="1931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a:solidFill>
                <a:schemeClr val="tx1"/>
              </a:solidFill>
            </a:rPr>
            <a:t>Line-3</a:t>
          </a:r>
        </a:p>
      </cdr:txBody>
    </cdr:sp>
  </cdr:relSizeAnchor>
  <cdr:relSizeAnchor xmlns:cdr="http://schemas.openxmlformats.org/drawingml/2006/chartDrawing">
    <cdr:from>
      <cdr:x>0.84464</cdr:x>
      <cdr:y>0.44102</cdr:y>
    </cdr:from>
    <cdr:to>
      <cdr:x>0.96555</cdr:x>
      <cdr:y>0.50704</cdr:y>
    </cdr:to>
    <cdr:sp macro="" textlink="">
      <cdr:nvSpPr>
        <cdr:cNvPr id="14" name="Text Box 13"/>
        <cdr:cNvSpPr txBox="1"/>
      </cdr:nvSpPr>
      <cdr:spPr>
        <a:xfrm xmlns:a="http://schemas.openxmlformats.org/drawingml/2006/main">
          <a:off x="3193960" y="1075386"/>
          <a:ext cx="457200" cy="1609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a:solidFill>
                <a:schemeClr val="tx1"/>
              </a:solidFill>
            </a:rPr>
            <a:t>Line-4</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13</a:t>
            </a:r>
          </a:p>
          <a:p>
            <a:pPr marL="69850" algn="ctr"/>
            <a:r>
              <a:rPr lang="en-US" altLang="en-US" sz="2500" b="1" dirty="0">
                <a:latin typeface="+mn-lt"/>
              </a:rPr>
              <a:t>Simple Linear Regression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879398756"/>
              </p:ext>
            </p:extLst>
          </p:nvPr>
        </p:nvGraphicFramePr>
        <p:xfrm>
          <a:off x="2536209" y="1011072"/>
          <a:ext cx="4419600" cy="28194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719618" y="4056797"/>
            <a:ext cx="6629400" cy="1569660"/>
          </a:xfrm>
          <a:prstGeom prst="rect">
            <a:avLst/>
          </a:prstGeom>
          <a:ln>
            <a:solidFill>
              <a:schemeClr val="bg2">
                <a:lumMod val="50000"/>
              </a:schemeClr>
            </a:solidFill>
          </a:ln>
        </p:spPr>
        <p:txBody>
          <a:bodyPr wrap="square">
            <a:spAutoFit/>
          </a:bodyPr>
          <a:lstStyle/>
          <a:p>
            <a:pPr eaLnBrk="1" hangingPunct="1">
              <a:defRPr/>
            </a:pPr>
            <a:r>
              <a:rPr lang="en-US" sz="2400" dirty="0">
                <a:latin typeface="+mn-lt"/>
              </a:rPr>
              <a:t>The best line refers to the line which is very close to the maximum number of points on a scatter plot along with approximately similar number of points above or below the line. </a:t>
            </a: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0657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51143"/>
            <a:ext cx="7786048" cy="536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Prediction Accuracy of Straight Line </a:t>
            </a:r>
          </a:p>
        </p:txBody>
      </p:sp>
      <p:sp>
        <p:nvSpPr>
          <p:cNvPr id="3" name="Content Placeholder 2"/>
          <p:cNvSpPr txBox="1">
            <a:spLocks/>
          </p:cNvSpPr>
          <p:nvPr/>
        </p:nvSpPr>
        <p:spPr>
          <a:xfrm>
            <a:off x="838200" y="1143000"/>
            <a:ext cx="7647296" cy="1981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Gradient:</a:t>
            </a:r>
            <a:r>
              <a:rPr lang="en-US" altLang="en-US" sz="2400" dirty="0"/>
              <a:t> The gradient of a straight line refers to the degree of rises or falls vertically of the line for every data point in </a:t>
            </a:r>
            <a:r>
              <a:rPr lang="en-US" altLang="en-US" sz="2400" i="1" dirty="0" err="1"/>
              <a:t>xy</a:t>
            </a:r>
            <a:r>
              <a:rPr lang="en-US" altLang="en-US" sz="2400" dirty="0"/>
              <a:t> plane. It is also known as ‘slope’. </a:t>
            </a:r>
          </a:p>
          <a:p>
            <a:r>
              <a:rPr lang="en-US" altLang="en-US" sz="2400" b="1" dirty="0"/>
              <a:t>Intercept:</a:t>
            </a:r>
            <a:r>
              <a:rPr lang="en-US" altLang="en-US" sz="2400" dirty="0"/>
              <a:t> Intercept is defined as the point where a straight line crosses the horizontal or vertical axes. </a:t>
            </a:r>
          </a:p>
          <a:p>
            <a:endParaRPr lang="en-US" altLang="en-US" sz="2400" dirty="0"/>
          </a:p>
        </p:txBody>
      </p:sp>
      <p:sp>
        <p:nvSpPr>
          <p:cNvPr id="6" name="Rectangle 5"/>
          <p:cNvSpPr/>
          <p:nvPr/>
        </p:nvSpPr>
        <p:spPr>
          <a:xfrm>
            <a:off x="5369044" y="3494038"/>
            <a:ext cx="3116452" cy="2308324"/>
          </a:xfrm>
          <a:prstGeom prst="rect">
            <a:avLst/>
          </a:prstGeom>
          <a:ln>
            <a:solidFill>
              <a:schemeClr val="bg2">
                <a:lumMod val="50000"/>
              </a:schemeClr>
            </a:solidFill>
          </a:ln>
        </p:spPr>
        <p:txBody>
          <a:bodyPr wrap="square">
            <a:spAutoFit/>
          </a:bodyPr>
          <a:lstStyle/>
          <a:p>
            <a:pPr algn="just" eaLnBrk="1" hangingPunct="1">
              <a:defRPr/>
            </a:pPr>
            <a:r>
              <a:rPr lang="en-US" sz="2400" dirty="0">
                <a:latin typeface="+mn-lt"/>
              </a:rPr>
              <a:t>The prediction of one dependent variable (Y</a:t>
            </a:r>
            <a:r>
              <a:rPr lang="en-US" sz="2400" i="1" baseline="-25000" dirty="0">
                <a:latin typeface="+mn-lt"/>
              </a:rPr>
              <a:t>i</a:t>
            </a:r>
            <a:r>
              <a:rPr lang="en-US" sz="2400" dirty="0">
                <a:latin typeface="+mn-lt"/>
              </a:rPr>
              <a:t>) based on the score of independent variable of </a:t>
            </a:r>
            <a:r>
              <a:rPr lang="en-US" sz="2400" i="1" dirty="0">
                <a:latin typeface="+mn-lt"/>
              </a:rPr>
              <a:t>i</a:t>
            </a:r>
            <a:r>
              <a:rPr lang="en-US" sz="2400" baseline="-25000" dirty="0">
                <a:latin typeface="+mn-lt"/>
              </a:rPr>
              <a:t>th</a:t>
            </a:r>
            <a:r>
              <a:rPr lang="en-US" sz="2400" i="1" dirty="0">
                <a:latin typeface="+mn-lt"/>
              </a:rPr>
              <a:t> </a:t>
            </a:r>
            <a:r>
              <a:rPr lang="en-US" sz="2400" dirty="0">
                <a:latin typeface="+mn-lt"/>
              </a:rPr>
              <a:t>case is expressed as Y</a:t>
            </a:r>
            <a:r>
              <a:rPr lang="en-US" sz="2400" i="1" baseline="-25000" dirty="0">
                <a:latin typeface="+mn-lt"/>
              </a:rPr>
              <a:t>i </a:t>
            </a:r>
            <a:r>
              <a:rPr lang="en-US" sz="2400" dirty="0">
                <a:latin typeface="+mn-lt"/>
              </a:rPr>
              <a:t>= </a:t>
            </a:r>
            <a:r>
              <a:rPr lang="en-US" sz="2400" i="1" dirty="0">
                <a:latin typeface="+mn-lt"/>
              </a:rPr>
              <a:t>a  </a:t>
            </a:r>
            <a:r>
              <a:rPr lang="en-US" sz="2400" dirty="0">
                <a:latin typeface="+mn-lt"/>
              </a:rPr>
              <a:t>+ </a:t>
            </a:r>
            <a:r>
              <a:rPr lang="en-US" sz="2400" i="1" dirty="0">
                <a:latin typeface="+mn-lt"/>
              </a:rPr>
              <a:t>b</a:t>
            </a:r>
            <a:r>
              <a:rPr lang="en-US" sz="2400" dirty="0">
                <a:latin typeface="+mn-lt"/>
              </a:rPr>
              <a:t>X</a:t>
            </a:r>
            <a:r>
              <a:rPr lang="en-US" sz="2400" i="1" baseline="-25000" dirty="0">
                <a:latin typeface="+mn-lt"/>
              </a:rPr>
              <a:t>i </a:t>
            </a:r>
            <a:r>
              <a:rPr lang="en-US" sz="2400" dirty="0">
                <a:latin typeface="+mn-lt"/>
              </a:rPr>
              <a:t>+ ε</a:t>
            </a:r>
            <a:r>
              <a:rPr lang="en-US" sz="2400" baseline="-25000" dirty="0">
                <a:latin typeface="+mn-lt"/>
              </a:rPr>
              <a:t>i</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8" name="Picture 7" descr="A screenshot of a cell phone&#10;&#10;Description automatically generated">
            <a:extLst>
              <a:ext uri="{FF2B5EF4-FFF2-40B4-BE49-F238E27FC236}">
                <a16:creationId xmlns:a16="http://schemas.microsoft.com/office/drawing/2014/main" id="{A747A268-2587-4DF3-999D-8BEF4927BFD6}"/>
              </a:ext>
            </a:extLst>
          </p:cNvPr>
          <p:cNvPicPr>
            <a:picLocks noChangeAspect="1"/>
          </p:cNvPicPr>
          <p:nvPr/>
        </p:nvPicPr>
        <p:blipFill>
          <a:blip r:embed="rId2"/>
          <a:stretch>
            <a:fillRect/>
          </a:stretch>
        </p:blipFill>
        <p:spPr>
          <a:xfrm>
            <a:off x="1206038" y="3157450"/>
            <a:ext cx="3781598" cy="2993967"/>
          </a:xfrm>
          <a:prstGeom prst="rect">
            <a:avLst/>
          </a:prstGeom>
        </p:spPr>
      </p:pic>
    </p:spTree>
    <p:extLst>
      <p:ext uri="{BB962C8B-B14F-4D97-AF65-F5344CB8AC3E}">
        <p14:creationId xmlns:p14="http://schemas.microsoft.com/office/powerpoint/2010/main" val="95388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025" y="-50610"/>
            <a:ext cx="6633949"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Statistical Significance of Simple Linear Regression</a:t>
            </a:r>
          </a:p>
        </p:txBody>
      </p:sp>
      <p:sp>
        <p:nvSpPr>
          <p:cNvPr id="3" name="Content Placeholder 2"/>
          <p:cNvSpPr txBox="1">
            <a:spLocks/>
          </p:cNvSpPr>
          <p:nvPr/>
        </p:nvSpPr>
        <p:spPr>
          <a:xfrm>
            <a:off x="1362500" y="1471471"/>
            <a:ext cx="6418997" cy="173575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Model Fit: Sum of Squares</a:t>
            </a:r>
            <a:r>
              <a:rPr lang="en-US" altLang="en-US" sz="2400" b="1" i="1" dirty="0"/>
              <a:t> </a:t>
            </a:r>
            <a:r>
              <a:rPr lang="en-US" altLang="en-US" sz="2400" dirty="0"/>
              <a:t> </a:t>
            </a:r>
          </a:p>
          <a:p>
            <a:pPr marL="69850" indent="0" algn="just">
              <a:buFont typeface="Wingdings 2" panose="05020102010507070707" pitchFamily="18" charset="2"/>
              <a:buNone/>
            </a:pPr>
            <a:r>
              <a:rPr lang="en-US" altLang="en-US" sz="2400" b="1" dirty="0"/>
              <a:t>Total Sum of Square (</a:t>
            </a:r>
            <a:r>
              <a:rPr lang="en-US" altLang="en-US" sz="2400" b="1" dirty="0" err="1"/>
              <a:t>SS</a:t>
            </a:r>
            <a:r>
              <a:rPr lang="en-US" altLang="en-US" sz="2400" b="1" baseline="-25000" dirty="0" err="1"/>
              <a:t>total</a:t>
            </a:r>
            <a:r>
              <a:rPr lang="en-US" altLang="en-US" sz="2400" b="1" dirty="0"/>
              <a:t>): </a:t>
            </a:r>
            <a:r>
              <a:rPr lang="en-US" altLang="en-US" sz="2400" dirty="0"/>
              <a:t>Total sum of square represents the total amount of differences in an observed data in the regression model.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6" descr="A close up of text on a white background&#10;&#10;Description automatically generated">
            <a:extLst>
              <a:ext uri="{FF2B5EF4-FFF2-40B4-BE49-F238E27FC236}">
                <a16:creationId xmlns:a16="http://schemas.microsoft.com/office/drawing/2014/main" id="{234F9926-1B58-4369-8413-89712D3E4294}"/>
              </a:ext>
            </a:extLst>
          </p:cNvPr>
          <p:cNvPicPr>
            <a:picLocks noChangeAspect="1"/>
          </p:cNvPicPr>
          <p:nvPr/>
        </p:nvPicPr>
        <p:blipFill>
          <a:blip r:embed="rId2"/>
          <a:stretch>
            <a:fillRect/>
          </a:stretch>
        </p:blipFill>
        <p:spPr>
          <a:xfrm>
            <a:off x="1861759" y="2975955"/>
            <a:ext cx="5420481" cy="3325091"/>
          </a:xfrm>
          <a:prstGeom prst="rect">
            <a:avLst/>
          </a:prstGeom>
        </p:spPr>
      </p:pic>
    </p:spTree>
    <p:extLst>
      <p:ext uri="{BB962C8B-B14F-4D97-AF65-F5344CB8AC3E}">
        <p14:creationId xmlns:p14="http://schemas.microsoft.com/office/powerpoint/2010/main" val="37605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46579" y="685801"/>
            <a:ext cx="6582770" cy="1676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Residual Sum of Square (</a:t>
            </a:r>
            <a:r>
              <a:rPr lang="en-US" altLang="en-US" sz="2400" b="1" dirty="0" err="1"/>
              <a:t>SS</a:t>
            </a:r>
            <a:r>
              <a:rPr lang="en-US" altLang="en-US" sz="2400" b="1" baseline="-25000" dirty="0" err="1"/>
              <a:t>residual</a:t>
            </a:r>
            <a:r>
              <a:rPr lang="en-US" altLang="en-US" sz="2400" b="1" dirty="0"/>
              <a:t>): </a:t>
            </a:r>
            <a:r>
              <a:rPr lang="en-US" altLang="en-US" sz="2400" dirty="0"/>
              <a:t>The residual sum of square represents the amount of differences in observed data with respect to best-fit regression line based on the LSM.</a:t>
            </a:r>
          </a:p>
        </p:txBody>
      </p:sp>
      <p:sp>
        <p:nvSpPr>
          <p:cNvPr id="5" name="Rectangle 4"/>
          <p:cNvSpPr/>
          <p:nvPr/>
        </p:nvSpPr>
        <p:spPr>
          <a:xfrm>
            <a:off x="5941326" y="2568576"/>
            <a:ext cx="2888776" cy="3046988"/>
          </a:xfrm>
          <a:prstGeom prst="rect">
            <a:avLst/>
          </a:prstGeom>
          <a:ln>
            <a:solidFill>
              <a:schemeClr val="bg2">
                <a:lumMod val="50000"/>
              </a:schemeClr>
            </a:solidFill>
          </a:ln>
        </p:spPr>
        <p:txBody>
          <a:bodyPr wrap="square">
            <a:spAutoFit/>
          </a:bodyPr>
          <a:lstStyle/>
          <a:p>
            <a:pPr algn="just" eaLnBrk="1" hangingPunct="1">
              <a:defRPr/>
            </a:pPr>
            <a:r>
              <a:rPr lang="en-US" sz="2400" dirty="0"/>
              <a:t>Higher the value of SS</a:t>
            </a:r>
            <a:r>
              <a:rPr lang="en-US" sz="2400" baseline="-25000" dirty="0"/>
              <a:t>residual</a:t>
            </a:r>
            <a:r>
              <a:rPr lang="en-US" sz="2400" dirty="0"/>
              <a:t>, greater will be inaccuracy of regression model. The same can be illustrated in the diagram as shown in Figure 13.4.</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6" descr="A close up of text on a white background&#10;&#10;Description automatically generated">
            <a:extLst>
              <a:ext uri="{FF2B5EF4-FFF2-40B4-BE49-F238E27FC236}">
                <a16:creationId xmlns:a16="http://schemas.microsoft.com/office/drawing/2014/main" id="{36E53D71-0989-45AC-AFC7-404A27DAD739}"/>
              </a:ext>
            </a:extLst>
          </p:cNvPr>
          <p:cNvPicPr>
            <a:picLocks noChangeAspect="1"/>
          </p:cNvPicPr>
          <p:nvPr/>
        </p:nvPicPr>
        <p:blipFill>
          <a:blip r:embed="rId2"/>
          <a:stretch>
            <a:fillRect/>
          </a:stretch>
        </p:blipFill>
        <p:spPr>
          <a:xfrm>
            <a:off x="1789071" y="2437878"/>
            <a:ext cx="3813957" cy="3734321"/>
          </a:xfrm>
          <a:prstGeom prst="rect">
            <a:avLst/>
          </a:prstGeom>
        </p:spPr>
      </p:pic>
    </p:spTree>
    <p:extLst>
      <p:ext uri="{BB962C8B-B14F-4D97-AF65-F5344CB8AC3E}">
        <p14:creationId xmlns:p14="http://schemas.microsoft.com/office/powerpoint/2010/main" val="18193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45526" y="660780"/>
            <a:ext cx="6893257" cy="16002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altLang="en-US" sz="2400" b="1" dirty="0"/>
              <a:t>Model Sum of Square (</a:t>
            </a:r>
            <a:r>
              <a:rPr lang="en-GB" altLang="en-US" sz="2400" b="1" dirty="0" err="1"/>
              <a:t>SS</a:t>
            </a:r>
            <a:r>
              <a:rPr lang="en-GB" altLang="en-US" sz="2400" b="1" baseline="-25000" dirty="0" err="1"/>
              <a:t>model</a:t>
            </a:r>
            <a:r>
              <a:rPr lang="en-GB" altLang="en-US" sz="2400" b="1" dirty="0"/>
              <a:t>): </a:t>
            </a:r>
            <a:r>
              <a:rPr lang="en-GB" altLang="en-US" sz="2400" dirty="0"/>
              <a:t>The model sum of square represents the difference between </a:t>
            </a:r>
            <a:r>
              <a:rPr lang="en-GB" altLang="en-US" sz="2400" dirty="0" err="1"/>
              <a:t>SS</a:t>
            </a:r>
            <a:r>
              <a:rPr lang="en-GB" altLang="en-US" sz="2400" baseline="-25000" dirty="0" err="1"/>
              <a:t>total</a:t>
            </a:r>
            <a:r>
              <a:rPr lang="en-GB" altLang="en-US" sz="2400" dirty="0"/>
              <a:t> and </a:t>
            </a:r>
            <a:r>
              <a:rPr lang="en-GB" altLang="en-US" sz="2400" dirty="0" err="1"/>
              <a:t>SS</a:t>
            </a:r>
            <a:r>
              <a:rPr lang="en-GB" altLang="en-US" sz="2400" baseline="-25000" dirty="0" err="1"/>
              <a:t>error</a:t>
            </a:r>
            <a:r>
              <a:rPr lang="en-GB" altLang="en-US" sz="2400" dirty="0"/>
              <a:t>. The value of </a:t>
            </a:r>
            <a:r>
              <a:rPr lang="en-GB" altLang="en-US" sz="2400" dirty="0" err="1"/>
              <a:t>SS</a:t>
            </a:r>
            <a:r>
              <a:rPr lang="en-GB" altLang="en-US" sz="2400" baseline="-25000" dirty="0" err="1"/>
              <a:t>model</a:t>
            </a:r>
            <a:r>
              <a:rPr lang="en-GB" altLang="en-US" sz="2400" dirty="0"/>
              <a:t> ensures the accuracy of regression model over the basic model. </a:t>
            </a:r>
          </a:p>
        </p:txBody>
      </p:sp>
      <p:sp>
        <p:nvSpPr>
          <p:cNvPr id="5" name="Rectangle 4"/>
          <p:cNvSpPr/>
          <p:nvPr/>
        </p:nvSpPr>
        <p:spPr>
          <a:xfrm>
            <a:off x="5775278" y="2849106"/>
            <a:ext cx="3164006" cy="2677656"/>
          </a:xfrm>
          <a:prstGeom prst="rect">
            <a:avLst/>
          </a:prstGeom>
          <a:ln>
            <a:solidFill>
              <a:schemeClr val="bg2">
                <a:lumMod val="50000"/>
              </a:schemeClr>
            </a:solidFill>
          </a:ln>
        </p:spPr>
        <p:txBody>
          <a:bodyPr wrap="square">
            <a:spAutoFit/>
          </a:bodyPr>
          <a:lstStyle/>
          <a:p>
            <a:pPr algn="just" eaLnBrk="1" hangingPunct="1">
              <a:defRPr/>
            </a:pPr>
            <a:r>
              <a:rPr lang="en-US" sz="2400" dirty="0">
                <a:latin typeface="+mn-lt"/>
              </a:rPr>
              <a:t>The SS</a:t>
            </a:r>
            <a:r>
              <a:rPr lang="en-US" sz="2400" baseline="-25000" dirty="0">
                <a:latin typeface="+mn-lt"/>
              </a:rPr>
              <a:t>model</a:t>
            </a:r>
            <a:r>
              <a:rPr lang="en-US" sz="2400" dirty="0">
                <a:latin typeface="+mn-lt"/>
              </a:rPr>
              <a:t> indicates the most optimum results with minimizing the residuals. The same can be illustrated in the diagram as shown in Figure 13.5.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6" descr="A screenshot of a cell phone&#10;&#10;Description automatically generated">
            <a:extLst>
              <a:ext uri="{FF2B5EF4-FFF2-40B4-BE49-F238E27FC236}">
                <a16:creationId xmlns:a16="http://schemas.microsoft.com/office/drawing/2014/main" id="{16CBFD89-9BF6-4EC5-95EA-2E850267B974}"/>
              </a:ext>
            </a:extLst>
          </p:cNvPr>
          <p:cNvPicPr>
            <a:picLocks noChangeAspect="1"/>
          </p:cNvPicPr>
          <p:nvPr/>
        </p:nvPicPr>
        <p:blipFill>
          <a:blip r:embed="rId2"/>
          <a:stretch>
            <a:fillRect/>
          </a:stretch>
        </p:blipFill>
        <p:spPr>
          <a:xfrm>
            <a:off x="1445526" y="2260980"/>
            <a:ext cx="3974372" cy="3677163"/>
          </a:xfrm>
          <a:prstGeom prst="rect">
            <a:avLst/>
          </a:prstGeom>
        </p:spPr>
      </p:pic>
    </p:spTree>
    <p:extLst>
      <p:ext uri="{BB962C8B-B14F-4D97-AF65-F5344CB8AC3E}">
        <p14:creationId xmlns:p14="http://schemas.microsoft.com/office/powerpoint/2010/main" val="10633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8288" y="150125"/>
            <a:ext cx="8763000" cy="545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in Simple Linear Regression </a:t>
            </a:r>
          </a:p>
        </p:txBody>
      </p:sp>
      <p:sp>
        <p:nvSpPr>
          <p:cNvPr id="3" name="Content Placeholder 2"/>
          <p:cNvSpPr txBox="1">
            <a:spLocks/>
          </p:cNvSpPr>
          <p:nvPr/>
        </p:nvSpPr>
        <p:spPr>
          <a:xfrm>
            <a:off x="1008715" y="1429603"/>
            <a:ext cx="7282146" cy="45208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Hypotheses for relationship between the variables</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Null hypothesis 		H</a:t>
            </a:r>
            <a:r>
              <a:rPr lang="en-US" sz="2400" baseline="-25000" dirty="0"/>
              <a:t>0</a:t>
            </a:r>
            <a:r>
              <a:rPr lang="en-US" sz="2400" dirty="0"/>
              <a:t>: </a:t>
            </a:r>
            <a:r>
              <a:rPr lang="en-US" sz="2400" i="1" dirty="0"/>
              <a:t>ρ </a:t>
            </a:r>
            <a:r>
              <a:rPr lang="en-US" sz="2400" dirty="0"/>
              <a:t>= 0</a:t>
            </a:r>
          </a:p>
          <a:p>
            <a:pPr marL="69850" indent="0">
              <a:buFont typeface="Wingdings 2" panose="05020102010507070707" pitchFamily="18" charset="2"/>
              <a:buNone/>
              <a:defRPr/>
            </a:pPr>
            <a:r>
              <a:rPr lang="en-US" sz="2400" dirty="0"/>
              <a:t>(No significant correlation exists between variable X and Y or slope of the gradient is equal to zero.)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a:t>
            </a:r>
            <a:r>
              <a:rPr lang="en-US" sz="2400" i="1" dirty="0"/>
              <a:t>H</a:t>
            </a:r>
            <a:r>
              <a:rPr lang="en-US" sz="2400" i="1" baseline="-25000" dirty="0"/>
              <a:t>a</a:t>
            </a:r>
            <a:r>
              <a:rPr lang="en-US" sz="2400" dirty="0"/>
              <a:t>: </a:t>
            </a:r>
            <a:r>
              <a:rPr lang="en-US" sz="2400" i="1" dirty="0"/>
              <a:t>ρ</a:t>
            </a:r>
            <a:r>
              <a:rPr lang="en-US" sz="2400" dirty="0"/>
              <a:t> ≠ 0</a:t>
            </a:r>
          </a:p>
          <a:p>
            <a:pPr marL="69850" indent="0">
              <a:buFont typeface="Wingdings 2" panose="05020102010507070707" pitchFamily="18" charset="2"/>
              <a:buNone/>
              <a:defRPr/>
            </a:pPr>
            <a:r>
              <a:rPr lang="en-US" sz="2400" dirty="0"/>
              <a:t>(Significant correlation exists between variable X and Y or slope of the gradient is not equal to zero.)</a:t>
            </a:r>
          </a:p>
        </p:txBody>
      </p:sp>
      <p:sp>
        <p:nvSpPr>
          <p:cNvPr id="5" name="Slide Number Placeholder 4"/>
          <p:cNvSpPr>
            <a:spLocks noGrp="1"/>
          </p:cNvSpPr>
          <p:nvPr>
            <p:ph type="sldNum" sz="quarter" idx="12"/>
          </p:nvPr>
        </p:nvSpPr>
        <p:spPr bwMode="auto">
          <a:xfrm>
            <a:off x="4649788" y="-457200"/>
            <a:ext cx="557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FDAB0B63-A502-4DD6-A642-62D1D8812BF9}" type="slidenum">
              <a:rPr lang="en-US" altLang="en-US" sz="1400">
                <a:solidFill>
                  <a:schemeClr val="tx1"/>
                </a:solidFill>
              </a:rPr>
              <a:pPr>
                <a:spcBef>
                  <a:spcPct val="0"/>
                </a:spcBef>
                <a:buClrTx/>
                <a:buSzTx/>
                <a:buFontTx/>
                <a:buNone/>
              </a:pPr>
              <a:t>15</a:t>
            </a:fld>
            <a:endParaRPr lang="en-US" altLang="en-US" sz="1400">
              <a:solidFill>
                <a:schemeClr val="tx1"/>
              </a:solidFill>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3216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34307" y="1252182"/>
            <a:ext cx="7034212"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Hypotheses for model-fit</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b="1" dirty="0"/>
              <a:t>Null hypothesis: </a:t>
            </a:r>
            <a:r>
              <a:rPr lang="en-US" sz="2400" dirty="0"/>
              <a:t>The regression model does not predict significantly as compared to base model.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b="1" dirty="0"/>
              <a:t>Alternative hypothesis: </a:t>
            </a:r>
            <a:r>
              <a:rPr lang="en-US" sz="2400" dirty="0"/>
              <a:t>The regression model predicts significantly as compared to base model. </a:t>
            </a:r>
          </a:p>
          <a:p>
            <a:pPr marL="69850" indent="0">
              <a:buFont typeface="Wingdings 2" panose="05020102010507070707" pitchFamily="18" charset="2"/>
              <a:buNone/>
              <a:defRPr/>
            </a:pPr>
            <a:r>
              <a:rPr lang="en-US" sz="2400" dirty="0"/>
              <a:t> </a:t>
            </a:r>
          </a:p>
          <a:p>
            <a:pPr>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2061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27495" y="1265830"/>
            <a:ext cx="6656696"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Hypotheses for significance of model parameters</a:t>
            </a:r>
          </a:p>
          <a:p>
            <a:pPr marL="69850" indent="0">
              <a:buFont typeface="Wingdings 2" panose="05020102010507070707" pitchFamily="18" charset="2"/>
              <a:buNone/>
              <a:defRPr/>
            </a:pPr>
            <a:endParaRPr lang="en-US" sz="2400" dirty="0"/>
          </a:p>
          <a:p>
            <a:pPr marL="69850" indent="0">
              <a:buFont typeface="Wingdings 2" panose="05020102010507070707" pitchFamily="18" charset="2"/>
              <a:buNone/>
              <a:defRPr/>
            </a:pPr>
            <a:r>
              <a:rPr lang="en-US" sz="2400" b="1" dirty="0"/>
              <a:t>Null hypothesis: </a:t>
            </a:r>
            <a:r>
              <a:rPr lang="en-US" sz="2400" dirty="0"/>
              <a:t>There is no significant effect of predictor on the outcome variable.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b="1" dirty="0"/>
              <a:t>Alternative hypothesis: </a:t>
            </a:r>
            <a:r>
              <a:rPr lang="en-US" sz="2400" dirty="0"/>
              <a:t>There is significant effect of predictor on the outcome variable.</a:t>
            </a:r>
          </a:p>
          <a:p>
            <a:pPr>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9504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948" y="0"/>
            <a:ext cx="7668904" cy="8858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Executing Simple Linear Regression with SPSS Procedure</a:t>
            </a:r>
          </a:p>
        </p:txBody>
      </p:sp>
      <p:sp>
        <p:nvSpPr>
          <p:cNvPr id="3" name="Content Placeholder 2"/>
          <p:cNvSpPr txBox="1">
            <a:spLocks/>
          </p:cNvSpPr>
          <p:nvPr/>
        </p:nvSpPr>
        <p:spPr>
          <a:xfrm>
            <a:off x="1335881" y="1524000"/>
            <a:ext cx="6777038" cy="80976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i="1" dirty="0"/>
              <a:t>Assessing Linear Relationship</a:t>
            </a:r>
            <a:endParaRPr lang="en-US" altLang="en-US" sz="2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29386"/>
            <a:ext cx="4191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562600" y="2686097"/>
            <a:ext cx="2803478" cy="2677656"/>
          </a:xfrm>
          <a:prstGeom prst="rect">
            <a:avLst/>
          </a:prstGeom>
          <a:ln>
            <a:solidFill>
              <a:schemeClr val="bg2">
                <a:lumMod val="50000"/>
              </a:schemeClr>
            </a:solidFill>
          </a:ln>
        </p:spPr>
        <p:txBody>
          <a:bodyPr wrap="square">
            <a:spAutoFit/>
          </a:bodyPr>
          <a:lstStyle/>
          <a:p>
            <a:pPr algn="just" eaLnBrk="1" hangingPunct="1">
              <a:defRPr/>
            </a:pPr>
            <a:r>
              <a:rPr lang="en-US" sz="2400" dirty="0">
                <a:latin typeface="+mn-lt"/>
              </a:rPr>
              <a:t>A linear relationship between insurance policies sold and training hours spent can be seen in the scatter plot as shown in the Figure.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6309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5000" y="-13648"/>
            <a:ext cx="7902575" cy="9371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SPSS Path for Descriptive Statistics, Correlation and Regression Coefficients</a:t>
            </a:r>
          </a:p>
        </p:txBody>
      </p:sp>
      <p:graphicFrame>
        <p:nvGraphicFramePr>
          <p:cNvPr id="4" name="Content Placeholder 6"/>
          <p:cNvGraphicFramePr>
            <a:graphicFrameLocks/>
          </p:cNvGraphicFramePr>
          <p:nvPr>
            <p:extLst>
              <p:ext uri="{D42A27DB-BD31-4B8C-83A1-F6EECF244321}">
                <p14:modId xmlns:p14="http://schemas.microsoft.com/office/powerpoint/2010/main" val="1625657290"/>
              </p:ext>
            </p:extLst>
          </p:nvPr>
        </p:nvGraphicFramePr>
        <p:xfrm>
          <a:off x="1473460" y="2192741"/>
          <a:ext cx="6225653" cy="2917317"/>
        </p:xfrm>
        <a:graphic>
          <a:graphicData uri="http://schemas.openxmlformats.org/drawingml/2006/table">
            <a:tbl>
              <a:tblPr firstRow="1" firstCol="1" lastRow="1" lastCol="1" bandRow="1" bandCol="1">
                <a:tableStyleId>{5940675A-B579-460E-94D1-54222C63F5DA}</a:tableStyleId>
              </a:tblPr>
              <a:tblGrid>
                <a:gridCol w="6225653">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13.1. </a:t>
                      </a:r>
                      <a:r>
                        <a:rPr lang="en-US" sz="2400" kern="1200" dirty="0">
                          <a:effectLst/>
                        </a:rPr>
                        <a:t>Use insurance.sav » Menu bar » </a:t>
                      </a:r>
                      <a:r>
                        <a:rPr lang="en-US" sz="2400" kern="1200">
                          <a:effectLst/>
                        </a:rPr>
                        <a:t>analyse </a:t>
                      </a:r>
                      <a:r>
                        <a:rPr lang="en-US" sz="2400" kern="1200" dirty="0">
                          <a:effectLst/>
                        </a:rPr>
                        <a:t>» Regression » Linear regression » Select policy_sold and transfer to Dependent box »  Select training hours and transfer to Independent box » Click Statistics and select Estimates (Regression Coefficient), Model fit and Descriptives » Click </a:t>
                      </a:r>
                      <a:r>
                        <a:rPr lang="en-US" sz="2400" i="1" kern="1200" dirty="0">
                          <a:effectLst/>
                        </a:rPr>
                        <a:t>OK</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011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762000" y="166095"/>
            <a:ext cx="7848600" cy="6323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444389" y="1285164"/>
            <a:ext cx="6662382" cy="469255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altLang="en-US" sz="2400" dirty="0"/>
              <a:t>Explain the concept of probabilistic simple linear regression</a:t>
            </a:r>
            <a:endParaRPr lang="en-US" altLang="en-US" sz="2400" dirty="0"/>
          </a:p>
          <a:p>
            <a:r>
              <a:rPr lang="en-IN" altLang="en-US" sz="2400" dirty="0"/>
              <a:t>Describe the assumptions for simple linear regression</a:t>
            </a:r>
            <a:endParaRPr lang="en-US" altLang="en-US" sz="2400" dirty="0"/>
          </a:p>
          <a:p>
            <a:r>
              <a:rPr lang="en-IN" altLang="en-US" sz="2400" dirty="0"/>
              <a:t>Explain the line of the best-fit principle based on Least Squares Method (LSM)</a:t>
            </a:r>
            <a:endParaRPr lang="en-US" altLang="en-US" sz="2400" dirty="0"/>
          </a:p>
          <a:p>
            <a:r>
              <a:rPr lang="en-IN" altLang="en-US" sz="2400" dirty="0"/>
              <a:t>Describe statistical significance in simple linear regression</a:t>
            </a:r>
            <a:endParaRPr lang="en-US" altLang="en-US" sz="2400" dirty="0"/>
          </a:p>
          <a:p>
            <a:r>
              <a:rPr lang="en-IN" altLang="en-US" sz="2400" dirty="0"/>
              <a:t>Explain how to frame hypotheses in simple linear regression</a:t>
            </a:r>
            <a:endParaRPr lang="en-US" altLang="en-US" sz="2400" dirty="0"/>
          </a:p>
          <a:p>
            <a:r>
              <a:rPr lang="en-IN" altLang="en-US" sz="2400" dirty="0"/>
              <a:t>Explain how the research problem is formulated for simple linear regression</a:t>
            </a:r>
            <a:endParaRPr lang="en-US" altLang="en-US" sz="2400" dirty="0"/>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28" y="1732129"/>
            <a:ext cx="3581400"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016" y="1736892"/>
            <a:ext cx="3643312" cy="31956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4090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1664" y="162068"/>
            <a:ext cx="8550322" cy="5197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Outputs of Simple Linear Regression</a:t>
            </a:r>
          </a:p>
        </p:txBody>
      </p:sp>
      <p:sp>
        <p:nvSpPr>
          <p:cNvPr id="3" name="Content Placeholder 2"/>
          <p:cNvSpPr txBox="1">
            <a:spLocks/>
          </p:cNvSpPr>
          <p:nvPr/>
        </p:nvSpPr>
        <p:spPr>
          <a:xfrm>
            <a:off x="1451886" y="1518881"/>
            <a:ext cx="5116773" cy="67944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Descriptive Statistics of Sample­</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295474350"/>
              </p:ext>
            </p:extLst>
          </p:nvPr>
        </p:nvGraphicFramePr>
        <p:xfrm>
          <a:off x="1451886" y="3424451"/>
          <a:ext cx="6369878" cy="1828800"/>
        </p:xfrm>
        <a:graphic>
          <a:graphicData uri="http://schemas.openxmlformats.org/drawingml/2006/table">
            <a:tbl>
              <a:tblPr/>
              <a:tblGrid>
                <a:gridCol w="1866263">
                  <a:extLst>
                    <a:ext uri="{9D8B030D-6E8A-4147-A177-3AD203B41FA5}">
                      <a16:colId xmlns:a16="http://schemas.microsoft.com/office/drawing/2014/main" val="20000"/>
                    </a:ext>
                  </a:extLst>
                </a:gridCol>
                <a:gridCol w="1287386">
                  <a:extLst>
                    <a:ext uri="{9D8B030D-6E8A-4147-A177-3AD203B41FA5}">
                      <a16:colId xmlns:a16="http://schemas.microsoft.com/office/drawing/2014/main" val="20001"/>
                    </a:ext>
                  </a:extLst>
                </a:gridCol>
                <a:gridCol w="1767920">
                  <a:extLst>
                    <a:ext uri="{9D8B030D-6E8A-4147-A177-3AD203B41FA5}">
                      <a16:colId xmlns:a16="http://schemas.microsoft.com/office/drawing/2014/main" val="20002"/>
                    </a:ext>
                  </a:extLst>
                </a:gridCol>
                <a:gridCol w="1448309">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Policies sold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5.11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65</a:t>
                      </a:r>
                    </a:p>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Training 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18.45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451886" y="2395892"/>
            <a:ext cx="6249537"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13.2a. Descriptive Statistics: Simple Linear Regression</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8543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76362" y="672152"/>
            <a:ext cx="5897895" cy="5424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Pearson Moment Correlation Coefficient­</a:t>
            </a:r>
            <a:endParaRPr lang="en-US" alt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608367380"/>
              </p:ext>
            </p:extLst>
          </p:nvPr>
        </p:nvGraphicFramePr>
        <p:xfrm>
          <a:off x="1136178" y="2161127"/>
          <a:ext cx="7775812" cy="2146570"/>
        </p:xfrm>
        <a:graphic>
          <a:graphicData uri="http://schemas.openxmlformats.org/drawingml/2006/table">
            <a:tbl>
              <a:tblPr/>
              <a:tblGrid>
                <a:gridCol w="1798091">
                  <a:extLst>
                    <a:ext uri="{9D8B030D-6E8A-4147-A177-3AD203B41FA5}">
                      <a16:colId xmlns:a16="http://schemas.microsoft.com/office/drawing/2014/main" val="20000"/>
                    </a:ext>
                  </a:extLst>
                </a:gridCol>
                <a:gridCol w="2320120">
                  <a:extLst>
                    <a:ext uri="{9D8B030D-6E8A-4147-A177-3AD203B41FA5}">
                      <a16:colId xmlns:a16="http://schemas.microsoft.com/office/drawing/2014/main" val="20001"/>
                    </a:ext>
                  </a:extLst>
                </a:gridCol>
                <a:gridCol w="2111533">
                  <a:extLst>
                    <a:ext uri="{9D8B030D-6E8A-4147-A177-3AD203B41FA5}">
                      <a16:colId xmlns:a16="http://schemas.microsoft.com/office/drawing/2014/main" val="20002"/>
                    </a:ext>
                  </a:extLst>
                </a:gridCol>
                <a:gridCol w="1546068">
                  <a:extLst>
                    <a:ext uri="{9D8B030D-6E8A-4147-A177-3AD203B41FA5}">
                      <a16:colId xmlns:a16="http://schemas.microsoft.com/office/drawing/2014/main" val="20003"/>
                    </a:ext>
                  </a:extLst>
                </a:gridCol>
              </a:tblGrid>
              <a:tr h="538177">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Training 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Income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5831">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Policies sold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Pearson correlation (r)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0.764</a:t>
                      </a:r>
                      <a:r>
                        <a:rPr kumimoji="0" lang="en-US" sz="2400" b="0" i="0" u="none" strike="noStrike" cap="none" normalizeH="0" baseline="30000" dirty="0">
                          <a:ln>
                            <a:noFill/>
                          </a:ln>
                          <a:solidFill>
                            <a:schemeClr val="tx1"/>
                          </a:solidFill>
                          <a:effectLst/>
                          <a:latin typeface="+mn-lt"/>
                        </a:rPr>
                        <a: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6786">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786">
                <a:tc gridSpan="4">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*Correlation is significant at the 0.01 level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8" name="Rectangle 2"/>
          <p:cNvSpPr>
            <a:spLocks noChangeArrowheads="1"/>
          </p:cNvSpPr>
          <p:nvPr/>
        </p:nvSpPr>
        <p:spPr bwMode="auto">
          <a:xfrm>
            <a:off x="1462087" y="1245986"/>
            <a:ext cx="6235250"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13.2b. Correlation Coefficient: Simple Linear Regression</a:t>
            </a:r>
            <a:endParaRPr lang="en-US" sz="2400" dirty="0">
              <a:latin typeface="+mn-lt"/>
            </a:endParaRPr>
          </a:p>
        </p:txBody>
      </p:sp>
      <p:sp>
        <p:nvSpPr>
          <p:cNvPr id="9" name="Rectangle 8"/>
          <p:cNvSpPr/>
          <p:nvPr/>
        </p:nvSpPr>
        <p:spPr>
          <a:xfrm>
            <a:off x="1200594" y="4506843"/>
            <a:ext cx="7565091" cy="1569660"/>
          </a:xfrm>
          <a:prstGeom prst="rect">
            <a:avLst/>
          </a:prstGeom>
          <a:ln>
            <a:solidFill>
              <a:schemeClr val="bg2">
                <a:lumMod val="50000"/>
              </a:schemeClr>
            </a:solidFill>
          </a:ln>
        </p:spPr>
        <p:txBody>
          <a:bodyPr wrap="square">
            <a:spAutoFit/>
          </a:bodyPr>
          <a:lstStyle/>
          <a:p>
            <a:pPr algn="just" eaLnBrk="1" hangingPunct="1">
              <a:defRPr/>
            </a:pPr>
            <a:r>
              <a:rPr lang="en-US" sz="2400" dirty="0">
                <a:latin typeface="+mn-lt"/>
              </a:rPr>
              <a:t>Sale of policies is strong positively associated (</a:t>
            </a:r>
            <a:r>
              <a:rPr lang="en-US" sz="2400" i="1" dirty="0">
                <a:latin typeface="+mn-lt"/>
              </a:rPr>
              <a:t>r </a:t>
            </a:r>
            <a:r>
              <a:rPr lang="en-US" sz="2400" dirty="0">
                <a:latin typeface="+mn-lt"/>
              </a:rPr>
              <a:t>= 0.764) to the training hours. The lower value (</a:t>
            </a:r>
            <a:r>
              <a:rPr lang="en-US" sz="2400" i="1" dirty="0">
                <a:latin typeface="+mn-lt"/>
              </a:rPr>
              <a:t>p </a:t>
            </a:r>
            <a:r>
              <a:rPr lang="en-US" sz="2400" dirty="0">
                <a:latin typeface="+mn-lt"/>
              </a:rPr>
              <a:t>&lt; 0.01, 0.000) of Sig. (2-tailed) also indicates that the association is significant at 1 per cent LoS.</a:t>
            </a: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2289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023281" y="1127617"/>
            <a:ext cx="3736075" cy="5243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Method of Regression</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088007218"/>
              </p:ext>
            </p:extLst>
          </p:nvPr>
        </p:nvGraphicFramePr>
        <p:xfrm>
          <a:off x="1886804" y="2795827"/>
          <a:ext cx="6009872" cy="2560320"/>
        </p:xfrm>
        <a:graphic>
          <a:graphicData uri="http://schemas.openxmlformats.org/drawingml/2006/table">
            <a:tbl>
              <a:tblPr/>
              <a:tblGrid>
                <a:gridCol w="1148890">
                  <a:extLst>
                    <a:ext uri="{9D8B030D-6E8A-4147-A177-3AD203B41FA5}">
                      <a16:colId xmlns:a16="http://schemas.microsoft.com/office/drawing/2014/main" val="20000"/>
                    </a:ext>
                  </a:extLst>
                </a:gridCol>
                <a:gridCol w="1621619">
                  <a:extLst>
                    <a:ext uri="{9D8B030D-6E8A-4147-A177-3AD203B41FA5}">
                      <a16:colId xmlns:a16="http://schemas.microsoft.com/office/drawing/2014/main" val="20001"/>
                    </a:ext>
                  </a:extLst>
                </a:gridCol>
                <a:gridCol w="2105974">
                  <a:extLst>
                    <a:ext uri="{9D8B030D-6E8A-4147-A177-3AD203B41FA5}">
                      <a16:colId xmlns:a16="http://schemas.microsoft.com/office/drawing/2014/main" val="20002"/>
                    </a:ext>
                  </a:extLst>
                </a:gridCol>
                <a:gridCol w="1133389">
                  <a:extLst>
                    <a:ext uri="{9D8B030D-6E8A-4147-A177-3AD203B41FA5}">
                      <a16:colId xmlns:a16="http://schemas.microsoft.com/office/drawing/2014/main" val="20003"/>
                    </a:ext>
                  </a:extLst>
                </a:gridCol>
              </a:tblGrid>
              <a:tr h="0">
                <a:tc gridSpan="4">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Enter Method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Entered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Variables Removed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Training hours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Enter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6525">
                <a:tc gridSpan="4">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Dependent variable: Numbers of insurance policies sold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2023281" y="1879333"/>
            <a:ext cx="4277261"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13.2c. Regression Methods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08304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454197" y="1184410"/>
            <a:ext cx="3108278" cy="63348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Summary </a:t>
            </a:r>
            <a:endParaRPr lang="en-US" alt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95012404"/>
              </p:ext>
            </p:extLst>
          </p:nvPr>
        </p:nvGraphicFramePr>
        <p:xfrm>
          <a:off x="1266092" y="2860987"/>
          <a:ext cx="7331998" cy="2665960"/>
        </p:xfrm>
        <a:graphic>
          <a:graphicData uri="http://schemas.openxmlformats.org/drawingml/2006/table">
            <a:tbl>
              <a:tblPr/>
              <a:tblGrid>
                <a:gridCol w="1041010">
                  <a:extLst>
                    <a:ext uri="{9D8B030D-6E8A-4147-A177-3AD203B41FA5}">
                      <a16:colId xmlns:a16="http://schemas.microsoft.com/office/drawing/2014/main" val="20000"/>
                    </a:ext>
                  </a:extLst>
                </a:gridCol>
                <a:gridCol w="1111347">
                  <a:extLst>
                    <a:ext uri="{9D8B030D-6E8A-4147-A177-3AD203B41FA5}">
                      <a16:colId xmlns:a16="http://schemas.microsoft.com/office/drawing/2014/main" val="20001"/>
                    </a:ext>
                  </a:extLst>
                </a:gridCol>
                <a:gridCol w="1167619">
                  <a:extLst>
                    <a:ext uri="{9D8B030D-6E8A-4147-A177-3AD203B41FA5}">
                      <a16:colId xmlns:a16="http://schemas.microsoft.com/office/drawing/2014/main" val="20002"/>
                    </a:ext>
                  </a:extLst>
                </a:gridCol>
                <a:gridCol w="1519310">
                  <a:extLst>
                    <a:ext uri="{9D8B030D-6E8A-4147-A177-3AD203B41FA5}">
                      <a16:colId xmlns:a16="http://schemas.microsoft.com/office/drawing/2014/main" val="20003"/>
                    </a:ext>
                  </a:extLst>
                </a:gridCol>
                <a:gridCol w="2492712">
                  <a:extLst>
                    <a:ext uri="{9D8B030D-6E8A-4147-A177-3AD203B41FA5}">
                      <a16:colId xmlns:a16="http://schemas.microsoft.com/office/drawing/2014/main" val="20004"/>
                    </a:ext>
                  </a:extLst>
                </a:gridCol>
              </a:tblGrid>
              <a:tr h="429429">
                <a:tc gridSpan="5">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 Summary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95402">
                <a:tc>
                  <a:txBody>
                    <a:bodyPr/>
                    <a:lstStyle/>
                    <a:p>
                      <a:pPr marL="36513"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Model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 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Adjusted R 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Error of the Estimate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8448">
                <a:tc>
                  <a:txBody>
                    <a:bodyPr/>
                    <a:lstStyle/>
                    <a:p>
                      <a:pPr marL="36513"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6513"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0.764</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0.583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0.577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3.32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9429">
                <a:tc gridSpan="5">
                  <a:txBody>
                    <a:bodyPr/>
                    <a:lstStyle/>
                    <a:p>
                      <a:pPr marL="36513"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6513"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Predictors</a:t>
                      </a:r>
                      <a:r>
                        <a:rPr kumimoji="0" lang="en-US" sz="2400" b="0" i="0" u="none" strike="noStrike" cap="none" normalizeH="0" baseline="0" dirty="0">
                          <a:ln>
                            <a:noFill/>
                          </a:ln>
                          <a:solidFill>
                            <a:schemeClr val="tx1"/>
                          </a:solidFill>
                          <a:effectLst/>
                          <a:latin typeface="+mn-lt"/>
                        </a:rPr>
                        <a:t>: (Constant), Training 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8" name="Rectangle 2"/>
          <p:cNvSpPr>
            <a:spLocks noChangeArrowheads="1"/>
          </p:cNvSpPr>
          <p:nvPr/>
        </p:nvSpPr>
        <p:spPr bwMode="auto">
          <a:xfrm>
            <a:off x="1454197" y="2011703"/>
            <a:ext cx="7088864"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13.2d. Model Summary: </a:t>
            </a:r>
            <a:r>
              <a:rPr lang="en-US" sz="2400" dirty="0">
                <a:latin typeface="+mn-lt"/>
                <a:ea typeface="Times New Roman" pitchFamily="18" charset="0"/>
                <a:cs typeface="Times New Roman" pitchFamily="18" charset="0"/>
              </a:rPr>
              <a:t>Simple Linear Regression</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040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21558" y="633546"/>
            <a:ext cx="2382672" cy="5032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Model Fit</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895010407"/>
              </p:ext>
            </p:extLst>
          </p:nvPr>
        </p:nvGraphicFramePr>
        <p:xfrm>
          <a:off x="1146411" y="1878416"/>
          <a:ext cx="7861112" cy="2064512"/>
        </p:xfrm>
        <a:graphic>
          <a:graphicData uri="http://schemas.openxmlformats.org/drawingml/2006/table">
            <a:tbl>
              <a:tblPr/>
              <a:tblGrid>
                <a:gridCol w="368490">
                  <a:extLst>
                    <a:ext uri="{9D8B030D-6E8A-4147-A177-3AD203B41FA5}">
                      <a16:colId xmlns:a16="http://schemas.microsoft.com/office/drawing/2014/main" val="20000"/>
                    </a:ext>
                  </a:extLst>
                </a:gridCol>
                <a:gridCol w="2306472">
                  <a:extLst>
                    <a:ext uri="{9D8B030D-6E8A-4147-A177-3AD203B41FA5}">
                      <a16:colId xmlns:a16="http://schemas.microsoft.com/office/drawing/2014/main" val="20001"/>
                    </a:ext>
                  </a:extLst>
                </a:gridCol>
                <a:gridCol w="1363535">
                  <a:extLst>
                    <a:ext uri="{9D8B030D-6E8A-4147-A177-3AD203B41FA5}">
                      <a16:colId xmlns:a16="http://schemas.microsoft.com/office/drawing/2014/main" val="20002"/>
                    </a:ext>
                  </a:extLst>
                </a:gridCol>
                <a:gridCol w="641126">
                  <a:extLst>
                    <a:ext uri="{9D8B030D-6E8A-4147-A177-3AD203B41FA5}">
                      <a16:colId xmlns:a16="http://schemas.microsoft.com/office/drawing/2014/main" val="20003"/>
                    </a:ext>
                  </a:extLst>
                </a:gridCol>
                <a:gridCol w="1227909">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843237">
                  <a:extLst>
                    <a:ext uri="{9D8B030D-6E8A-4147-A177-3AD203B41FA5}">
                      <a16:colId xmlns:a16="http://schemas.microsoft.com/office/drawing/2014/main" val="20006"/>
                    </a:ext>
                  </a:extLst>
                </a:gridCol>
              </a:tblGrid>
              <a:tr h="0">
                <a:tc gridSpan="7">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ANOVA</a:t>
                      </a:r>
                      <a:r>
                        <a:rPr kumimoji="0" lang="en-US" sz="2000" b="0" i="0" u="none" strike="noStrike" cap="none" normalizeH="0" baseline="3000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mn-lt"/>
                        </a:rPr>
                        <a:t>F</a:t>
                      </a:r>
                      <a:endParaRPr kumimoji="0" lang="en-US" sz="2000" b="0" i="1"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rowSpan="3">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lang="en-US" sz="2000" dirty="0">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Regression (SS</a:t>
                      </a:r>
                      <a:r>
                        <a:rPr kumimoji="0" lang="en-US" sz="2000" b="0" i="0" u="none" strike="noStrike" cap="none" normalizeH="0" baseline="-25000" dirty="0">
                          <a:ln>
                            <a:noFill/>
                          </a:ln>
                          <a:solidFill>
                            <a:schemeClr val="tx1"/>
                          </a:solidFill>
                          <a:effectLst/>
                          <a:latin typeface="+mn-lt"/>
                        </a:rPr>
                        <a:t>model</a:t>
                      </a:r>
                      <a:r>
                        <a:rPr kumimoji="0" lang="en-US" sz="2000" b="0" i="0" u="none" strike="noStrike" cap="none" normalizeH="0" baseline="0" dirty="0">
                          <a:ln>
                            <a:noFill/>
                          </a:ln>
                          <a:solidFill>
                            <a:schemeClr val="tx1"/>
                          </a:solidFill>
                          <a:effectLst/>
                          <a:latin typeface="+mn-lt"/>
                        </a:rPr>
                        <a: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977.590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977.590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88.253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Residual(SS</a:t>
                      </a:r>
                      <a:r>
                        <a:rPr kumimoji="0" lang="en-US" sz="2000" b="0" i="0" u="none" strike="noStrike" cap="none" normalizeH="0" baseline="-25000" dirty="0">
                          <a:ln>
                            <a:noFill/>
                          </a:ln>
                          <a:solidFill>
                            <a:schemeClr val="tx1"/>
                          </a:solidFill>
                          <a:effectLst/>
                          <a:latin typeface="+mn-lt"/>
                        </a:rPr>
                        <a:t>residual</a:t>
                      </a:r>
                      <a:r>
                        <a:rPr kumimoji="0" lang="en-US" sz="2000" b="0" i="0" u="none" strike="noStrike" cap="none" normalizeH="0" baseline="0" dirty="0">
                          <a:ln>
                            <a:noFill/>
                          </a:ln>
                          <a:solidFill>
                            <a:schemeClr val="tx1"/>
                          </a:solidFill>
                          <a:effectLst/>
                          <a:latin typeface="+mn-lt"/>
                        </a:rPr>
                        <a: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697.856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11.077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vMerge="1">
                  <a:txBody>
                    <a:bodyPr/>
                    <a:lstStyle/>
                    <a:p>
                      <a:endParaRPr lang="en-US"/>
                    </a:p>
                  </a:txBody>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 (SS</a:t>
                      </a:r>
                      <a:r>
                        <a:rPr kumimoji="0" lang="en-US" sz="2000" b="0" i="0" u="none" strike="noStrike" cap="none" normalizeH="0" baseline="-25000" dirty="0">
                          <a:ln>
                            <a:noFill/>
                          </a:ln>
                          <a:solidFill>
                            <a:schemeClr val="tx1"/>
                          </a:solidFill>
                          <a:effectLst/>
                          <a:latin typeface="+mn-lt"/>
                        </a:rPr>
                        <a:t>total</a:t>
                      </a:r>
                      <a:r>
                        <a:rPr kumimoji="0" lang="en-US" sz="2000" b="0" i="0" u="none" strike="noStrike" cap="none" normalizeH="0" baseline="0" dirty="0">
                          <a:ln>
                            <a:noFill/>
                          </a:ln>
                          <a:solidFill>
                            <a:schemeClr val="tx1"/>
                          </a:solidFill>
                          <a:effectLst/>
                          <a:latin typeface="+mn-lt"/>
                        </a:rPr>
                        <a: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1675.446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321558" y="1126150"/>
            <a:ext cx="6655605"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13.2e. ANOVA Table: </a:t>
            </a:r>
            <a:r>
              <a:rPr lang="en-US" sz="2400" dirty="0">
                <a:latin typeface="+mn-lt"/>
                <a:ea typeface="Times New Roman" pitchFamily="18" charset="0"/>
                <a:cs typeface="Times New Roman" pitchFamily="18" charset="0"/>
              </a:rPr>
              <a:t>Simple Linear Regression</a:t>
            </a:r>
            <a:endParaRPr lang="en-US" sz="2400" dirty="0">
              <a:latin typeface="+mn-lt"/>
            </a:endParaRPr>
          </a:p>
        </p:txBody>
      </p:sp>
      <p:sp>
        <p:nvSpPr>
          <p:cNvPr id="7" name="Rectangle 6"/>
          <p:cNvSpPr/>
          <p:nvPr/>
        </p:nvSpPr>
        <p:spPr>
          <a:xfrm>
            <a:off x="1321558" y="4250633"/>
            <a:ext cx="7510819" cy="1785104"/>
          </a:xfrm>
          <a:prstGeom prst="rect">
            <a:avLst/>
          </a:prstGeom>
        </p:spPr>
        <p:txBody>
          <a:bodyPr wrap="square">
            <a:spAutoFit/>
          </a:bodyPr>
          <a:lstStyle/>
          <a:p>
            <a:pPr algn="just" eaLnBrk="1" hangingPunct="1">
              <a:defRPr/>
            </a:pPr>
            <a:r>
              <a:rPr lang="en-US" sz="2200" i="1" dirty="0"/>
              <a:t>F</a:t>
            </a:r>
            <a:r>
              <a:rPr lang="en-US" sz="2200" dirty="0"/>
              <a:t>-statistic is calculated by computing the ratio of SS</a:t>
            </a:r>
            <a:r>
              <a:rPr lang="en-US" sz="2200" baseline="-25000" dirty="0"/>
              <a:t>model </a:t>
            </a:r>
            <a:r>
              <a:rPr lang="en-US" sz="2200" dirty="0"/>
              <a:t>and SS</a:t>
            </a:r>
            <a:r>
              <a:rPr lang="en-US" sz="2200" baseline="-25000" dirty="0"/>
              <a:t>residual</a:t>
            </a:r>
            <a:r>
              <a:rPr lang="en-US" sz="2200" dirty="0"/>
              <a:t>. The </a:t>
            </a:r>
            <a:r>
              <a:rPr lang="en-US" sz="2200" i="1" dirty="0"/>
              <a:t>p</a:t>
            </a:r>
            <a:r>
              <a:rPr lang="en-US" sz="2200" dirty="0"/>
              <a:t>-value (appears at last column) associated with </a:t>
            </a:r>
            <a:r>
              <a:rPr lang="en-US" sz="2200" i="1" dirty="0"/>
              <a:t>F</a:t>
            </a:r>
            <a:r>
              <a:rPr lang="en-US" sz="2200" dirty="0"/>
              <a:t>-statistic is less than 0.05 [</a:t>
            </a:r>
            <a:r>
              <a:rPr lang="en-US" sz="2200" i="1" dirty="0"/>
              <a:t>F</a:t>
            </a:r>
            <a:r>
              <a:rPr lang="en-US" sz="2200" dirty="0"/>
              <a:t>(1,63) = 0.000, </a:t>
            </a:r>
            <a:r>
              <a:rPr lang="en-US" sz="2200" i="1" dirty="0"/>
              <a:t>p </a:t>
            </a:r>
            <a:r>
              <a:rPr lang="en-US" sz="2200" dirty="0"/>
              <a:t>&lt; 0.05)] at 5 per cent LoS, hence we reject the null hypothesis indicating that the regression model does not predict significantly. </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89048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2860" y="150125"/>
            <a:ext cx="7526740" cy="5322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Calculations for ANOVA Table</a:t>
            </a:r>
          </a:p>
        </p:txBody>
      </p:sp>
      <p:sp>
        <p:nvSpPr>
          <p:cNvPr id="3" name="Content Placeholder 2"/>
          <p:cNvSpPr txBox="1">
            <a:spLocks noRot="1" noChangeAspect="1" noMove="1" noResize="1" noEditPoints="1" noAdjustHandles="1" noChangeArrowheads="1" noChangeShapeType="1" noTextEdit="1"/>
          </p:cNvSpPr>
          <p:nvPr/>
        </p:nvSpPr>
        <p:spPr>
          <a:xfrm>
            <a:off x="838200" y="1219200"/>
            <a:ext cx="7391400" cy="5181600"/>
          </a:xfrm>
          <a:prstGeom prst="rect">
            <a:avLst/>
          </a:prstGeom>
          <a:blipFill rotWithShape="1">
            <a:blip r:embed="rId2"/>
            <a:stretch>
              <a:fillRect t="-353" r="-1238" b="-31059"/>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7644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136479"/>
            <a:ext cx="8023746"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Graphic of Variations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6" name="Picture 5" descr="A screenshot of a cell phone&#10;&#10;Description automatically generated">
            <a:extLst>
              <a:ext uri="{FF2B5EF4-FFF2-40B4-BE49-F238E27FC236}">
                <a16:creationId xmlns:a16="http://schemas.microsoft.com/office/drawing/2014/main" id="{23A3CDE9-FAFE-43F2-8560-804DF2E3F573}"/>
              </a:ext>
            </a:extLst>
          </p:cNvPr>
          <p:cNvPicPr>
            <a:picLocks noChangeAspect="1"/>
          </p:cNvPicPr>
          <p:nvPr/>
        </p:nvPicPr>
        <p:blipFill>
          <a:blip r:embed="rId2"/>
          <a:stretch>
            <a:fillRect/>
          </a:stretch>
        </p:blipFill>
        <p:spPr>
          <a:xfrm>
            <a:off x="1420836" y="1571366"/>
            <a:ext cx="6710289" cy="4266726"/>
          </a:xfrm>
          <a:prstGeom prst="rect">
            <a:avLst/>
          </a:prstGeom>
        </p:spPr>
      </p:pic>
    </p:spTree>
    <p:extLst>
      <p:ext uri="{BB962C8B-B14F-4D97-AF65-F5344CB8AC3E}">
        <p14:creationId xmlns:p14="http://schemas.microsoft.com/office/powerpoint/2010/main" val="323718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52562" y="762000"/>
            <a:ext cx="3911008" cy="54818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Regression Estimates</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12293911"/>
              </p:ext>
            </p:extLst>
          </p:nvPr>
        </p:nvGraphicFramePr>
        <p:xfrm>
          <a:off x="1050876" y="1932983"/>
          <a:ext cx="7942998" cy="2123948"/>
        </p:xfrm>
        <a:graphic>
          <a:graphicData uri="http://schemas.openxmlformats.org/drawingml/2006/table">
            <a:tbl>
              <a:tblPr/>
              <a:tblGrid>
                <a:gridCol w="443509">
                  <a:extLst>
                    <a:ext uri="{9D8B030D-6E8A-4147-A177-3AD203B41FA5}">
                      <a16:colId xmlns:a16="http://schemas.microsoft.com/office/drawing/2014/main" val="20000"/>
                    </a:ext>
                  </a:extLst>
                </a:gridCol>
                <a:gridCol w="1685543">
                  <a:extLst>
                    <a:ext uri="{9D8B030D-6E8A-4147-A177-3AD203B41FA5}">
                      <a16:colId xmlns:a16="http://schemas.microsoft.com/office/drawing/2014/main" val="20001"/>
                    </a:ext>
                  </a:extLst>
                </a:gridCol>
                <a:gridCol w="1134469">
                  <a:extLst>
                    <a:ext uri="{9D8B030D-6E8A-4147-A177-3AD203B41FA5}">
                      <a16:colId xmlns:a16="http://schemas.microsoft.com/office/drawing/2014/main" val="20002"/>
                    </a:ext>
                  </a:extLst>
                </a:gridCol>
                <a:gridCol w="1363071">
                  <a:extLst>
                    <a:ext uri="{9D8B030D-6E8A-4147-A177-3AD203B41FA5}">
                      <a16:colId xmlns:a16="http://schemas.microsoft.com/office/drawing/2014/main" val="20003"/>
                    </a:ext>
                  </a:extLst>
                </a:gridCol>
                <a:gridCol w="1733266">
                  <a:extLst>
                    <a:ext uri="{9D8B030D-6E8A-4147-A177-3AD203B41FA5}">
                      <a16:colId xmlns:a16="http://schemas.microsoft.com/office/drawing/2014/main" val="20004"/>
                    </a:ext>
                  </a:extLst>
                </a:gridCol>
                <a:gridCol w="709683">
                  <a:extLst>
                    <a:ext uri="{9D8B030D-6E8A-4147-A177-3AD203B41FA5}">
                      <a16:colId xmlns:a16="http://schemas.microsoft.com/office/drawing/2014/main" val="20005"/>
                    </a:ext>
                  </a:extLst>
                </a:gridCol>
                <a:gridCol w="873457">
                  <a:extLst>
                    <a:ext uri="{9D8B030D-6E8A-4147-A177-3AD203B41FA5}">
                      <a16:colId xmlns:a16="http://schemas.microsoft.com/office/drawing/2014/main" val="20006"/>
                    </a:ext>
                  </a:extLst>
                </a:gridCol>
              </a:tblGrid>
              <a:tr h="406149">
                <a:tc rowSpan="2"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Model</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Unstandardized Coefficients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Standardized Coefficients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1" u="none" strike="noStrike" cap="none" normalizeH="0" baseline="0" dirty="0">
                          <a:ln>
                            <a:noFill/>
                          </a:ln>
                          <a:solidFill>
                            <a:schemeClr val="tx1"/>
                          </a:solidFill>
                          <a:effectLst/>
                          <a:latin typeface="+mn-lt"/>
                        </a:rPr>
                        <a:t>t</a:t>
                      </a:r>
                      <a:endParaRPr kumimoji="0" lang="en-US" sz="2200" b="0" i="1"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Sig.</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074">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B</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Std. Error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Beta</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13228">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(Constant)</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3.040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0.678</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4.48</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0.000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07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Training hours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0.212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.023</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0.764</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9.39</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0.000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091821" y="1239490"/>
            <a:ext cx="7821565"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13.2f. Regression Coefficients</a:t>
            </a:r>
            <a:r>
              <a:rPr lang="en-US" sz="2400" dirty="0">
                <a:latin typeface="+mn-lt"/>
                <a:ea typeface="Times New Roman" pitchFamily="18" charset="0"/>
                <a:cs typeface="Times New Roman" pitchFamily="18" charset="0"/>
              </a:rPr>
              <a:t>: Simple Linear Regression</a:t>
            </a:r>
            <a:endParaRPr lang="en-US" sz="2400" dirty="0">
              <a:latin typeface="+mn-lt"/>
            </a:endParaRPr>
          </a:p>
        </p:txBody>
      </p:sp>
      <p:sp>
        <p:nvSpPr>
          <p:cNvPr id="6" name="Rectangle 5"/>
          <p:cNvSpPr/>
          <p:nvPr/>
        </p:nvSpPr>
        <p:spPr>
          <a:xfrm>
            <a:off x="1345003" y="4196811"/>
            <a:ext cx="7315200" cy="1938992"/>
          </a:xfrm>
          <a:prstGeom prst="rect">
            <a:avLst/>
          </a:prstGeom>
        </p:spPr>
        <p:txBody>
          <a:bodyPr>
            <a:spAutoFit/>
          </a:bodyPr>
          <a:lstStyle/>
          <a:p>
            <a:pPr algn="just" eaLnBrk="1" hangingPunct="1">
              <a:defRPr/>
            </a:pPr>
            <a:r>
              <a:rPr lang="en-US" sz="2400" dirty="0">
                <a:latin typeface="+mn-lt"/>
              </a:rPr>
              <a:t>As the </a:t>
            </a:r>
            <a:r>
              <a:rPr lang="en-US" sz="2400" i="1" dirty="0">
                <a:latin typeface="+mn-lt"/>
              </a:rPr>
              <a:t>p</a:t>
            </a:r>
            <a:r>
              <a:rPr lang="en-US" sz="2400" dirty="0">
                <a:latin typeface="+mn-lt"/>
              </a:rPr>
              <a:t>-value associated to </a:t>
            </a:r>
            <a:r>
              <a:rPr lang="en-US" sz="2400" i="1" dirty="0">
                <a:latin typeface="+mn-lt"/>
              </a:rPr>
              <a:t>t</a:t>
            </a:r>
            <a:r>
              <a:rPr lang="en-US" sz="2400" dirty="0">
                <a:latin typeface="+mn-lt"/>
              </a:rPr>
              <a:t>-statistics is less than 0.05 (</a:t>
            </a:r>
            <a:r>
              <a:rPr lang="en-US" sz="2400" i="1" dirty="0">
                <a:latin typeface="+mn-lt"/>
              </a:rPr>
              <a:t>t</a:t>
            </a:r>
            <a:r>
              <a:rPr lang="en-US" sz="2400" dirty="0">
                <a:latin typeface="+mn-lt"/>
              </a:rPr>
              <a:t> = 9.39, </a:t>
            </a:r>
            <a:r>
              <a:rPr lang="en-US" sz="2400" i="1" dirty="0">
                <a:latin typeface="+mn-lt"/>
              </a:rPr>
              <a:t>p </a:t>
            </a:r>
            <a:r>
              <a:rPr lang="en-US" sz="2400" dirty="0">
                <a:latin typeface="+mn-lt"/>
              </a:rPr>
              <a:t>&lt; 0.05, 0.000), we reject the null hypothesis of no significant effect of predictor on the outcome variable and conclude that the training hours significantly affect the number of policies sold by the insurance agents.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2747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30792"/>
            <a:ext cx="7891746" cy="57889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Sample Data Illustration </a:t>
            </a:r>
          </a:p>
        </p:txBody>
      </p:sp>
      <p:graphicFrame>
        <p:nvGraphicFramePr>
          <p:cNvPr id="3" name="Content Placeholder 5"/>
          <p:cNvGraphicFramePr>
            <a:graphicFrameLocks/>
          </p:cNvGraphicFramePr>
          <p:nvPr>
            <p:extLst>
              <p:ext uri="{D42A27DB-BD31-4B8C-83A1-F6EECF244321}">
                <p14:modId xmlns:p14="http://schemas.microsoft.com/office/powerpoint/2010/main" val="582041468"/>
              </p:ext>
            </p:extLst>
          </p:nvPr>
        </p:nvGraphicFramePr>
        <p:xfrm>
          <a:off x="819796" y="1671977"/>
          <a:ext cx="7623754" cy="4485214"/>
        </p:xfrm>
        <a:graphic>
          <a:graphicData uri="http://schemas.openxmlformats.org/drawingml/2006/table">
            <a:tbl>
              <a:tblPr firstRow="1" firstCol="1" bandRow="1">
                <a:tableStyleId>{5940675A-B579-460E-94D1-54222C63F5DA}</a:tableStyleId>
              </a:tblPr>
              <a:tblGrid>
                <a:gridCol w="561832">
                  <a:extLst>
                    <a:ext uri="{9D8B030D-6E8A-4147-A177-3AD203B41FA5}">
                      <a16:colId xmlns:a16="http://schemas.microsoft.com/office/drawing/2014/main" val="20000"/>
                    </a:ext>
                  </a:extLst>
                </a:gridCol>
                <a:gridCol w="99844">
                  <a:extLst>
                    <a:ext uri="{9D8B030D-6E8A-4147-A177-3AD203B41FA5}">
                      <a16:colId xmlns:a16="http://schemas.microsoft.com/office/drawing/2014/main" val="20001"/>
                    </a:ext>
                  </a:extLst>
                </a:gridCol>
                <a:gridCol w="1040204">
                  <a:extLst>
                    <a:ext uri="{9D8B030D-6E8A-4147-A177-3AD203B41FA5}">
                      <a16:colId xmlns:a16="http://schemas.microsoft.com/office/drawing/2014/main" val="20002"/>
                    </a:ext>
                  </a:extLst>
                </a:gridCol>
                <a:gridCol w="842749">
                  <a:extLst>
                    <a:ext uri="{9D8B030D-6E8A-4147-A177-3AD203B41FA5}">
                      <a16:colId xmlns:a16="http://schemas.microsoft.com/office/drawing/2014/main" val="20003"/>
                    </a:ext>
                  </a:extLst>
                </a:gridCol>
                <a:gridCol w="983207">
                  <a:extLst>
                    <a:ext uri="{9D8B030D-6E8A-4147-A177-3AD203B41FA5}">
                      <a16:colId xmlns:a16="http://schemas.microsoft.com/office/drawing/2014/main" val="20004"/>
                    </a:ext>
                  </a:extLst>
                </a:gridCol>
                <a:gridCol w="983207">
                  <a:extLst>
                    <a:ext uri="{9D8B030D-6E8A-4147-A177-3AD203B41FA5}">
                      <a16:colId xmlns:a16="http://schemas.microsoft.com/office/drawing/2014/main" val="20005"/>
                    </a:ext>
                  </a:extLst>
                </a:gridCol>
                <a:gridCol w="1896187">
                  <a:extLst>
                    <a:ext uri="{9D8B030D-6E8A-4147-A177-3AD203B41FA5}">
                      <a16:colId xmlns:a16="http://schemas.microsoft.com/office/drawing/2014/main" val="20006"/>
                    </a:ext>
                  </a:extLst>
                </a:gridCol>
                <a:gridCol w="1216524">
                  <a:extLst>
                    <a:ext uri="{9D8B030D-6E8A-4147-A177-3AD203B41FA5}">
                      <a16:colId xmlns:a16="http://schemas.microsoft.com/office/drawing/2014/main" val="20007"/>
                    </a:ext>
                  </a:extLst>
                </a:gridCol>
              </a:tblGrid>
              <a:tr h="1066800">
                <a:tc gridSpan="2">
                  <a:txBody>
                    <a:bodyPr/>
                    <a:lstStyle/>
                    <a:p>
                      <a:pPr marL="0" marR="0" algn="ctr">
                        <a:spcBef>
                          <a:spcPts val="0"/>
                        </a:spcBef>
                        <a:spcAft>
                          <a:spcPts val="0"/>
                        </a:spcAft>
                        <a:tabLst>
                          <a:tab pos="3209925" algn="l"/>
                        </a:tabLst>
                      </a:pPr>
                      <a:r>
                        <a:rPr lang="en-US" sz="1600" dirty="0">
                          <a:solidFill>
                            <a:schemeClr val="tx1"/>
                          </a:solidFill>
                          <a:effectLst/>
                        </a:rPr>
                        <a:t> </a:t>
                      </a:r>
                    </a:p>
                    <a:p>
                      <a:pPr marL="0" marR="0" algn="ctr">
                        <a:spcBef>
                          <a:spcPts val="0"/>
                        </a:spcBef>
                        <a:spcAft>
                          <a:spcPts val="0"/>
                        </a:spcAft>
                        <a:tabLst>
                          <a:tab pos="3209925" algn="l"/>
                        </a:tabLst>
                      </a:pPr>
                      <a:r>
                        <a:rPr lang="en-US" sz="1600" dirty="0">
                          <a:solidFill>
                            <a:schemeClr val="tx1"/>
                          </a:solidFill>
                          <a:effectLst/>
                        </a:rPr>
                        <a:t>Case</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tabLst>
                          <a:tab pos="3209925" algn="l"/>
                        </a:tabLst>
                      </a:pPr>
                      <a:endParaRPr lang="en-US" sz="1200">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 </a:t>
                      </a:r>
                    </a:p>
                    <a:p>
                      <a:pPr marL="0" marR="0" algn="ctr">
                        <a:spcBef>
                          <a:spcPts val="0"/>
                        </a:spcBef>
                        <a:spcAft>
                          <a:spcPts val="0"/>
                        </a:spcAft>
                        <a:tabLst>
                          <a:tab pos="3209925" algn="l"/>
                        </a:tabLst>
                      </a:pPr>
                      <a:r>
                        <a:rPr lang="en-US" sz="1600" dirty="0">
                          <a:solidFill>
                            <a:schemeClr val="tx1"/>
                          </a:solidFill>
                          <a:effectLst/>
                        </a:rPr>
                        <a:t>Number of Policies Sold (Y)</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 </a:t>
                      </a:r>
                    </a:p>
                    <a:p>
                      <a:pPr marL="0" marR="0" algn="ctr">
                        <a:spcBef>
                          <a:spcPts val="0"/>
                        </a:spcBef>
                        <a:spcAft>
                          <a:spcPts val="0"/>
                        </a:spcAft>
                        <a:tabLst>
                          <a:tab pos="3209925" algn="l"/>
                        </a:tabLst>
                      </a:pPr>
                      <a:r>
                        <a:rPr lang="en-US" sz="1600" dirty="0">
                          <a:solidFill>
                            <a:schemeClr val="tx1"/>
                          </a:solidFill>
                          <a:effectLst/>
                        </a:rPr>
                        <a:t>Training Hours (X)</a:t>
                      </a:r>
                      <a:endParaRPr lang="en-US" sz="1600" dirty="0">
                        <a:solidFill>
                          <a:schemeClr val="tx1"/>
                        </a:solidFill>
                        <a:effectLst/>
                        <a:latin typeface="Arial"/>
                        <a:ea typeface="Times New Roman"/>
                        <a:cs typeface="Times New Roman"/>
                      </a:endParaRPr>
                    </a:p>
                  </a:txBody>
                  <a:tcPr marL="68580" marR="68580" marT="0" marB="0"/>
                </a:tc>
                <a:tc>
                  <a:txBody>
                    <a:bodyPr/>
                    <a:lstStyle/>
                    <a:p>
                      <a:endParaRPr lang="en-US" sz="1600" dirty="0">
                        <a:solidFill>
                          <a:schemeClr val="tx1"/>
                        </a:solidFill>
                      </a:endParaRPr>
                    </a:p>
                  </a:txBody>
                  <a:tcPr marL="68580" marR="68580" marT="0" marB="0">
                    <a:blipFill rotWithShape="1">
                      <a:blip r:embed="rId2"/>
                      <a:stretch>
                        <a:fillRect l="-259211" t="-4571" r="-415789" b="-304000"/>
                      </a:stretch>
                    </a:blipFill>
                  </a:tcPr>
                </a:tc>
                <a:tc>
                  <a:txBody>
                    <a:bodyPr/>
                    <a:lstStyle/>
                    <a:p>
                      <a:endParaRPr lang="en-US" sz="1600" dirty="0">
                        <a:solidFill>
                          <a:schemeClr val="tx1"/>
                        </a:solidFill>
                      </a:endParaRPr>
                    </a:p>
                  </a:txBody>
                  <a:tcPr marL="68580" marR="68580" marT="0" marB="0">
                    <a:blipFill rotWithShape="1">
                      <a:blip r:embed="rId2"/>
                      <a:stretch>
                        <a:fillRect l="-361589" t="-4571" r="-318543" b="-304000"/>
                      </a:stretch>
                    </a:blipFill>
                  </a:tcPr>
                </a:tc>
                <a:tc>
                  <a:txBody>
                    <a:bodyPr/>
                    <a:lstStyle/>
                    <a:p>
                      <a:endParaRPr lang="en-US" sz="1600" dirty="0">
                        <a:solidFill>
                          <a:schemeClr val="tx1"/>
                        </a:solidFill>
                      </a:endParaRPr>
                    </a:p>
                  </a:txBody>
                  <a:tcPr marL="68580" marR="68580" marT="0" marB="0">
                    <a:blipFill rotWithShape="1">
                      <a:blip r:embed="rId2"/>
                      <a:stretch>
                        <a:fillRect l="-237884" t="-4571" r="-64164" b="-304000"/>
                      </a:stretch>
                    </a:blipFill>
                  </a:tcPr>
                </a:tc>
                <a:tc>
                  <a:txBody>
                    <a:bodyPr/>
                    <a:lstStyle/>
                    <a:p>
                      <a:endParaRPr lang="en-US" sz="1600" dirty="0">
                        <a:solidFill>
                          <a:schemeClr val="tx1"/>
                        </a:solidFill>
                      </a:endParaRPr>
                    </a:p>
                  </a:txBody>
                  <a:tcPr marL="68580" marR="68580" marT="0" marB="0">
                    <a:blipFill rotWithShape="1">
                      <a:blip r:embed="rId2"/>
                      <a:stretch>
                        <a:fillRect l="-526596" t="-4571" b="-304000"/>
                      </a:stretch>
                    </a:blipFill>
                  </a:tcPr>
                </a:tc>
                <a:extLst>
                  <a:ext uri="{0D108BD9-81ED-4DB2-BD59-A6C34878D82A}">
                    <a16:rowId xmlns:a16="http://schemas.microsoft.com/office/drawing/2014/main" val="10000"/>
                  </a:ext>
                </a:extLst>
              </a:tr>
              <a:tr h="220118">
                <a:tc gridSpan="2">
                  <a:txBody>
                    <a:bodyPr/>
                    <a:lstStyle/>
                    <a:p>
                      <a:pPr marL="0" marR="0" algn="ctr">
                        <a:spcBef>
                          <a:spcPts val="0"/>
                        </a:spcBef>
                        <a:spcAft>
                          <a:spcPts val="0"/>
                        </a:spcAft>
                        <a:tabLst>
                          <a:tab pos="3209925" algn="l"/>
                        </a:tabLst>
                      </a:pPr>
                      <a:r>
                        <a:rPr lang="en-US" sz="1600" dirty="0">
                          <a:solidFill>
                            <a:schemeClr val="tx1"/>
                          </a:solidFill>
                          <a:effectLst/>
                        </a:rPr>
                        <a:t>1</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pPr>
                      <a:endParaRPr lang="en-US" sz="1200">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−13.86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−1.09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15.14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192.14</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1"/>
                  </a:ext>
                </a:extLst>
              </a:tr>
              <a:tr h="220118">
                <a:tc gridSpan="2">
                  <a:txBody>
                    <a:bodyPr/>
                    <a:lstStyle/>
                    <a:p>
                      <a:pPr marL="0" marR="0" algn="ctr">
                        <a:spcBef>
                          <a:spcPts val="0"/>
                        </a:spcBef>
                        <a:spcAft>
                          <a:spcPts val="0"/>
                        </a:spcAft>
                        <a:tabLst>
                          <a:tab pos="3209925" algn="l"/>
                        </a:tabLst>
                      </a:pPr>
                      <a:r>
                        <a:rPr lang="en-US" sz="1600" dirty="0">
                          <a:solidFill>
                            <a:schemeClr val="tx1"/>
                          </a:solidFill>
                          <a:effectLst/>
                        </a:rPr>
                        <a:t>2</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pPr>
                      <a:endParaRPr lang="en-US" sz="1200">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−13.86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29.00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192.14</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2"/>
                  </a:ext>
                </a:extLst>
              </a:tr>
              <a:tr h="220118">
                <a:tc gridSpan="2">
                  <a:txBody>
                    <a:bodyPr/>
                    <a:lstStyle/>
                    <a:p>
                      <a:pPr marL="0" marR="0" algn="ctr">
                        <a:spcBef>
                          <a:spcPts val="0"/>
                        </a:spcBef>
                        <a:spcAft>
                          <a:spcPts val="0"/>
                        </a:spcAft>
                        <a:tabLst>
                          <a:tab pos="3209925" algn="l"/>
                        </a:tabLst>
                      </a:pPr>
                      <a:r>
                        <a:rPr lang="en-US" sz="1600" dirty="0">
                          <a:solidFill>
                            <a:schemeClr val="tx1"/>
                          </a:solidFill>
                          <a:effectLst/>
                        </a:rPr>
                        <a:t>3</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pPr>
                      <a:endParaRPr lang="en-US" sz="1200">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−3.86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−0.09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0.36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14.91</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3"/>
                  </a:ext>
                </a:extLst>
              </a:tr>
              <a:tr h="220118">
                <a:tc gridSpan="2">
                  <a:txBody>
                    <a:bodyPr/>
                    <a:lstStyle/>
                    <a:p>
                      <a:pPr marL="0" marR="0" algn="ctr">
                        <a:spcBef>
                          <a:spcPts val="0"/>
                        </a:spcBef>
                        <a:spcAft>
                          <a:spcPts val="0"/>
                        </a:spcAft>
                        <a:tabLst>
                          <a:tab pos="3209925" algn="l"/>
                        </a:tabLst>
                      </a:pPr>
                      <a:r>
                        <a:rPr lang="en-US" sz="1600" dirty="0">
                          <a:solidFill>
                            <a:schemeClr val="tx1"/>
                          </a:solidFill>
                          <a:effectLst/>
                        </a:rPr>
                        <a:t>4</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pPr>
                      <a:endParaRPr lang="en-US" sz="1200">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55</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31.14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4.91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152.82</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969.60</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4"/>
                  </a:ext>
                </a:extLst>
              </a:tr>
              <a:tr h="120884">
                <a:tc gridSpan="2">
                  <a:txBody>
                    <a:bodyPr/>
                    <a:lstStyle/>
                    <a:p>
                      <a:pPr marL="0" marR="0" algn="ctr">
                        <a:spcBef>
                          <a:spcPts val="0"/>
                        </a:spcBef>
                        <a:spcAft>
                          <a:spcPts val="0"/>
                        </a:spcAft>
                        <a:tabLst>
                          <a:tab pos="3209925" algn="l"/>
                        </a:tabLst>
                      </a:pPr>
                      <a:r>
                        <a:rPr lang="en-US" sz="1600" dirty="0">
                          <a:solidFill>
                            <a:schemeClr val="tx1"/>
                          </a:solidFill>
                          <a:effectLst/>
                        </a:rPr>
                        <a:t>5</a:t>
                      </a:r>
                      <a:endParaRPr lang="en-US" sz="1600" dirty="0">
                        <a:solidFill>
                          <a:schemeClr val="tx1"/>
                        </a:solidFill>
                        <a:effectLst/>
                        <a:latin typeface="Arial"/>
                        <a:ea typeface="Times New Roman"/>
                        <a:cs typeface="Times New Roman"/>
                      </a:endParaRPr>
                    </a:p>
                  </a:txBody>
                  <a:tcPr marL="68580" marR="68580" marT="0" marB="0"/>
                </a:tc>
                <a:tc hMerge="1">
                  <a:txBody>
                    <a:bodyPr/>
                    <a:lstStyle/>
                    <a:p>
                      <a:pPr marL="0" marR="0" algn="ctr">
                        <a:spcBef>
                          <a:spcPts val="0"/>
                        </a:spcBef>
                        <a:spcAft>
                          <a:spcPts val="0"/>
                        </a:spcAft>
                      </a:pPr>
                      <a:endParaRPr lang="en-US" sz="1200">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55</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31.14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8.91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277.37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969.60</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5"/>
                  </a:ext>
                </a:extLst>
              </a:tr>
              <a:tr h="220118">
                <a:tc gridSpan="8">
                  <a:txBody>
                    <a:bodyPr/>
                    <a:lstStyle/>
                    <a:p>
                      <a:pPr marL="0" marR="0" algn="ctr">
                        <a:spcBef>
                          <a:spcPts val="0"/>
                        </a:spcBef>
                        <a:spcAft>
                          <a:spcPts val="0"/>
                        </a:spcAft>
                      </a:pPr>
                      <a:r>
                        <a:rPr lang="en-US" sz="1600" dirty="0">
                          <a:solidFill>
                            <a:schemeClr val="tx1"/>
                          </a:solidFill>
                          <a:effectLst/>
                        </a:rPr>
                        <a:t>Intermittent cases from 6 to 60 omitted in the table</a:t>
                      </a:r>
                      <a:endParaRPr lang="en-US" sz="16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20118">
                <a:tc>
                  <a:txBody>
                    <a:bodyPr/>
                    <a:lstStyle/>
                    <a:p>
                      <a:pPr marL="0" marR="0" algn="ctr">
                        <a:spcBef>
                          <a:spcPts val="0"/>
                        </a:spcBef>
                        <a:spcAft>
                          <a:spcPts val="0"/>
                        </a:spcAft>
                      </a:pPr>
                      <a:r>
                        <a:rPr lang="en-US" sz="1600" dirty="0">
                          <a:solidFill>
                            <a:schemeClr val="tx1"/>
                          </a:solidFill>
                          <a:effectLst/>
                        </a:rPr>
                        <a:t>61</a:t>
                      </a:r>
                      <a:endParaRPr lang="en-US" sz="1600" dirty="0">
                        <a:solidFill>
                          <a:schemeClr val="tx1"/>
                        </a:solidFill>
                        <a:effectLst/>
                        <a:latin typeface="Arial"/>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600" dirty="0">
                          <a:solidFill>
                            <a:schemeClr val="tx1"/>
                          </a:solidFill>
                          <a:effectLst/>
                        </a:rPr>
                        <a:t>10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−13.86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29.00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192.14</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7"/>
                  </a:ext>
                </a:extLst>
              </a:tr>
              <a:tr h="220118">
                <a:tc>
                  <a:txBody>
                    <a:bodyPr/>
                    <a:lstStyle/>
                    <a:p>
                      <a:pPr marL="0" marR="0" algn="ctr">
                        <a:spcBef>
                          <a:spcPts val="0"/>
                        </a:spcBef>
                        <a:spcAft>
                          <a:spcPts val="0"/>
                        </a:spcAft>
                      </a:pPr>
                      <a:r>
                        <a:rPr lang="en-US" sz="1600" dirty="0">
                          <a:solidFill>
                            <a:schemeClr val="tx1"/>
                          </a:solidFill>
                          <a:effectLst/>
                        </a:rPr>
                        <a:t>62</a:t>
                      </a:r>
                      <a:endParaRPr lang="en-US" sz="1600" dirty="0">
                        <a:solidFill>
                          <a:schemeClr val="tx1"/>
                        </a:solidFill>
                        <a:effectLst/>
                        <a:latin typeface="Arial"/>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600" dirty="0">
                          <a:solidFill>
                            <a:schemeClr val="tx1"/>
                          </a:solidFill>
                          <a:effectLst/>
                        </a:rPr>
                        <a:t>8</a:t>
                      </a:r>
                      <a:endParaRPr lang="en-US" sz="1600" dirty="0">
                        <a:solidFill>
                          <a:schemeClr val="tx1"/>
                        </a:solidFill>
                        <a:effectLst/>
                        <a:latin typeface="Arial"/>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600" dirty="0">
                          <a:solidFill>
                            <a:schemeClr val="tx1"/>
                          </a:solidFill>
                          <a:effectLst/>
                        </a:rPr>
                        <a:t>25</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−0.09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−0.11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1.30</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8"/>
                  </a:ext>
                </a:extLst>
              </a:tr>
              <a:tr h="220118">
                <a:tc>
                  <a:txBody>
                    <a:bodyPr/>
                    <a:lstStyle/>
                    <a:p>
                      <a:pPr marL="0" marR="0" algn="ctr">
                        <a:spcBef>
                          <a:spcPts val="0"/>
                        </a:spcBef>
                        <a:spcAft>
                          <a:spcPts val="0"/>
                        </a:spcAft>
                      </a:pPr>
                      <a:r>
                        <a:rPr lang="en-US" sz="1600" dirty="0">
                          <a:solidFill>
                            <a:schemeClr val="tx1"/>
                          </a:solidFill>
                          <a:effectLst/>
                        </a:rPr>
                        <a:t>63</a:t>
                      </a:r>
                      <a:endParaRPr lang="en-US" sz="1600" dirty="0">
                        <a:solidFill>
                          <a:schemeClr val="tx1"/>
                        </a:solidFill>
                        <a:effectLst/>
                        <a:latin typeface="Arial"/>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600" dirty="0">
                          <a:solidFill>
                            <a:schemeClr val="tx1"/>
                          </a:solidFill>
                          <a:effectLst/>
                        </a:rPr>
                        <a:t>9</a:t>
                      </a:r>
                      <a:endParaRPr lang="en-US" sz="1600" dirty="0">
                        <a:solidFill>
                          <a:schemeClr val="tx1"/>
                        </a:solidFill>
                        <a:effectLst/>
                        <a:latin typeface="Arial"/>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600" dirty="0">
                          <a:solidFill>
                            <a:schemeClr val="tx1"/>
                          </a:solidFill>
                          <a:effectLst/>
                        </a:rPr>
                        <a:t>45</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21.14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0.91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19.19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446.83</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9"/>
                  </a:ext>
                </a:extLst>
              </a:tr>
              <a:tr h="220118">
                <a:tc>
                  <a:txBody>
                    <a:bodyPr/>
                    <a:lstStyle/>
                    <a:p>
                      <a:pPr marL="0" marR="0" algn="ctr">
                        <a:spcBef>
                          <a:spcPts val="0"/>
                        </a:spcBef>
                        <a:spcAft>
                          <a:spcPts val="0"/>
                        </a:spcAft>
                      </a:pPr>
                      <a:r>
                        <a:rPr lang="en-US" sz="1600" dirty="0">
                          <a:solidFill>
                            <a:schemeClr val="tx1"/>
                          </a:solidFill>
                          <a:effectLst/>
                        </a:rPr>
                        <a:t>64</a:t>
                      </a:r>
                      <a:endParaRPr lang="en-US" sz="1600" dirty="0">
                        <a:solidFill>
                          <a:schemeClr val="tx1"/>
                        </a:solidFill>
                        <a:effectLst/>
                        <a:latin typeface="Arial"/>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600" dirty="0">
                          <a:solidFill>
                            <a:schemeClr val="tx1"/>
                          </a:solidFill>
                          <a:effectLst/>
                        </a:rPr>
                        <a:t>12</a:t>
                      </a:r>
                      <a:endParaRPr lang="en-US" sz="1600" dirty="0">
                        <a:solidFill>
                          <a:schemeClr val="tx1"/>
                        </a:solidFill>
                        <a:effectLst/>
                        <a:latin typeface="Arial"/>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600" dirty="0">
                          <a:solidFill>
                            <a:schemeClr val="tx1"/>
                          </a:solidFill>
                          <a:effectLst/>
                        </a:rPr>
                        <a:t>70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46.14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3.91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180.29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2128.76</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0"/>
                  </a:ext>
                </a:extLst>
              </a:tr>
              <a:tr h="220118">
                <a:tc>
                  <a:txBody>
                    <a:bodyPr/>
                    <a:lstStyle/>
                    <a:p>
                      <a:pPr marL="0" marR="0" algn="ctr">
                        <a:spcBef>
                          <a:spcPts val="0"/>
                        </a:spcBef>
                        <a:spcAft>
                          <a:spcPts val="0"/>
                        </a:spcAft>
                      </a:pPr>
                      <a:r>
                        <a:rPr lang="en-US" sz="1600" dirty="0">
                          <a:solidFill>
                            <a:schemeClr val="tx1"/>
                          </a:solidFill>
                          <a:effectLst/>
                        </a:rPr>
                        <a:t>65</a:t>
                      </a:r>
                      <a:endParaRPr lang="en-US" sz="1600" dirty="0">
                        <a:solidFill>
                          <a:schemeClr val="tx1"/>
                        </a:solidFill>
                        <a:effectLst/>
                        <a:latin typeface="Arial"/>
                        <a:ea typeface="Times New Roman"/>
                        <a:cs typeface="Times New Roman"/>
                      </a:endParaRPr>
                    </a:p>
                  </a:txBody>
                  <a:tcPr marL="68580" marR="68580" marT="0" marB="0" anchor="b"/>
                </a:tc>
                <a:tc gridSpan="2">
                  <a:txBody>
                    <a:bodyPr/>
                    <a:lstStyle/>
                    <a:p>
                      <a:pPr marL="0" marR="0" algn="ctr">
                        <a:spcBef>
                          <a:spcPts val="0"/>
                        </a:spcBef>
                        <a:spcAft>
                          <a:spcPts val="0"/>
                        </a:spcAft>
                      </a:pPr>
                      <a:r>
                        <a:rPr lang="en-US" sz="1600" dirty="0">
                          <a:solidFill>
                            <a:schemeClr val="tx1"/>
                          </a:solidFill>
                          <a:effectLst/>
                        </a:rPr>
                        <a:t>11</a:t>
                      </a:r>
                      <a:endParaRPr lang="en-US" sz="1600" dirty="0">
                        <a:solidFill>
                          <a:schemeClr val="tx1"/>
                        </a:solidFill>
                        <a:effectLst/>
                        <a:latin typeface="Arial"/>
                        <a:ea typeface="Times New Roman"/>
                        <a:cs typeface="Times New Roman"/>
                      </a:endParaRPr>
                    </a:p>
                  </a:txBody>
                  <a:tcPr marL="68580" marR="68580" marT="0" marB="0" anchor="b"/>
                </a:tc>
                <a:tc hMerge="1">
                  <a:txBody>
                    <a:bodyPr/>
                    <a:lstStyle/>
                    <a:p>
                      <a:endParaRPr lang="en-US"/>
                    </a:p>
                  </a:txBody>
                  <a:tcPr/>
                </a:tc>
                <a:tc>
                  <a:txBody>
                    <a:bodyPr/>
                    <a:lstStyle/>
                    <a:p>
                      <a:pPr marL="0" marR="0" algn="ctr">
                        <a:spcBef>
                          <a:spcPts val="0"/>
                        </a:spcBef>
                        <a:spcAft>
                          <a:spcPts val="0"/>
                        </a:spcAft>
                      </a:pPr>
                      <a:r>
                        <a:rPr lang="en-US" sz="1600" dirty="0">
                          <a:solidFill>
                            <a:schemeClr val="tx1"/>
                          </a:solidFill>
                          <a:effectLst/>
                        </a:rPr>
                        <a:t>40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16.14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2.91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46.93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260.45</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1"/>
                  </a:ext>
                </a:extLst>
              </a:tr>
              <a:tr h="736174">
                <a:tc>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gridSpan="2">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endParaRPr lang="en-US" sz="1600" dirty="0">
                        <a:solidFill>
                          <a:schemeClr val="tx1"/>
                        </a:solidFill>
                      </a:endParaRPr>
                    </a:p>
                  </a:txBody>
                  <a:tcPr marL="68580" marR="68580" marT="0" marB="0">
                    <a:blipFill rotWithShape="1">
                      <a:blip r:embed="rId2"/>
                      <a:stretch>
                        <a:fillRect l="-237884" t="-479339" r="-64164" b="-11570"/>
                      </a:stretch>
                    </a:blipFill>
                  </a:tcPr>
                </a:tc>
                <a:tc>
                  <a:txBody>
                    <a:bodyPr/>
                    <a:lstStyle/>
                    <a:p>
                      <a:endParaRPr lang="en-US" sz="1600" dirty="0">
                        <a:solidFill>
                          <a:schemeClr val="tx1"/>
                        </a:solidFill>
                      </a:endParaRPr>
                    </a:p>
                  </a:txBody>
                  <a:tcPr marL="68580" marR="68580" marT="0" marB="0">
                    <a:blipFill rotWithShape="1">
                      <a:blip r:embed="rId2"/>
                      <a:stretch>
                        <a:fillRect l="-526596" t="-479339" b="-11570"/>
                      </a:stretch>
                    </a:blipFill>
                  </a:tcP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685800" y="1048709"/>
            <a:ext cx="7623754" cy="461665"/>
          </a:xfrm>
          <a:prstGeom prst="rect">
            <a:avLst/>
          </a:prstGeom>
          <a:noFill/>
          <a:ln>
            <a:noFill/>
          </a:ln>
          <a:effectLst/>
        </p:spPr>
        <p:txBody>
          <a:bodyPr wrap="none" anchor="ctr">
            <a:spAutoFit/>
          </a:bodyPr>
          <a:lstStyle/>
          <a:p>
            <a:pPr>
              <a:tabLst>
                <a:tab pos="3209925" algn="l"/>
              </a:tabLst>
              <a:defRPr/>
            </a:pPr>
            <a:r>
              <a:rPr lang="en-US" sz="2400" dirty="0">
                <a:latin typeface="+mn-lt"/>
                <a:ea typeface="Times New Roman" pitchFamily="18" charset="0"/>
                <a:cs typeface="Times New Roman" pitchFamily="18" charset="0"/>
              </a:rPr>
              <a:t>Table 13.3. Sample Data Illustration: Regression Coefficients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1479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140424" y="1203278"/>
            <a:ext cx="5993642" cy="41329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Demonstrate the steps used in SPSS to execute simple </a:t>
            </a:r>
            <a:r>
              <a:rPr lang="en-IN" altLang="en-US" sz="2400" dirty="0"/>
              <a:t>linear regression</a:t>
            </a:r>
            <a:endParaRPr lang="en-US" altLang="en-US" sz="2400" dirty="0"/>
          </a:p>
          <a:p>
            <a:r>
              <a:rPr lang="en-US" altLang="en-US" sz="2400" dirty="0"/>
              <a:t>Explain how to </a:t>
            </a:r>
            <a:r>
              <a:rPr lang="en-US" altLang="en-US" sz="2400" dirty="0" err="1"/>
              <a:t>analyse</a:t>
            </a:r>
            <a:r>
              <a:rPr lang="en-US" altLang="en-US" sz="2400" dirty="0"/>
              <a:t> and interpret the SPSS outputs for simple </a:t>
            </a:r>
            <a:r>
              <a:rPr lang="en-IN" altLang="en-US" sz="2400" dirty="0"/>
              <a:t>linear regression</a:t>
            </a:r>
            <a:endParaRPr lang="en-US" altLang="en-US" sz="2400" dirty="0"/>
          </a:p>
          <a:p>
            <a:r>
              <a:rPr lang="en-US" altLang="en-US" sz="2400" dirty="0"/>
              <a:t>Explain how the variations are calculated as related to ANOVA statistics</a:t>
            </a:r>
          </a:p>
          <a:p>
            <a:r>
              <a:rPr lang="en-US" altLang="en-US" sz="2400" dirty="0"/>
              <a:t>Describe the process to examine the assumptions of </a:t>
            </a:r>
            <a:r>
              <a:rPr lang="en-IN" altLang="en-US" sz="2400" dirty="0"/>
              <a:t>simple linear regression</a:t>
            </a:r>
            <a:endParaRPr lang="en-US" altLang="en-US" sz="2400" dirty="0"/>
          </a:p>
          <a:p>
            <a:r>
              <a:rPr lang="en-US" altLang="en-US" sz="2400" dirty="0"/>
              <a:t>Report the final results of </a:t>
            </a:r>
            <a:r>
              <a:rPr lang="en-IN" altLang="en-US" sz="2400" dirty="0"/>
              <a:t>simple linear regression</a:t>
            </a:r>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3803" y="171735"/>
            <a:ext cx="7620000" cy="5106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Formulae for Regression Coefficient</a:t>
            </a:r>
          </a:p>
        </p:txBody>
      </p:sp>
      <p:sp>
        <p:nvSpPr>
          <p:cNvPr id="4" name="Rectangle 3"/>
          <p:cNvSpPr>
            <a:spLocks noRot="1" noChangeAspect="1" noMove="1" noResize="1" noEditPoints="1" noAdjustHandles="1" noChangeArrowheads="1" noChangeShapeType="1" noTextEdit="1"/>
          </p:cNvSpPr>
          <p:nvPr/>
        </p:nvSpPr>
        <p:spPr>
          <a:xfrm>
            <a:off x="609600" y="1564708"/>
            <a:ext cx="7467600" cy="3451586"/>
          </a:xfrm>
          <a:prstGeom prst="rect">
            <a:avLst/>
          </a:prstGeom>
          <a:blipFill rotWithShape="1">
            <a:blip r:embed="rId2"/>
            <a:stretch>
              <a:fillRect l="-653" t="-883" r="-1143" b="-1767"/>
            </a:stretch>
          </a:blipFill>
        </p:spPr>
        <p:txBody>
          <a:bodyPr/>
          <a:lstStyle/>
          <a:p>
            <a:pPr eaLnBrk="1" hangingPunct="1">
              <a:defRPr/>
            </a:pPr>
            <a:r>
              <a:rPr lang="en-US" dirty="0">
                <a:noFill/>
                <a:latin typeface="Arial" charset="0"/>
              </a:rPr>
              <a:t>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69314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28517"/>
            <a:ext cx="7635922"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Regression Equation and Trend Line</a:t>
            </a:r>
          </a:p>
        </p:txBody>
      </p:sp>
      <p:sp>
        <p:nvSpPr>
          <p:cNvPr id="3" name="Content Placeholder 2"/>
          <p:cNvSpPr txBox="1">
            <a:spLocks/>
          </p:cNvSpPr>
          <p:nvPr/>
        </p:nvSpPr>
        <p:spPr>
          <a:xfrm>
            <a:off x="1189060" y="4929116"/>
            <a:ext cx="6781800" cy="914400"/>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solidFill>
                  <a:srgbClr val="002060"/>
                </a:solidFill>
              </a:rPr>
              <a:t>Number of Policies (ŷ) = </a:t>
            </a:r>
            <a:r>
              <a:rPr lang="en-US" sz="2400" i="1" dirty="0">
                <a:solidFill>
                  <a:srgbClr val="002060"/>
                </a:solidFill>
              </a:rPr>
              <a:t>a </a:t>
            </a:r>
            <a:r>
              <a:rPr lang="en-US" sz="2400" dirty="0">
                <a:solidFill>
                  <a:srgbClr val="002060"/>
                </a:solidFill>
              </a:rPr>
              <a:t>+ b</a:t>
            </a:r>
            <a:r>
              <a:rPr lang="en-US" sz="2400" baseline="-25000" dirty="0">
                <a:solidFill>
                  <a:srgbClr val="002060"/>
                </a:solidFill>
              </a:rPr>
              <a:t>1 </a:t>
            </a:r>
            <a:r>
              <a:rPr lang="en-US" sz="2400" dirty="0">
                <a:solidFill>
                  <a:srgbClr val="002060"/>
                </a:solidFill>
              </a:rPr>
              <a:t>(training hours) </a:t>
            </a:r>
          </a:p>
          <a:p>
            <a:pPr marL="69850" indent="0">
              <a:buFont typeface="Wingdings 2" panose="05020102010507070707" pitchFamily="18" charset="2"/>
              <a:buNone/>
              <a:defRPr/>
            </a:pPr>
            <a:r>
              <a:rPr lang="en-US" sz="2400" dirty="0"/>
              <a:t>= 3.04 + 0.212 (training hours)</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9" name="Picture 8" descr="A screenshot of a cell phone&#10;&#10;Description automatically generated">
            <a:extLst>
              <a:ext uri="{FF2B5EF4-FFF2-40B4-BE49-F238E27FC236}">
                <a16:creationId xmlns:a16="http://schemas.microsoft.com/office/drawing/2014/main" id="{B3966BEE-6416-4C27-9218-8E0A78F24C9F}"/>
              </a:ext>
            </a:extLst>
          </p:cNvPr>
          <p:cNvPicPr>
            <a:picLocks noChangeAspect="1"/>
          </p:cNvPicPr>
          <p:nvPr/>
        </p:nvPicPr>
        <p:blipFill>
          <a:blip r:embed="rId2"/>
          <a:stretch>
            <a:fillRect/>
          </a:stretch>
        </p:blipFill>
        <p:spPr>
          <a:xfrm>
            <a:off x="1609311" y="1361786"/>
            <a:ext cx="5925377" cy="3210213"/>
          </a:xfrm>
          <a:prstGeom prst="rect">
            <a:avLst/>
          </a:prstGeom>
        </p:spPr>
      </p:pic>
    </p:spTree>
    <p:extLst>
      <p:ext uri="{BB962C8B-B14F-4D97-AF65-F5344CB8AC3E}">
        <p14:creationId xmlns:p14="http://schemas.microsoft.com/office/powerpoint/2010/main" val="108849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4997" y="-27296"/>
            <a:ext cx="7185546" cy="8984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Examine the Assumptions of Regression: Residual Analysis </a:t>
            </a:r>
          </a:p>
        </p:txBody>
      </p:sp>
      <p:sp>
        <p:nvSpPr>
          <p:cNvPr id="3" name="Content Placeholder 2"/>
          <p:cNvSpPr txBox="1">
            <a:spLocks/>
          </p:cNvSpPr>
          <p:nvPr/>
        </p:nvSpPr>
        <p:spPr>
          <a:xfrm>
            <a:off x="619196" y="1163724"/>
            <a:ext cx="8117148" cy="10849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Assumption of linearity of regression model: </a:t>
            </a:r>
            <a:r>
              <a:rPr lang="en-US" altLang="en-US" sz="2400" dirty="0"/>
              <a:t>This assumption can be checked by plotting the scatter graph between residuals and each value of the independent variable.</a:t>
            </a:r>
            <a:r>
              <a:rPr lang="en-US" altLang="en-US" sz="2400" b="1" dirty="0"/>
              <a:t> </a:t>
            </a:r>
            <a:endParaRPr lang="en-US" altLang="en-US" sz="2400" dirty="0"/>
          </a:p>
          <a:p>
            <a:endParaRPr lang="en-US" altLang="en-US" sz="2400" b="1" dirty="0"/>
          </a:p>
        </p:txBody>
      </p:sp>
      <p:sp>
        <p:nvSpPr>
          <p:cNvPr id="6" name="Rectangle 5"/>
          <p:cNvSpPr/>
          <p:nvPr/>
        </p:nvSpPr>
        <p:spPr>
          <a:xfrm>
            <a:off x="6048375" y="2960717"/>
            <a:ext cx="2519149" cy="2308324"/>
          </a:xfrm>
          <a:prstGeom prst="rect">
            <a:avLst/>
          </a:prstGeom>
          <a:ln w="12700">
            <a:solidFill>
              <a:schemeClr val="accent1"/>
            </a:solidFill>
          </a:ln>
        </p:spPr>
        <p:txBody>
          <a:bodyPr wrap="square">
            <a:spAutoFit/>
          </a:bodyPr>
          <a:lstStyle/>
          <a:p>
            <a:pPr algn="just" eaLnBrk="1" hangingPunct="1">
              <a:defRPr/>
            </a:pPr>
            <a:r>
              <a:rPr lang="en-US" sz="2400" dirty="0">
                <a:latin typeface="+mn-lt"/>
              </a:rPr>
              <a:t>The emergence of ‘no specific pattern’ indicates the linear relationship of regression model.</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8" name="Picture 7" descr="A screenshot of a cell phone&#10;&#10;Description automatically generated">
            <a:extLst>
              <a:ext uri="{FF2B5EF4-FFF2-40B4-BE49-F238E27FC236}">
                <a16:creationId xmlns:a16="http://schemas.microsoft.com/office/drawing/2014/main" id="{D59141BE-1744-459A-BFF2-B60F96417DFF}"/>
              </a:ext>
            </a:extLst>
          </p:cNvPr>
          <p:cNvPicPr>
            <a:picLocks noChangeAspect="1"/>
          </p:cNvPicPr>
          <p:nvPr/>
        </p:nvPicPr>
        <p:blipFill>
          <a:blip r:embed="rId2"/>
          <a:stretch>
            <a:fillRect/>
          </a:stretch>
        </p:blipFill>
        <p:spPr>
          <a:xfrm>
            <a:off x="895397" y="2658352"/>
            <a:ext cx="4785643" cy="3035924"/>
          </a:xfrm>
          <a:prstGeom prst="rect">
            <a:avLst/>
          </a:prstGeom>
        </p:spPr>
      </p:pic>
    </p:spTree>
    <p:extLst>
      <p:ext uri="{BB962C8B-B14F-4D97-AF65-F5344CB8AC3E}">
        <p14:creationId xmlns:p14="http://schemas.microsoft.com/office/powerpoint/2010/main" val="394452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12543" y="484496"/>
            <a:ext cx="6789761" cy="187770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Assumption of homoscedasticity: </a:t>
            </a:r>
            <a:r>
              <a:rPr lang="en-US" altLang="en-US" sz="2400" dirty="0"/>
              <a:t>The assumption of homoscedasticity refers to the equally distributed residuals or amount of error in the regression model. This assumption verifies whether the variation of residual is constant or similar at each point of derived model. </a:t>
            </a:r>
          </a:p>
          <a:p>
            <a:pPr algn="just"/>
            <a:endParaRPr lang="en-US" altLang="en-US" sz="2400" dirty="0"/>
          </a:p>
        </p:txBody>
      </p:sp>
      <p:sp>
        <p:nvSpPr>
          <p:cNvPr id="5" name="Rectangle 4"/>
          <p:cNvSpPr/>
          <p:nvPr/>
        </p:nvSpPr>
        <p:spPr>
          <a:xfrm>
            <a:off x="6140356" y="3117163"/>
            <a:ext cx="2757984" cy="2677656"/>
          </a:xfrm>
          <a:prstGeom prst="rect">
            <a:avLst/>
          </a:prstGeom>
          <a:ln>
            <a:solidFill>
              <a:schemeClr val="accent1"/>
            </a:solidFill>
          </a:ln>
        </p:spPr>
        <p:txBody>
          <a:bodyPr wrap="square">
            <a:spAutoFit/>
          </a:bodyPr>
          <a:lstStyle/>
          <a:p>
            <a:pPr algn="just" eaLnBrk="1" hangingPunct="1">
              <a:defRPr/>
            </a:pPr>
            <a:r>
              <a:rPr lang="en-US" sz="2400" dirty="0">
                <a:latin typeface="+mn-lt"/>
              </a:rPr>
              <a:t>The scatter plot indicates the assumption of homoscedasticity as the residuals are randomly scattered around Zero.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7" name="Picture 6" descr="A screenshot of a cell phone&#10;&#10;Description automatically generated">
            <a:extLst>
              <a:ext uri="{FF2B5EF4-FFF2-40B4-BE49-F238E27FC236}">
                <a16:creationId xmlns:a16="http://schemas.microsoft.com/office/drawing/2014/main" id="{A0CB0F58-B6DA-40D8-B9D7-42D0A01C6EF5}"/>
              </a:ext>
            </a:extLst>
          </p:cNvPr>
          <p:cNvPicPr>
            <a:picLocks noChangeAspect="1"/>
          </p:cNvPicPr>
          <p:nvPr/>
        </p:nvPicPr>
        <p:blipFill>
          <a:blip r:embed="rId2"/>
          <a:stretch>
            <a:fillRect/>
          </a:stretch>
        </p:blipFill>
        <p:spPr>
          <a:xfrm>
            <a:off x="1412543" y="3162301"/>
            <a:ext cx="4386678" cy="2667000"/>
          </a:xfrm>
          <a:prstGeom prst="rect">
            <a:avLst/>
          </a:prstGeom>
        </p:spPr>
      </p:pic>
    </p:spTree>
    <p:extLst>
      <p:ext uri="{BB962C8B-B14F-4D97-AF65-F5344CB8AC3E}">
        <p14:creationId xmlns:p14="http://schemas.microsoft.com/office/powerpoint/2010/main" val="1967296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80865" y="748353"/>
            <a:ext cx="6676030" cy="27454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b="1" dirty="0"/>
              <a:t>Assumption of independence of error: </a:t>
            </a:r>
            <a:r>
              <a:rPr lang="en-US" altLang="en-US" sz="2400" dirty="0"/>
              <a:t>This assumption ensures no relationship between error (</a:t>
            </a:r>
            <a:r>
              <a:rPr lang="en-US" altLang="en-US" sz="2400" dirty="0" err="1"/>
              <a:t>ε</a:t>
            </a:r>
            <a:r>
              <a:rPr lang="en-US" altLang="en-US" sz="2400" baseline="-25000" dirty="0" err="1"/>
              <a:t>i</a:t>
            </a:r>
            <a:r>
              <a:rPr lang="en-US" altLang="en-US" sz="2400" dirty="0"/>
              <a:t>) value of any independent variable to the other value of error belonging to another independent variable. The Durbin–Watson test is used to examine the autocorrelation in the sample data (refer Chapter 17). </a:t>
            </a:r>
          </a:p>
          <a:p>
            <a:pPr algn="just"/>
            <a:r>
              <a:rPr lang="en-US" altLang="en-US" sz="2400" b="1" dirty="0"/>
              <a:t> Assumption of normal distributed errors</a:t>
            </a:r>
            <a:endParaRPr lang="en-US" altLang="en-US" sz="2400" dirty="0"/>
          </a:p>
          <a:p>
            <a:pPr algn="just"/>
            <a:endParaRPr lang="en-US" altLang="en-US" sz="2400" dirty="0"/>
          </a:p>
          <a:p>
            <a:pPr algn="just"/>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415556862"/>
              </p:ext>
            </p:extLst>
          </p:nvPr>
        </p:nvGraphicFramePr>
        <p:xfrm>
          <a:off x="1750064" y="4163468"/>
          <a:ext cx="6337632" cy="1463040"/>
        </p:xfrm>
        <a:graphic>
          <a:graphicData uri="http://schemas.openxmlformats.org/drawingml/2006/table">
            <a:tbl>
              <a:tblPr firstRow="1" firstCol="1" lastRow="1" lastCol="1" bandRow="1" bandCol="1">
                <a:tableStyleId>{5940675A-B579-460E-94D1-54222C63F5DA}</a:tableStyleId>
              </a:tblPr>
              <a:tblGrid>
                <a:gridCol w="6337632">
                  <a:extLst>
                    <a:ext uri="{9D8B030D-6E8A-4147-A177-3AD203B41FA5}">
                      <a16:colId xmlns:a16="http://schemas.microsoft.com/office/drawing/2014/main" val="20000"/>
                    </a:ext>
                  </a:extLst>
                </a:gridCol>
              </a:tblGrid>
              <a:tr h="838200">
                <a:tc>
                  <a:txBody>
                    <a:bodyPr/>
                    <a:lstStyle/>
                    <a:p>
                      <a:r>
                        <a:rPr lang="en-US" sz="2400" kern="1200" dirty="0">
                          <a:effectLst/>
                        </a:rPr>
                        <a:t> </a:t>
                      </a:r>
                      <a:r>
                        <a:rPr lang="en-US" sz="2400" b="1" kern="1200" dirty="0">
                          <a:effectLst/>
                        </a:rPr>
                        <a:t>Exhibit 13.2. </a:t>
                      </a:r>
                      <a:r>
                        <a:rPr lang="en-US" sz="2400" kern="1200" dirty="0">
                          <a:effectLst/>
                        </a:rPr>
                        <a:t>Click Plot  of main dialog box of Linear Regression » Transfer ZRESID into </a:t>
                      </a:r>
                      <a:r>
                        <a:rPr lang="en-US" sz="2400" i="1" kern="1200" dirty="0">
                          <a:effectLst/>
                        </a:rPr>
                        <a:t>Y</a:t>
                      </a:r>
                      <a:r>
                        <a:rPr lang="en-US" sz="2400" kern="1200" dirty="0">
                          <a:effectLst/>
                        </a:rPr>
                        <a:t> axis and ZPRED into </a:t>
                      </a:r>
                      <a:r>
                        <a:rPr lang="en-US" sz="2400" i="1" kern="1200" dirty="0">
                          <a:effectLst/>
                        </a:rPr>
                        <a:t>X</a:t>
                      </a:r>
                      <a:r>
                        <a:rPr lang="en-US" sz="2400" kern="1200" dirty="0">
                          <a:effectLst/>
                        </a:rPr>
                        <a:t> axis » Select Normal probability plot » Continue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07061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758" y="1777620"/>
            <a:ext cx="33528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958" y="1722058"/>
            <a:ext cx="35052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65156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70697" y="0"/>
            <a:ext cx="6974006" cy="1050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Reporting the Results of Simple Linear Regression</a:t>
            </a:r>
          </a:p>
        </p:txBody>
      </p:sp>
      <p:sp>
        <p:nvSpPr>
          <p:cNvPr id="3" name="Content Placeholder 2"/>
          <p:cNvSpPr txBox="1">
            <a:spLocks/>
          </p:cNvSpPr>
          <p:nvPr/>
        </p:nvSpPr>
        <p:spPr>
          <a:xfrm>
            <a:off x="970697" y="1346579"/>
            <a:ext cx="7115033" cy="41910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A strong positive Pearson’s product moment correlation</a:t>
            </a:r>
            <a:r>
              <a:rPr lang="en-US" sz="2400" b="1" dirty="0"/>
              <a:t> </a:t>
            </a:r>
            <a:r>
              <a:rPr lang="en-US" sz="2400" dirty="0"/>
              <a:t>exists (</a:t>
            </a:r>
            <a:r>
              <a:rPr lang="en-US" sz="2400" i="1" dirty="0"/>
              <a:t>r </a:t>
            </a:r>
            <a:r>
              <a:rPr lang="en-US" sz="2400" dirty="0"/>
              <a:t>= 0.764; </a:t>
            </a:r>
            <a:r>
              <a:rPr lang="en-US" sz="2400" i="1" dirty="0"/>
              <a:t>p </a:t>
            </a:r>
            <a:r>
              <a:rPr lang="en-US" sz="2400" dirty="0"/>
              <a:t>&lt; 0.01, 0.000) between </a:t>
            </a:r>
            <a:r>
              <a:rPr lang="en-US" sz="2400" i="1" dirty="0"/>
              <a:t>number of policies sold</a:t>
            </a:r>
            <a:r>
              <a:rPr lang="en-US" sz="2400" dirty="0"/>
              <a:t> (Y) and </a:t>
            </a:r>
            <a:r>
              <a:rPr lang="en-US" sz="2400" i="1" dirty="0"/>
              <a:t>training hours</a:t>
            </a:r>
            <a:r>
              <a:rPr lang="en-US" sz="2400" dirty="0"/>
              <a:t> (X). </a:t>
            </a:r>
          </a:p>
          <a:p>
            <a:pPr algn="just">
              <a:defRPr/>
            </a:pPr>
            <a:endParaRPr lang="en-US" sz="2400" dirty="0"/>
          </a:p>
          <a:p>
            <a:pPr algn="just">
              <a:defRPr/>
            </a:pPr>
            <a:r>
              <a:rPr lang="en-US" sz="2400" dirty="0"/>
              <a:t>The value of R square indicates that 58 per cent of the variance in the sale of insurance policies is explained by the training hours spent by the agents. </a:t>
            </a:r>
          </a:p>
          <a:p>
            <a:pPr marL="69850" indent="0" algn="just">
              <a:buFont typeface="Wingdings 2" panose="05020102010507070707" pitchFamily="18" charset="2"/>
              <a:buNone/>
              <a:defRPr/>
            </a:pPr>
            <a:endParaRPr lang="en-US" sz="2400" dirty="0"/>
          </a:p>
          <a:p>
            <a:pPr algn="just">
              <a:defRPr/>
            </a:pPr>
            <a:r>
              <a:rPr lang="en-US" sz="2400" dirty="0"/>
              <a:t>The </a:t>
            </a:r>
            <a:r>
              <a:rPr lang="en-US" sz="2400" i="1" dirty="0"/>
              <a:t>p</a:t>
            </a:r>
            <a:r>
              <a:rPr lang="en-US" sz="2400" dirty="0"/>
              <a:t>-value associated to t-statistics is less than 0.05 (t = 9.39, </a:t>
            </a:r>
            <a:r>
              <a:rPr lang="en-US" sz="2400" i="1" dirty="0"/>
              <a:t>p </a:t>
            </a:r>
            <a:r>
              <a:rPr lang="en-US" sz="2400" dirty="0"/>
              <a:t>&lt; 0.05, 0.000) at 5 per cent </a:t>
            </a:r>
            <a:r>
              <a:rPr lang="en-US" sz="2400" dirty="0" err="1"/>
              <a:t>LoS</a:t>
            </a:r>
            <a:r>
              <a:rPr lang="en-US" sz="2400" dirty="0"/>
              <a:t>. Hence, we reject the null hypothesis of no significant effect of predictor on the outcome variable. </a:t>
            </a:r>
          </a:p>
          <a:p>
            <a:pPr algn="just">
              <a:defRPr/>
            </a:pPr>
            <a:endParaRPr 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57947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28650" y="189382"/>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6517362"/>
              </p:ext>
            </p:extLst>
          </p:nvPr>
        </p:nvGraphicFramePr>
        <p:xfrm>
          <a:off x="1349829" y="2030771"/>
          <a:ext cx="6444342" cy="3291840"/>
        </p:xfrm>
        <a:graphic>
          <a:graphicData uri="http://schemas.openxmlformats.org/drawingml/2006/table">
            <a:tbl>
              <a:tblPr firstRow="1" firstCol="1" bandRow="1">
                <a:tableStyleId>{5940675A-B579-460E-94D1-54222C63F5DA}</a:tableStyleId>
              </a:tblPr>
              <a:tblGrid>
                <a:gridCol w="3259207">
                  <a:extLst>
                    <a:ext uri="{9D8B030D-6E8A-4147-A177-3AD203B41FA5}">
                      <a16:colId xmlns:a16="http://schemas.microsoft.com/office/drawing/2014/main" val="20000"/>
                    </a:ext>
                  </a:extLst>
                </a:gridCol>
                <a:gridCol w="3185135">
                  <a:extLst>
                    <a:ext uri="{9D8B030D-6E8A-4147-A177-3AD203B41FA5}">
                      <a16:colId xmlns:a16="http://schemas.microsoft.com/office/drawing/2014/main" val="20001"/>
                    </a:ext>
                  </a:extLst>
                </a:gridCol>
              </a:tblGrid>
              <a:tr h="1646238">
                <a:tc>
                  <a:txBody>
                    <a:bodyPr/>
                    <a:lstStyle/>
                    <a:p>
                      <a:pPr marL="0" marR="0">
                        <a:spcBef>
                          <a:spcPts val="0"/>
                        </a:spcBef>
                        <a:spcAft>
                          <a:spcPts val="0"/>
                        </a:spcAft>
                      </a:pPr>
                      <a:r>
                        <a:rPr lang="en-US" sz="2400" dirty="0">
                          <a:effectLst/>
                        </a:rPr>
                        <a:t>Adjusted R Square</a:t>
                      </a:r>
                    </a:p>
                    <a:p>
                      <a:pPr marL="0" marR="0">
                        <a:spcBef>
                          <a:spcPts val="0"/>
                        </a:spcBef>
                        <a:spcAft>
                          <a:spcPts val="0"/>
                        </a:spcAft>
                      </a:pPr>
                      <a:r>
                        <a:rPr lang="en-US" sz="2400" dirty="0">
                          <a:effectLst/>
                        </a:rPr>
                        <a:t>Base line model</a:t>
                      </a:r>
                    </a:p>
                    <a:p>
                      <a:pPr marL="0" marR="0">
                        <a:spcBef>
                          <a:spcPts val="0"/>
                        </a:spcBef>
                        <a:spcAft>
                          <a:spcPts val="0"/>
                        </a:spcAft>
                      </a:pPr>
                      <a:r>
                        <a:rPr lang="en-IN" sz="2400" dirty="0">
                          <a:effectLst/>
                        </a:rPr>
                        <a:t>Best-fit principle</a:t>
                      </a:r>
                      <a:endParaRPr lang="en-US" sz="2400" dirty="0">
                        <a:effectLst/>
                      </a:endParaRPr>
                    </a:p>
                    <a:p>
                      <a:pPr marL="0" marR="0">
                        <a:spcBef>
                          <a:spcPts val="0"/>
                        </a:spcBef>
                        <a:spcAft>
                          <a:spcPts val="0"/>
                        </a:spcAft>
                      </a:pPr>
                      <a:r>
                        <a:rPr lang="en-US" sz="2400" dirty="0">
                          <a:effectLst/>
                        </a:rPr>
                        <a:t>Gradient </a:t>
                      </a:r>
                    </a:p>
                    <a:p>
                      <a:pPr marL="0" marR="0">
                        <a:spcBef>
                          <a:spcPts val="0"/>
                        </a:spcBef>
                        <a:spcAft>
                          <a:spcPts val="0"/>
                        </a:spcAft>
                      </a:pPr>
                      <a:r>
                        <a:rPr lang="en-US" sz="2400" dirty="0">
                          <a:effectLst/>
                        </a:rPr>
                        <a:t>Homoscedasticity</a:t>
                      </a:r>
                    </a:p>
                    <a:p>
                      <a:pPr marL="0" marR="0">
                        <a:spcBef>
                          <a:spcPts val="0"/>
                        </a:spcBef>
                        <a:spcAft>
                          <a:spcPts val="0"/>
                        </a:spcAft>
                      </a:pPr>
                      <a:r>
                        <a:rPr lang="en-US" sz="2400" dirty="0">
                          <a:effectLst/>
                        </a:rPr>
                        <a:t>Intercept</a:t>
                      </a:r>
                    </a:p>
                    <a:p>
                      <a:pPr marL="0" marR="0">
                        <a:spcBef>
                          <a:spcPts val="0"/>
                        </a:spcBef>
                        <a:spcAft>
                          <a:spcPts val="0"/>
                        </a:spcAft>
                      </a:pPr>
                      <a:r>
                        <a:rPr lang="en-IN" sz="2400" dirty="0">
                          <a:effectLst/>
                        </a:rPr>
                        <a:t>Least square method</a:t>
                      </a:r>
                      <a:endParaRPr lang="en-US" sz="2400" dirty="0">
                        <a:effectLst/>
                      </a:endParaRPr>
                    </a:p>
                    <a:p>
                      <a:pPr marL="0" marR="0">
                        <a:spcBef>
                          <a:spcPts val="0"/>
                        </a:spcBef>
                        <a:spcAft>
                          <a:spcPts val="0"/>
                        </a:spcAft>
                      </a:pPr>
                      <a:r>
                        <a:rPr lang="en-US" sz="2400" dirty="0">
                          <a:effectLst/>
                        </a:rPr>
                        <a:t>Model Fit</a:t>
                      </a:r>
                    </a:p>
                    <a:p>
                      <a:pPr marL="0" marR="0">
                        <a:spcBef>
                          <a:spcPts val="0"/>
                        </a:spcBef>
                        <a:spcAft>
                          <a:spcPts val="0"/>
                        </a:spcAft>
                      </a:pPr>
                      <a:r>
                        <a:rPr lang="en-US" sz="2400" dirty="0">
                          <a:effectLst/>
                        </a:rPr>
                        <a:t>Model parameters </a:t>
                      </a:r>
                      <a:endParaRPr lang="en-US" sz="2400" dirty="0">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effectLst/>
                        </a:rPr>
                        <a:t>Normally distributed errors</a:t>
                      </a:r>
                    </a:p>
                    <a:p>
                      <a:pPr marL="0" marR="0">
                        <a:spcBef>
                          <a:spcPts val="0"/>
                        </a:spcBef>
                        <a:spcAft>
                          <a:spcPts val="0"/>
                        </a:spcAft>
                      </a:pPr>
                      <a:r>
                        <a:rPr lang="en-US" sz="2400" dirty="0">
                          <a:effectLst/>
                        </a:rPr>
                        <a:t>R Square</a:t>
                      </a:r>
                    </a:p>
                    <a:p>
                      <a:pPr marL="0" marR="0">
                        <a:spcBef>
                          <a:spcPts val="0"/>
                        </a:spcBef>
                        <a:spcAft>
                          <a:spcPts val="0"/>
                        </a:spcAft>
                      </a:pPr>
                      <a:r>
                        <a:rPr lang="en-US" sz="2400" dirty="0">
                          <a:effectLst/>
                        </a:rPr>
                        <a:t>Regression Equation </a:t>
                      </a:r>
                    </a:p>
                    <a:p>
                      <a:pPr marL="0" marR="0">
                        <a:spcBef>
                          <a:spcPts val="0"/>
                        </a:spcBef>
                        <a:spcAft>
                          <a:spcPts val="0"/>
                        </a:spcAft>
                      </a:pPr>
                      <a:r>
                        <a:rPr lang="en-US" sz="2400" dirty="0">
                          <a:effectLst/>
                        </a:rPr>
                        <a:t>Regression Estimates</a:t>
                      </a:r>
                    </a:p>
                    <a:p>
                      <a:pPr marL="0" marR="0">
                        <a:spcBef>
                          <a:spcPts val="0"/>
                        </a:spcBef>
                        <a:spcAft>
                          <a:spcPts val="0"/>
                        </a:spcAft>
                      </a:pPr>
                      <a:r>
                        <a:rPr lang="en-US" sz="2400" dirty="0">
                          <a:effectLst/>
                        </a:rPr>
                        <a:t>Residual</a:t>
                      </a:r>
                    </a:p>
                    <a:p>
                      <a:pPr marL="0" marR="0">
                        <a:spcBef>
                          <a:spcPts val="0"/>
                        </a:spcBef>
                        <a:spcAft>
                          <a:spcPts val="0"/>
                        </a:spcAft>
                      </a:pPr>
                      <a:r>
                        <a:rPr lang="en-US" sz="2400" dirty="0">
                          <a:effectLst/>
                        </a:rPr>
                        <a:t>Simple linear regression</a:t>
                      </a:r>
                    </a:p>
                    <a:p>
                      <a:pPr marL="0" marR="0">
                        <a:spcBef>
                          <a:spcPts val="0"/>
                        </a:spcBef>
                        <a:spcAft>
                          <a:spcPts val="0"/>
                        </a:spcAft>
                      </a:pPr>
                      <a:r>
                        <a:rPr lang="en-US" sz="2400" dirty="0">
                          <a:effectLst/>
                        </a:rPr>
                        <a:t>standardized residual</a:t>
                      </a:r>
                    </a:p>
                    <a:p>
                      <a:pPr marL="0" marR="0">
                        <a:spcBef>
                          <a:spcPts val="0"/>
                        </a:spcBef>
                        <a:spcAft>
                          <a:spcPts val="0"/>
                        </a:spcAft>
                      </a:pPr>
                      <a:r>
                        <a:rPr lang="en-US" sz="2400" dirty="0">
                          <a:effectLst/>
                        </a:rPr>
                        <a:t>Trend Line</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378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FE50E1-C2A3-4196-A1DE-110691F824C2}" type="slidenum">
              <a:rPr lang="en-US" smtClean="0">
                <a:solidFill>
                  <a:srgbClr val="FEFEFE"/>
                </a:solidFill>
              </a:rPr>
              <a:pPr eaLnBrk="1" hangingPunct="1"/>
              <a:t>37</a:t>
            </a:fld>
            <a:endParaRPr lang="en-US">
              <a:solidFill>
                <a:srgbClr val="FEFEFE"/>
              </a:solidFill>
            </a:endParaRPr>
          </a:p>
        </p:txBody>
      </p:sp>
      <p:sp>
        <p:nvSpPr>
          <p:cNvPr id="8" name="Footer Placeholder 3"/>
          <p:cNvSpPr txBox="1">
            <a:spLocks/>
          </p:cNvSpPr>
          <p:nvPr/>
        </p:nvSpPr>
        <p:spPr bwMode="auto">
          <a:xfrm>
            <a:off x="2756848" y="6481503"/>
            <a:ext cx="3261816" cy="365125"/>
          </a:xfrm>
          <a:prstGeom prst="rect">
            <a:avLst/>
          </a:prstGeom>
        </p:spPr>
        <p:txBody>
          <a:bodyPr wrap="square" numCol="1" anchorCtr="0" compatLnSpc="1">
            <a:prstTxWarp prst="textNoShape">
              <a:avLst/>
            </a:prstTxWarp>
          </a:bodyPr>
          <a:lstStyle>
            <a:defPPr>
              <a:defRPr lang="en-US"/>
            </a:defPPr>
            <a:lvl1pPr marL="0" algn="l" defTabSz="457200" rtl="0" eaLnBrk="0" latinLnBrk="0" hangingPunct="0">
              <a:defRPr sz="1800" kern="1200">
                <a:solidFill>
                  <a:schemeClr val="tx1"/>
                </a:solidFill>
                <a:latin typeface="Arial" pitchFamily="34" charset="0"/>
                <a:ea typeface="+mn-ea"/>
                <a:cs typeface="+mn-cs"/>
              </a:defRPr>
            </a:lvl1pPr>
            <a:lvl2pPr marL="742950" indent="-285750" algn="l" defTabSz="457200" rtl="0" eaLnBrk="0" latinLnBrk="0" hangingPunct="0">
              <a:defRPr sz="1800" kern="1200">
                <a:solidFill>
                  <a:schemeClr val="tx1"/>
                </a:solidFill>
                <a:latin typeface="Arial" pitchFamily="34" charset="0"/>
                <a:ea typeface="+mn-ea"/>
                <a:cs typeface="+mn-cs"/>
              </a:defRPr>
            </a:lvl2pPr>
            <a:lvl3pPr marL="1143000" indent="-228600" algn="l" defTabSz="457200" rtl="0" eaLnBrk="0" latinLnBrk="0" hangingPunct="0">
              <a:defRPr sz="1800" kern="1200">
                <a:solidFill>
                  <a:schemeClr val="tx1"/>
                </a:solidFill>
                <a:latin typeface="Arial" pitchFamily="34" charset="0"/>
                <a:ea typeface="+mn-ea"/>
                <a:cs typeface="+mn-cs"/>
              </a:defRPr>
            </a:lvl3pPr>
            <a:lvl4pPr marL="1600200" indent="-228600" algn="l" defTabSz="457200" rtl="0" eaLnBrk="0" latinLnBrk="0" hangingPunct="0">
              <a:defRPr sz="1800" kern="1200">
                <a:solidFill>
                  <a:schemeClr val="tx1"/>
                </a:solidFill>
                <a:latin typeface="Arial" pitchFamily="34" charset="0"/>
                <a:ea typeface="+mn-ea"/>
                <a:cs typeface="+mn-cs"/>
              </a:defRPr>
            </a:lvl4pPr>
            <a:lvl5pPr marL="2057400" indent="-228600" algn="l" defTabSz="457200" rtl="0" eaLnBrk="0" latinLnBrk="0" hangingPunct="0">
              <a:defRPr sz="1800" kern="1200">
                <a:solidFill>
                  <a:schemeClr val="tx1"/>
                </a:solidFill>
                <a:latin typeface="Arial" pitchFamily="34" charset="0"/>
                <a:ea typeface="+mn-ea"/>
                <a:cs typeface="+mn-cs"/>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9pPr>
          </a:lstStyle>
          <a:p>
            <a:pPr algn="ctr" eaLnBrk="1" hangingPunct="1">
              <a:defRPr/>
            </a:pPr>
            <a:r>
              <a:rPr lang="en-US" sz="1400">
                <a:latin typeface="+mn-lt"/>
              </a:rPr>
              <a:t>Lokesh Jasrai (2020), SAGE TEXTS</a:t>
            </a:r>
            <a:endParaRPr lang="en-US" sz="1400" dirty="0">
              <a:latin typeface="+mn-lt"/>
            </a:endParaRPr>
          </a:p>
        </p:txBody>
      </p:sp>
    </p:spTree>
    <p:extLst>
      <p:ext uri="{BB962C8B-B14F-4D97-AF65-F5344CB8AC3E}">
        <p14:creationId xmlns:p14="http://schemas.microsoft.com/office/powerpoint/2010/main" val="313291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8184" y="155812"/>
            <a:ext cx="7526669" cy="5345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 </a:t>
            </a:r>
          </a:p>
        </p:txBody>
      </p:sp>
      <p:sp>
        <p:nvSpPr>
          <p:cNvPr id="3" name="Content Placeholder 2"/>
          <p:cNvSpPr txBox="1">
            <a:spLocks/>
          </p:cNvSpPr>
          <p:nvPr/>
        </p:nvSpPr>
        <p:spPr>
          <a:xfrm>
            <a:off x="1319425" y="1372737"/>
            <a:ext cx="6424185" cy="46459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Measure of association merely examines the linear relationship rather explaining any statistical evidence on cause and effect relationship for incorporated variables. </a:t>
            </a:r>
          </a:p>
          <a:p>
            <a:pPr algn="just"/>
            <a:r>
              <a:rPr lang="en-US" altLang="en-US" sz="2400" dirty="0"/>
              <a:t>The simple linear regression is an extension of measures of association and is used to predict the value of the dependent variable based on certain values of the independent variable. </a:t>
            </a:r>
          </a:p>
          <a:p>
            <a:pPr algn="just"/>
            <a:r>
              <a:rPr lang="en-US" altLang="en-US" sz="2400" dirty="0"/>
              <a:t>Simple regression detects the cause and effect relationship. The independent variable is called predictor and is treated as causal, whereas a dependent variable is considered as caused variable in the analysis.</a:t>
            </a:r>
          </a:p>
          <a:p>
            <a:pPr algn="just"/>
            <a:endParaRPr lang="en-US" alt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324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067" y="163773"/>
            <a:ext cx="7908878" cy="586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Probabilistic Regression Model </a:t>
            </a:r>
          </a:p>
        </p:txBody>
      </p:sp>
      <p:sp>
        <p:nvSpPr>
          <p:cNvPr id="4" name="Content Placeholder 1"/>
          <p:cNvSpPr txBox="1">
            <a:spLocks noRot="1" noChangeAspect="1" noMove="1" noResize="1" noEditPoints="1" noAdjustHandles="1" noChangeArrowheads="1" noChangeShapeType="1" noTextEdit="1"/>
          </p:cNvSpPr>
          <p:nvPr/>
        </p:nvSpPr>
        <p:spPr>
          <a:xfrm>
            <a:off x="1042988" y="1139825"/>
            <a:ext cx="6777037" cy="3508375"/>
          </a:xfrm>
          <a:prstGeom prst="rect">
            <a:avLst/>
          </a:prstGeom>
          <a:blipFill rotWithShape="1">
            <a:blip r:embed="rId2"/>
            <a:stretch>
              <a:fillRect t="-1042" b="-62500"/>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1789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30791"/>
            <a:ext cx="8421806" cy="5652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Assumptions for Simple Linear Regression</a:t>
            </a:r>
          </a:p>
        </p:txBody>
      </p:sp>
      <p:sp>
        <p:nvSpPr>
          <p:cNvPr id="3" name="Content Placeholder 2"/>
          <p:cNvSpPr txBox="1">
            <a:spLocks/>
          </p:cNvSpPr>
          <p:nvPr/>
        </p:nvSpPr>
        <p:spPr>
          <a:xfrm>
            <a:off x="1228298" y="1437564"/>
            <a:ext cx="6727209" cy="428084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Absence of outliers: </a:t>
            </a:r>
            <a:r>
              <a:rPr lang="en-US" altLang="en-US" sz="2400" dirty="0"/>
              <a:t>Significant presence of outliers in data affects the predictive accuracy of regression model.</a:t>
            </a:r>
          </a:p>
          <a:p>
            <a:pPr algn="just"/>
            <a:endParaRPr lang="en-US" altLang="en-US" sz="2400" dirty="0"/>
          </a:p>
          <a:p>
            <a:pPr algn="just"/>
            <a:r>
              <a:rPr lang="en-US" altLang="en-US" sz="2400" b="1" dirty="0"/>
              <a:t>Independent assumption: </a:t>
            </a:r>
            <a:r>
              <a:rPr lang="en-US" altLang="en-US" sz="2400" dirty="0"/>
              <a:t>This assumption confirms that the observations used in the regression are independent to each other.</a:t>
            </a:r>
          </a:p>
          <a:p>
            <a:pPr algn="just"/>
            <a:endParaRPr lang="en-US" altLang="en-US" sz="2400" dirty="0"/>
          </a:p>
          <a:p>
            <a:pPr algn="just"/>
            <a:r>
              <a:rPr lang="en-US" altLang="en-US" sz="2400" b="1" dirty="0"/>
              <a:t>Linear relationship: </a:t>
            </a:r>
            <a:r>
              <a:rPr lang="en-US" altLang="en-US" sz="2400" dirty="0"/>
              <a:t>A linear relationship exists between the variables. This linear relationship can be assessed by a scatter plot.</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3241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43333" y="1123666"/>
            <a:ext cx="6727209" cy="440367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Measurement scale: </a:t>
            </a:r>
            <a:r>
              <a:rPr lang="en-US" altLang="en-US" sz="2400" dirty="0"/>
              <a:t>Both dependent and independent variables used in simple regression analysis are continuous in nature and measured at interval or ratio scale.</a:t>
            </a:r>
          </a:p>
          <a:p>
            <a:pPr algn="just"/>
            <a:endParaRPr lang="en-US" altLang="en-US" sz="2400" dirty="0"/>
          </a:p>
          <a:p>
            <a:pPr algn="just"/>
            <a:r>
              <a:rPr lang="en-US" altLang="en-US" sz="2400" b="1" dirty="0"/>
              <a:t>Homoscedasticity: </a:t>
            </a:r>
            <a:r>
              <a:rPr lang="en-US" altLang="en-US" sz="2400" dirty="0"/>
              <a:t>Homoscedasticity refers to the equally distributed residuals or amount of error in the regression model.</a:t>
            </a:r>
          </a:p>
          <a:p>
            <a:pPr algn="just"/>
            <a:endParaRPr lang="en-US" altLang="en-US" sz="2400" dirty="0"/>
          </a:p>
          <a:p>
            <a:pPr algn="just"/>
            <a:r>
              <a:rPr lang="en-US" altLang="en-US" sz="2400" b="1" dirty="0"/>
              <a:t>Normal distributed errors: </a:t>
            </a:r>
            <a:r>
              <a:rPr lang="en-US" altLang="en-US" sz="2400" dirty="0"/>
              <a:t>This assumption stresses on the distribution of residuals.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6509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50125"/>
            <a:ext cx="7606352"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of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1026888379"/>
              </p:ext>
            </p:extLst>
          </p:nvPr>
        </p:nvGraphicFramePr>
        <p:xfrm>
          <a:off x="484252" y="1867612"/>
          <a:ext cx="8302551" cy="4023360"/>
        </p:xfrm>
        <a:graphic>
          <a:graphicData uri="http://schemas.openxmlformats.org/drawingml/2006/table">
            <a:tbl>
              <a:tblPr firstRow="1" firstCol="1" bandRow="1">
                <a:tableStyleId>{5940675A-B579-460E-94D1-54222C63F5DA}</a:tableStyleId>
              </a:tblPr>
              <a:tblGrid>
                <a:gridCol w="2173151">
                  <a:extLst>
                    <a:ext uri="{9D8B030D-6E8A-4147-A177-3AD203B41FA5}">
                      <a16:colId xmlns:a16="http://schemas.microsoft.com/office/drawing/2014/main" val="20000"/>
                    </a:ext>
                  </a:extLst>
                </a:gridCol>
                <a:gridCol w="3064700">
                  <a:extLst>
                    <a:ext uri="{9D8B030D-6E8A-4147-A177-3AD203B41FA5}">
                      <a16:colId xmlns:a16="http://schemas.microsoft.com/office/drawing/2014/main" val="20001"/>
                    </a:ext>
                  </a:extLst>
                </a:gridCol>
                <a:gridCol w="3064700">
                  <a:extLst>
                    <a:ext uri="{9D8B030D-6E8A-4147-A177-3AD203B41FA5}">
                      <a16:colId xmlns:a16="http://schemas.microsoft.com/office/drawing/2014/main" val="20002"/>
                    </a:ext>
                  </a:extLst>
                </a:gridCol>
              </a:tblGrid>
              <a:tr h="258479">
                <a:tc>
                  <a:txBody>
                    <a:bodyPr/>
                    <a:lstStyle/>
                    <a:p>
                      <a:pPr marL="0" marR="0" algn="ctr">
                        <a:spcBef>
                          <a:spcPts val="0"/>
                        </a:spcBef>
                        <a:spcAft>
                          <a:spcPts val="0"/>
                        </a:spcAft>
                      </a:pPr>
                      <a:r>
                        <a:rPr lang="en-US" sz="2200" b="0" dirty="0">
                          <a:effectLst/>
                        </a:rPr>
                        <a:t>Assumption</a:t>
                      </a:r>
                      <a:endParaRPr lang="en-US" sz="22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US" sz="2200" b="0" dirty="0">
                          <a:effectLst/>
                        </a:rPr>
                        <a:t>Examine Approach </a:t>
                      </a:r>
                      <a:endParaRPr lang="en-US" sz="2200" b="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US" sz="2200" b="0" dirty="0">
                          <a:effectLst/>
                        </a:rPr>
                        <a:t>Measures/Tests </a:t>
                      </a:r>
                      <a:endParaRPr lang="en-US" sz="2200" b="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0"/>
                  </a:ext>
                </a:extLst>
              </a:tr>
              <a:tr h="274325">
                <a:tc>
                  <a:txBody>
                    <a:bodyPr/>
                    <a:lstStyle/>
                    <a:p>
                      <a:pPr marL="0" marR="0" algn="ctr">
                        <a:spcBef>
                          <a:spcPts val="0"/>
                        </a:spcBef>
                        <a:spcAft>
                          <a:spcPts val="0"/>
                        </a:spcAft>
                      </a:pPr>
                      <a:r>
                        <a:rPr lang="en-US" sz="2200" dirty="0">
                          <a:effectLst/>
                        </a:rPr>
                        <a:t>Metric data</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Scale of measurement</a:t>
                      </a:r>
                      <a:endParaRPr lang="en-US" sz="220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GB" sz="2200" kern="1200" dirty="0">
                          <a:solidFill>
                            <a:schemeClr val="tx1"/>
                          </a:solidFill>
                          <a:effectLst/>
                          <a:latin typeface="+mn-lt"/>
                          <a:ea typeface="+mn-ea"/>
                          <a:cs typeface="+mn-cs"/>
                        </a:rPr>
                        <a:t>–</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1"/>
                  </a:ext>
                </a:extLst>
              </a:tr>
              <a:tr h="258479">
                <a:tc>
                  <a:txBody>
                    <a:bodyPr/>
                    <a:lstStyle/>
                    <a:p>
                      <a:pPr marL="0" marR="0" algn="ctr">
                        <a:spcBef>
                          <a:spcPts val="0"/>
                        </a:spcBef>
                        <a:spcAft>
                          <a:spcPts val="0"/>
                        </a:spcAft>
                      </a:pPr>
                      <a:r>
                        <a:rPr lang="en-US" sz="2200" dirty="0">
                          <a:effectLst/>
                        </a:rPr>
                        <a:t>Linear relationship</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Scatter plot</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2"/>
                  </a:ext>
                </a:extLst>
              </a:tr>
              <a:tr h="258479">
                <a:tc>
                  <a:txBody>
                    <a:bodyPr/>
                    <a:lstStyle/>
                    <a:p>
                      <a:pPr marL="0" marR="0" algn="ctr">
                        <a:spcBef>
                          <a:spcPts val="0"/>
                        </a:spcBef>
                        <a:spcAft>
                          <a:spcPts val="0"/>
                        </a:spcAft>
                      </a:pPr>
                      <a:r>
                        <a:rPr lang="en-US" sz="2200" dirty="0">
                          <a:effectLst/>
                        </a:rPr>
                        <a:t>Lack of outliers</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Box and whisker plot</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3"/>
                  </a:ext>
                </a:extLst>
              </a:tr>
              <a:tr h="274325">
                <a:tc rowSpan="2">
                  <a:txBody>
                    <a:bodyPr/>
                    <a:lstStyle/>
                    <a:p>
                      <a:pPr marL="0" marR="0" algn="ctr">
                        <a:spcBef>
                          <a:spcPts val="0"/>
                        </a:spcBef>
                        <a:spcAft>
                          <a:spcPts val="0"/>
                        </a:spcAft>
                      </a:pPr>
                      <a:r>
                        <a:rPr lang="en-US" sz="2200" dirty="0">
                          <a:effectLst/>
                        </a:rPr>
                        <a:t>Lack of autocorrelation</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Methodology based</a:t>
                      </a:r>
                      <a:endParaRPr lang="en-US" sz="2200" dirty="0">
                        <a:effectLst/>
                        <a:latin typeface="Arial"/>
                        <a:ea typeface="Times New Roman"/>
                        <a:cs typeface="Times New Roman"/>
                      </a:endParaRPr>
                    </a:p>
                  </a:txBody>
                  <a:tcPr marL="68225" marR="68225" marT="0" marB="0"/>
                </a:tc>
                <a:tc>
                  <a:txBody>
                    <a:bodyPr/>
                    <a:lstStyle/>
                    <a:p>
                      <a:pPr marL="0" marR="0" algn="ctr">
                        <a:spcBef>
                          <a:spcPts val="0"/>
                        </a:spcBef>
                        <a:spcAft>
                          <a:spcPts val="0"/>
                        </a:spcAft>
                      </a:pPr>
                      <a:r>
                        <a:rPr lang="en-GB" sz="2200" kern="1200" dirty="0">
                          <a:solidFill>
                            <a:schemeClr val="tx1"/>
                          </a:solidFill>
                          <a:effectLst/>
                          <a:latin typeface="+mn-lt"/>
                          <a:ea typeface="+mn-ea"/>
                          <a:cs typeface="+mn-cs"/>
                        </a:rPr>
                        <a:t>–</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4"/>
                  </a:ext>
                </a:extLst>
              </a:tr>
              <a:tr h="258479">
                <a:tc vMerge="1">
                  <a:txBody>
                    <a:bodyPr/>
                    <a:lstStyle/>
                    <a:p>
                      <a:endParaRPr lang="en-US"/>
                    </a:p>
                  </a:txBody>
                  <a:tcPr/>
                </a:tc>
                <a:tc>
                  <a:txBody>
                    <a:bodyPr/>
                    <a:lstStyle/>
                    <a:p>
                      <a:pPr marL="0" marR="0">
                        <a:spcBef>
                          <a:spcPts val="0"/>
                        </a:spcBef>
                        <a:spcAft>
                          <a:spcPts val="0"/>
                        </a:spcAft>
                      </a:pPr>
                      <a:r>
                        <a:rPr lang="en-US" sz="2200" dirty="0">
                          <a:effectLst/>
                        </a:rPr>
                        <a:t>Numerical method</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Durbin–Watson test</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5"/>
                  </a:ext>
                </a:extLst>
              </a:tr>
              <a:tr h="775436">
                <a:tc>
                  <a:txBody>
                    <a:bodyPr/>
                    <a:lstStyle/>
                    <a:p>
                      <a:pPr marL="0" marR="0" algn="ctr">
                        <a:spcBef>
                          <a:spcPts val="0"/>
                        </a:spcBef>
                        <a:spcAft>
                          <a:spcPts val="0"/>
                        </a:spcAft>
                      </a:pPr>
                      <a:r>
                        <a:rPr lang="en-US" sz="2200" dirty="0">
                          <a:effectLst/>
                        </a:rPr>
                        <a:t>Homoscedasticity</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Scatter plot (Predicted standardized values and standardized residual)</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6"/>
                  </a:ext>
                </a:extLst>
              </a:tr>
              <a:tr h="516958">
                <a:tc>
                  <a:txBody>
                    <a:bodyPr/>
                    <a:lstStyle/>
                    <a:p>
                      <a:pPr marL="0" marR="0" algn="ctr">
                        <a:spcBef>
                          <a:spcPts val="0"/>
                        </a:spcBef>
                        <a:spcAft>
                          <a:spcPts val="0"/>
                        </a:spcAft>
                      </a:pPr>
                      <a:r>
                        <a:rPr lang="en-US" sz="2200" dirty="0">
                          <a:effectLst/>
                        </a:rPr>
                        <a:t>Normal distributed errors</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Graphical method</a:t>
                      </a:r>
                      <a:endParaRPr lang="en-US" sz="2200" dirty="0">
                        <a:effectLst/>
                        <a:latin typeface="Arial"/>
                        <a:ea typeface="Times New Roman"/>
                        <a:cs typeface="Times New Roman"/>
                      </a:endParaRPr>
                    </a:p>
                  </a:txBody>
                  <a:tcPr marL="68225" marR="68225" marT="0" marB="0"/>
                </a:tc>
                <a:tc>
                  <a:txBody>
                    <a:bodyPr/>
                    <a:lstStyle/>
                    <a:p>
                      <a:pPr marL="0" marR="0">
                        <a:spcBef>
                          <a:spcPts val="0"/>
                        </a:spcBef>
                        <a:spcAft>
                          <a:spcPts val="0"/>
                        </a:spcAft>
                      </a:pPr>
                      <a:r>
                        <a:rPr lang="en-US" sz="2200" dirty="0">
                          <a:effectLst/>
                        </a:rPr>
                        <a:t>Normal P–P plots</a:t>
                      </a:r>
                      <a:endParaRPr lang="en-US" sz="2200" dirty="0">
                        <a:effectLst/>
                        <a:latin typeface="Arial"/>
                        <a:ea typeface="Times New Roman"/>
                        <a:cs typeface="Times New Roman"/>
                      </a:endParaRPr>
                    </a:p>
                  </a:txBody>
                  <a:tcPr marL="68225" marR="68225"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826504" y="1210482"/>
            <a:ext cx="7618048"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13.1. Summary of Assumptions for Simple Regression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4824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1445" y="184243"/>
            <a:ext cx="8001000" cy="5049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Linear Regression Method: Line of Best Fit</a:t>
            </a:r>
          </a:p>
        </p:txBody>
      </p:sp>
      <p:sp>
        <p:nvSpPr>
          <p:cNvPr id="3" name="Content Placeholder 2"/>
          <p:cNvSpPr txBox="1">
            <a:spLocks/>
          </p:cNvSpPr>
          <p:nvPr/>
        </p:nvSpPr>
        <p:spPr>
          <a:xfrm>
            <a:off x="1613848" y="1964141"/>
            <a:ext cx="605619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prediction accuracy of linear regression model is based on the </a:t>
            </a:r>
            <a:r>
              <a:rPr lang="en-US" altLang="en-US" sz="2400" i="1" dirty="0"/>
              <a:t>Line of Best Fit</a:t>
            </a:r>
            <a:r>
              <a:rPr lang="en-US" altLang="en-US" sz="2400" dirty="0"/>
              <a:t> principle that ensures a best approximation of data  set used in the study. </a:t>
            </a:r>
          </a:p>
          <a:p>
            <a:pPr algn="just"/>
            <a:r>
              <a:rPr lang="en-US" altLang="en-US" sz="2400" dirty="0"/>
              <a:t>In this principle, the regression model is based on LSM. This method is used for two linear associated variables considered between two-dimensional plane (</a:t>
            </a:r>
            <a:r>
              <a:rPr lang="en-US" altLang="en-US" sz="2400" i="1" dirty="0"/>
              <a:t>x </a:t>
            </a:r>
            <a:r>
              <a:rPr lang="en-US" altLang="en-US" sz="2400" dirty="0"/>
              <a:t>and </a:t>
            </a:r>
            <a:r>
              <a:rPr lang="en-US" altLang="en-US" sz="2400" i="1" dirty="0"/>
              <a:t>y</a:t>
            </a:r>
            <a:r>
              <a:rPr lang="en-US" altLang="en-US" sz="2400" dirty="0"/>
              <a:t> planes).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50144694"/>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356</TotalTime>
  <Words>2174</Words>
  <Application>Microsoft Office PowerPoint</Application>
  <PresentationFormat>On-screen Show (4:3)</PresentationFormat>
  <Paragraphs>393</Paragraphs>
  <Slides>37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37</vt:i4>
      </vt:variant>
    </vt:vector>
  </HeadingPairs>
  <TitlesOfParts>
    <vt:vector size="45" baseType="lpstr">
      <vt:lpstr>Arial</vt:lpstr>
      <vt:lpstr>Calibri</vt:lpstr>
      <vt:lpstr>Calibri Light</vt:lpstr>
      <vt:lpstr>Century Gothic</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124</cp:revision>
  <dcterms:created xsi:type="dcterms:W3CDTF">2016-03-11T09:55:25Z</dcterms:created>
  <dcterms:modified xsi:type="dcterms:W3CDTF">2020-12-08T10:03:25Z</dcterms:modified>
</cp:coreProperties>
</file>