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 id="2147483697" r:id="rId2"/>
    <p:sldMasterId id="2147483709" r:id="rId3"/>
  </p:sldMasterIdLst>
  <p:notesMasterIdLst>
    <p:notesMasterId r:id="rId57"/>
  </p:notesMasterIdLst>
  <p:handoutMasterIdLst>
    <p:handoutMasterId r:id="rId58"/>
  </p:handoutMasterIdLst>
  <p:sldIdLst>
    <p:sldId id="259" r:id="rId4"/>
    <p:sldId id="260" r:id="rId5"/>
    <p:sldId id="261" r:id="rId6"/>
    <p:sldId id="263" r:id="rId7"/>
    <p:sldId id="265" r:id="rId8"/>
    <p:sldId id="264" r:id="rId9"/>
    <p:sldId id="267" r:id="rId10"/>
    <p:sldId id="266" r:id="rId11"/>
    <p:sldId id="269" r:id="rId12"/>
    <p:sldId id="268" r:id="rId13"/>
    <p:sldId id="272" r:id="rId14"/>
    <p:sldId id="273" r:id="rId15"/>
    <p:sldId id="310" r:id="rId16"/>
    <p:sldId id="271" r:id="rId17"/>
    <p:sldId id="270" r:id="rId18"/>
    <p:sldId id="275" r:id="rId19"/>
    <p:sldId id="276" r:id="rId20"/>
    <p:sldId id="277" r:id="rId21"/>
    <p:sldId id="278" r:id="rId22"/>
    <p:sldId id="274" r:id="rId23"/>
    <p:sldId id="280" r:id="rId24"/>
    <p:sldId id="281" r:id="rId25"/>
    <p:sldId id="282" r:id="rId26"/>
    <p:sldId id="283" r:id="rId27"/>
    <p:sldId id="284" r:id="rId28"/>
    <p:sldId id="285" r:id="rId29"/>
    <p:sldId id="279" r:id="rId30"/>
    <p:sldId id="288" r:id="rId31"/>
    <p:sldId id="289" r:id="rId32"/>
    <p:sldId id="287" r:id="rId33"/>
    <p:sldId id="290" r:id="rId34"/>
    <p:sldId id="291" r:id="rId35"/>
    <p:sldId id="292" r:id="rId36"/>
    <p:sldId id="293" r:id="rId37"/>
    <p:sldId id="294" r:id="rId38"/>
    <p:sldId id="295" r:id="rId39"/>
    <p:sldId id="296" r:id="rId40"/>
    <p:sldId id="286" r:id="rId41"/>
    <p:sldId id="299" r:id="rId42"/>
    <p:sldId id="300" r:id="rId43"/>
    <p:sldId id="298" r:id="rId44"/>
    <p:sldId id="301" r:id="rId45"/>
    <p:sldId id="302" r:id="rId46"/>
    <p:sldId id="297" r:id="rId47"/>
    <p:sldId id="305" r:id="rId48"/>
    <p:sldId id="304" r:id="rId49"/>
    <p:sldId id="306" r:id="rId50"/>
    <p:sldId id="307" r:id="rId51"/>
    <p:sldId id="303" r:id="rId52"/>
    <p:sldId id="309" r:id="rId53"/>
    <p:sldId id="308" r:id="rId54"/>
    <p:sldId id="262" r:id="rId55"/>
    <p:sldId id="314"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FB4718-CDEE-4524-8446-9E692099FC69}" v="5" dt="2020-08-04T11:23:41.3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06" autoAdjust="0"/>
    <p:restoredTop sz="94694"/>
  </p:normalViewPr>
  <p:slideViewPr>
    <p:cSldViewPr snapToGrid="0" snapToObjects="1">
      <p:cViewPr varScale="1">
        <p:scale>
          <a:sx n="68" d="100"/>
          <a:sy n="68" d="100"/>
        </p:scale>
        <p:origin x="1626" y="48"/>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70" d="100"/>
          <a:sy n="170" d="100"/>
        </p:scale>
        <p:origin x="5376" y="1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handoutMaster" Target="handoutMasters/handoutMaster1.xml"/><Relationship Id="rId5" Type="http://schemas.openxmlformats.org/officeDocument/2006/relationships/slide" Target="slides/slide2.xml"/><Relationship Id="rId61"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microsoft.com/office/2015/10/relationships/revisionInfo" Target="revisionInfo.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notesMaster" Target="notesMasters/notes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ika Mathur" userId="d4b421e2-2f78-4dc1-886e-5f1c5f4170d8" providerId="ADAL" clId="{C5BF768F-3591-094D-8F17-2A52D1EEEC96}"/>
    <pc:docChg chg="modSld">
      <pc:chgData name="Kanika Mathur" userId="d4b421e2-2f78-4dc1-886e-5f1c5f4170d8" providerId="ADAL" clId="{C5BF768F-3591-094D-8F17-2A52D1EEEC96}" dt="2020-04-01T13:24:33.381" v="5"/>
      <pc:docMkLst>
        <pc:docMk/>
      </pc:docMkLst>
      <pc:sldChg chg="setBg">
        <pc:chgData name="Kanika Mathur" userId="d4b421e2-2f78-4dc1-886e-5f1c5f4170d8" providerId="ADAL" clId="{C5BF768F-3591-094D-8F17-2A52D1EEEC96}" dt="2020-04-01T13:24:28.559" v="3"/>
        <pc:sldMkLst>
          <pc:docMk/>
          <pc:sldMk cId="172463319" sldId="257"/>
        </pc:sldMkLst>
      </pc:sldChg>
      <pc:sldChg chg="setBg">
        <pc:chgData name="Kanika Mathur" userId="d4b421e2-2f78-4dc1-886e-5f1c5f4170d8" providerId="ADAL" clId="{C5BF768F-3591-094D-8F17-2A52D1EEEC96}" dt="2020-04-01T13:24:33.381" v="5"/>
        <pc:sldMkLst>
          <pc:docMk/>
          <pc:sldMk cId="1779225914" sldId="258"/>
        </pc:sldMkLst>
      </pc:sldChg>
      <pc:sldChg chg="setBg">
        <pc:chgData name="Kanika Mathur" userId="d4b421e2-2f78-4dc1-886e-5f1c5f4170d8" providerId="ADAL" clId="{C5BF768F-3591-094D-8F17-2A52D1EEEC96}" dt="2020-04-01T13:24:24.074" v="1"/>
        <pc:sldMkLst>
          <pc:docMk/>
          <pc:sldMk cId="164949591" sldId="259"/>
        </pc:sldMkLst>
      </pc:sldChg>
    </pc:docChg>
  </pc:docChgLst>
  <pc:docChgLst>
    <pc:chgData name="Kanika Mathur" userId="d4b421e2-2f78-4dc1-886e-5f1c5f4170d8" providerId="ADAL" clId="{FEA5C985-96BF-E74E-B1D7-D349DCE25A47}"/>
    <pc:docChg chg="modSld">
      <pc:chgData name="Kanika Mathur" userId="d4b421e2-2f78-4dc1-886e-5f1c5f4170d8" providerId="ADAL" clId="{FEA5C985-96BF-E74E-B1D7-D349DCE25A47}" dt="2020-04-01T13:00:28.035" v="5"/>
      <pc:docMkLst>
        <pc:docMk/>
      </pc:docMkLst>
      <pc:sldChg chg="setBg">
        <pc:chgData name="Kanika Mathur" userId="d4b421e2-2f78-4dc1-886e-5f1c5f4170d8" providerId="ADAL" clId="{FEA5C985-96BF-E74E-B1D7-D349DCE25A47}" dt="2020-04-01T12:59:48.320" v="3"/>
        <pc:sldMkLst>
          <pc:docMk/>
          <pc:sldMk cId="172463319" sldId="257"/>
        </pc:sldMkLst>
      </pc:sldChg>
      <pc:sldChg chg="setBg">
        <pc:chgData name="Kanika Mathur" userId="d4b421e2-2f78-4dc1-886e-5f1c5f4170d8" providerId="ADAL" clId="{FEA5C985-96BF-E74E-B1D7-D349DCE25A47}" dt="2020-04-01T13:00:28.035" v="5"/>
        <pc:sldMkLst>
          <pc:docMk/>
          <pc:sldMk cId="1779225914" sldId="258"/>
        </pc:sldMkLst>
      </pc:sldChg>
      <pc:sldChg chg="setBg">
        <pc:chgData name="Kanika Mathur" userId="d4b421e2-2f78-4dc1-886e-5f1c5f4170d8" providerId="ADAL" clId="{FEA5C985-96BF-E74E-B1D7-D349DCE25A47}" dt="2020-04-01T12:59:37.379" v="1"/>
        <pc:sldMkLst>
          <pc:docMk/>
          <pc:sldMk cId="164949591" sldId="259"/>
        </pc:sldMkLst>
      </pc:sldChg>
    </pc:docChg>
  </pc:docChgLst>
  <pc:docChgLst>
    <pc:chgData name="Kanika Mathur" userId="d4b421e2-2f78-4dc1-886e-5f1c5f4170d8" providerId="ADAL" clId="{C84C1976-AED1-8F43-8B9E-BD4862D042CA}"/>
    <pc:docChg chg="modSld modMainMaster">
      <pc:chgData name="Kanika Mathur" userId="d4b421e2-2f78-4dc1-886e-5f1c5f4170d8" providerId="ADAL" clId="{C84C1976-AED1-8F43-8B9E-BD4862D042CA}" dt="2020-04-01T14:01:08.056" v="9"/>
      <pc:docMkLst>
        <pc:docMk/>
      </pc:docMkLst>
      <pc:sldChg chg="setBg">
        <pc:chgData name="Kanika Mathur" userId="d4b421e2-2f78-4dc1-886e-5f1c5f4170d8" providerId="ADAL" clId="{C84C1976-AED1-8F43-8B9E-BD4862D042CA}" dt="2020-04-01T14:01:05.383" v="8"/>
        <pc:sldMkLst>
          <pc:docMk/>
          <pc:sldMk cId="172463319" sldId="257"/>
        </pc:sldMkLst>
      </pc:sldChg>
      <pc:sldChg chg="setBg">
        <pc:chgData name="Kanika Mathur" userId="d4b421e2-2f78-4dc1-886e-5f1c5f4170d8" providerId="ADAL" clId="{C84C1976-AED1-8F43-8B9E-BD4862D042CA}" dt="2020-04-01T14:01:08.056" v="9"/>
        <pc:sldMkLst>
          <pc:docMk/>
          <pc:sldMk cId="1779225914" sldId="258"/>
        </pc:sldMkLst>
      </pc:sldChg>
      <pc:sldChg chg="setBg">
        <pc:chgData name="Kanika Mathur" userId="d4b421e2-2f78-4dc1-886e-5f1c5f4170d8" providerId="ADAL" clId="{C84C1976-AED1-8F43-8B9E-BD4862D042CA}" dt="2020-04-01T14:00:26.280" v="1"/>
        <pc:sldMkLst>
          <pc:docMk/>
          <pc:sldMk cId="164949591" sldId="259"/>
        </pc:sldMkLst>
      </pc:sldChg>
      <pc:sldMasterChg chg="setBg">
        <pc:chgData name="Kanika Mathur" userId="d4b421e2-2f78-4dc1-886e-5f1c5f4170d8" providerId="ADAL" clId="{C84C1976-AED1-8F43-8B9E-BD4862D042CA}" dt="2020-04-01T14:00:41.823" v="3"/>
        <pc:sldMasterMkLst>
          <pc:docMk/>
          <pc:sldMasterMk cId="68014301" sldId="2147483685"/>
        </pc:sldMasterMkLst>
      </pc:sldMasterChg>
      <pc:sldMasterChg chg="setBg">
        <pc:chgData name="Kanika Mathur" userId="d4b421e2-2f78-4dc1-886e-5f1c5f4170d8" providerId="ADAL" clId="{C84C1976-AED1-8F43-8B9E-BD4862D042CA}" dt="2020-04-01T14:00:46.991" v="5"/>
        <pc:sldMasterMkLst>
          <pc:docMk/>
          <pc:sldMasterMk cId="682196783" sldId="2147483697"/>
        </pc:sldMasterMkLst>
      </pc:sldMasterChg>
      <pc:sldMasterChg chg="setBg">
        <pc:chgData name="Kanika Mathur" userId="d4b421e2-2f78-4dc1-886e-5f1c5f4170d8" providerId="ADAL" clId="{C84C1976-AED1-8F43-8B9E-BD4862D042CA}" dt="2020-04-01T14:00:52.320" v="7"/>
        <pc:sldMasterMkLst>
          <pc:docMk/>
          <pc:sldMasterMk cId="473419242" sldId="2147483709"/>
        </pc:sldMasterMkLst>
      </pc:sldMasterChg>
    </pc:docChg>
  </pc:docChgLst>
  <pc:docChgLst>
    <pc:chgData name="Kanika Mathur" userId="d4b421e2-2f78-4dc1-886e-5f1c5f4170d8" providerId="ADAL" clId="{2066AAC0-1AC7-C64E-8BB3-D22541843B54}"/>
    <pc:docChg chg="modSld">
      <pc:chgData name="Kanika Mathur" userId="d4b421e2-2f78-4dc1-886e-5f1c5f4170d8" providerId="ADAL" clId="{2066AAC0-1AC7-C64E-8BB3-D22541843B54}" dt="2020-04-01T13:40:33.262" v="5"/>
      <pc:docMkLst>
        <pc:docMk/>
      </pc:docMkLst>
      <pc:sldChg chg="setBg">
        <pc:chgData name="Kanika Mathur" userId="d4b421e2-2f78-4dc1-886e-5f1c5f4170d8" providerId="ADAL" clId="{2066AAC0-1AC7-C64E-8BB3-D22541843B54}" dt="2020-04-01T13:40:28.386" v="3"/>
        <pc:sldMkLst>
          <pc:docMk/>
          <pc:sldMk cId="172463319" sldId="257"/>
        </pc:sldMkLst>
      </pc:sldChg>
      <pc:sldChg chg="setBg">
        <pc:chgData name="Kanika Mathur" userId="d4b421e2-2f78-4dc1-886e-5f1c5f4170d8" providerId="ADAL" clId="{2066AAC0-1AC7-C64E-8BB3-D22541843B54}" dt="2020-04-01T13:40:33.262" v="5"/>
        <pc:sldMkLst>
          <pc:docMk/>
          <pc:sldMk cId="1779225914" sldId="258"/>
        </pc:sldMkLst>
      </pc:sldChg>
      <pc:sldChg chg="setBg">
        <pc:chgData name="Kanika Mathur" userId="d4b421e2-2f78-4dc1-886e-5f1c5f4170d8" providerId="ADAL" clId="{2066AAC0-1AC7-C64E-8BB3-D22541843B54}" dt="2020-04-01T13:40:23.051" v="1"/>
        <pc:sldMkLst>
          <pc:docMk/>
          <pc:sldMk cId="164949591" sldId="259"/>
        </pc:sldMkLst>
      </pc:sldChg>
    </pc:docChg>
  </pc:docChgLst>
  <pc:docChgLst>
    <pc:chgData name="Shruti Gupta" userId="efc20510-ac0f-4b78-ab9b-febf1b22575a" providerId="ADAL" clId="{E6FB4718-CDEE-4524-8446-9E692099FC69}"/>
    <pc:docChg chg="addSld modSld">
      <pc:chgData name="Shruti Gupta" userId="efc20510-ac0f-4b78-ab9b-febf1b22575a" providerId="ADAL" clId="{E6FB4718-CDEE-4524-8446-9E692099FC69}" dt="2020-08-04T11:28:38.339" v="46" actId="114"/>
      <pc:docMkLst>
        <pc:docMk/>
      </pc:docMkLst>
      <pc:sldChg chg="modSp mod">
        <pc:chgData name="Shruti Gupta" userId="efc20510-ac0f-4b78-ab9b-febf1b22575a" providerId="ADAL" clId="{E6FB4718-CDEE-4524-8446-9E692099FC69}" dt="2020-08-04T11:25:23.428" v="31" actId="114"/>
        <pc:sldMkLst>
          <pc:docMk/>
          <pc:sldMk cId="3042895620" sldId="262"/>
        </pc:sldMkLst>
        <pc:spChg chg="mod">
          <ac:chgData name="Shruti Gupta" userId="efc20510-ac0f-4b78-ab9b-febf1b22575a" providerId="ADAL" clId="{E6FB4718-CDEE-4524-8446-9E692099FC69}" dt="2020-08-04T11:25:23.428" v="31" actId="114"/>
          <ac:spMkLst>
            <pc:docMk/>
            <pc:sldMk cId="3042895620" sldId="262"/>
            <ac:spMk id="2" creationId="{00000000-0000-0000-0000-000000000000}"/>
          </ac:spMkLst>
        </pc:spChg>
      </pc:sldChg>
      <pc:sldChg chg="modSp">
        <pc:chgData name="Shruti Gupta" userId="efc20510-ac0f-4b78-ab9b-febf1b22575a" providerId="ADAL" clId="{E6FB4718-CDEE-4524-8446-9E692099FC69}" dt="2020-08-04T11:07:47.941" v="0" actId="1076"/>
        <pc:sldMkLst>
          <pc:docMk/>
          <pc:sldMk cId="2388838350" sldId="267"/>
        </pc:sldMkLst>
        <pc:picChg chg="mod">
          <ac:chgData name="Shruti Gupta" userId="efc20510-ac0f-4b78-ab9b-febf1b22575a" providerId="ADAL" clId="{E6FB4718-CDEE-4524-8446-9E692099FC69}" dt="2020-08-04T11:07:47.941" v="0" actId="1076"/>
          <ac:picMkLst>
            <pc:docMk/>
            <pc:sldMk cId="2388838350" sldId="267"/>
            <ac:picMk id="5" creationId="{00000000-0000-0000-0000-000000000000}"/>
          </ac:picMkLst>
        </pc:picChg>
      </pc:sldChg>
      <pc:sldChg chg="modSp mod">
        <pc:chgData name="Shruti Gupta" userId="efc20510-ac0f-4b78-ab9b-febf1b22575a" providerId="ADAL" clId="{E6FB4718-CDEE-4524-8446-9E692099FC69}" dt="2020-08-04T11:10:26.681" v="2" actId="114"/>
        <pc:sldMkLst>
          <pc:docMk/>
          <pc:sldMk cId="4097473779" sldId="272"/>
        </pc:sldMkLst>
        <pc:spChg chg="mod">
          <ac:chgData name="Shruti Gupta" userId="efc20510-ac0f-4b78-ab9b-febf1b22575a" providerId="ADAL" clId="{E6FB4718-CDEE-4524-8446-9E692099FC69}" dt="2020-08-04T11:10:26.681" v="2" actId="114"/>
          <ac:spMkLst>
            <pc:docMk/>
            <pc:sldMk cId="4097473779" sldId="272"/>
            <ac:spMk id="3" creationId="{00000000-0000-0000-0000-000000000000}"/>
          </ac:spMkLst>
        </pc:spChg>
      </pc:sldChg>
      <pc:sldChg chg="modSp mod">
        <pc:chgData name="Shruti Gupta" userId="efc20510-ac0f-4b78-ab9b-febf1b22575a" providerId="ADAL" clId="{E6FB4718-CDEE-4524-8446-9E692099FC69}" dt="2020-08-04T11:10:55.453" v="8" actId="20577"/>
        <pc:sldMkLst>
          <pc:docMk/>
          <pc:sldMk cId="1982406609" sldId="273"/>
        </pc:sldMkLst>
        <pc:spChg chg="mod">
          <ac:chgData name="Shruti Gupta" userId="efc20510-ac0f-4b78-ab9b-febf1b22575a" providerId="ADAL" clId="{E6FB4718-CDEE-4524-8446-9E692099FC69}" dt="2020-08-04T11:10:55.453" v="8" actId="20577"/>
          <ac:spMkLst>
            <pc:docMk/>
            <pc:sldMk cId="1982406609" sldId="273"/>
            <ac:spMk id="4" creationId="{00000000-0000-0000-0000-000000000000}"/>
          </ac:spMkLst>
        </pc:spChg>
      </pc:sldChg>
      <pc:sldChg chg="modSp mod">
        <pc:chgData name="Shruti Gupta" userId="efc20510-ac0f-4b78-ab9b-febf1b22575a" providerId="ADAL" clId="{E6FB4718-CDEE-4524-8446-9E692099FC69}" dt="2020-08-04T11:28:38.339" v="46" actId="114"/>
        <pc:sldMkLst>
          <pc:docMk/>
          <pc:sldMk cId="588440027" sldId="282"/>
        </pc:sldMkLst>
        <pc:graphicFrameChg chg="modGraphic">
          <ac:chgData name="Shruti Gupta" userId="efc20510-ac0f-4b78-ab9b-febf1b22575a" providerId="ADAL" clId="{E6FB4718-CDEE-4524-8446-9E692099FC69}" dt="2020-08-04T11:28:38.339" v="46" actId="114"/>
          <ac:graphicFrameMkLst>
            <pc:docMk/>
            <pc:sldMk cId="588440027" sldId="282"/>
            <ac:graphicFrameMk id="6" creationId="{00000000-0000-0000-0000-000000000000}"/>
          </ac:graphicFrameMkLst>
        </pc:graphicFrameChg>
      </pc:sldChg>
      <pc:sldChg chg="modSp mod">
        <pc:chgData name="Shruti Gupta" userId="efc20510-ac0f-4b78-ab9b-febf1b22575a" providerId="ADAL" clId="{E6FB4718-CDEE-4524-8446-9E692099FC69}" dt="2020-08-04T11:17:41.681" v="15" actId="114"/>
        <pc:sldMkLst>
          <pc:docMk/>
          <pc:sldMk cId="2132778965" sldId="285"/>
        </pc:sldMkLst>
        <pc:spChg chg="mod">
          <ac:chgData name="Shruti Gupta" userId="efc20510-ac0f-4b78-ab9b-febf1b22575a" providerId="ADAL" clId="{E6FB4718-CDEE-4524-8446-9E692099FC69}" dt="2020-08-04T11:17:41.681" v="15" actId="114"/>
          <ac:spMkLst>
            <pc:docMk/>
            <pc:sldMk cId="2132778965" sldId="285"/>
            <ac:spMk id="6" creationId="{00000000-0000-0000-0000-000000000000}"/>
          </ac:spMkLst>
        </pc:spChg>
      </pc:sldChg>
      <pc:sldChg chg="addSp delSp modSp mod">
        <pc:chgData name="Shruti Gupta" userId="efc20510-ac0f-4b78-ab9b-febf1b22575a" providerId="ADAL" clId="{E6FB4718-CDEE-4524-8446-9E692099FC69}" dt="2020-08-04T11:19:09.479" v="20" actId="14100"/>
        <pc:sldMkLst>
          <pc:docMk/>
          <pc:sldMk cId="1023086392" sldId="289"/>
        </pc:sldMkLst>
        <pc:picChg chg="del">
          <ac:chgData name="Shruti Gupta" userId="efc20510-ac0f-4b78-ab9b-febf1b22575a" providerId="ADAL" clId="{E6FB4718-CDEE-4524-8446-9E692099FC69}" dt="2020-08-04T11:19:04.523" v="16" actId="478"/>
          <ac:picMkLst>
            <pc:docMk/>
            <pc:sldMk cId="1023086392" sldId="289"/>
            <ac:picMk id="4" creationId="{00000000-0000-0000-0000-000000000000}"/>
          </ac:picMkLst>
        </pc:picChg>
        <pc:picChg chg="add mod">
          <ac:chgData name="Shruti Gupta" userId="efc20510-ac0f-4b78-ab9b-febf1b22575a" providerId="ADAL" clId="{E6FB4718-CDEE-4524-8446-9E692099FC69}" dt="2020-08-04T11:19:09.479" v="20" actId="14100"/>
          <ac:picMkLst>
            <pc:docMk/>
            <pc:sldMk cId="1023086392" sldId="289"/>
            <ac:picMk id="6" creationId="{430A0C80-8689-4927-B0DF-59B73E18E179}"/>
          </ac:picMkLst>
        </pc:picChg>
      </pc:sldChg>
      <pc:sldChg chg="modSp mod">
        <pc:chgData name="Shruti Gupta" userId="efc20510-ac0f-4b78-ab9b-febf1b22575a" providerId="ADAL" clId="{E6FB4718-CDEE-4524-8446-9E692099FC69}" dt="2020-08-04T11:27:26.169" v="40" actId="114"/>
        <pc:sldMkLst>
          <pc:docMk/>
          <pc:sldMk cId="1460227824" sldId="298"/>
        </pc:sldMkLst>
        <pc:graphicFrameChg chg="modGraphic">
          <ac:chgData name="Shruti Gupta" userId="efc20510-ac0f-4b78-ab9b-febf1b22575a" providerId="ADAL" clId="{E6FB4718-CDEE-4524-8446-9E692099FC69}" dt="2020-08-04T11:27:26.169" v="40" actId="114"/>
          <ac:graphicFrameMkLst>
            <pc:docMk/>
            <pc:sldMk cId="1460227824" sldId="298"/>
            <ac:graphicFrameMk id="5" creationId="{00000000-0000-0000-0000-000000000000}"/>
          </ac:graphicFrameMkLst>
        </pc:graphicFrameChg>
      </pc:sldChg>
      <pc:sldChg chg="modSp mod">
        <pc:chgData name="Shruti Gupta" userId="efc20510-ac0f-4b78-ab9b-febf1b22575a" providerId="ADAL" clId="{E6FB4718-CDEE-4524-8446-9E692099FC69}" dt="2020-08-04T11:21:58.785" v="26" actId="114"/>
        <pc:sldMkLst>
          <pc:docMk/>
          <pc:sldMk cId="2473668784" sldId="300"/>
        </pc:sldMkLst>
        <pc:graphicFrameChg chg="modGraphic">
          <ac:chgData name="Shruti Gupta" userId="efc20510-ac0f-4b78-ab9b-febf1b22575a" providerId="ADAL" clId="{E6FB4718-CDEE-4524-8446-9E692099FC69}" dt="2020-08-04T11:21:58.785" v="26" actId="114"/>
          <ac:graphicFrameMkLst>
            <pc:docMk/>
            <pc:sldMk cId="2473668784" sldId="300"/>
            <ac:graphicFrameMk id="5" creationId="{00000000-0000-0000-0000-000000000000}"/>
          </ac:graphicFrameMkLst>
        </pc:graphicFrameChg>
      </pc:sldChg>
      <pc:sldChg chg="modSp mod">
        <pc:chgData name="Shruti Gupta" userId="efc20510-ac0f-4b78-ab9b-febf1b22575a" providerId="ADAL" clId="{E6FB4718-CDEE-4524-8446-9E692099FC69}" dt="2020-08-04T11:22:31.228" v="28" actId="114"/>
        <pc:sldMkLst>
          <pc:docMk/>
          <pc:sldMk cId="1370336112" sldId="301"/>
        </pc:sldMkLst>
        <pc:graphicFrameChg chg="modGraphic">
          <ac:chgData name="Shruti Gupta" userId="efc20510-ac0f-4b78-ab9b-febf1b22575a" providerId="ADAL" clId="{E6FB4718-CDEE-4524-8446-9E692099FC69}" dt="2020-08-04T11:22:31.228" v="28" actId="114"/>
          <ac:graphicFrameMkLst>
            <pc:docMk/>
            <pc:sldMk cId="1370336112" sldId="301"/>
            <ac:graphicFrameMk id="4" creationId="{00000000-0000-0000-0000-000000000000}"/>
          </ac:graphicFrameMkLst>
        </pc:graphicFrameChg>
      </pc:sldChg>
      <pc:sldChg chg="modSp">
        <pc:chgData name="Shruti Gupta" userId="efc20510-ac0f-4b78-ab9b-febf1b22575a" providerId="ADAL" clId="{E6FB4718-CDEE-4524-8446-9E692099FC69}" dt="2020-08-04T11:23:41.344" v="29" actId="1036"/>
        <pc:sldMkLst>
          <pc:docMk/>
          <pc:sldMk cId="3698044207" sldId="302"/>
        </pc:sldMkLst>
        <pc:picChg chg="mod">
          <ac:chgData name="Shruti Gupta" userId="efc20510-ac0f-4b78-ab9b-febf1b22575a" providerId="ADAL" clId="{E6FB4718-CDEE-4524-8446-9E692099FC69}" dt="2020-08-04T11:23:41.344" v="29" actId="1036"/>
          <ac:picMkLst>
            <pc:docMk/>
            <pc:sldMk cId="3698044207" sldId="302"/>
            <ac:picMk id="6" creationId="{00000000-0000-0000-0000-000000000000}"/>
          </ac:picMkLst>
        </pc:picChg>
      </pc:sldChg>
      <pc:sldChg chg="modSp mod">
        <pc:chgData name="Shruti Gupta" userId="efc20510-ac0f-4b78-ab9b-febf1b22575a" providerId="ADAL" clId="{E6FB4718-CDEE-4524-8446-9E692099FC69}" dt="2020-08-04T11:26:10.308" v="34" actId="20577"/>
        <pc:sldMkLst>
          <pc:docMk/>
          <pc:sldMk cId="1277777562" sldId="303"/>
        </pc:sldMkLst>
        <pc:spChg chg="mod">
          <ac:chgData name="Shruti Gupta" userId="efc20510-ac0f-4b78-ab9b-febf1b22575a" providerId="ADAL" clId="{E6FB4718-CDEE-4524-8446-9E692099FC69}" dt="2020-08-04T11:26:10.308" v="34" actId="20577"/>
          <ac:spMkLst>
            <pc:docMk/>
            <pc:sldMk cId="1277777562" sldId="303"/>
            <ac:spMk id="7" creationId="{00000000-0000-0000-0000-000000000000}"/>
          </ac:spMkLst>
        </pc:spChg>
      </pc:sldChg>
      <pc:sldChg chg="modSp mod">
        <pc:chgData name="Shruti Gupta" userId="efc20510-ac0f-4b78-ab9b-febf1b22575a" providerId="ADAL" clId="{E6FB4718-CDEE-4524-8446-9E692099FC69}" dt="2020-08-04T11:24:34.474" v="30" actId="404"/>
        <pc:sldMkLst>
          <pc:docMk/>
          <pc:sldMk cId="2353990170" sldId="306"/>
        </pc:sldMkLst>
        <pc:graphicFrameChg chg="modGraphic">
          <ac:chgData name="Shruti Gupta" userId="efc20510-ac0f-4b78-ab9b-febf1b22575a" providerId="ADAL" clId="{E6FB4718-CDEE-4524-8446-9E692099FC69}" dt="2020-08-04T11:24:34.474" v="30" actId="404"/>
          <ac:graphicFrameMkLst>
            <pc:docMk/>
            <pc:sldMk cId="2353990170" sldId="306"/>
            <ac:graphicFrameMk id="6" creationId="{00000000-0000-0000-0000-000000000000}"/>
          </ac:graphicFrameMkLst>
        </pc:graphicFrameChg>
      </pc:sldChg>
      <pc:sldChg chg="modSp mod">
        <pc:chgData name="Shruti Gupta" userId="efc20510-ac0f-4b78-ab9b-febf1b22575a" providerId="ADAL" clId="{E6FB4718-CDEE-4524-8446-9E692099FC69}" dt="2020-08-04T11:26:01.157" v="33" actId="114"/>
        <pc:sldMkLst>
          <pc:docMk/>
          <pc:sldMk cId="1386189966" sldId="309"/>
        </pc:sldMkLst>
        <pc:spChg chg="mod">
          <ac:chgData name="Shruti Gupta" userId="efc20510-ac0f-4b78-ab9b-febf1b22575a" providerId="ADAL" clId="{E6FB4718-CDEE-4524-8446-9E692099FC69}" dt="2020-08-04T11:25:57.483" v="32" actId="20577"/>
          <ac:spMkLst>
            <pc:docMk/>
            <pc:sldMk cId="1386189966" sldId="309"/>
            <ac:spMk id="2" creationId="{00000000-0000-0000-0000-000000000000}"/>
          </ac:spMkLst>
        </pc:spChg>
        <pc:graphicFrameChg chg="modGraphic">
          <ac:chgData name="Shruti Gupta" userId="efc20510-ac0f-4b78-ab9b-febf1b22575a" providerId="ADAL" clId="{E6FB4718-CDEE-4524-8446-9E692099FC69}" dt="2020-08-04T11:26:01.157" v="33" actId="114"/>
          <ac:graphicFrameMkLst>
            <pc:docMk/>
            <pc:sldMk cId="1386189966" sldId="309"/>
            <ac:graphicFrameMk id="4" creationId="{00000000-0000-0000-0000-000000000000}"/>
          </ac:graphicFrameMkLst>
        </pc:graphicFrameChg>
      </pc:sldChg>
      <pc:sldChg chg="modSp add mod">
        <pc:chgData name="Shruti Gupta" userId="efc20510-ac0f-4b78-ab9b-febf1b22575a" providerId="ADAL" clId="{E6FB4718-CDEE-4524-8446-9E692099FC69}" dt="2020-08-04T11:11:12.093" v="10" actId="14100"/>
        <pc:sldMkLst>
          <pc:docMk/>
          <pc:sldMk cId="3846902120" sldId="310"/>
        </pc:sldMkLst>
        <pc:spChg chg="mod">
          <ac:chgData name="Shruti Gupta" userId="efc20510-ac0f-4b78-ab9b-febf1b22575a" providerId="ADAL" clId="{E6FB4718-CDEE-4524-8446-9E692099FC69}" dt="2020-08-04T11:11:12.093" v="10" actId="14100"/>
          <ac:spMkLst>
            <pc:docMk/>
            <pc:sldMk cId="3846902120" sldId="310"/>
            <ac:spMk id="4" creationId="{00000000-0000-0000-0000-000000000000}"/>
          </ac:spMkLst>
        </pc:spChg>
      </pc:sldChg>
    </pc:docChg>
  </pc:docChgLst>
  <pc:docChgLst>
    <pc:chgData name="Kanika Mathur" userId="d4b421e2-2f78-4dc1-886e-5f1c5f4170d8" providerId="ADAL" clId="{54B59F0C-F807-434B-992E-1402969F20AA}"/>
    <pc:docChg chg="modMainMaster">
      <pc:chgData name="Kanika Mathur" userId="d4b421e2-2f78-4dc1-886e-5f1c5f4170d8" providerId="ADAL" clId="{54B59F0C-F807-434B-992E-1402969F20AA}" dt="2020-06-05T09:02:34.359" v="5"/>
      <pc:docMkLst>
        <pc:docMk/>
      </pc:docMkLst>
      <pc:sldMasterChg chg="setBg">
        <pc:chgData name="Kanika Mathur" userId="d4b421e2-2f78-4dc1-886e-5f1c5f4170d8" providerId="ADAL" clId="{54B59F0C-F807-434B-992E-1402969F20AA}" dt="2020-06-05T09:02:22.318" v="1"/>
        <pc:sldMasterMkLst>
          <pc:docMk/>
          <pc:sldMasterMk cId="68014301" sldId="2147483685"/>
        </pc:sldMasterMkLst>
      </pc:sldMasterChg>
      <pc:sldMasterChg chg="setBg">
        <pc:chgData name="Kanika Mathur" userId="d4b421e2-2f78-4dc1-886e-5f1c5f4170d8" providerId="ADAL" clId="{54B59F0C-F807-434B-992E-1402969F20AA}" dt="2020-06-05T09:02:28.493" v="3"/>
        <pc:sldMasterMkLst>
          <pc:docMk/>
          <pc:sldMasterMk cId="682196783" sldId="2147483697"/>
        </pc:sldMasterMkLst>
      </pc:sldMasterChg>
      <pc:sldMasterChg chg="setBg">
        <pc:chgData name="Kanika Mathur" userId="d4b421e2-2f78-4dc1-886e-5f1c5f4170d8" providerId="ADAL" clId="{54B59F0C-F807-434B-992E-1402969F20AA}" dt="2020-06-05T09:02:34.359" v="5"/>
        <pc:sldMasterMkLst>
          <pc:docMk/>
          <pc:sldMasterMk cId="473419242" sldId="2147483709"/>
        </pc:sldMasterMkLst>
      </pc:sldMasterChg>
    </pc:docChg>
  </pc:docChgLst>
  <pc:docChgLst>
    <pc:chgData name="Kanika Mathur" userId="d4b421e2-2f78-4dc1-886e-5f1c5f4170d8" providerId="ADAL" clId="{A0953153-7851-1C43-B5DB-DD679E96005A}"/>
    <pc:docChg chg="modMainMaster">
      <pc:chgData name="Kanika Mathur" userId="d4b421e2-2f78-4dc1-886e-5f1c5f4170d8" providerId="ADAL" clId="{A0953153-7851-1C43-B5DB-DD679E96005A}" dt="2020-06-05T08:31:17.790" v="5"/>
      <pc:docMkLst>
        <pc:docMk/>
      </pc:docMkLst>
      <pc:sldMasterChg chg="setBg">
        <pc:chgData name="Kanika Mathur" userId="d4b421e2-2f78-4dc1-886e-5f1c5f4170d8" providerId="ADAL" clId="{A0953153-7851-1C43-B5DB-DD679E96005A}" dt="2020-06-05T08:31:02.557" v="1"/>
        <pc:sldMasterMkLst>
          <pc:docMk/>
          <pc:sldMasterMk cId="68014301" sldId="2147483685"/>
        </pc:sldMasterMkLst>
      </pc:sldMasterChg>
      <pc:sldMasterChg chg="setBg">
        <pc:chgData name="Kanika Mathur" userId="d4b421e2-2f78-4dc1-886e-5f1c5f4170d8" providerId="ADAL" clId="{A0953153-7851-1C43-B5DB-DD679E96005A}" dt="2020-06-05T08:31:10.246" v="3"/>
        <pc:sldMasterMkLst>
          <pc:docMk/>
          <pc:sldMasterMk cId="682196783" sldId="2147483697"/>
        </pc:sldMasterMkLst>
      </pc:sldMasterChg>
      <pc:sldMasterChg chg="setBg">
        <pc:chgData name="Kanika Mathur" userId="d4b421e2-2f78-4dc1-886e-5f1c5f4170d8" providerId="ADAL" clId="{A0953153-7851-1C43-B5DB-DD679E96005A}" dt="2020-06-05T08:31:17.790" v="5"/>
        <pc:sldMasterMkLst>
          <pc:docMk/>
          <pc:sldMasterMk cId="473419242" sldId="2147483709"/>
        </pc:sldMasterMkLst>
      </pc:sldMasterChg>
    </pc:docChg>
  </pc:docChgLst>
  <pc:docChgLst>
    <pc:chgData name="Kanika Mathur" userId="d4b421e2-2f78-4dc1-886e-5f1c5f4170d8" providerId="ADAL" clId="{E0B99FBB-89C9-CB4B-8566-F06F894F32BB}"/>
    <pc:docChg chg="modSld modMainMaster">
      <pc:chgData name="Kanika Mathur" userId="d4b421e2-2f78-4dc1-886e-5f1c5f4170d8" providerId="ADAL" clId="{E0B99FBB-89C9-CB4B-8566-F06F894F32BB}" dt="2020-06-05T04:22:26.089" v="6"/>
      <pc:docMkLst>
        <pc:docMk/>
      </pc:docMkLst>
      <pc:sldChg chg="setBg">
        <pc:chgData name="Kanika Mathur" userId="d4b421e2-2f78-4dc1-886e-5f1c5f4170d8" providerId="ADAL" clId="{E0B99FBB-89C9-CB4B-8566-F06F894F32BB}" dt="2020-06-05T04:22:26.089" v="6"/>
        <pc:sldMkLst>
          <pc:docMk/>
          <pc:sldMk cId="164949591" sldId="259"/>
        </pc:sldMkLst>
      </pc:sldChg>
      <pc:sldMasterChg chg="setBg">
        <pc:chgData name="Kanika Mathur" userId="d4b421e2-2f78-4dc1-886e-5f1c5f4170d8" providerId="ADAL" clId="{E0B99FBB-89C9-CB4B-8566-F06F894F32BB}" dt="2020-06-05T04:18:46.341" v="1"/>
        <pc:sldMasterMkLst>
          <pc:docMk/>
          <pc:sldMasterMk cId="68014301" sldId="2147483685"/>
        </pc:sldMasterMkLst>
      </pc:sldMasterChg>
      <pc:sldMasterChg chg="setBg">
        <pc:chgData name="Kanika Mathur" userId="d4b421e2-2f78-4dc1-886e-5f1c5f4170d8" providerId="ADAL" clId="{E0B99FBB-89C9-CB4B-8566-F06F894F32BB}" dt="2020-06-05T04:22:07.951" v="3"/>
        <pc:sldMasterMkLst>
          <pc:docMk/>
          <pc:sldMasterMk cId="682196783" sldId="2147483697"/>
        </pc:sldMasterMkLst>
      </pc:sldMasterChg>
      <pc:sldMasterChg chg="setBg">
        <pc:chgData name="Kanika Mathur" userId="d4b421e2-2f78-4dc1-886e-5f1c5f4170d8" providerId="ADAL" clId="{E0B99FBB-89C9-CB4B-8566-F06F894F32BB}" dt="2020-06-05T04:22:19.231" v="5"/>
        <pc:sldMasterMkLst>
          <pc:docMk/>
          <pc:sldMasterMk cId="473419242" sldId="2147483709"/>
        </pc:sldMasterMkLst>
      </pc:sldMasterChg>
    </pc:docChg>
  </pc:docChgLst>
</pc:chgInfo>
</file>

<file path=ppt/charts/_rels/char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embeddings/oleObject2.bin"/><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embeddings/oleObject3.bin"/><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Sheet2!$H$4</c:f>
              <c:strCache>
                <c:ptCount val="1"/>
                <c:pt idx="0">
                  <c:v>Residuals </c:v>
                </c:pt>
              </c:strCache>
            </c:strRef>
          </c:tx>
          <c:spPr>
            <a:ln w="28575">
              <a:noFill/>
            </a:ln>
          </c:spPr>
          <c:marker>
            <c:symbol val="circle"/>
            <c:size val="7"/>
            <c:spPr>
              <a:noFill/>
            </c:spPr>
          </c:marker>
          <c:xVal>
            <c:numRef>
              <c:f>Sheet2!$E$5:$E$69</c:f>
              <c:numCache>
                <c:formatCode>General</c:formatCode>
                <c:ptCount val="65"/>
                <c:pt idx="0">
                  <c:v>10</c:v>
                </c:pt>
                <c:pt idx="1">
                  <c:v>10</c:v>
                </c:pt>
                <c:pt idx="2">
                  <c:v>20</c:v>
                </c:pt>
                <c:pt idx="3">
                  <c:v>55</c:v>
                </c:pt>
                <c:pt idx="4">
                  <c:v>55</c:v>
                </c:pt>
                <c:pt idx="5">
                  <c:v>5</c:v>
                </c:pt>
                <c:pt idx="6">
                  <c:v>5</c:v>
                </c:pt>
                <c:pt idx="7">
                  <c:v>40</c:v>
                </c:pt>
                <c:pt idx="8">
                  <c:v>20</c:v>
                </c:pt>
                <c:pt idx="9">
                  <c:v>5</c:v>
                </c:pt>
                <c:pt idx="10">
                  <c:v>20</c:v>
                </c:pt>
                <c:pt idx="11">
                  <c:v>40</c:v>
                </c:pt>
                <c:pt idx="12">
                  <c:v>50</c:v>
                </c:pt>
                <c:pt idx="13">
                  <c:v>5</c:v>
                </c:pt>
                <c:pt idx="14">
                  <c:v>35</c:v>
                </c:pt>
                <c:pt idx="15">
                  <c:v>42</c:v>
                </c:pt>
                <c:pt idx="16">
                  <c:v>25</c:v>
                </c:pt>
                <c:pt idx="17">
                  <c:v>2</c:v>
                </c:pt>
                <c:pt idx="18">
                  <c:v>5</c:v>
                </c:pt>
                <c:pt idx="19">
                  <c:v>1</c:v>
                </c:pt>
                <c:pt idx="20">
                  <c:v>10</c:v>
                </c:pt>
                <c:pt idx="21">
                  <c:v>5</c:v>
                </c:pt>
                <c:pt idx="22">
                  <c:v>50</c:v>
                </c:pt>
                <c:pt idx="23">
                  <c:v>58</c:v>
                </c:pt>
                <c:pt idx="24">
                  <c:v>40</c:v>
                </c:pt>
                <c:pt idx="25">
                  <c:v>5</c:v>
                </c:pt>
                <c:pt idx="26">
                  <c:v>35</c:v>
                </c:pt>
                <c:pt idx="27">
                  <c:v>20</c:v>
                </c:pt>
                <c:pt idx="28">
                  <c:v>15</c:v>
                </c:pt>
                <c:pt idx="29">
                  <c:v>35</c:v>
                </c:pt>
                <c:pt idx="30">
                  <c:v>20</c:v>
                </c:pt>
                <c:pt idx="31">
                  <c:v>25</c:v>
                </c:pt>
                <c:pt idx="32">
                  <c:v>20</c:v>
                </c:pt>
                <c:pt idx="33">
                  <c:v>15</c:v>
                </c:pt>
                <c:pt idx="34">
                  <c:v>5</c:v>
                </c:pt>
                <c:pt idx="35">
                  <c:v>10</c:v>
                </c:pt>
                <c:pt idx="36">
                  <c:v>20</c:v>
                </c:pt>
                <c:pt idx="37">
                  <c:v>30</c:v>
                </c:pt>
                <c:pt idx="38">
                  <c:v>10</c:v>
                </c:pt>
                <c:pt idx="39">
                  <c:v>5</c:v>
                </c:pt>
                <c:pt idx="40">
                  <c:v>15</c:v>
                </c:pt>
                <c:pt idx="41">
                  <c:v>20</c:v>
                </c:pt>
                <c:pt idx="42">
                  <c:v>45</c:v>
                </c:pt>
                <c:pt idx="43">
                  <c:v>5</c:v>
                </c:pt>
                <c:pt idx="44">
                  <c:v>5</c:v>
                </c:pt>
                <c:pt idx="45">
                  <c:v>45</c:v>
                </c:pt>
                <c:pt idx="46">
                  <c:v>25</c:v>
                </c:pt>
                <c:pt idx="47">
                  <c:v>20</c:v>
                </c:pt>
                <c:pt idx="48">
                  <c:v>10</c:v>
                </c:pt>
                <c:pt idx="49">
                  <c:v>30</c:v>
                </c:pt>
                <c:pt idx="50">
                  <c:v>5</c:v>
                </c:pt>
                <c:pt idx="51">
                  <c:v>2</c:v>
                </c:pt>
                <c:pt idx="52">
                  <c:v>20</c:v>
                </c:pt>
                <c:pt idx="53">
                  <c:v>40</c:v>
                </c:pt>
                <c:pt idx="54">
                  <c:v>1</c:v>
                </c:pt>
                <c:pt idx="55">
                  <c:v>15</c:v>
                </c:pt>
                <c:pt idx="56">
                  <c:v>65</c:v>
                </c:pt>
                <c:pt idx="57">
                  <c:v>35</c:v>
                </c:pt>
                <c:pt idx="58">
                  <c:v>10</c:v>
                </c:pt>
                <c:pt idx="59">
                  <c:v>65</c:v>
                </c:pt>
                <c:pt idx="60">
                  <c:v>10</c:v>
                </c:pt>
                <c:pt idx="61">
                  <c:v>25</c:v>
                </c:pt>
                <c:pt idx="62">
                  <c:v>45</c:v>
                </c:pt>
                <c:pt idx="63">
                  <c:v>70</c:v>
                </c:pt>
                <c:pt idx="64">
                  <c:v>40</c:v>
                </c:pt>
              </c:numCache>
            </c:numRef>
          </c:xVal>
          <c:yVal>
            <c:numRef>
              <c:f>Sheet2!$H$5:$H$69</c:f>
              <c:numCache>
                <c:formatCode>General</c:formatCode>
                <c:ptCount val="65"/>
                <c:pt idx="0">
                  <c:v>2.1145500000000004</c:v>
                </c:pt>
                <c:pt idx="1">
                  <c:v>-0.44664000000000037</c:v>
                </c:pt>
                <c:pt idx="2">
                  <c:v>-0.41623000000000054</c:v>
                </c:pt>
                <c:pt idx="3">
                  <c:v>-0.23831999999999987</c:v>
                </c:pt>
                <c:pt idx="4">
                  <c:v>1.4289799999999993</c:v>
                </c:pt>
                <c:pt idx="5">
                  <c:v>0.95117999999999991</c:v>
                </c:pt>
                <c:pt idx="6">
                  <c:v>-0.2325999999999997</c:v>
                </c:pt>
                <c:pt idx="7">
                  <c:v>-1.1613199999999999</c:v>
                </c:pt>
                <c:pt idx="8">
                  <c:v>1.6904000000000003</c:v>
                </c:pt>
                <c:pt idx="9">
                  <c:v>-0.9475699999999998</c:v>
                </c:pt>
                <c:pt idx="10">
                  <c:v>-3.1705300000000003</c:v>
                </c:pt>
                <c:pt idx="11">
                  <c:v>0.78805999999999976</c:v>
                </c:pt>
                <c:pt idx="12">
                  <c:v>4.1648899999999998</c:v>
                </c:pt>
                <c:pt idx="13">
                  <c:v>1.9580799999999998</c:v>
                </c:pt>
                <c:pt idx="14">
                  <c:v>-1.5743299999999998</c:v>
                </c:pt>
                <c:pt idx="15">
                  <c:v>0.4697300000000002</c:v>
                </c:pt>
                <c:pt idx="16">
                  <c:v>-2.2514299999999992</c:v>
                </c:pt>
                <c:pt idx="17">
                  <c:v>-0.74081999999999981</c:v>
                </c:pt>
                <c:pt idx="18">
                  <c:v>-0.79327000000000014</c:v>
                </c:pt>
                <c:pt idx="19">
                  <c:v>-1.31629</c:v>
                </c:pt>
                <c:pt idx="20">
                  <c:v>-1.3665399999999996</c:v>
                </c:pt>
                <c:pt idx="21">
                  <c:v>0.78164999999999996</c:v>
                </c:pt>
                <c:pt idx="22">
                  <c:v>-2.4744499999999992</c:v>
                </c:pt>
                <c:pt idx="23">
                  <c:v>8.2501899999999999</c:v>
                </c:pt>
                <c:pt idx="24">
                  <c:v>-2.2316500000000001</c:v>
                </c:pt>
                <c:pt idx="25">
                  <c:v>-0.74560000000000004</c:v>
                </c:pt>
                <c:pt idx="26">
                  <c:v>4.6698500000000003</c:v>
                </c:pt>
                <c:pt idx="27">
                  <c:v>0.87123000000000062</c:v>
                </c:pt>
                <c:pt idx="28">
                  <c:v>0.91178999999999988</c:v>
                </c:pt>
                <c:pt idx="29">
                  <c:v>-1.3875899999999994</c:v>
                </c:pt>
                <c:pt idx="30">
                  <c:v>0.32875000000000032</c:v>
                </c:pt>
                <c:pt idx="31">
                  <c:v>2.5829799999999992</c:v>
                </c:pt>
                <c:pt idx="32">
                  <c:v>-1.8506400000000003</c:v>
                </c:pt>
                <c:pt idx="33">
                  <c:v>2.3491600000000004</c:v>
                </c:pt>
                <c:pt idx="34">
                  <c:v>7.0229499999999998</c:v>
                </c:pt>
                <c:pt idx="35">
                  <c:v>1.0880200000000002</c:v>
                </c:pt>
                <c:pt idx="36">
                  <c:v>-3.1228600000000002</c:v>
                </c:pt>
                <c:pt idx="37">
                  <c:v>1.0927699999999998</c:v>
                </c:pt>
                <c:pt idx="38">
                  <c:v>0.18041000000000018</c:v>
                </c:pt>
                <c:pt idx="39">
                  <c:v>-0.73726000000000003</c:v>
                </c:pt>
                <c:pt idx="40">
                  <c:v>-5.4488700000000003</c:v>
                </c:pt>
                <c:pt idx="41">
                  <c:v>1.7424599999999995</c:v>
                </c:pt>
                <c:pt idx="42">
                  <c:v>-4.4584299999999999</c:v>
                </c:pt>
                <c:pt idx="43">
                  <c:v>0.72269000000000005</c:v>
                </c:pt>
                <c:pt idx="44">
                  <c:v>-1.77508</c:v>
                </c:pt>
                <c:pt idx="45">
                  <c:v>-2.7542200000000001</c:v>
                </c:pt>
                <c:pt idx="46">
                  <c:v>0.37563000000000013</c:v>
                </c:pt>
                <c:pt idx="47">
                  <c:v>4.8982799999999997</c:v>
                </c:pt>
                <c:pt idx="48">
                  <c:v>-3.5979900000000002</c:v>
                </c:pt>
                <c:pt idx="49">
                  <c:v>-1.8413699999999995</c:v>
                </c:pt>
                <c:pt idx="50">
                  <c:v>-1.7274099999999999</c:v>
                </c:pt>
                <c:pt idx="51">
                  <c:v>5.1692200000000001</c:v>
                </c:pt>
                <c:pt idx="52">
                  <c:v>-4.2983100000000007</c:v>
                </c:pt>
                <c:pt idx="53">
                  <c:v>-1.5426800000000007</c:v>
                </c:pt>
                <c:pt idx="54">
                  <c:v>-0.69074999999999998</c:v>
                </c:pt>
                <c:pt idx="55">
                  <c:v>0.94127000000000027</c:v>
                </c:pt>
                <c:pt idx="56">
                  <c:v>12.678559999999999</c:v>
                </c:pt>
                <c:pt idx="57">
                  <c:v>-1.1772899999999993</c:v>
                </c:pt>
                <c:pt idx="58">
                  <c:v>2.1356899999999999</c:v>
                </c:pt>
                <c:pt idx="59">
                  <c:v>-5.2934699999999992</c:v>
                </c:pt>
                <c:pt idx="60">
                  <c:v>-0.61223000000000027</c:v>
                </c:pt>
                <c:pt idx="61">
                  <c:v>0.41640000000000033</c:v>
                </c:pt>
                <c:pt idx="62">
                  <c:v>-3.3965099999999993</c:v>
                </c:pt>
                <c:pt idx="63">
                  <c:v>-5.6632600000000011</c:v>
                </c:pt>
                <c:pt idx="64">
                  <c:v>-1.2920499999999997</c:v>
                </c:pt>
              </c:numCache>
            </c:numRef>
          </c:yVal>
          <c:smooth val="0"/>
          <c:extLst>
            <c:ext xmlns:c16="http://schemas.microsoft.com/office/drawing/2014/chart" uri="{C3380CC4-5D6E-409C-BE32-E72D297353CC}">
              <c16:uniqueId val="{00000000-5C51-4BB9-83D7-AC36C7A0FDF3}"/>
            </c:ext>
          </c:extLst>
        </c:ser>
        <c:dLbls>
          <c:showLegendKey val="0"/>
          <c:showVal val="0"/>
          <c:showCatName val="0"/>
          <c:showSerName val="0"/>
          <c:showPercent val="0"/>
          <c:showBubbleSize val="0"/>
        </c:dLbls>
        <c:axId val="10377472"/>
        <c:axId val="10425088"/>
      </c:scatterChart>
      <c:valAx>
        <c:axId val="10377472"/>
        <c:scaling>
          <c:orientation val="minMax"/>
        </c:scaling>
        <c:delete val="0"/>
        <c:axPos val="b"/>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000" b="1" i="0" u="none" strike="noStrike" kern="1200" baseline="0">
                    <a:solidFill>
                      <a:sysClr val="windowText" lastClr="000000"/>
                    </a:solidFill>
                    <a:latin typeface="+mn-lt"/>
                    <a:ea typeface="+mn-ea"/>
                    <a:cs typeface="+mn-cs"/>
                  </a:defRPr>
                </a:pPr>
                <a:r>
                  <a:rPr lang="en-US" sz="1000" b="0" i="0" baseline="0" dirty="0">
                    <a:effectLst/>
                    <a:latin typeface="Times New Roman" pitchFamily="18" charset="0"/>
                    <a:cs typeface="Times New Roman" pitchFamily="18" charset="0"/>
                  </a:rPr>
                  <a:t>Variable X1: Training Hours </a:t>
                </a:r>
                <a:endParaRPr lang="en-US" sz="1000" dirty="0">
                  <a:effectLst/>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sz="1000" b="1" i="0" u="none" strike="noStrike" kern="1200" baseline="0">
                    <a:solidFill>
                      <a:sysClr val="windowText" lastClr="000000"/>
                    </a:solidFill>
                    <a:latin typeface="+mn-lt"/>
                    <a:ea typeface="+mn-ea"/>
                    <a:cs typeface="+mn-cs"/>
                  </a:defRPr>
                </a:pPr>
                <a:endParaRPr lang="en-US" sz="1000" dirty="0">
                  <a:latin typeface="Times New Roman" pitchFamily="18" charset="0"/>
                  <a:cs typeface="Times New Roman" pitchFamily="18" charset="0"/>
                </a:endParaRPr>
              </a:p>
            </c:rich>
          </c:tx>
          <c:overlay val="0"/>
        </c:title>
        <c:numFmt formatCode="General" sourceLinked="1"/>
        <c:majorTickMark val="out"/>
        <c:minorTickMark val="none"/>
        <c:tickLblPos val="nextTo"/>
        <c:crossAx val="10425088"/>
        <c:crosses val="autoZero"/>
        <c:crossBetween val="midCat"/>
      </c:valAx>
      <c:valAx>
        <c:axId val="10425088"/>
        <c:scaling>
          <c:orientation val="minMax"/>
        </c:scaling>
        <c:delete val="0"/>
        <c:axPos val="l"/>
        <c:majorGridlines/>
        <c:title>
          <c:tx>
            <c:rich>
              <a:bodyPr rot="-5400000" vert="horz"/>
              <a:lstStyle/>
              <a:p>
                <a:pPr marL="0" marR="0" indent="0" algn="ctr" defTabSz="914400" rtl="0" eaLnBrk="1" fontAlgn="auto" latinLnBrk="0" hangingPunct="1">
                  <a:lnSpc>
                    <a:spcPct val="100000"/>
                  </a:lnSpc>
                  <a:spcBef>
                    <a:spcPts val="0"/>
                  </a:spcBef>
                  <a:spcAft>
                    <a:spcPts val="0"/>
                  </a:spcAft>
                  <a:buClrTx/>
                  <a:buSzTx/>
                  <a:buFontTx/>
                  <a:buNone/>
                  <a:tabLst/>
                  <a:defRPr sz="1000" b="1" i="0" u="none" strike="noStrike" kern="1200" baseline="0">
                    <a:solidFill>
                      <a:sysClr val="windowText" lastClr="000000"/>
                    </a:solidFill>
                    <a:latin typeface="+mn-lt"/>
                    <a:ea typeface="+mn-ea"/>
                    <a:cs typeface="+mn-cs"/>
                  </a:defRPr>
                </a:pPr>
                <a:r>
                  <a:rPr lang="en-US" sz="1100" b="0" i="0" baseline="0" dirty="0">
                    <a:effectLst/>
                    <a:latin typeface="Times New Roman" pitchFamily="18" charset="0"/>
                    <a:cs typeface="Times New Roman" pitchFamily="18" charset="0"/>
                  </a:rPr>
                  <a:t>Residuals</a:t>
                </a:r>
                <a:endParaRPr lang="en-US" sz="1100" dirty="0">
                  <a:effectLst/>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sz="1000" b="1" i="0" u="none" strike="noStrike" kern="1200" baseline="0">
                    <a:solidFill>
                      <a:sysClr val="windowText" lastClr="000000"/>
                    </a:solidFill>
                    <a:latin typeface="+mn-lt"/>
                    <a:ea typeface="+mn-ea"/>
                    <a:cs typeface="+mn-cs"/>
                  </a:defRPr>
                </a:pPr>
                <a:endParaRPr lang="en-US" sz="1100" dirty="0">
                  <a:latin typeface="Times New Roman" pitchFamily="18" charset="0"/>
                  <a:cs typeface="Times New Roman" pitchFamily="18" charset="0"/>
                </a:endParaRPr>
              </a:p>
            </c:rich>
          </c:tx>
          <c:overlay val="0"/>
        </c:title>
        <c:numFmt formatCode="General" sourceLinked="1"/>
        <c:majorTickMark val="out"/>
        <c:minorTickMark val="none"/>
        <c:tickLblPos val="nextTo"/>
        <c:crossAx val="10377472"/>
        <c:crosses val="autoZero"/>
        <c:crossBetween val="midCat"/>
      </c:valAx>
      <c:spPr>
        <a:noFill/>
      </c:spPr>
    </c:plotArea>
    <c:plotVisOnly val="1"/>
    <c:dispBlanksAs val="gap"/>
    <c:showDLblsOverMax val="0"/>
  </c:chart>
  <c:spPr>
    <a:ln>
      <a:solidFill>
        <a:schemeClr val="accent1">
          <a:lumMod val="75000"/>
        </a:schemeClr>
      </a:solidFill>
    </a:ln>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7493285214348206"/>
          <c:y val="5.1400554097404488E-2"/>
          <c:w val="0.78598381452318455"/>
          <c:h val="0.78799759405074365"/>
        </c:manualLayout>
      </c:layout>
      <c:scatterChart>
        <c:scatterStyle val="lineMarker"/>
        <c:varyColors val="0"/>
        <c:ser>
          <c:idx val="0"/>
          <c:order val="0"/>
          <c:tx>
            <c:strRef>
              <c:f>Sheet2!$H$4</c:f>
              <c:strCache>
                <c:ptCount val="1"/>
                <c:pt idx="0">
                  <c:v>Residuals </c:v>
                </c:pt>
              </c:strCache>
            </c:strRef>
          </c:tx>
          <c:spPr>
            <a:ln w="28575">
              <a:noFill/>
            </a:ln>
          </c:spPr>
          <c:marker>
            <c:symbol val="circle"/>
            <c:size val="7"/>
            <c:spPr>
              <a:noFill/>
            </c:spPr>
          </c:marker>
          <c:xVal>
            <c:numRef>
              <c:f>Sheet2!$F$5:$F$69</c:f>
              <c:numCache>
                <c:formatCode>General</c:formatCode>
                <c:ptCount val="65"/>
                <c:pt idx="0">
                  <c:v>5</c:v>
                </c:pt>
                <c:pt idx="1">
                  <c:v>7</c:v>
                </c:pt>
                <c:pt idx="2">
                  <c:v>3</c:v>
                </c:pt>
                <c:pt idx="3">
                  <c:v>3</c:v>
                </c:pt>
                <c:pt idx="4">
                  <c:v>5</c:v>
                </c:pt>
                <c:pt idx="5">
                  <c:v>6</c:v>
                </c:pt>
                <c:pt idx="6">
                  <c:v>5</c:v>
                </c:pt>
                <c:pt idx="7">
                  <c:v>4</c:v>
                </c:pt>
                <c:pt idx="8">
                  <c:v>4</c:v>
                </c:pt>
                <c:pt idx="9">
                  <c:v>4</c:v>
                </c:pt>
                <c:pt idx="10">
                  <c:v>6</c:v>
                </c:pt>
                <c:pt idx="11">
                  <c:v>5</c:v>
                </c:pt>
                <c:pt idx="12">
                  <c:v>5</c:v>
                </c:pt>
                <c:pt idx="13">
                  <c:v>1</c:v>
                </c:pt>
                <c:pt idx="14">
                  <c:v>7</c:v>
                </c:pt>
                <c:pt idx="15">
                  <c:v>3</c:v>
                </c:pt>
                <c:pt idx="16">
                  <c:v>10</c:v>
                </c:pt>
                <c:pt idx="17">
                  <c:v>3</c:v>
                </c:pt>
                <c:pt idx="18">
                  <c:v>4</c:v>
                </c:pt>
                <c:pt idx="19">
                  <c:v>5</c:v>
                </c:pt>
                <c:pt idx="20">
                  <c:v>7</c:v>
                </c:pt>
                <c:pt idx="21">
                  <c:v>8</c:v>
                </c:pt>
                <c:pt idx="22">
                  <c:v>12</c:v>
                </c:pt>
                <c:pt idx="23">
                  <c:v>15</c:v>
                </c:pt>
                <c:pt idx="24">
                  <c:v>15</c:v>
                </c:pt>
                <c:pt idx="25">
                  <c:v>3</c:v>
                </c:pt>
                <c:pt idx="26">
                  <c:v>18</c:v>
                </c:pt>
                <c:pt idx="27">
                  <c:v>5</c:v>
                </c:pt>
                <c:pt idx="28">
                  <c:v>10</c:v>
                </c:pt>
                <c:pt idx="29">
                  <c:v>8</c:v>
                </c:pt>
                <c:pt idx="30">
                  <c:v>2</c:v>
                </c:pt>
                <c:pt idx="31">
                  <c:v>7</c:v>
                </c:pt>
                <c:pt idx="32">
                  <c:v>9</c:v>
                </c:pt>
                <c:pt idx="33">
                  <c:v>4</c:v>
                </c:pt>
                <c:pt idx="34">
                  <c:v>3</c:v>
                </c:pt>
                <c:pt idx="35">
                  <c:v>4</c:v>
                </c:pt>
                <c:pt idx="36">
                  <c:v>5</c:v>
                </c:pt>
                <c:pt idx="37">
                  <c:v>10</c:v>
                </c:pt>
                <c:pt idx="38">
                  <c:v>2</c:v>
                </c:pt>
                <c:pt idx="39">
                  <c:v>6</c:v>
                </c:pt>
                <c:pt idx="40">
                  <c:v>3</c:v>
                </c:pt>
                <c:pt idx="41">
                  <c:v>11</c:v>
                </c:pt>
                <c:pt idx="42">
                  <c:v>6</c:v>
                </c:pt>
                <c:pt idx="43">
                  <c:v>6</c:v>
                </c:pt>
                <c:pt idx="44">
                  <c:v>2</c:v>
                </c:pt>
                <c:pt idx="45">
                  <c:v>1</c:v>
                </c:pt>
                <c:pt idx="46">
                  <c:v>5</c:v>
                </c:pt>
                <c:pt idx="47">
                  <c:v>3</c:v>
                </c:pt>
                <c:pt idx="48">
                  <c:v>7</c:v>
                </c:pt>
                <c:pt idx="49">
                  <c:v>7</c:v>
                </c:pt>
                <c:pt idx="50">
                  <c:v>1</c:v>
                </c:pt>
                <c:pt idx="51">
                  <c:v>8</c:v>
                </c:pt>
                <c:pt idx="52">
                  <c:v>7</c:v>
                </c:pt>
                <c:pt idx="53">
                  <c:v>12</c:v>
                </c:pt>
                <c:pt idx="54">
                  <c:v>8</c:v>
                </c:pt>
                <c:pt idx="55">
                  <c:v>11</c:v>
                </c:pt>
                <c:pt idx="56">
                  <c:v>3</c:v>
                </c:pt>
                <c:pt idx="57">
                  <c:v>10</c:v>
                </c:pt>
                <c:pt idx="58">
                  <c:v>3</c:v>
                </c:pt>
                <c:pt idx="59">
                  <c:v>12</c:v>
                </c:pt>
                <c:pt idx="60">
                  <c:v>4</c:v>
                </c:pt>
                <c:pt idx="61">
                  <c:v>9</c:v>
                </c:pt>
                <c:pt idx="62">
                  <c:v>8</c:v>
                </c:pt>
                <c:pt idx="63">
                  <c:v>6</c:v>
                </c:pt>
                <c:pt idx="64">
                  <c:v>5</c:v>
                </c:pt>
              </c:numCache>
            </c:numRef>
          </c:xVal>
          <c:yVal>
            <c:numRef>
              <c:f>Sheet2!$H$5:$H$69</c:f>
              <c:numCache>
                <c:formatCode>General</c:formatCode>
                <c:ptCount val="65"/>
                <c:pt idx="0">
                  <c:v>2.1145500000000004</c:v>
                </c:pt>
                <c:pt idx="1">
                  <c:v>-0.44664000000000037</c:v>
                </c:pt>
                <c:pt idx="2">
                  <c:v>-0.41623000000000054</c:v>
                </c:pt>
                <c:pt idx="3">
                  <c:v>-0.23831999999999987</c:v>
                </c:pt>
                <c:pt idx="4">
                  <c:v>1.4289799999999993</c:v>
                </c:pt>
                <c:pt idx="5">
                  <c:v>0.95117999999999991</c:v>
                </c:pt>
                <c:pt idx="6">
                  <c:v>-0.2325999999999997</c:v>
                </c:pt>
                <c:pt idx="7">
                  <c:v>-1.1613199999999999</c:v>
                </c:pt>
                <c:pt idx="8">
                  <c:v>1.6904000000000003</c:v>
                </c:pt>
                <c:pt idx="9">
                  <c:v>-0.9475699999999998</c:v>
                </c:pt>
                <c:pt idx="10">
                  <c:v>-3.1705300000000003</c:v>
                </c:pt>
                <c:pt idx="11">
                  <c:v>0.78805999999999976</c:v>
                </c:pt>
                <c:pt idx="12">
                  <c:v>4.1648899999999998</c:v>
                </c:pt>
                <c:pt idx="13">
                  <c:v>1.9580799999999998</c:v>
                </c:pt>
                <c:pt idx="14">
                  <c:v>-1.5743299999999998</c:v>
                </c:pt>
                <c:pt idx="15">
                  <c:v>0.4697300000000002</c:v>
                </c:pt>
                <c:pt idx="16">
                  <c:v>-2.2514299999999992</c:v>
                </c:pt>
                <c:pt idx="17">
                  <c:v>-0.74081999999999981</c:v>
                </c:pt>
                <c:pt idx="18">
                  <c:v>-0.79327000000000014</c:v>
                </c:pt>
                <c:pt idx="19">
                  <c:v>-1.31629</c:v>
                </c:pt>
                <c:pt idx="20">
                  <c:v>-1.3665399999999996</c:v>
                </c:pt>
                <c:pt idx="21">
                  <c:v>0.78164999999999996</c:v>
                </c:pt>
                <c:pt idx="22">
                  <c:v>-2.4744499999999992</c:v>
                </c:pt>
                <c:pt idx="23">
                  <c:v>8.2501899999999999</c:v>
                </c:pt>
                <c:pt idx="24">
                  <c:v>-2.2316500000000001</c:v>
                </c:pt>
                <c:pt idx="25">
                  <c:v>-0.74560000000000004</c:v>
                </c:pt>
                <c:pt idx="26">
                  <c:v>4.6698500000000003</c:v>
                </c:pt>
                <c:pt idx="27">
                  <c:v>0.87123000000000062</c:v>
                </c:pt>
                <c:pt idx="28">
                  <c:v>0.91178999999999988</c:v>
                </c:pt>
                <c:pt idx="29">
                  <c:v>-1.3875899999999994</c:v>
                </c:pt>
                <c:pt idx="30">
                  <c:v>0.32875000000000032</c:v>
                </c:pt>
                <c:pt idx="31">
                  <c:v>2.5829799999999992</c:v>
                </c:pt>
                <c:pt idx="32">
                  <c:v>-1.8506400000000003</c:v>
                </c:pt>
                <c:pt idx="33">
                  <c:v>2.3491600000000004</c:v>
                </c:pt>
                <c:pt idx="34">
                  <c:v>7.0229499999999998</c:v>
                </c:pt>
                <c:pt idx="35">
                  <c:v>1.0880200000000002</c:v>
                </c:pt>
                <c:pt idx="36">
                  <c:v>-3.1228600000000002</c:v>
                </c:pt>
                <c:pt idx="37">
                  <c:v>1.0927699999999998</c:v>
                </c:pt>
                <c:pt idx="38">
                  <c:v>0.18041000000000018</c:v>
                </c:pt>
                <c:pt idx="39">
                  <c:v>-0.73726000000000003</c:v>
                </c:pt>
                <c:pt idx="40">
                  <c:v>-5.4488700000000003</c:v>
                </c:pt>
                <c:pt idx="41">
                  <c:v>1.7424599999999995</c:v>
                </c:pt>
                <c:pt idx="42">
                  <c:v>-4.4584299999999999</c:v>
                </c:pt>
                <c:pt idx="43">
                  <c:v>0.72269000000000005</c:v>
                </c:pt>
                <c:pt idx="44">
                  <c:v>-1.77508</c:v>
                </c:pt>
                <c:pt idx="45">
                  <c:v>-2.7542200000000001</c:v>
                </c:pt>
                <c:pt idx="46">
                  <c:v>0.37563000000000013</c:v>
                </c:pt>
                <c:pt idx="47">
                  <c:v>4.8982799999999997</c:v>
                </c:pt>
                <c:pt idx="48">
                  <c:v>-3.5979900000000002</c:v>
                </c:pt>
                <c:pt idx="49">
                  <c:v>-1.8413699999999995</c:v>
                </c:pt>
                <c:pt idx="50">
                  <c:v>-1.7274099999999999</c:v>
                </c:pt>
                <c:pt idx="51">
                  <c:v>5.1692200000000001</c:v>
                </c:pt>
                <c:pt idx="52">
                  <c:v>-4.2983100000000007</c:v>
                </c:pt>
                <c:pt idx="53">
                  <c:v>-1.5426800000000007</c:v>
                </c:pt>
                <c:pt idx="54">
                  <c:v>-0.69074999999999998</c:v>
                </c:pt>
                <c:pt idx="55">
                  <c:v>0.94127000000000027</c:v>
                </c:pt>
                <c:pt idx="56">
                  <c:v>12.678559999999999</c:v>
                </c:pt>
                <c:pt idx="57">
                  <c:v>-1.1772899999999993</c:v>
                </c:pt>
                <c:pt idx="58">
                  <c:v>2.1356899999999999</c:v>
                </c:pt>
                <c:pt idx="59">
                  <c:v>-5.2934699999999992</c:v>
                </c:pt>
                <c:pt idx="60">
                  <c:v>-0.61223000000000027</c:v>
                </c:pt>
                <c:pt idx="61">
                  <c:v>0.41640000000000033</c:v>
                </c:pt>
                <c:pt idx="62">
                  <c:v>-3.3965099999999993</c:v>
                </c:pt>
                <c:pt idx="63">
                  <c:v>-5.6632600000000011</c:v>
                </c:pt>
                <c:pt idx="64">
                  <c:v>-1.2920499999999997</c:v>
                </c:pt>
              </c:numCache>
            </c:numRef>
          </c:yVal>
          <c:smooth val="0"/>
          <c:extLst>
            <c:ext xmlns:c16="http://schemas.microsoft.com/office/drawing/2014/chart" uri="{C3380CC4-5D6E-409C-BE32-E72D297353CC}">
              <c16:uniqueId val="{00000000-037C-402F-9D15-E514AF03DE09}"/>
            </c:ext>
          </c:extLst>
        </c:ser>
        <c:dLbls>
          <c:showLegendKey val="0"/>
          <c:showVal val="0"/>
          <c:showCatName val="0"/>
          <c:showSerName val="0"/>
          <c:showPercent val="0"/>
          <c:showBubbleSize val="0"/>
        </c:dLbls>
        <c:axId val="10475776"/>
        <c:axId val="163709696"/>
      </c:scatterChart>
      <c:valAx>
        <c:axId val="10475776"/>
        <c:scaling>
          <c:orientation val="minMax"/>
        </c:scaling>
        <c:delete val="0"/>
        <c:axPos val="b"/>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000" b="1" i="0" u="none" strike="noStrike" kern="1200" baseline="0">
                    <a:solidFill>
                      <a:sysClr val="windowText" lastClr="000000"/>
                    </a:solidFill>
                    <a:latin typeface="+mn-lt"/>
                    <a:ea typeface="+mn-ea"/>
                    <a:cs typeface="+mn-cs"/>
                  </a:defRPr>
                </a:pPr>
                <a:r>
                  <a:rPr lang="en-US" sz="900" b="0" i="0" baseline="0" dirty="0">
                    <a:effectLst/>
                    <a:latin typeface="Times New Roman" pitchFamily="18" charset="0"/>
                    <a:cs typeface="Times New Roman" pitchFamily="18" charset="0"/>
                  </a:rPr>
                  <a:t>Variable X2: Length of Service  </a:t>
                </a:r>
                <a:endParaRPr lang="en-US" sz="900" dirty="0">
                  <a:effectLst/>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sz="1000" b="1" i="0" u="none" strike="noStrike" kern="1200" baseline="0">
                    <a:solidFill>
                      <a:sysClr val="windowText" lastClr="000000"/>
                    </a:solidFill>
                    <a:latin typeface="+mn-lt"/>
                    <a:ea typeface="+mn-ea"/>
                    <a:cs typeface="+mn-cs"/>
                  </a:defRPr>
                </a:pPr>
                <a:endParaRPr lang="en-US" sz="900" dirty="0">
                  <a:latin typeface="Times New Roman" pitchFamily="18" charset="0"/>
                  <a:cs typeface="Times New Roman" pitchFamily="18" charset="0"/>
                </a:endParaRPr>
              </a:p>
            </c:rich>
          </c:tx>
          <c:overlay val="0"/>
        </c:title>
        <c:numFmt formatCode="General" sourceLinked="1"/>
        <c:majorTickMark val="out"/>
        <c:minorTickMark val="none"/>
        <c:tickLblPos val="nextTo"/>
        <c:crossAx val="163709696"/>
        <c:crosses val="autoZero"/>
        <c:crossBetween val="midCat"/>
      </c:valAx>
      <c:valAx>
        <c:axId val="163709696"/>
        <c:scaling>
          <c:orientation val="minMax"/>
        </c:scaling>
        <c:delete val="0"/>
        <c:axPos val="l"/>
        <c:majorGridlines/>
        <c:title>
          <c:tx>
            <c:rich>
              <a:bodyPr rot="-5400000" vert="horz"/>
              <a:lstStyle/>
              <a:p>
                <a:pPr marL="0" marR="0" indent="0" algn="ctr" defTabSz="914400" rtl="0" eaLnBrk="1" fontAlgn="auto" latinLnBrk="0" hangingPunct="1">
                  <a:lnSpc>
                    <a:spcPct val="100000"/>
                  </a:lnSpc>
                  <a:spcBef>
                    <a:spcPts val="0"/>
                  </a:spcBef>
                  <a:spcAft>
                    <a:spcPts val="0"/>
                  </a:spcAft>
                  <a:buClrTx/>
                  <a:buSzTx/>
                  <a:buFontTx/>
                  <a:buNone/>
                  <a:tabLst/>
                  <a:defRPr sz="1000" b="1" i="0" u="none" strike="noStrike" kern="1200" baseline="0">
                    <a:solidFill>
                      <a:sysClr val="windowText" lastClr="000000"/>
                    </a:solidFill>
                    <a:latin typeface="+mn-lt"/>
                    <a:ea typeface="+mn-ea"/>
                    <a:cs typeface="+mn-cs"/>
                  </a:defRPr>
                </a:pPr>
                <a:r>
                  <a:rPr lang="en-US" sz="1000" b="0" i="0" baseline="0" dirty="0">
                    <a:effectLst/>
                    <a:latin typeface="Times New Roman" pitchFamily="18" charset="0"/>
                    <a:cs typeface="Times New Roman" pitchFamily="18" charset="0"/>
                  </a:rPr>
                  <a:t>Residuals </a:t>
                </a:r>
                <a:endParaRPr lang="en-US" sz="1000" dirty="0">
                  <a:effectLst/>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sz="1000" b="1" i="0" u="none" strike="noStrike" kern="1200" baseline="0">
                    <a:solidFill>
                      <a:sysClr val="windowText" lastClr="000000"/>
                    </a:solidFill>
                    <a:latin typeface="+mn-lt"/>
                    <a:ea typeface="+mn-ea"/>
                    <a:cs typeface="+mn-cs"/>
                  </a:defRPr>
                </a:pPr>
                <a:endParaRPr lang="en-US" sz="1000" dirty="0">
                  <a:latin typeface="Times New Roman" pitchFamily="18" charset="0"/>
                  <a:cs typeface="Times New Roman" pitchFamily="18" charset="0"/>
                </a:endParaRPr>
              </a:p>
            </c:rich>
          </c:tx>
          <c:overlay val="0"/>
        </c:title>
        <c:numFmt formatCode="General" sourceLinked="1"/>
        <c:majorTickMark val="out"/>
        <c:minorTickMark val="none"/>
        <c:tickLblPos val="nextTo"/>
        <c:crossAx val="10475776"/>
        <c:crosses val="autoZero"/>
        <c:crossBetween val="midCat"/>
      </c:valAx>
    </c:plotArea>
    <c:plotVisOnly val="1"/>
    <c:dispBlanksAs val="gap"/>
    <c:showDLblsOverMax val="0"/>
  </c:chart>
  <c:spPr>
    <a:ln>
      <a:solidFill>
        <a:schemeClr val="accent1">
          <a:lumMod val="75000"/>
        </a:schemeClr>
      </a:solidFill>
    </a:ln>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Sheet2!$H$4</c:f>
              <c:strCache>
                <c:ptCount val="1"/>
                <c:pt idx="0">
                  <c:v>Residuals </c:v>
                </c:pt>
              </c:strCache>
            </c:strRef>
          </c:tx>
          <c:spPr>
            <a:ln w="28575">
              <a:noFill/>
            </a:ln>
          </c:spPr>
          <c:marker>
            <c:symbol val="circle"/>
            <c:size val="7"/>
            <c:spPr>
              <a:noFill/>
            </c:spPr>
          </c:marker>
          <c:xVal>
            <c:numRef>
              <c:f>Sheet2!$G$5:$G$69</c:f>
              <c:numCache>
                <c:formatCode>General</c:formatCode>
                <c:ptCount val="65"/>
                <c:pt idx="0">
                  <c:v>37</c:v>
                </c:pt>
                <c:pt idx="1">
                  <c:v>56</c:v>
                </c:pt>
                <c:pt idx="2">
                  <c:v>57</c:v>
                </c:pt>
                <c:pt idx="3">
                  <c:v>25</c:v>
                </c:pt>
                <c:pt idx="4">
                  <c:v>54</c:v>
                </c:pt>
                <c:pt idx="5">
                  <c:v>52</c:v>
                </c:pt>
                <c:pt idx="6">
                  <c:v>55</c:v>
                </c:pt>
                <c:pt idx="7">
                  <c:v>25</c:v>
                </c:pt>
                <c:pt idx="8">
                  <c:v>55</c:v>
                </c:pt>
                <c:pt idx="9">
                  <c:v>26</c:v>
                </c:pt>
                <c:pt idx="10">
                  <c:v>39</c:v>
                </c:pt>
                <c:pt idx="11">
                  <c:v>38</c:v>
                </c:pt>
                <c:pt idx="12">
                  <c:v>45</c:v>
                </c:pt>
                <c:pt idx="13">
                  <c:v>55</c:v>
                </c:pt>
                <c:pt idx="14">
                  <c:v>42</c:v>
                </c:pt>
                <c:pt idx="15">
                  <c:v>25</c:v>
                </c:pt>
                <c:pt idx="16">
                  <c:v>50</c:v>
                </c:pt>
                <c:pt idx="17">
                  <c:v>45</c:v>
                </c:pt>
                <c:pt idx="18">
                  <c:v>24</c:v>
                </c:pt>
                <c:pt idx="19">
                  <c:v>28</c:v>
                </c:pt>
                <c:pt idx="20">
                  <c:v>42</c:v>
                </c:pt>
                <c:pt idx="21">
                  <c:v>40</c:v>
                </c:pt>
                <c:pt idx="22">
                  <c:v>36</c:v>
                </c:pt>
                <c:pt idx="23">
                  <c:v>55</c:v>
                </c:pt>
                <c:pt idx="24">
                  <c:v>58</c:v>
                </c:pt>
                <c:pt idx="25">
                  <c:v>24</c:v>
                </c:pt>
                <c:pt idx="26">
                  <c:v>45</c:v>
                </c:pt>
                <c:pt idx="27">
                  <c:v>65</c:v>
                </c:pt>
                <c:pt idx="28">
                  <c:v>36</c:v>
                </c:pt>
                <c:pt idx="29">
                  <c:v>26</c:v>
                </c:pt>
                <c:pt idx="30">
                  <c:v>35</c:v>
                </c:pt>
                <c:pt idx="31">
                  <c:v>54</c:v>
                </c:pt>
                <c:pt idx="32">
                  <c:v>33</c:v>
                </c:pt>
                <c:pt idx="33">
                  <c:v>47</c:v>
                </c:pt>
                <c:pt idx="34">
                  <c:v>27</c:v>
                </c:pt>
                <c:pt idx="35">
                  <c:v>25</c:v>
                </c:pt>
                <c:pt idx="36">
                  <c:v>39</c:v>
                </c:pt>
                <c:pt idx="37">
                  <c:v>45</c:v>
                </c:pt>
                <c:pt idx="38">
                  <c:v>38</c:v>
                </c:pt>
                <c:pt idx="39">
                  <c:v>35</c:v>
                </c:pt>
                <c:pt idx="40">
                  <c:v>45</c:v>
                </c:pt>
                <c:pt idx="41">
                  <c:v>50</c:v>
                </c:pt>
                <c:pt idx="42">
                  <c:v>53</c:v>
                </c:pt>
                <c:pt idx="43">
                  <c:v>42</c:v>
                </c:pt>
                <c:pt idx="44">
                  <c:v>25</c:v>
                </c:pt>
                <c:pt idx="45">
                  <c:v>34</c:v>
                </c:pt>
                <c:pt idx="46">
                  <c:v>32</c:v>
                </c:pt>
                <c:pt idx="47">
                  <c:v>27</c:v>
                </c:pt>
                <c:pt idx="48">
                  <c:v>45</c:v>
                </c:pt>
                <c:pt idx="49">
                  <c:v>46</c:v>
                </c:pt>
                <c:pt idx="50">
                  <c:v>25</c:v>
                </c:pt>
                <c:pt idx="51">
                  <c:v>69</c:v>
                </c:pt>
                <c:pt idx="52">
                  <c:v>53</c:v>
                </c:pt>
                <c:pt idx="53">
                  <c:v>25</c:v>
                </c:pt>
                <c:pt idx="54">
                  <c:v>31</c:v>
                </c:pt>
                <c:pt idx="55">
                  <c:v>35</c:v>
                </c:pt>
                <c:pt idx="56">
                  <c:v>25</c:v>
                </c:pt>
                <c:pt idx="57">
                  <c:v>35</c:v>
                </c:pt>
                <c:pt idx="58">
                  <c:v>25</c:v>
                </c:pt>
                <c:pt idx="59">
                  <c:v>45</c:v>
                </c:pt>
                <c:pt idx="60">
                  <c:v>60</c:v>
                </c:pt>
                <c:pt idx="61">
                  <c:v>29</c:v>
                </c:pt>
                <c:pt idx="62">
                  <c:v>38</c:v>
                </c:pt>
                <c:pt idx="63">
                  <c:v>40</c:v>
                </c:pt>
                <c:pt idx="64">
                  <c:v>52</c:v>
                </c:pt>
              </c:numCache>
            </c:numRef>
          </c:xVal>
          <c:yVal>
            <c:numRef>
              <c:f>Sheet2!$H$5:$H$69</c:f>
              <c:numCache>
                <c:formatCode>General</c:formatCode>
                <c:ptCount val="65"/>
                <c:pt idx="0">
                  <c:v>2.1145500000000004</c:v>
                </c:pt>
                <c:pt idx="1">
                  <c:v>-0.44664000000000037</c:v>
                </c:pt>
                <c:pt idx="2">
                  <c:v>-0.41623000000000054</c:v>
                </c:pt>
                <c:pt idx="3">
                  <c:v>-0.23831999999999987</c:v>
                </c:pt>
                <c:pt idx="4">
                  <c:v>1.4289799999999993</c:v>
                </c:pt>
                <c:pt idx="5">
                  <c:v>0.95117999999999991</c:v>
                </c:pt>
                <c:pt idx="6">
                  <c:v>-0.2325999999999997</c:v>
                </c:pt>
                <c:pt idx="7">
                  <c:v>-1.1613199999999999</c:v>
                </c:pt>
                <c:pt idx="8">
                  <c:v>1.6904000000000003</c:v>
                </c:pt>
                <c:pt idx="9">
                  <c:v>-0.9475699999999998</c:v>
                </c:pt>
                <c:pt idx="10">
                  <c:v>-3.1705300000000003</c:v>
                </c:pt>
                <c:pt idx="11">
                  <c:v>0.78805999999999976</c:v>
                </c:pt>
                <c:pt idx="12">
                  <c:v>4.1648899999999998</c:v>
                </c:pt>
                <c:pt idx="13">
                  <c:v>1.9580799999999998</c:v>
                </c:pt>
                <c:pt idx="14">
                  <c:v>-1.5743299999999998</c:v>
                </c:pt>
                <c:pt idx="15">
                  <c:v>0.4697300000000002</c:v>
                </c:pt>
                <c:pt idx="16">
                  <c:v>-2.2514299999999992</c:v>
                </c:pt>
                <c:pt idx="17">
                  <c:v>-0.74081999999999981</c:v>
                </c:pt>
                <c:pt idx="18">
                  <c:v>-0.79327000000000014</c:v>
                </c:pt>
                <c:pt idx="19">
                  <c:v>-1.31629</c:v>
                </c:pt>
                <c:pt idx="20">
                  <c:v>-1.3665399999999996</c:v>
                </c:pt>
                <c:pt idx="21">
                  <c:v>0.78164999999999996</c:v>
                </c:pt>
                <c:pt idx="22">
                  <c:v>-2.4744499999999992</c:v>
                </c:pt>
                <c:pt idx="23">
                  <c:v>8.2501899999999999</c:v>
                </c:pt>
                <c:pt idx="24">
                  <c:v>-2.2316500000000001</c:v>
                </c:pt>
                <c:pt idx="25">
                  <c:v>-0.74560000000000004</c:v>
                </c:pt>
                <c:pt idx="26">
                  <c:v>4.6698500000000003</c:v>
                </c:pt>
                <c:pt idx="27">
                  <c:v>0.87123000000000062</c:v>
                </c:pt>
                <c:pt idx="28">
                  <c:v>0.91178999999999988</c:v>
                </c:pt>
                <c:pt idx="29">
                  <c:v>-1.3875899999999994</c:v>
                </c:pt>
                <c:pt idx="30">
                  <c:v>0.32875000000000032</c:v>
                </c:pt>
                <c:pt idx="31">
                  <c:v>2.5829799999999992</c:v>
                </c:pt>
                <c:pt idx="32">
                  <c:v>-1.8506400000000003</c:v>
                </c:pt>
                <c:pt idx="33">
                  <c:v>2.3491600000000004</c:v>
                </c:pt>
                <c:pt idx="34">
                  <c:v>7.0229499999999998</c:v>
                </c:pt>
                <c:pt idx="35">
                  <c:v>1.0880200000000002</c:v>
                </c:pt>
                <c:pt idx="36">
                  <c:v>-3.1228600000000002</c:v>
                </c:pt>
                <c:pt idx="37">
                  <c:v>1.0927699999999998</c:v>
                </c:pt>
                <c:pt idx="38">
                  <c:v>0.18041000000000018</c:v>
                </c:pt>
                <c:pt idx="39">
                  <c:v>-0.73726000000000003</c:v>
                </c:pt>
                <c:pt idx="40">
                  <c:v>-5.4488700000000003</c:v>
                </c:pt>
                <c:pt idx="41">
                  <c:v>1.7424599999999995</c:v>
                </c:pt>
                <c:pt idx="42">
                  <c:v>-4.4584299999999999</c:v>
                </c:pt>
                <c:pt idx="43">
                  <c:v>0.72269000000000005</c:v>
                </c:pt>
                <c:pt idx="44">
                  <c:v>-1.77508</c:v>
                </c:pt>
                <c:pt idx="45">
                  <c:v>-2.7542200000000001</c:v>
                </c:pt>
                <c:pt idx="46">
                  <c:v>0.37563000000000013</c:v>
                </c:pt>
                <c:pt idx="47">
                  <c:v>4.8982799999999997</c:v>
                </c:pt>
                <c:pt idx="48">
                  <c:v>-3.5979900000000002</c:v>
                </c:pt>
                <c:pt idx="49">
                  <c:v>-1.8413699999999995</c:v>
                </c:pt>
                <c:pt idx="50">
                  <c:v>-1.7274099999999999</c:v>
                </c:pt>
                <c:pt idx="51">
                  <c:v>5.1692200000000001</c:v>
                </c:pt>
                <c:pt idx="52">
                  <c:v>-4.2983100000000007</c:v>
                </c:pt>
                <c:pt idx="53">
                  <c:v>-1.5426800000000007</c:v>
                </c:pt>
                <c:pt idx="54">
                  <c:v>-0.69074999999999998</c:v>
                </c:pt>
                <c:pt idx="55">
                  <c:v>0.94127000000000027</c:v>
                </c:pt>
                <c:pt idx="56">
                  <c:v>12.678559999999999</c:v>
                </c:pt>
                <c:pt idx="57">
                  <c:v>-1.1772899999999993</c:v>
                </c:pt>
                <c:pt idx="58">
                  <c:v>2.1356899999999999</c:v>
                </c:pt>
                <c:pt idx="59">
                  <c:v>-5.2934699999999992</c:v>
                </c:pt>
                <c:pt idx="60">
                  <c:v>-0.61223000000000027</c:v>
                </c:pt>
                <c:pt idx="61">
                  <c:v>0.41640000000000033</c:v>
                </c:pt>
                <c:pt idx="62">
                  <c:v>-3.3965099999999993</c:v>
                </c:pt>
                <c:pt idx="63">
                  <c:v>-5.6632600000000011</c:v>
                </c:pt>
                <c:pt idx="64">
                  <c:v>-1.2920499999999997</c:v>
                </c:pt>
              </c:numCache>
            </c:numRef>
          </c:yVal>
          <c:smooth val="0"/>
          <c:extLst>
            <c:ext xmlns:c16="http://schemas.microsoft.com/office/drawing/2014/chart" uri="{C3380CC4-5D6E-409C-BE32-E72D297353CC}">
              <c16:uniqueId val="{00000000-2D6D-43F4-9AFF-5BB52B2A0581}"/>
            </c:ext>
          </c:extLst>
        </c:ser>
        <c:dLbls>
          <c:showLegendKey val="0"/>
          <c:showVal val="0"/>
          <c:showCatName val="0"/>
          <c:showSerName val="0"/>
          <c:showPercent val="0"/>
          <c:showBubbleSize val="0"/>
        </c:dLbls>
        <c:axId val="163774848"/>
        <c:axId val="163777152"/>
      </c:scatterChart>
      <c:valAx>
        <c:axId val="163774848"/>
        <c:scaling>
          <c:orientation val="minMax"/>
        </c:scaling>
        <c:delete val="0"/>
        <c:axPos val="b"/>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000" b="1" i="0" u="none" strike="noStrike" kern="1200" baseline="0">
                    <a:solidFill>
                      <a:sysClr val="windowText" lastClr="000000"/>
                    </a:solidFill>
                    <a:latin typeface="+mn-lt"/>
                    <a:ea typeface="+mn-ea"/>
                    <a:cs typeface="+mn-cs"/>
                  </a:defRPr>
                </a:pPr>
                <a:r>
                  <a:rPr lang="en-US" sz="900" b="0" i="0" baseline="0" dirty="0">
                    <a:effectLst/>
                  </a:rPr>
                  <a:t>Variable X3 Age  </a:t>
                </a:r>
                <a:endParaRPr lang="en-US" sz="9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sz="1000" b="1" i="0" u="none" strike="noStrike" kern="1200" baseline="0">
                    <a:solidFill>
                      <a:sysClr val="windowText" lastClr="000000"/>
                    </a:solidFill>
                    <a:latin typeface="+mn-lt"/>
                    <a:ea typeface="+mn-ea"/>
                    <a:cs typeface="+mn-cs"/>
                  </a:defRPr>
                </a:pPr>
                <a:endParaRPr lang="en-US" sz="900" dirty="0"/>
              </a:p>
            </c:rich>
          </c:tx>
          <c:overlay val="0"/>
        </c:title>
        <c:numFmt formatCode="General" sourceLinked="1"/>
        <c:majorTickMark val="out"/>
        <c:minorTickMark val="none"/>
        <c:tickLblPos val="nextTo"/>
        <c:crossAx val="163777152"/>
        <c:crosses val="autoZero"/>
        <c:crossBetween val="midCat"/>
      </c:valAx>
      <c:valAx>
        <c:axId val="163777152"/>
        <c:scaling>
          <c:orientation val="minMax"/>
        </c:scaling>
        <c:delete val="0"/>
        <c:axPos val="l"/>
        <c:majorGridlines/>
        <c:title>
          <c:tx>
            <c:rich>
              <a:bodyPr rot="-5400000" vert="horz"/>
              <a:lstStyle/>
              <a:p>
                <a:pPr>
                  <a:defRPr/>
                </a:pPr>
                <a:r>
                  <a:rPr lang="en-US" sz="1000" b="0" dirty="0">
                    <a:latin typeface="Times New Roman" pitchFamily="18" charset="0"/>
                    <a:cs typeface="Times New Roman" pitchFamily="18" charset="0"/>
                  </a:rPr>
                  <a:t>Residuals</a:t>
                </a:r>
                <a:r>
                  <a:rPr lang="en-US" sz="1000" b="0" baseline="0" dirty="0">
                    <a:latin typeface="Times New Roman" pitchFamily="18" charset="0"/>
                    <a:cs typeface="Times New Roman" pitchFamily="18" charset="0"/>
                  </a:rPr>
                  <a:t> </a:t>
                </a:r>
                <a:endParaRPr lang="en-US" sz="1000" b="0" dirty="0">
                  <a:latin typeface="Times New Roman" pitchFamily="18" charset="0"/>
                  <a:cs typeface="Times New Roman" pitchFamily="18" charset="0"/>
                </a:endParaRPr>
              </a:p>
            </c:rich>
          </c:tx>
          <c:overlay val="0"/>
        </c:title>
        <c:numFmt formatCode="General" sourceLinked="1"/>
        <c:majorTickMark val="out"/>
        <c:minorTickMark val="none"/>
        <c:tickLblPos val="nextTo"/>
        <c:crossAx val="163774848"/>
        <c:crosses val="autoZero"/>
        <c:crossBetween val="midCat"/>
      </c:valAx>
    </c:plotArea>
    <c:plotVisOnly val="1"/>
    <c:dispBlanksAs val="gap"/>
    <c:showDLblsOverMax val="0"/>
  </c:chart>
  <c:spPr>
    <a:ln>
      <a:solidFill>
        <a:schemeClr val="accent1">
          <a:lumMod val="75000"/>
        </a:schemeClr>
      </a:solidFill>
    </a:ln>
  </c:sp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37BFE0-5642-473A-89A1-7EAC42EB9C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842DE2-18F0-42F4-8DE3-A99529BC188F}">
      <dgm:prSet phldrT="[Text]" custT="1"/>
      <dgm:spPr/>
      <dgm:t>
        <a:bodyPr/>
        <a:lstStyle/>
        <a:p>
          <a:r>
            <a:rPr lang="en-US" sz="2400" b="0" dirty="0">
              <a:solidFill>
                <a:schemeClr val="tx1"/>
              </a:solidFill>
              <a:latin typeface="+mn-lt"/>
            </a:rPr>
            <a:t>Stepwise Regression Modeling</a:t>
          </a:r>
        </a:p>
      </dgm:t>
    </dgm:pt>
    <dgm:pt modelId="{0760F7E5-9C40-4CAC-AA40-2B7BFA7B5A04}" type="parTrans" cxnId="{931C24A2-F942-4821-8B2D-C08C3A7F433A}">
      <dgm:prSet/>
      <dgm:spPr/>
      <dgm:t>
        <a:bodyPr/>
        <a:lstStyle/>
        <a:p>
          <a:endParaRPr lang="en-US"/>
        </a:p>
      </dgm:t>
    </dgm:pt>
    <dgm:pt modelId="{35EBFE56-4B2A-4BA9-AC6F-09C72D6F7B0A}" type="sibTrans" cxnId="{931C24A2-F942-4821-8B2D-C08C3A7F433A}">
      <dgm:prSet/>
      <dgm:spPr/>
      <dgm:t>
        <a:bodyPr/>
        <a:lstStyle/>
        <a:p>
          <a:endParaRPr lang="en-US"/>
        </a:p>
      </dgm:t>
    </dgm:pt>
    <dgm:pt modelId="{290C6C46-8B35-4949-B23F-3642AC599926}">
      <dgm:prSet phldrT="[Text]" custT="1"/>
      <dgm:spPr/>
      <dgm:t>
        <a:bodyPr/>
        <a:lstStyle/>
        <a:p>
          <a:r>
            <a:rPr lang="en-US" sz="1800" dirty="0">
              <a:solidFill>
                <a:schemeClr val="tx1"/>
              </a:solidFill>
            </a:rPr>
            <a:t>In each step, the variables are added or subtracted from the model based on the pre-specified statistics such as F-value, t-value, </a:t>
          </a:r>
          <a:r>
            <a:rPr lang="en-US" sz="1800" i="1" dirty="0">
              <a:solidFill>
                <a:schemeClr val="tx1"/>
              </a:solidFill>
            </a:rPr>
            <a:t>p</a:t>
          </a:r>
          <a:r>
            <a:rPr lang="en-US" sz="1800" dirty="0">
              <a:solidFill>
                <a:schemeClr val="tx1"/>
              </a:solidFill>
            </a:rPr>
            <a:t>-values and R square.</a:t>
          </a:r>
        </a:p>
      </dgm:t>
    </dgm:pt>
    <dgm:pt modelId="{2C62A425-BA99-4B62-9D2C-2D0F50A8DD6B}" type="parTrans" cxnId="{084605B0-5210-4B77-8904-EB5A1D7D1398}">
      <dgm:prSet/>
      <dgm:spPr/>
      <dgm:t>
        <a:bodyPr/>
        <a:lstStyle/>
        <a:p>
          <a:endParaRPr lang="en-US"/>
        </a:p>
      </dgm:t>
    </dgm:pt>
    <dgm:pt modelId="{1DE876A8-15F1-4FF0-A4FF-7DE802674144}" type="sibTrans" cxnId="{084605B0-5210-4B77-8904-EB5A1D7D1398}">
      <dgm:prSet/>
      <dgm:spPr/>
      <dgm:t>
        <a:bodyPr/>
        <a:lstStyle/>
        <a:p>
          <a:endParaRPr lang="en-US"/>
        </a:p>
      </dgm:t>
    </dgm:pt>
    <dgm:pt modelId="{302259ED-527C-4AC1-9747-2491385BF01A}">
      <dgm:prSet phldrT="[Text]" custT="1"/>
      <dgm:spPr/>
      <dgm:t>
        <a:bodyPr/>
        <a:lstStyle/>
        <a:p>
          <a:r>
            <a:rPr lang="en-US" sz="2400" b="1" dirty="0">
              <a:solidFill>
                <a:schemeClr val="tx1"/>
              </a:solidFill>
            </a:rPr>
            <a:t>Backward Regression Modeling </a:t>
          </a:r>
        </a:p>
      </dgm:t>
    </dgm:pt>
    <dgm:pt modelId="{10289803-B442-4622-94C0-A3E833D478CD}" type="parTrans" cxnId="{1DD91906-12B5-4BA4-9809-FBB1E23F5601}">
      <dgm:prSet/>
      <dgm:spPr/>
      <dgm:t>
        <a:bodyPr/>
        <a:lstStyle/>
        <a:p>
          <a:endParaRPr lang="en-US"/>
        </a:p>
      </dgm:t>
    </dgm:pt>
    <dgm:pt modelId="{2A428433-D363-4D95-ADD7-349E87A5F42A}" type="sibTrans" cxnId="{1DD91906-12B5-4BA4-9809-FBB1E23F5601}">
      <dgm:prSet/>
      <dgm:spPr/>
      <dgm:t>
        <a:bodyPr/>
        <a:lstStyle/>
        <a:p>
          <a:endParaRPr lang="en-US"/>
        </a:p>
      </dgm:t>
    </dgm:pt>
    <dgm:pt modelId="{7598753B-84C9-4ED0-8785-2E0B61287713}">
      <dgm:prSet phldrT="[Text]" custT="1"/>
      <dgm:spPr/>
      <dgm:t>
        <a:bodyPr/>
        <a:lstStyle/>
        <a:p>
          <a:r>
            <a:rPr lang="en-US" sz="1600" dirty="0">
              <a:solidFill>
                <a:schemeClr val="tx1"/>
              </a:solidFill>
            </a:rPr>
            <a:t>In each iterative step, the least significant predictor having the highest </a:t>
          </a:r>
          <a:r>
            <a:rPr lang="en-US" sz="1600" i="1" dirty="0">
              <a:solidFill>
                <a:schemeClr val="tx1"/>
              </a:solidFill>
            </a:rPr>
            <a:t>p</a:t>
          </a:r>
          <a:r>
            <a:rPr lang="en-US" sz="1600" dirty="0">
              <a:solidFill>
                <a:schemeClr val="tx1"/>
              </a:solidFill>
            </a:rPr>
            <a:t>-value as compared to the preset value is removed from the model. </a:t>
          </a:r>
        </a:p>
      </dgm:t>
    </dgm:pt>
    <dgm:pt modelId="{E8C5F701-2743-4D1A-B8B8-DFAE771E2371}" type="parTrans" cxnId="{BE3059C6-90AC-44C4-AE4D-31CA3501286B}">
      <dgm:prSet/>
      <dgm:spPr/>
      <dgm:t>
        <a:bodyPr/>
        <a:lstStyle/>
        <a:p>
          <a:endParaRPr lang="en-US"/>
        </a:p>
      </dgm:t>
    </dgm:pt>
    <dgm:pt modelId="{37F7E89D-2FB5-4EBF-BBF5-89D750EA7068}" type="sibTrans" cxnId="{BE3059C6-90AC-44C4-AE4D-31CA3501286B}">
      <dgm:prSet/>
      <dgm:spPr/>
      <dgm:t>
        <a:bodyPr/>
        <a:lstStyle/>
        <a:p>
          <a:endParaRPr lang="en-US"/>
        </a:p>
      </dgm:t>
    </dgm:pt>
    <dgm:pt modelId="{A138EF30-B32D-4C92-859F-6F8ABF92E88A}">
      <dgm:prSet/>
      <dgm:spPr/>
      <dgm:t>
        <a:bodyPr/>
        <a:lstStyle/>
        <a:p>
          <a:r>
            <a:rPr lang="en-US" b="1" dirty="0">
              <a:solidFill>
                <a:schemeClr val="tx1"/>
              </a:solidFill>
            </a:rPr>
            <a:t>Forward Regression Modeling</a:t>
          </a:r>
        </a:p>
        <a:p>
          <a:r>
            <a:rPr lang="en-US" dirty="0">
              <a:solidFill>
                <a:schemeClr val="tx1"/>
              </a:solidFill>
            </a:rPr>
            <a:t>Among all single-variable models, the best one having the lowest residual sum of squares is selected as the first model. </a:t>
          </a:r>
          <a:endParaRPr lang="en-US" b="0" dirty="0">
            <a:solidFill>
              <a:schemeClr val="tx1"/>
            </a:solidFill>
          </a:endParaRPr>
        </a:p>
      </dgm:t>
    </dgm:pt>
    <dgm:pt modelId="{DD162E8F-2FDE-4175-8E93-23E42BF848E9}" type="parTrans" cxnId="{B2C6F1DC-ECA8-4B58-B8E1-74A8B0B2B4C4}">
      <dgm:prSet/>
      <dgm:spPr/>
      <dgm:t>
        <a:bodyPr/>
        <a:lstStyle/>
        <a:p>
          <a:endParaRPr lang="en-US"/>
        </a:p>
      </dgm:t>
    </dgm:pt>
    <dgm:pt modelId="{15401C44-18AA-4A12-BB9D-9926E1F508B8}" type="sibTrans" cxnId="{B2C6F1DC-ECA8-4B58-B8E1-74A8B0B2B4C4}">
      <dgm:prSet/>
      <dgm:spPr/>
      <dgm:t>
        <a:bodyPr/>
        <a:lstStyle/>
        <a:p>
          <a:endParaRPr lang="en-US"/>
        </a:p>
      </dgm:t>
    </dgm:pt>
    <dgm:pt modelId="{67A8AD28-8C03-4C20-972A-0C040497C0B3}">
      <dgm:prSet phldrT="[Text]" custT="1"/>
      <dgm:spPr/>
      <dgm:t>
        <a:bodyPr/>
        <a:lstStyle/>
        <a:p>
          <a:endParaRPr lang="en-US" sz="1600" dirty="0">
            <a:solidFill>
              <a:schemeClr val="tx1"/>
            </a:solidFill>
          </a:endParaRPr>
        </a:p>
      </dgm:t>
    </dgm:pt>
    <dgm:pt modelId="{DC2C008B-EFAE-4151-9320-4926F32F8BC3}" type="parTrans" cxnId="{544C6D00-0502-4848-8C4B-95F112A57914}">
      <dgm:prSet/>
      <dgm:spPr/>
      <dgm:t>
        <a:bodyPr/>
        <a:lstStyle/>
        <a:p>
          <a:endParaRPr lang="en-US"/>
        </a:p>
      </dgm:t>
    </dgm:pt>
    <dgm:pt modelId="{6CA6538B-A08A-4D36-8842-55D293D7A197}" type="sibTrans" cxnId="{544C6D00-0502-4848-8C4B-95F112A57914}">
      <dgm:prSet/>
      <dgm:spPr/>
      <dgm:t>
        <a:bodyPr/>
        <a:lstStyle/>
        <a:p>
          <a:endParaRPr lang="en-US"/>
        </a:p>
      </dgm:t>
    </dgm:pt>
    <dgm:pt modelId="{DEE9C4BE-FA22-4DAA-BC8B-A3B59B7D7F55}" type="pres">
      <dgm:prSet presAssocID="{DC37BFE0-5642-473A-89A1-7EAC42EB9CEC}" presName="linear" presStyleCnt="0">
        <dgm:presLayoutVars>
          <dgm:animLvl val="lvl"/>
          <dgm:resizeHandles val="exact"/>
        </dgm:presLayoutVars>
      </dgm:prSet>
      <dgm:spPr/>
    </dgm:pt>
    <dgm:pt modelId="{8A243971-746F-499B-8FFE-F329AA34399F}" type="pres">
      <dgm:prSet presAssocID="{FC842DE2-18F0-42F4-8DE3-A99529BC188F}" presName="parentText" presStyleLbl="node1" presStyleIdx="0" presStyleCnt="3" custScaleY="49970">
        <dgm:presLayoutVars>
          <dgm:chMax val="0"/>
          <dgm:bulletEnabled val="1"/>
        </dgm:presLayoutVars>
      </dgm:prSet>
      <dgm:spPr/>
    </dgm:pt>
    <dgm:pt modelId="{F3C193A1-A808-4546-BE7C-90F61FB26686}" type="pres">
      <dgm:prSet presAssocID="{FC842DE2-18F0-42F4-8DE3-A99529BC188F}" presName="childText" presStyleLbl="revTx" presStyleIdx="0" presStyleCnt="2" custScaleX="95745" custScaleY="102233">
        <dgm:presLayoutVars>
          <dgm:bulletEnabled val="1"/>
        </dgm:presLayoutVars>
      </dgm:prSet>
      <dgm:spPr/>
    </dgm:pt>
    <dgm:pt modelId="{3559ED3A-E6C8-42D8-B2E7-95AB8647DAF5}" type="pres">
      <dgm:prSet presAssocID="{302259ED-527C-4AC1-9747-2491385BF01A}" presName="parentText" presStyleLbl="node1" presStyleIdx="1" presStyleCnt="3" custLinFactNeighborX="-15957" custLinFactNeighborY="8044">
        <dgm:presLayoutVars>
          <dgm:chMax val="0"/>
          <dgm:bulletEnabled val="1"/>
        </dgm:presLayoutVars>
      </dgm:prSet>
      <dgm:spPr/>
    </dgm:pt>
    <dgm:pt modelId="{22344D84-01DC-4FCD-9A4E-02AC475AC380}" type="pres">
      <dgm:prSet presAssocID="{302259ED-527C-4AC1-9747-2491385BF01A}" presName="childText" presStyleLbl="revTx" presStyleIdx="1" presStyleCnt="2" custScaleY="193156">
        <dgm:presLayoutVars>
          <dgm:bulletEnabled val="1"/>
        </dgm:presLayoutVars>
      </dgm:prSet>
      <dgm:spPr/>
    </dgm:pt>
    <dgm:pt modelId="{E1BCCCE8-522B-4FF5-AA36-2F4C557BCB58}" type="pres">
      <dgm:prSet presAssocID="{A138EF30-B32D-4C92-859F-6F8ABF92E88A}" presName="parentText" presStyleLbl="node1" presStyleIdx="2" presStyleCnt="3">
        <dgm:presLayoutVars>
          <dgm:chMax val="0"/>
          <dgm:bulletEnabled val="1"/>
        </dgm:presLayoutVars>
      </dgm:prSet>
      <dgm:spPr/>
    </dgm:pt>
  </dgm:ptLst>
  <dgm:cxnLst>
    <dgm:cxn modelId="{544C6D00-0502-4848-8C4B-95F112A57914}" srcId="{302259ED-527C-4AC1-9747-2491385BF01A}" destId="{67A8AD28-8C03-4C20-972A-0C040497C0B3}" srcOrd="0" destOrd="0" parTransId="{DC2C008B-EFAE-4151-9320-4926F32F8BC3}" sibTransId="{6CA6538B-A08A-4D36-8842-55D293D7A197}"/>
    <dgm:cxn modelId="{1DD91906-12B5-4BA4-9809-FBB1E23F5601}" srcId="{DC37BFE0-5642-473A-89A1-7EAC42EB9CEC}" destId="{302259ED-527C-4AC1-9747-2491385BF01A}" srcOrd="1" destOrd="0" parTransId="{10289803-B442-4622-94C0-A3E833D478CD}" sibTransId="{2A428433-D363-4D95-ADD7-349E87A5F42A}"/>
    <dgm:cxn modelId="{3A479A15-1002-4BEE-9843-E50A0CF10BD1}" type="presOf" srcId="{290C6C46-8B35-4949-B23F-3642AC599926}" destId="{F3C193A1-A808-4546-BE7C-90F61FB26686}" srcOrd="0" destOrd="0" presId="urn:microsoft.com/office/officeart/2005/8/layout/vList2"/>
    <dgm:cxn modelId="{00072116-E1E3-43E1-BD42-BAFDBFDDEC8C}" type="presOf" srcId="{302259ED-527C-4AC1-9747-2491385BF01A}" destId="{3559ED3A-E6C8-42D8-B2E7-95AB8647DAF5}" srcOrd="0" destOrd="0" presId="urn:microsoft.com/office/officeart/2005/8/layout/vList2"/>
    <dgm:cxn modelId="{09CE5950-FB4B-4EF8-9225-2CF2CCC054E2}" type="presOf" srcId="{67A8AD28-8C03-4C20-972A-0C040497C0B3}" destId="{22344D84-01DC-4FCD-9A4E-02AC475AC380}" srcOrd="0" destOrd="0" presId="urn:microsoft.com/office/officeart/2005/8/layout/vList2"/>
    <dgm:cxn modelId="{07E6BE73-02B7-44C5-B1CB-109188480F7D}" type="presOf" srcId="{FC842DE2-18F0-42F4-8DE3-A99529BC188F}" destId="{8A243971-746F-499B-8FFE-F329AA34399F}" srcOrd="0" destOrd="0" presId="urn:microsoft.com/office/officeart/2005/8/layout/vList2"/>
    <dgm:cxn modelId="{9CB26B76-F484-4FF3-B5E7-D8BE381704FC}" type="presOf" srcId="{A138EF30-B32D-4C92-859F-6F8ABF92E88A}" destId="{E1BCCCE8-522B-4FF5-AA36-2F4C557BCB58}" srcOrd="0" destOrd="0" presId="urn:microsoft.com/office/officeart/2005/8/layout/vList2"/>
    <dgm:cxn modelId="{931C24A2-F942-4821-8B2D-C08C3A7F433A}" srcId="{DC37BFE0-5642-473A-89A1-7EAC42EB9CEC}" destId="{FC842DE2-18F0-42F4-8DE3-A99529BC188F}" srcOrd="0" destOrd="0" parTransId="{0760F7E5-9C40-4CAC-AA40-2B7BFA7B5A04}" sibTransId="{35EBFE56-4B2A-4BA9-AC6F-09C72D6F7B0A}"/>
    <dgm:cxn modelId="{62E277A7-B3C4-4495-85B8-22DA83E1EE88}" type="presOf" srcId="{7598753B-84C9-4ED0-8785-2E0B61287713}" destId="{22344D84-01DC-4FCD-9A4E-02AC475AC380}" srcOrd="0" destOrd="1" presId="urn:microsoft.com/office/officeart/2005/8/layout/vList2"/>
    <dgm:cxn modelId="{084605B0-5210-4B77-8904-EB5A1D7D1398}" srcId="{FC842DE2-18F0-42F4-8DE3-A99529BC188F}" destId="{290C6C46-8B35-4949-B23F-3642AC599926}" srcOrd="0" destOrd="0" parTransId="{2C62A425-BA99-4B62-9D2C-2D0F50A8DD6B}" sibTransId="{1DE876A8-15F1-4FF0-A4FF-7DE802674144}"/>
    <dgm:cxn modelId="{BE3059C6-90AC-44C4-AE4D-31CA3501286B}" srcId="{302259ED-527C-4AC1-9747-2491385BF01A}" destId="{7598753B-84C9-4ED0-8785-2E0B61287713}" srcOrd="1" destOrd="0" parTransId="{E8C5F701-2743-4D1A-B8B8-DFAE771E2371}" sibTransId="{37F7E89D-2FB5-4EBF-BBF5-89D750EA7068}"/>
    <dgm:cxn modelId="{B2C6F1DC-ECA8-4B58-B8E1-74A8B0B2B4C4}" srcId="{DC37BFE0-5642-473A-89A1-7EAC42EB9CEC}" destId="{A138EF30-B32D-4C92-859F-6F8ABF92E88A}" srcOrd="2" destOrd="0" parTransId="{DD162E8F-2FDE-4175-8E93-23E42BF848E9}" sibTransId="{15401C44-18AA-4A12-BB9D-9926E1F508B8}"/>
    <dgm:cxn modelId="{756292F4-22B2-4E45-952B-4D9352E8B4C3}" type="presOf" srcId="{DC37BFE0-5642-473A-89A1-7EAC42EB9CEC}" destId="{DEE9C4BE-FA22-4DAA-BC8B-A3B59B7D7F55}" srcOrd="0" destOrd="0" presId="urn:microsoft.com/office/officeart/2005/8/layout/vList2"/>
    <dgm:cxn modelId="{AADC7A66-8193-402F-B39D-C9CB63B37350}" type="presParOf" srcId="{DEE9C4BE-FA22-4DAA-BC8B-A3B59B7D7F55}" destId="{8A243971-746F-499B-8FFE-F329AA34399F}" srcOrd="0" destOrd="0" presId="urn:microsoft.com/office/officeart/2005/8/layout/vList2"/>
    <dgm:cxn modelId="{9CDD5AC8-4268-4576-9CD3-2842E3AF47AE}" type="presParOf" srcId="{DEE9C4BE-FA22-4DAA-BC8B-A3B59B7D7F55}" destId="{F3C193A1-A808-4546-BE7C-90F61FB26686}" srcOrd="1" destOrd="0" presId="urn:microsoft.com/office/officeart/2005/8/layout/vList2"/>
    <dgm:cxn modelId="{4A49E76E-A5B7-4A2B-A99E-E0AC396DB522}" type="presParOf" srcId="{DEE9C4BE-FA22-4DAA-BC8B-A3B59B7D7F55}" destId="{3559ED3A-E6C8-42D8-B2E7-95AB8647DAF5}" srcOrd="2" destOrd="0" presId="urn:microsoft.com/office/officeart/2005/8/layout/vList2"/>
    <dgm:cxn modelId="{F5AAEA95-5944-465E-A8B2-1C300EBFE74E}" type="presParOf" srcId="{DEE9C4BE-FA22-4DAA-BC8B-A3B59B7D7F55}" destId="{22344D84-01DC-4FCD-9A4E-02AC475AC380}" srcOrd="3" destOrd="0" presId="urn:microsoft.com/office/officeart/2005/8/layout/vList2"/>
    <dgm:cxn modelId="{4A30CB4E-B479-4894-90D1-C5595C5D8FF6}" type="presParOf" srcId="{DEE9C4BE-FA22-4DAA-BC8B-A3B59B7D7F55}" destId="{E1BCCCE8-522B-4FF5-AA36-2F4C557BCB5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243971-746F-499B-8FFE-F329AA34399F}">
      <dsp:nvSpPr>
        <dsp:cNvPr id="0" name=""/>
        <dsp:cNvSpPr/>
      </dsp:nvSpPr>
      <dsp:spPr>
        <a:xfrm>
          <a:off x="0" y="51451"/>
          <a:ext cx="7162800" cy="4893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solidFill>
                <a:schemeClr val="tx1"/>
              </a:solidFill>
              <a:latin typeface="+mn-lt"/>
            </a:rPr>
            <a:t>Stepwise Regression Modeling</a:t>
          </a:r>
        </a:p>
      </dsp:txBody>
      <dsp:txXfrm>
        <a:off x="23888" y="75339"/>
        <a:ext cx="7115024" cy="441575"/>
      </dsp:txXfrm>
    </dsp:sp>
    <dsp:sp modelId="{F3C193A1-A808-4546-BE7C-90F61FB26686}">
      <dsp:nvSpPr>
        <dsp:cNvPr id="0" name=""/>
        <dsp:cNvSpPr/>
      </dsp:nvSpPr>
      <dsp:spPr>
        <a:xfrm>
          <a:off x="152388" y="540802"/>
          <a:ext cx="6858022" cy="829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41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solidFill>
                <a:schemeClr val="tx1"/>
              </a:solidFill>
            </a:rPr>
            <a:t>In each step, the variables are added or subtracted from the model based on the pre-specified statistics such as F-value, t-value, </a:t>
          </a:r>
          <a:r>
            <a:rPr lang="en-US" sz="1800" i="1" kern="1200" dirty="0">
              <a:solidFill>
                <a:schemeClr val="tx1"/>
              </a:solidFill>
            </a:rPr>
            <a:t>p</a:t>
          </a:r>
          <a:r>
            <a:rPr lang="en-US" sz="1800" kern="1200" dirty="0">
              <a:solidFill>
                <a:schemeClr val="tx1"/>
              </a:solidFill>
            </a:rPr>
            <a:t>-values and R square.</a:t>
          </a:r>
        </a:p>
      </dsp:txBody>
      <dsp:txXfrm>
        <a:off x="152388" y="540802"/>
        <a:ext cx="6858022" cy="829559"/>
      </dsp:txXfrm>
    </dsp:sp>
    <dsp:sp modelId="{3559ED3A-E6C8-42D8-B2E7-95AB8647DAF5}">
      <dsp:nvSpPr>
        <dsp:cNvPr id="0" name=""/>
        <dsp:cNvSpPr/>
      </dsp:nvSpPr>
      <dsp:spPr>
        <a:xfrm>
          <a:off x="0" y="1431638"/>
          <a:ext cx="7162800" cy="9792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chemeClr val="tx1"/>
              </a:solidFill>
            </a:rPr>
            <a:t>Backward Regression Modeling </a:t>
          </a:r>
        </a:p>
      </dsp:txBody>
      <dsp:txXfrm>
        <a:off x="47805" y="1479443"/>
        <a:ext cx="7067190" cy="883680"/>
      </dsp:txXfrm>
    </dsp:sp>
    <dsp:sp modelId="{22344D84-01DC-4FCD-9A4E-02AC475AC380}">
      <dsp:nvSpPr>
        <dsp:cNvPr id="0" name=""/>
        <dsp:cNvSpPr/>
      </dsp:nvSpPr>
      <dsp:spPr>
        <a:xfrm>
          <a:off x="0" y="2349652"/>
          <a:ext cx="7162800" cy="1471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419" tIns="20320" rIns="113792" bIns="20320" numCol="1" spcCol="1270" anchor="t" anchorCtr="0">
          <a:noAutofit/>
        </a:bodyPr>
        <a:lstStyle/>
        <a:p>
          <a:pPr marL="171450" lvl="1" indent="-171450" algn="l" defTabSz="711200">
            <a:lnSpc>
              <a:spcPct val="90000"/>
            </a:lnSpc>
            <a:spcBef>
              <a:spcPct val="0"/>
            </a:spcBef>
            <a:spcAft>
              <a:spcPct val="20000"/>
            </a:spcAft>
            <a:buChar char="•"/>
          </a:pPr>
          <a:endParaRPr lang="en-US" sz="1600" kern="1200" dirty="0">
            <a:solidFill>
              <a:schemeClr val="tx1"/>
            </a:solidFill>
          </a:endParaRPr>
        </a:p>
        <a:p>
          <a:pPr marL="171450" lvl="1" indent="-171450" algn="l" defTabSz="711200">
            <a:lnSpc>
              <a:spcPct val="90000"/>
            </a:lnSpc>
            <a:spcBef>
              <a:spcPct val="0"/>
            </a:spcBef>
            <a:spcAft>
              <a:spcPct val="20000"/>
            </a:spcAft>
            <a:buChar char="•"/>
          </a:pPr>
          <a:r>
            <a:rPr lang="en-US" sz="1600" kern="1200" dirty="0">
              <a:solidFill>
                <a:schemeClr val="tx1"/>
              </a:solidFill>
            </a:rPr>
            <a:t>In each iterative step, the least significant predictor having the highest </a:t>
          </a:r>
          <a:r>
            <a:rPr lang="en-US" sz="1600" i="1" kern="1200" dirty="0">
              <a:solidFill>
                <a:schemeClr val="tx1"/>
              </a:solidFill>
            </a:rPr>
            <a:t>p</a:t>
          </a:r>
          <a:r>
            <a:rPr lang="en-US" sz="1600" kern="1200" dirty="0">
              <a:solidFill>
                <a:schemeClr val="tx1"/>
              </a:solidFill>
            </a:rPr>
            <a:t>-value as compared to the preset value is removed from the model. </a:t>
          </a:r>
        </a:p>
      </dsp:txBody>
      <dsp:txXfrm>
        <a:off x="0" y="2349652"/>
        <a:ext cx="7162800" cy="1471385"/>
      </dsp:txXfrm>
    </dsp:sp>
    <dsp:sp modelId="{E1BCCCE8-522B-4FF5-AA36-2F4C557BCB58}">
      <dsp:nvSpPr>
        <dsp:cNvPr id="0" name=""/>
        <dsp:cNvSpPr/>
      </dsp:nvSpPr>
      <dsp:spPr>
        <a:xfrm>
          <a:off x="0" y="3821037"/>
          <a:ext cx="7162800" cy="9792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solidFill>
                <a:schemeClr val="tx1"/>
              </a:solidFill>
            </a:rPr>
            <a:t>Forward Regression Modeling</a:t>
          </a:r>
        </a:p>
        <a:p>
          <a:pPr marL="0" lvl="0" indent="0" algn="l" defTabSz="666750">
            <a:lnSpc>
              <a:spcPct val="90000"/>
            </a:lnSpc>
            <a:spcBef>
              <a:spcPct val="0"/>
            </a:spcBef>
            <a:spcAft>
              <a:spcPct val="35000"/>
            </a:spcAft>
            <a:buNone/>
          </a:pPr>
          <a:r>
            <a:rPr lang="en-US" sz="1500" kern="1200" dirty="0">
              <a:solidFill>
                <a:schemeClr val="tx1"/>
              </a:solidFill>
            </a:rPr>
            <a:t>Among all single-variable models, the best one having the lowest residual sum of squares is selected as the first model. </a:t>
          </a:r>
          <a:endParaRPr lang="en-US" sz="1500" b="0" kern="1200" dirty="0">
            <a:solidFill>
              <a:schemeClr val="tx1"/>
            </a:solidFill>
          </a:endParaRPr>
        </a:p>
      </dsp:txBody>
      <dsp:txXfrm>
        <a:off x="47805" y="3868842"/>
        <a:ext cx="7067190" cy="8836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C77BCA-DCF0-F946-8233-A7ABE3BAD15F}" type="datetimeFigureOut">
              <a:rPr lang="en-US" smtClean="0"/>
              <a:t>12/8/2020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D9A1FFE-FF2A-9C45-BFDE-1592D97A92F6}" type="slidenum">
              <a:rPr lang="en-US" smtClean="0"/>
              <a:t>‹#›</a:t>
            </a:fld>
            <a:endParaRPr lang="en-US"/>
          </a:p>
        </p:txBody>
      </p:sp>
    </p:spTree>
    <p:extLst>
      <p:ext uri="{BB962C8B-B14F-4D97-AF65-F5344CB8AC3E}">
        <p14:creationId xmlns:p14="http://schemas.microsoft.com/office/powerpoint/2010/main" val="30575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4B42CB-6A0F-7241-912B-5D2F7B9CB09B}" type="datetimeFigureOut">
              <a:rPr lang="en-US" smtClean="0"/>
              <a:t>12/8/2020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50658-7FED-A04E-B5AC-33B8213004FF}" type="slidenum">
              <a:rPr lang="en-US" smtClean="0"/>
              <a:t>‹#›</a:t>
            </a:fld>
            <a:endParaRPr lang="en-US"/>
          </a:p>
        </p:txBody>
      </p:sp>
    </p:spTree>
    <p:extLst>
      <p:ext uri="{BB962C8B-B14F-4D97-AF65-F5344CB8AC3E}">
        <p14:creationId xmlns:p14="http://schemas.microsoft.com/office/powerpoint/2010/main" val="9638353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dirty="0"/>
          </a:p>
        </p:txBody>
      </p:sp>
    </p:spTree>
    <p:extLst>
      <p:ext uri="{BB962C8B-B14F-4D97-AF65-F5344CB8AC3E}">
        <p14:creationId xmlns:p14="http://schemas.microsoft.com/office/powerpoint/2010/main" val="65505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2076790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57307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266140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963237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41081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18200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8" name="Footer Placeholder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967181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19527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801721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201814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5368327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643252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5113697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540552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4069690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1530484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34238708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5844462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4229233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6796119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307803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7630303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8749669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7152113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6649097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389280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271294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8" name="Footer Placeholder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53319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2098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476698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410945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46125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1430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219678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341924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4.bin"/><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28652" y="5275571"/>
            <a:ext cx="8229600" cy="1070640"/>
          </a:xfrm>
          <a:prstGeom prst="rect">
            <a:avLst/>
          </a:prstGeom>
        </p:spPr>
        <p:txBody>
          <a:bodyPr rtlCol="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500" b="1" dirty="0">
                <a:latin typeface="+mn-lt"/>
              </a:rPr>
              <a:t>Chapter 14</a:t>
            </a:r>
          </a:p>
          <a:p>
            <a:pPr marL="69850" algn="ctr"/>
            <a:r>
              <a:rPr lang="en-US" altLang="en-US" sz="2500" b="1" dirty="0">
                <a:latin typeface="+mn-lt"/>
              </a:rPr>
              <a:t>Multiple Linear Regression</a:t>
            </a:r>
          </a:p>
        </p:txBody>
      </p:sp>
    </p:spTree>
    <p:extLst>
      <p:ext uri="{BB962C8B-B14F-4D97-AF65-F5344CB8AC3E}">
        <p14:creationId xmlns:p14="http://schemas.microsoft.com/office/powerpoint/2010/main" val="164949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 y="101221"/>
            <a:ext cx="7382301" cy="5538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Summary of the Assumptions </a:t>
            </a:r>
          </a:p>
        </p:txBody>
      </p:sp>
      <p:graphicFrame>
        <p:nvGraphicFramePr>
          <p:cNvPr id="3" name="Content Placeholder 5"/>
          <p:cNvGraphicFramePr>
            <a:graphicFrameLocks/>
          </p:cNvGraphicFramePr>
          <p:nvPr>
            <p:extLst>
              <p:ext uri="{D42A27DB-BD31-4B8C-83A1-F6EECF244321}">
                <p14:modId xmlns:p14="http://schemas.microsoft.com/office/powerpoint/2010/main" val="2982506571"/>
              </p:ext>
            </p:extLst>
          </p:nvPr>
        </p:nvGraphicFramePr>
        <p:xfrm>
          <a:off x="462730" y="1750660"/>
          <a:ext cx="8325134" cy="3821672"/>
        </p:xfrm>
        <a:graphic>
          <a:graphicData uri="http://schemas.openxmlformats.org/drawingml/2006/table">
            <a:tbl>
              <a:tblPr firstRow="1" firstCol="1" bandRow="1">
                <a:tableStyleId>{5940675A-B579-460E-94D1-54222C63F5DA}</a:tableStyleId>
              </a:tblPr>
              <a:tblGrid>
                <a:gridCol w="2179062">
                  <a:extLst>
                    <a:ext uri="{9D8B030D-6E8A-4147-A177-3AD203B41FA5}">
                      <a16:colId xmlns:a16="http://schemas.microsoft.com/office/drawing/2014/main" val="20000"/>
                    </a:ext>
                  </a:extLst>
                </a:gridCol>
                <a:gridCol w="3073036">
                  <a:extLst>
                    <a:ext uri="{9D8B030D-6E8A-4147-A177-3AD203B41FA5}">
                      <a16:colId xmlns:a16="http://schemas.microsoft.com/office/drawing/2014/main" val="20001"/>
                    </a:ext>
                  </a:extLst>
                </a:gridCol>
                <a:gridCol w="3073036">
                  <a:extLst>
                    <a:ext uri="{9D8B030D-6E8A-4147-A177-3AD203B41FA5}">
                      <a16:colId xmlns:a16="http://schemas.microsoft.com/office/drawing/2014/main" val="20002"/>
                    </a:ext>
                  </a:extLst>
                </a:gridCol>
              </a:tblGrid>
              <a:tr h="234436">
                <a:tc>
                  <a:txBody>
                    <a:bodyPr/>
                    <a:lstStyle/>
                    <a:p>
                      <a:pPr marL="0" marR="0" algn="ctr">
                        <a:spcBef>
                          <a:spcPts val="0"/>
                        </a:spcBef>
                        <a:spcAft>
                          <a:spcPts val="0"/>
                        </a:spcAft>
                      </a:pPr>
                      <a:r>
                        <a:rPr lang="en-US" sz="2000" b="0" dirty="0">
                          <a:effectLst/>
                        </a:rPr>
                        <a:t>Assumption</a:t>
                      </a:r>
                      <a:endParaRPr lang="en-US" sz="2000" b="0" dirty="0">
                        <a:effectLst/>
                        <a:latin typeface="Arial"/>
                        <a:ea typeface="Times New Roman"/>
                        <a:cs typeface="Times New Roman"/>
                      </a:endParaRPr>
                    </a:p>
                  </a:txBody>
                  <a:tcPr marL="68225" marR="68225" marT="0" marB="0"/>
                </a:tc>
                <a:tc>
                  <a:txBody>
                    <a:bodyPr/>
                    <a:lstStyle/>
                    <a:p>
                      <a:pPr marL="0" marR="0" algn="ctr">
                        <a:spcBef>
                          <a:spcPts val="0"/>
                        </a:spcBef>
                        <a:spcAft>
                          <a:spcPts val="0"/>
                        </a:spcAft>
                      </a:pPr>
                      <a:r>
                        <a:rPr lang="en-US" sz="2000" b="0" dirty="0">
                          <a:effectLst/>
                        </a:rPr>
                        <a:t>Examine Approach </a:t>
                      </a:r>
                      <a:endParaRPr lang="en-US" sz="2000" b="0" dirty="0">
                        <a:effectLst/>
                        <a:latin typeface="Arial"/>
                        <a:ea typeface="Times New Roman"/>
                        <a:cs typeface="Times New Roman"/>
                      </a:endParaRPr>
                    </a:p>
                  </a:txBody>
                  <a:tcPr marL="68225" marR="68225" marT="0" marB="0"/>
                </a:tc>
                <a:tc>
                  <a:txBody>
                    <a:bodyPr/>
                    <a:lstStyle/>
                    <a:p>
                      <a:pPr marL="0" marR="0" algn="ctr">
                        <a:spcBef>
                          <a:spcPts val="0"/>
                        </a:spcBef>
                        <a:spcAft>
                          <a:spcPts val="0"/>
                        </a:spcAft>
                      </a:pPr>
                      <a:r>
                        <a:rPr lang="en-US" sz="2000" b="0" dirty="0">
                          <a:effectLst/>
                        </a:rPr>
                        <a:t>Measures/Tests </a:t>
                      </a:r>
                      <a:endParaRPr lang="en-US" sz="2000" b="0" dirty="0">
                        <a:effectLst/>
                        <a:latin typeface="Arial"/>
                        <a:ea typeface="Times New Roman"/>
                        <a:cs typeface="Times New Roman"/>
                      </a:endParaRPr>
                    </a:p>
                  </a:txBody>
                  <a:tcPr marL="68225" marR="68225" marT="0" marB="0"/>
                </a:tc>
                <a:extLst>
                  <a:ext uri="{0D108BD9-81ED-4DB2-BD59-A6C34878D82A}">
                    <a16:rowId xmlns:a16="http://schemas.microsoft.com/office/drawing/2014/main" val="10000"/>
                  </a:ext>
                </a:extLst>
              </a:tr>
              <a:tr h="274290">
                <a:tc>
                  <a:txBody>
                    <a:bodyPr/>
                    <a:lstStyle/>
                    <a:p>
                      <a:pPr marL="0" marR="0" algn="ctr">
                        <a:spcBef>
                          <a:spcPts val="0"/>
                        </a:spcBef>
                        <a:spcAft>
                          <a:spcPts val="0"/>
                        </a:spcAft>
                      </a:pPr>
                      <a:r>
                        <a:rPr lang="en-US" sz="2000" b="0" dirty="0">
                          <a:effectLst/>
                        </a:rPr>
                        <a:t>Metric data</a:t>
                      </a:r>
                      <a:endParaRPr lang="en-US" sz="2000" b="0" dirty="0">
                        <a:effectLst/>
                        <a:latin typeface="Arial"/>
                        <a:ea typeface="Times New Roman"/>
                        <a:cs typeface="Times New Roman"/>
                      </a:endParaRPr>
                    </a:p>
                  </a:txBody>
                  <a:tcPr marL="68225" marR="68225" marT="0" marB="0"/>
                </a:tc>
                <a:tc>
                  <a:txBody>
                    <a:bodyPr/>
                    <a:lstStyle/>
                    <a:p>
                      <a:pPr marL="0" marR="0">
                        <a:spcBef>
                          <a:spcPts val="0"/>
                        </a:spcBef>
                        <a:spcAft>
                          <a:spcPts val="0"/>
                        </a:spcAft>
                      </a:pPr>
                      <a:r>
                        <a:rPr lang="en-US" sz="2000" b="0" dirty="0">
                          <a:effectLst/>
                        </a:rPr>
                        <a:t>Scale of measurement</a:t>
                      </a:r>
                      <a:endParaRPr lang="en-US" sz="2000" b="0" dirty="0">
                        <a:effectLst/>
                        <a:latin typeface="Arial"/>
                        <a:ea typeface="Times New Roman"/>
                        <a:cs typeface="Times New Roman"/>
                      </a:endParaRPr>
                    </a:p>
                  </a:txBody>
                  <a:tcPr marL="68225" marR="68225" marT="0" marB="0"/>
                </a:tc>
                <a:tc>
                  <a:txBody>
                    <a:bodyPr/>
                    <a:lstStyle/>
                    <a:p>
                      <a:pPr marL="0" marR="0" algn="ctr">
                        <a:spcBef>
                          <a:spcPts val="0"/>
                        </a:spcBef>
                        <a:spcAft>
                          <a:spcPts val="0"/>
                        </a:spcAft>
                      </a:pPr>
                      <a:r>
                        <a:rPr lang="en-GB" sz="2000" kern="1200" dirty="0">
                          <a:solidFill>
                            <a:schemeClr val="tx1"/>
                          </a:solidFill>
                          <a:effectLst/>
                          <a:latin typeface="+mn-lt"/>
                          <a:ea typeface="+mn-ea"/>
                          <a:cs typeface="+mn-cs"/>
                        </a:rPr>
                        <a:t>–</a:t>
                      </a:r>
                      <a:endParaRPr lang="en-US" sz="2000" b="0" dirty="0">
                        <a:effectLst/>
                        <a:latin typeface="Arial"/>
                        <a:ea typeface="Times New Roman"/>
                        <a:cs typeface="Times New Roman"/>
                      </a:endParaRPr>
                    </a:p>
                  </a:txBody>
                  <a:tcPr marL="68225" marR="68225" marT="0" marB="0"/>
                </a:tc>
                <a:extLst>
                  <a:ext uri="{0D108BD9-81ED-4DB2-BD59-A6C34878D82A}">
                    <a16:rowId xmlns:a16="http://schemas.microsoft.com/office/drawing/2014/main" val="10001"/>
                  </a:ext>
                </a:extLst>
              </a:tr>
              <a:tr h="234436">
                <a:tc>
                  <a:txBody>
                    <a:bodyPr/>
                    <a:lstStyle/>
                    <a:p>
                      <a:pPr marL="0" marR="0" algn="ctr">
                        <a:spcBef>
                          <a:spcPts val="0"/>
                        </a:spcBef>
                        <a:spcAft>
                          <a:spcPts val="0"/>
                        </a:spcAft>
                      </a:pPr>
                      <a:r>
                        <a:rPr lang="en-US" sz="2000" b="0" dirty="0">
                          <a:effectLst/>
                        </a:rPr>
                        <a:t>Linear relationship</a:t>
                      </a:r>
                      <a:endParaRPr lang="en-US" sz="2000" b="0" dirty="0">
                        <a:effectLst/>
                        <a:latin typeface="Arial"/>
                        <a:ea typeface="Times New Roman"/>
                        <a:cs typeface="Times New Roman"/>
                      </a:endParaRPr>
                    </a:p>
                  </a:txBody>
                  <a:tcPr marL="68225" marR="68225" marT="0" marB="0"/>
                </a:tc>
                <a:tc>
                  <a:txBody>
                    <a:bodyPr/>
                    <a:lstStyle/>
                    <a:p>
                      <a:pPr marL="0" marR="0">
                        <a:spcBef>
                          <a:spcPts val="0"/>
                        </a:spcBef>
                        <a:spcAft>
                          <a:spcPts val="0"/>
                        </a:spcAft>
                      </a:pPr>
                      <a:r>
                        <a:rPr lang="en-US" sz="2000" b="0" dirty="0">
                          <a:effectLst/>
                        </a:rPr>
                        <a:t>Graphical method</a:t>
                      </a:r>
                      <a:endParaRPr lang="en-US" sz="2000" b="0" dirty="0">
                        <a:effectLst/>
                        <a:latin typeface="Arial"/>
                        <a:ea typeface="Times New Roman"/>
                        <a:cs typeface="Times New Roman"/>
                      </a:endParaRPr>
                    </a:p>
                  </a:txBody>
                  <a:tcPr marL="68225" marR="68225" marT="0" marB="0"/>
                </a:tc>
                <a:tc>
                  <a:txBody>
                    <a:bodyPr/>
                    <a:lstStyle/>
                    <a:p>
                      <a:pPr marL="0" marR="0">
                        <a:spcBef>
                          <a:spcPts val="0"/>
                        </a:spcBef>
                        <a:spcAft>
                          <a:spcPts val="0"/>
                        </a:spcAft>
                      </a:pPr>
                      <a:r>
                        <a:rPr lang="en-US" sz="2000" b="0" dirty="0">
                          <a:effectLst/>
                        </a:rPr>
                        <a:t>Scatter plot</a:t>
                      </a:r>
                      <a:endParaRPr lang="en-US" sz="2000" b="0" dirty="0">
                        <a:effectLst/>
                        <a:latin typeface="Arial"/>
                        <a:ea typeface="Times New Roman"/>
                        <a:cs typeface="Times New Roman"/>
                      </a:endParaRPr>
                    </a:p>
                  </a:txBody>
                  <a:tcPr marL="68225" marR="68225" marT="0" marB="0"/>
                </a:tc>
                <a:extLst>
                  <a:ext uri="{0D108BD9-81ED-4DB2-BD59-A6C34878D82A}">
                    <a16:rowId xmlns:a16="http://schemas.microsoft.com/office/drawing/2014/main" val="10002"/>
                  </a:ext>
                </a:extLst>
              </a:tr>
              <a:tr h="234436">
                <a:tc>
                  <a:txBody>
                    <a:bodyPr/>
                    <a:lstStyle/>
                    <a:p>
                      <a:pPr marL="0" marR="0" algn="ctr">
                        <a:spcBef>
                          <a:spcPts val="0"/>
                        </a:spcBef>
                        <a:spcAft>
                          <a:spcPts val="0"/>
                        </a:spcAft>
                      </a:pPr>
                      <a:r>
                        <a:rPr lang="en-US" sz="2000" b="0" dirty="0">
                          <a:effectLst/>
                        </a:rPr>
                        <a:t>Absence of outliers</a:t>
                      </a:r>
                      <a:endParaRPr lang="en-US" sz="2000" b="0" dirty="0">
                        <a:effectLst/>
                        <a:latin typeface="Arial"/>
                        <a:ea typeface="Times New Roman"/>
                        <a:cs typeface="Times New Roman"/>
                      </a:endParaRPr>
                    </a:p>
                  </a:txBody>
                  <a:tcPr marL="68225" marR="68225" marT="0" marB="0"/>
                </a:tc>
                <a:tc>
                  <a:txBody>
                    <a:bodyPr/>
                    <a:lstStyle/>
                    <a:p>
                      <a:pPr marL="0" marR="0">
                        <a:spcBef>
                          <a:spcPts val="0"/>
                        </a:spcBef>
                        <a:spcAft>
                          <a:spcPts val="0"/>
                        </a:spcAft>
                      </a:pPr>
                      <a:r>
                        <a:rPr lang="en-US" sz="2000" b="0" dirty="0">
                          <a:effectLst/>
                        </a:rPr>
                        <a:t>Graphical method</a:t>
                      </a:r>
                      <a:endParaRPr lang="en-US" sz="2000" b="0" dirty="0">
                        <a:effectLst/>
                        <a:latin typeface="Arial"/>
                        <a:ea typeface="Times New Roman"/>
                        <a:cs typeface="Times New Roman"/>
                      </a:endParaRPr>
                    </a:p>
                  </a:txBody>
                  <a:tcPr marL="68225" marR="68225" marT="0" marB="0"/>
                </a:tc>
                <a:tc>
                  <a:txBody>
                    <a:bodyPr/>
                    <a:lstStyle/>
                    <a:p>
                      <a:pPr marL="0" marR="0">
                        <a:spcBef>
                          <a:spcPts val="0"/>
                        </a:spcBef>
                        <a:spcAft>
                          <a:spcPts val="0"/>
                        </a:spcAft>
                      </a:pPr>
                      <a:r>
                        <a:rPr lang="en-US" sz="2000" b="0" dirty="0">
                          <a:effectLst/>
                        </a:rPr>
                        <a:t>Box and whisker plot</a:t>
                      </a:r>
                      <a:endParaRPr lang="en-US" sz="2000" b="0" dirty="0">
                        <a:effectLst/>
                        <a:latin typeface="Arial"/>
                        <a:ea typeface="Times New Roman"/>
                        <a:cs typeface="Times New Roman"/>
                      </a:endParaRPr>
                    </a:p>
                  </a:txBody>
                  <a:tcPr marL="68225" marR="68225" marT="0" marB="0"/>
                </a:tc>
                <a:extLst>
                  <a:ext uri="{0D108BD9-81ED-4DB2-BD59-A6C34878D82A}">
                    <a16:rowId xmlns:a16="http://schemas.microsoft.com/office/drawing/2014/main" val="10003"/>
                  </a:ext>
                </a:extLst>
              </a:tr>
              <a:tr h="274290">
                <a:tc rowSpan="2">
                  <a:txBody>
                    <a:bodyPr/>
                    <a:lstStyle/>
                    <a:p>
                      <a:pPr marL="0" marR="0" algn="ctr">
                        <a:spcBef>
                          <a:spcPts val="0"/>
                        </a:spcBef>
                        <a:spcAft>
                          <a:spcPts val="0"/>
                        </a:spcAft>
                      </a:pPr>
                      <a:r>
                        <a:rPr lang="en-US" sz="2000" b="0" dirty="0">
                          <a:effectLst/>
                        </a:rPr>
                        <a:t>Lack of autocorrelation</a:t>
                      </a:r>
                      <a:endParaRPr lang="en-US" sz="2000" b="0" dirty="0">
                        <a:effectLst/>
                        <a:latin typeface="Arial"/>
                        <a:ea typeface="Times New Roman"/>
                        <a:cs typeface="Times New Roman"/>
                      </a:endParaRPr>
                    </a:p>
                  </a:txBody>
                  <a:tcPr marL="68225" marR="68225" marT="0" marB="0"/>
                </a:tc>
                <a:tc>
                  <a:txBody>
                    <a:bodyPr/>
                    <a:lstStyle/>
                    <a:p>
                      <a:pPr marL="0" marR="0">
                        <a:spcBef>
                          <a:spcPts val="0"/>
                        </a:spcBef>
                        <a:spcAft>
                          <a:spcPts val="0"/>
                        </a:spcAft>
                      </a:pPr>
                      <a:r>
                        <a:rPr lang="en-US" sz="2000" b="0" dirty="0">
                          <a:effectLst/>
                        </a:rPr>
                        <a:t>Methodology based</a:t>
                      </a:r>
                      <a:endParaRPr lang="en-US" sz="2000" b="0" dirty="0">
                        <a:effectLst/>
                        <a:latin typeface="Arial"/>
                        <a:ea typeface="Times New Roman"/>
                        <a:cs typeface="Times New Roman"/>
                      </a:endParaRPr>
                    </a:p>
                  </a:txBody>
                  <a:tcPr marL="68225" marR="68225" marT="0" marB="0"/>
                </a:tc>
                <a:tc>
                  <a:txBody>
                    <a:bodyPr/>
                    <a:lstStyle/>
                    <a:p>
                      <a:pPr marL="0" marR="0" algn="ctr">
                        <a:spcBef>
                          <a:spcPts val="0"/>
                        </a:spcBef>
                        <a:spcAft>
                          <a:spcPts val="0"/>
                        </a:spcAft>
                      </a:pPr>
                      <a:r>
                        <a:rPr lang="en-GB" sz="2000" kern="1200" dirty="0">
                          <a:solidFill>
                            <a:schemeClr val="tx1"/>
                          </a:solidFill>
                          <a:effectLst/>
                          <a:latin typeface="+mn-lt"/>
                          <a:ea typeface="+mn-ea"/>
                          <a:cs typeface="+mn-cs"/>
                        </a:rPr>
                        <a:t>–</a:t>
                      </a:r>
                      <a:endParaRPr lang="en-US" sz="2000" b="0" dirty="0">
                        <a:effectLst/>
                        <a:latin typeface="Arial"/>
                        <a:ea typeface="Times New Roman"/>
                        <a:cs typeface="Times New Roman"/>
                      </a:endParaRPr>
                    </a:p>
                  </a:txBody>
                  <a:tcPr marL="68225" marR="68225" marT="0" marB="0"/>
                </a:tc>
                <a:extLst>
                  <a:ext uri="{0D108BD9-81ED-4DB2-BD59-A6C34878D82A}">
                    <a16:rowId xmlns:a16="http://schemas.microsoft.com/office/drawing/2014/main" val="10004"/>
                  </a:ext>
                </a:extLst>
              </a:tr>
              <a:tr h="234436">
                <a:tc vMerge="1">
                  <a:txBody>
                    <a:bodyPr/>
                    <a:lstStyle/>
                    <a:p>
                      <a:endParaRPr lang="en-US"/>
                    </a:p>
                  </a:txBody>
                  <a:tcPr/>
                </a:tc>
                <a:tc>
                  <a:txBody>
                    <a:bodyPr/>
                    <a:lstStyle/>
                    <a:p>
                      <a:pPr marL="0" marR="0">
                        <a:spcBef>
                          <a:spcPts val="0"/>
                        </a:spcBef>
                        <a:spcAft>
                          <a:spcPts val="0"/>
                        </a:spcAft>
                      </a:pPr>
                      <a:r>
                        <a:rPr lang="en-US" sz="2000" b="0" dirty="0">
                          <a:effectLst/>
                        </a:rPr>
                        <a:t>Numerical method</a:t>
                      </a:r>
                      <a:endParaRPr lang="en-US" sz="2000" b="0" dirty="0">
                        <a:effectLst/>
                        <a:latin typeface="Arial"/>
                        <a:ea typeface="Times New Roman"/>
                        <a:cs typeface="Times New Roman"/>
                      </a:endParaRPr>
                    </a:p>
                  </a:txBody>
                  <a:tcPr marL="68225" marR="68225" marT="0" marB="0"/>
                </a:tc>
                <a:tc>
                  <a:txBody>
                    <a:bodyPr/>
                    <a:lstStyle/>
                    <a:p>
                      <a:pPr marL="0" marR="0">
                        <a:spcBef>
                          <a:spcPts val="0"/>
                        </a:spcBef>
                        <a:spcAft>
                          <a:spcPts val="0"/>
                        </a:spcAft>
                      </a:pPr>
                      <a:r>
                        <a:rPr lang="en-US" sz="2000" b="0" dirty="0">
                          <a:effectLst/>
                        </a:rPr>
                        <a:t>Durbin–Watson test</a:t>
                      </a:r>
                      <a:endParaRPr lang="en-US" sz="2000" b="0" dirty="0">
                        <a:effectLst/>
                        <a:latin typeface="Arial"/>
                        <a:ea typeface="Times New Roman"/>
                        <a:cs typeface="Times New Roman"/>
                      </a:endParaRPr>
                    </a:p>
                  </a:txBody>
                  <a:tcPr marL="68225" marR="68225" marT="0" marB="0"/>
                </a:tc>
                <a:extLst>
                  <a:ext uri="{0D108BD9-81ED-4DB2-BD59-A6C34878D82A}">
                    <a16:rowId xmlns:a16="http://schemas.microsoft.com/office/drawing/2014/main" val="10005"/>
                  </a:ext>
                </a:extLst>
              </a:tr>
              <a:tr h="703307">
                <a:tc>
                  <a:txBody>
                    <a:bodyPr/>
                    <a:lstStyle/>
                    <a:p>
                      <a:pPr marL="0" marR="0" algn="ctr">
                        <a:spcBef>
                          <a:spcPts val="0"/>
                        </a:spcBef>
                        <a:spcAft>
                          <a:spcPts val="0"/>
                        </a:spcAft>
                      </a:pPr>
                      <a:r>
                        <a:rPr lang="en-US" sz="2000" b="0" dirty="0">
                          <a:effectLst/>
                        </a:rPr>
                        <a:t>Homoscedasticity</a:t>
                      </a:r>
                      <a:endParaRPr lang="en-US" sz="2000" b="0" dirty="0">
                        <a:effectLst/>
                        <a:latin typeface="Arial"/>
                        <a:ea typeface="Times New Roman"/>
                        <a:cs typeface="Times New Roman"/>
                      </a:endParaRPr>
                    </a:p>
                  </a:txBody>
                  <a:tcPr marL="68225" marR="68225" marT="0" marB="0"/>
                </a:tc>
                <a:tc>
                  <a:txBody>
                    <a:bodyPr/>
                    <a:lstStyle/>
                    <a:p>
                      <a:pPr marL="0" marR="0">
                        <a:spcBef>
                          <a:spcPts val="0"/>
                        </a:spcBef>
                        <a:spcAft>
                          <a:spcPts val="0"/>
                        </a:spcAft>
                      </a:pPr>
                      <a:r>
                        <a:rPr lang="en-US" sz="2000" b="0" dirty="0">
                          <a:effectLst/>
                        </a:rPr>
                        <a:t>Graphical method</a:t>
                      </a:r>
                      <a:endParaRPr lang="en-US" sz="2000" b="0" dirty="0">
                        <a:effectLst/>
                        <a:latin typeface="Arial"/>
                        <a:ea typeface="Times New Roman"/>
                        <a:cs typeface="Times New Roman"/>
                      </a:endParaRPr>
                    </a:p>
                  </a:txBody>
                  <a:tcPr marL="68225" marR="68225" marT="0" marB="0"/>
                </a:tc>
                <a:tc>
                  <a:txBody>
                    <a:bodyPr/>
                    <a:lstStyle/>
                    <a:p>
                      <a:pPr marL="0" marR="0">
                        <a:spcBef>
                          <a:spcPts val="0"/>
                        </a:spcBef>
                        <a:spcAft>
                          <a:spcPts val="0"/>
                        </a:spcAft>
                      </a:pPr>
                      <a:r>
                        <a:rPr lang="en-US" sz="2000" b="0" dirty="0">
                          <a:effectLst/>
                        </a:rPr>
                        <a:t>Scatter plot (Predicted standardized values and standardized residual)</a:t>
                      </a:r>
                      <a:endParaRPr lang="en-US" sz="2000" b="0" dirty="0">
                        <a:effectLst/>
                        <a:latin typeface="Arial"/>
                        <a:ea typeface="Times New Roman"/>
                        <a:cs typeface="Times New Roman"/>
                      </a:endParaRPr>
                    </a:p>
                  </a:txBody>
                  <a:tcPr marL="68225" marR="68225" marT="0" marB="0"/>
                </a:tc>
                <a:extLst>
                  <a:ext uri="{0D108BD9-81ED-4DB2-BD59-A6C34878D82A}">
                    <a16:rowId xmlns:a16="http://schemas.microsoft.com/office/drawing/2014/main" val="10006"/>
                  </a:ext>
                </a:extLst>
              </a:tr>
              <a:tr h="468872">
                <a:tc>
                  <a:txBody>
                    <a:bodyPr/>
                    <a:lstStyle/>
                    <a:p>
                      <a:pPr marL="0" marR="0" algn="ctr">
                        <a:spcBef>
                          <a:spcPts val="0"/>
                        </a:spcBef>
                        <a:spcAft>
                          <a:spcPts val="0"/>
                        </a:spcAft>
                      </a:pPr>
                      <a:r>
                        <a:rPr lang="en-US" sz="2000" b="0" dirty="0">
                          <a:effectLst/>
                        </a:rPr>
                        <a:t>Normal distributed errors</a:t>
                      </a:r>
                      <a:endParaRPr lang="en-US" sz="2000" b="0" dirty="0">
                        <a:effectLst/>
                        <a:latin typeface="Arial"/>
                        <a:ea typeface="Times New Roman"/>
                        <a:cs typeface="Times New Roman"/>
                      </a:endParaRPr>
                    </a:p>
                  </a:txBody>
                  <a:tcPr marL="68225" marR="68225" marT="0" marB="0"/>
                </a:tc>
                <a:tc>
                  <a:txBody>
                    <a:bodyPr/>
                    <a:lstStyle/>
                    <a:p>
                      <a:pPr marL="0" marR="0">
                        <a:spcBef>
                          <a:spcPts val="0"/>
                        </a:spcBef>
                        <a:spcAft>
                          <a:spcPts val="0"/>
                        </a:spcAft>
                      </a:pPr>
                      <a:r>
                        <a:rPr lang="en-US" sz="2000" b="0" dirty="0">
                          <a:effectLst/>
                        </a:rPr>
                        <a:t>Graphical method</a:t>
                      </a:r>
                      <a:endParaRPr lang="en-US" sz="2000" b="0" dirty="0">
                        <a:effectLst/>
                        <a:latin typeface="Arial"/>
                        <a:ea typeface="Times New Roman"/>
                        <a:cs typeface="Times New Roman"/>
                      </a:endParaRPr>
                    </a:p>
                  </a:txBody>
                  <a:tcPr marL="68225" marR="68225" marT="0" marB="0"/>
                </a:tc>
                <a:tc>
                  <a:txBody>
                    <a:bodyPr/>
                    <a:lstStyle/>
                    <a:p>
                      <a:pPr marL="0" marR="0">
                        <a:spcBef>
                          <a:spcPts val="0"/>
                        </a:spcBef>
                        <a:spcAft>
                          <a:spcPts val="0"/>
                        </a:spcAft>
                      </a:pPr>
                      <a:r>
                        <a:rPr lang="en-US" sz="2000" b="0" dirty="0">
                          <a:effectLst/>
                        </a:rPr>
                        <a:t>Normal P–P plots</a:t>
                      </a:r>
                      <a:endParaRPr lang="en-US" sz="2000" b="0" dirty="0">
                        <a:effectLst/>
                        <a:latin typeface="Arial"/>
                        <a:ea typeface="Times New Roman"/>
                        <a:cs typeface="Times New Roman"/>
                      </a:endParaRPr>
                    </a:p>
                  </a:txBody>
                  <a:tcPr marL="68225" marR="68225" marT="0" marB="0"/>
                </a:tc>
                <a:extLst>
                  <a:ext uri="{0D108BD9-81ED-4DB2-BD59-A6C34878D82A}">
                    <a16:rowId xmlns:a16="http://schemas.microsoft.com/office/drawing/2014/main" val="10007"/>
                  </a:ext>
                </a:extLst>
              </a:tr>
              <a:tr h="468872">
                <a:tc>
                  <a:txBody>
                    <a:bodyPr/>
                    <a:lstStyle/>
                    <a:p>
                      <a:pPr marL="0" marR="0" algn="ctr">
                        <a:spcBef>
                          <a:spcPts val="0"/>
                        </a:spcBef>
                        <a:spcAft>
                          <a:spcPts val="0"/>
                        </a:spcAft>
                      </a:pPr>
                      <a:r>
                        <a:rPr lang="en-US" sz="2000" b="0" dirty="0">
                          <a:effectLst/>
                        </a:rPr>
                        <a:t>Multicollinearity</a:t>
                      </a:r>
                      <a:endParaRPr lang="en-US" sz="2000" b="0" dirty="0">
                        <a:effectLst/>
                        <a:latin typeface="Arial"/>
                        <a:ea typeface="Times New Roman"/>
                        <a:cs typeface="Times New Roman"/>
                      </a:endParaRPr>
                    </a:p>
                  </a:txBody>
                  <a:tcPr marL="68225" marR="68225" marT="0" marB="0"/>
                </a:tc>
                <a:tc>
                  <a:txBody>
                    <a:bodyPr/>
                    <a:lstStyle/>
                    <a:p>
                      <a:pPr marL="0" marR="0">
                        <a:spcBef>
                          <a:spcPts val="0"/>
                        </a:spcBef>
                        <a:spcAft>
                          <a:spcPts val="0"/>
                        </a:spcAft>
                      </a:pPr>
                      <a:r>
                        <a:rPr lang="en-US" sz="2000" b="0" dirty="0">
                          <a:effectLst/>
                        </a:rPr>
                        <a:t>Numerical method</a:t>
                      </a:r>
                      <a:endParaRPr lang="en-US" sz="2000" b="0" dirty="0">
                        <a:effectLst/>
                        <a:latin typeface="Arial"/>
                        <a:ea typeface="Times New Roman"/>
                        <a:cs typeface="Times New Roman"/>
                      </a:endParaRPr>
                    </a:p>
                  </a:txBody>
                  <a:tcPr marL="68225" marR="68225" marT="0" marB="0"/>
                </a:tc>
                <a:tc>
                  <a:txBody>
                    <a:bodyPr/>
                    <a:lstStyle/>
                    <a:p>
                      <a:pPr marL="0" marR="0">
                        <a:spcBef>
                          <a:spcPts val="0"/>
                        </a:spcBef>
                        <a:spcAft>
                          <a:spcPts val="0"/>
                        </a:spcAft>
                      </a:pPr>
                      <a:r>
                        <a:rPr lang="en-US" sz="2000" b="0" dirty="0">
                          <a:effectLst/>
                        </a:rPr>
                        <a:t>Tolerance and VIF measures </a:t>
                      </a:r>
                      <a:endParaRPr lang="en-US" sz="2000" b="0" dirty="0">
                        <a:effectLst/>
                        <a:latin typeface="Arial"/>
                        <a:ea typeface="Times New Roman"/>
                        <a:cs typeface="Times New Roman"/>
                      </a:endParaRPr>
                    </a:p>
                  </a:txBody>
                  <a:tcPr marL="68225" marR="68225" marT="0" marB="0"/>
                </a:tc>
                <a:extLst>
                  <a:ext uri="{0D108BD9-81ED-4DB2-BD59-A6C34878D82A}">
                    <a16:rowId xmlns:a16="http://schemas.microsoft.com/office/drawing/2014/main" val="10008"/>
                  </a:ext>
                </a:extLst>
              </a:tr>
            </a:tbl>
          </a:graphicData>
        </a:graphic>
      </p:graphicFrame>
      <p:sp>
        <p:nvSpPr>
          <p:cNvPr id="5" name="Rectangle 1"/>
          <p:cNvSpPr>
            <a:spLocks noChangeArrowheads="1"/>
          </p:cNvSpPr>
          <p:nvPr/>
        </p:nvSpPr>
        <p:spPr bwMode="auto">
          <a:xfrm>
            <a:off x="744940" y="1087314"/>
            <a:ext cx="7760714"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14.1. Summary of Assumptions for Multiple Regression</a:t>
            </a:r>
            <a:endParaRPr lang="en-US" sz="2400" dirty="0">
              <a:latin typeface="+mn-lt"/>
            </a:endParaRPr>
          </a:p>
        </p:txBody>
      </p:sp>
      <p:sp>
        <p:nvSpPr>
          <p:cNvPr id="6" name="Rectangle 5"/>
          <p:cNvSpPr/>
          <p:nvPr/>
        </p:nvSpPr>
        <p:spPr>
          <a:xfrm>
            <a:off x="329679" y="5614963"/>
            <a:ext cx="4611134" cy="461665"/>
          </a:xfrm>
          <a:prstGeom prst="rect">
            <a:avLst/>
          </a:prstGeom>
        </p:spPr>
        <p:txBody>
          <a:bodyPr wrap="none">
            <a:spAutoFit/>
          </a:bodyPr>
          <a:lstStyle/>
          <a:p>
            <a:pPr>
              <a:defRPr/>
            </a:pPr>
            <a:r>
              <a:rPr lang="en-IN" sz="2400" dirty="0">
                <a:latin typeface="+mn-lt"/>
              </a:rPr>
              <a:t>Note: VAF: Variance inflation factor.</a:t>
            </a: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843041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76856" y="-65963"/>
            <a:ext cx="7957711"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Statistical Significance of Multiple Regression Model </a:t>
            </a:r>
          </a:p>
        </p:txBody>
      </p:sp>
      <p:sp>
        <p:nvSpPr>
          <p:cNvPr id="3" name="Content Placeholder 2"/>
          <p:cNvSpPr txBox="1">
            <a:spLocks/>
          </p:cNvSpPr>
          <p:nvPr/>
        </p:nvSpPr>
        <p:spPr>
          <a:xfrm>
            <a:off x="888242" y="1250144"/>
            <a:ext cx="7532427"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The statistical significance confirms whether the regression model is significant based on the line of best-fit principle. </a:t>
            </a:r>
          </a:p>
          <a:p>
            <a:pPr algn="just"/>
            <a:r>
              <a:rPr lang="en-US" altLang="en-US" sz="2400" dirty="0"/>
              <a:t>The lower </a:t>
            </a:r>
            <a:r>
              <a:rPr lang="en-US" altLang="en-US" sz="2400" i="1" dirty="0"/>
              <a:t>p</a:t>
            </a:r>
            <a:r>
              <a:rPr lang="en-US" altLang="en-US" sz="2400" dirty="0"/>
              <a:t>-value at preset criterion indicates the overall model fit.</a:t>
            </a:r>
          </a:p>
          <a:p>
            <a:pPr algn="just"/>
            <a:r>
              <a:rPr lang="en-US" altLang="en-US" sz="2400" dirty="0"/>
              <a:t>Higher the value of model sum of square, greater will be the accuracy of model as compared to the base model. </a:t>
            </a:r>
          </a:p>
          <a:p>
            <a:pPr algn="just"/>
            <a:r>
              <a:rPr lang="en-US" altLang="en-US" sz="2400" dirty="0"/>
              <a:t>In this context, the significance of each predictor in contributing to the model is also examined with </a:t>
            </a:r>
            <a:r>
              <a:rPr lang="en-US" altLang="en-US" sz="2400" i="1" dirty="0"/>
              <a:t>t</a:t>
            </a:r>
            <a:r>
              <a:rPr lang="en-US" altLang="en-US" sz="2400" dirty="0"/>
              <a:t>-test statistics. </a:t>
            </a:r>
          </a:p>
          <a:p>
            <a:pPr algn="just"/>
            <a:r>
              <a:rPr lang="en-US" altLang="en-US" sz="2400" dirty="0"/>
              <a:t>The </a:t>
            </a:r>
            <a:r>
              <a:rPr lang="en-US" altLang="en-US" sz="2400" i="1" dirty="0"/>
              <a:t>p</a:t>
            </a:r>
            <a:r>
              <a:rPr lang="en-US" altLang="en-US" sz="2400" dirty="0"/>
              <a:t>-value associated to each </a:t>
            </a:r>
            <a:r>
              <a:rPr lang="en-US" altLang="en-US" sz="2400" i="1" dirty="0"/>
              <a:t>t-</a:t>
            </a:r>
            <a:r>
              <a:rPr lang="en-US" altLang="en-US" sz="2400" dirty="0"/>
              <a:t>test statistic is compared with the preset criterion in order to reject the null hypothesis.</a:t>
            </a:r>
          </a:p>
        </p:txBody>
      </p:sp>
      <p:sp>
        <p:nvSpPr>
          <p:cNvPr id="4"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097473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70379" y="-76200"/>
            <a:ext cx="6904630" cy="1295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Framing Hypothesis in Multiple Linear Regression </a:t>
            </a:r>
          </a:p>
        </p:txBody>
      </p:sp>
      <p:sp>
        <p:nvSpPr>
          <p:cNvPr id="4" name="Content Placeholder 5"/>
          <p:cNvSpPr txBox="1">
            <a:spLocks/>
          </p:cNvSpPr>
          <p:nvPr/>
        </p:nvSpPr>
        <p:spPr>
          <a:xfrm>
            <a:off x="736979" y="1478507"/>
            <a:ext cx="7751926"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defRPr/>
            </a:pPr>
            <a:r>
              <a:rPr lang="en-US" sz="2200" dirty="0"/>
              <a:t>The following null and alternative hypotheses are stated:</a:t>
            </a:r>
          </a:p>
          <a:p>
            <a:pPr algn="just">
              <a:defRPr/>
            </a:pPr>
            <a:endParaRPr lang="en-US" sz="2200" dirty="0"/>
          </a:p>
          <a:p>
            <a:pPr marL="69850" indent="0" algn="just">
              <a:buFont typeface="Wingdings 2" panose="05020102010507070707" pitchFamily="18" charset="2"/>
              <a:buNone/>
              <a:defRPr/>
            </a:pPr>
            <a:r>
              <a:rPr lang="en-US" sz="2200" dirty="0"/>
              <a:t>Hypotheses assessing the relationship between the variables.</a:t>
            </a:r>
          </a:p>
          <a:p>
            <a:pPr marL="69850" indent="0" algn="just">
              <a:buFont typeface="Wingdings 2" panose="05020102010507070707" pitchFamily="18" charset="2"/>
              <a:buNone/>
              <a:defRPr/>
            </a:pPr>
            <a:r>
              <a:rPr lang="en-US" sz="2200" dirty="0"/>
              <a:t> </a:t>
            </a:r>
          </a:p>
          <a:p>
            <a:pPr marL="69850" indent="0" algn="just">
              <a:buFont typeface="Wingdings 2" panose="05020102010507070707" pitchFamily="18" charset="2"/>
              <a:buNone/>
              <a:defRPr/>
            </a:pPr>
            <a:r>
              <a:rPr lang="en-US" sz="2200" dirty="0"/>
              <a:t>Null hypothesis </a:t>
            </a:r>
            <a:r>
              <a:rPr lang="en-US" sz="2200" i="1" dirty="0"/>
              <a:t>	H</a:t>
            </a:r>
            <a:r>
              <a:rPr lang="en-US" sz="2200" i="1" baseline="-25000" dirty="0"/>
              <a:t>0</a:t>
            </a:r>
            <a:r>
              <a:rPr lang="en-US" sz="2200" dirty="0"/>
              <a:t>: </a:t>
            </a:r>
            <a:r>
              <a:rPr lang="en-US" sz="2200" i="1" dirty="0"/>
              <a:t>ρ</a:t>
            </a:r>
            <a:r>
              <a:rPr lang="en-US" sz="2200" dirty="0"/>
              <a:t> = 0</a:t>
            </a:r>
          </a:p>
          <a:p>
            <a:pPr marL="69850" indent="0" algn="just">
              <a:buFont typeface="Wingdings 2" panose="05020102010507070707" pitchFamily="18" charset="2"/>
              <a:buNone/>
              <a:defRPr/>
            </a:pPr>
            <a:r>
              <a:rPr lang="en-US" sz="2200" dirty="0"/>
              <a:t>(No significant correlation exists between dependent and each independent variable or slope of the gradient is equal to zero.) </a:t>
            </a:r>
          </a:p>
          <a:p>
            <a:pPr marL="69850" indent="0" algn="just">
              <a:buFont typeface="Wingdings 2" panose="05020102010507070707" pitchFamily="18" charset="2"/>
              <a:buNone/>
              <a:defRPr/>
            </a:pPr>
            <a:r>
              <a:rPr lang="en-US" sz="2200" dirty="0"/>
              <a:t> </a:t>
            </a:r>
          </a:p>
          <a:p>
            <a:pPr marL="69850" indent="0" algn="just">
              <a:buFont typeface="Wingdings 2" panose="05020102010507070707" pitchFamily="18" charset="2"/>
              <a:buNone/>
              <a:defRPr/>
            </a:pPr>
            <a:r>
              <a:rPr lang="en-US" sz="2200" dirty="0"/>
              <a:t>Alternative hypothesis	H</a:t>
            </a:r>
            <a:r>
              <a:rPr lang="en-US" sz="2200" baseline="-25000" dirty="0"/>
              <a:t>a</a:t>
            </a:r>
            <a:r>
              <a:rPr lang="en-US" sz="2200" dirty="0"/>
              <a:t>: </a:t>
            </a:r>
            <a:r>
              <a:rPr lang="en-US" sz="2200" i="1" dirty="0"/>
              <a:t>ρ</a:t>
            </a:r>
            <a:r>
              <a:rPr lang="en-US" sz="2200" dirty="0"/>
              <a:t> ≠ 0</a:t>
            </a:r>
          </a:p>
          <a:p>
            <a:pPr marL="69850" indent="0" algn="just">
              <a:buFont typeface="Wingdings 2" panose="05020102010507070707" pitchFamily="18" charset="2"/>
              <a:buNone/>
              <a:defRPr/>
            </a:pPr>
            <a:r>
              <a:rPr lang="en-US" sz="2200" dirty="0"/>
              <a:t>(Significant correlation exists between dependent and each independent variable or slope of the gradient is not equal to zero.)</a:t>
            </a:r>
          </a:p>
          <a:p>
            <a:pPr algn="just">
              <a:defRPr/>
            </a:pPr>
            <a:endParaRPr lang="en-US" sz="2200" dirty="0"/>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982406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70379" y="-76200"/>
            <a:ext cx="6904630" cy="1295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Framing Hypothesis in Multiple Linear Regression </a:t>
            </a:r>
          </a:p>
        </p:txBody>
      </p:sp>
      <p:sp>
        <p:nvSpPr>
          <p:cNvPr id="4" name="Content Placeholder 5"/>
          <p:cNvSpPr txBox="1">
            <a:spLocks/>
          </p:cNvSpPr>
          <p:nvPr/>
        </p:nvSpPr>
        <p:spPr>
          <a:xfrm>
            <a:off x="736979" y="1478507"/>
            <a:ext cx="7751926" cy="5002996"/>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defRPr/>
            </a:pPr>
            <a:r>
              <a:rPr lang="en-US" sz="2200" dirty="0"/>
              <a:t>The following null and alternative hypotheses are stated:</a:t>
            </a:r>
          </a:p>
          <a:p>
            <a:pPr algn="just">
              <a:defRPr/>
            </a:pPr>
            <a:endParaRPr lang="en-US" sz="2200" dirty="0"/>
          </a:p>
          <a:p>
            <a:pPr marL="69850" indent="0" algn="just">
              <a:buFont typeface="Wingdings 2" panose="05020102010507070707" pitchFamily="18" charset="2"/>
              <a:buNone/>
              <a:defRPr/>
            </a:pPr>
            <a:r>
              <a:rPr lang="en-US" sz="2200" dirty="0"/>
              <a:t>Hypotheses assessing the relationship between the variables.</a:t>
            </a:r>
          </a:p>
          <a:p>
            <a:pPr marL="69850" indent="0" algn="just">
              <a:buFont typeface="Wingdings 2" panose="05020102010507070707" pitchFamily="18" charset="2"/>
              <a:buNone/>
              <a:defRPr/>
            </a:pPr>
            <a:r>
              <a:rPr lang="en-US" sz="2200" dirty="0"/>
              <a:t> </a:t>
            </a:r>
          </a:p>
          <a:p>
            <a:pPr marL="69850" indent="0" algn="just">
              <a:buFont typeface="Wingdings 2" panose="05020102010507070707" pitchFamily="18" charset="2"/>
              <a:buNone/>
              <a:defRPr/>
            </a:pPr>
            <a:r>
              <a:rPr lang="en-US" sz="2200" dirty="0"/>
              <a:t>Null hypothesis </a:t>
            </a:r>
            <a:r>
              <a:rPr lang="en-US" sz="2200" i="1" dirty="0"/>
              <a:t>	H</a:t>
            </a:r>
            <a:r>
              <a:rPr lang="en-US" sz="2200" i="1" baseline="-25000" dirty="0"/>
              <a:t>0</a:t>
            </a:r>
            <a:r>
              <a:rPr lang="en-US" sz="2200" dirty="0"/>
              <a:t>: </a:t>
            </a:r>
            <a:r>
              <a:rPr lang="en-US" sz="2200" i="1" dirty="0"/>
              <a:t>ρ</a:t>
            </a:r>
            <a:r>
              <a:rPr lang="en-US" sz="2200" dirty="0"/>
              <a:t> = 0</a:t>
            </a:r>
          </a:p>
          <a:p>
            <a:pPr marL="69850" indent="0" algn="just">
              <a:buFont typeface="Wingdings 2" panose="05020102010507070707" pitchFamily="18" charset="2"/>
              <a:buNone/>
              <a:defRPr/>
            </a:pPr>
            <a:r>
              <a:rPr lang="en-US" sz="2200" dirty="0"/>
              <a:t>(No significant correlation exists between dependent and each independent variable or slope of the gradient is equal to zero.) </a:t>
            </a:r>
          </a:p>
          <a:p>
            <a:pPr marL="69850" indent="0" algn="just">
              <a:buFont typeface="Wingdings 2" panose="05020102010507070707" pitchFamily="18" charset="2"/>
              <a:buNone/>
              <a:defRPr/>
            </a:pPr>
            <a:r>
              <a:rPr lang="en-US" sz="2200" dirty="0"/>
              <a:t> </a:t>
            </a:r>
          </a:p>
          <a:p>
            <a:pPr marL="69850" indent="0" algn="just">
              <a:buFont typeface="Wingdings 2" panose="05020102010507070707" pitchFamily="18" charset="2"/>
              <a:buNone/>
              <a:defRPr/>
            </a:pPr>
            <a:r>
              <a:rPr lang="en-US" sz="2200" dirty="0"/>
              <a:t>Alternative hypothesis	H</a:t>
            </a:r>
            <a:r>
              <a:rPr lang="en-US" sz="2200" baseline="-25000" dirty="0"/>
              <a:t>a</a:t>
            </a:r>
            <a:r>
              <a:rPr lang="en-US" sz="2200" dirty="0"/>
              <a:t>: </a:t>
            </a:r>
            <a:r>
              <a:rPr lang="en-US" sz="2200" i="1" dirty="0"/>
              <a:t>ρ</a:t>
            </a:r>
            <a:r>
              <a:rPr lang="en-US" sz="2200" dirty="0"/>
              <a:t> ≠ 0</a:t>
            </a:r>
          </a:p>
          <a:p>
            <a:pPr marL="69850" indent="0" algn="just">
              <a:buFont typeface="Wingdings 2" panose="05020102010507070707" pitchFamily="18" charset="2"/>
              <a:buNone/>
              <a:defRPr/>
            </a:pPr>
            <a:r>
              <a:rPr lang="en-US" sz="2200" dirty="0"/>
              <a:t>(Significant correlation exists between dependent and each independent variable or slope of the gradient is not equal to zero.)</a:t>
            </a:r>
          </a:p>
          <a:p>
            <a:pPr algn="just">
              <a:defRPr/>
            </a:pPr>
            <a:endParaRPr lang="en-US" sz="2200" dirty="0"/>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846902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noRot="1" noChangeAspect="1" noMove="1" noResize="1" noEditPoints="1" noAdjustHandles="1" noChangeArrowheads="1" noChangeShapeType="1" noTextEdit="1"/>
          </p:cNvSpPr>
          <p:nvPr/>
        </p:nvSpPr>
        <p:spPr>
          <a:xfrm>
            <a:off x="966788" y="957263"/>
            <a:ext cx="7415212" cy="3508375"/>
          </a:xfrm>
          <a:prstGeom prst="rect">
            <a:avLst/>
          </a:prstGeom>
          <a:blipFill rotWithShape="1">
            <a:blip r:embed="rId2"/>
            <a:stretch>
              <a:fillRect t="-174" b="-51563"/>
            </a:stretch>
          </a:blipFill>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a:noFill/>
              </a:rPr>
              <a:t> </a:t>
            </a:r>
            <a:endParaRPr lang="en-US" dirty="0">
              <a:noFill/>
            </a:endParaRPr>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246096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4275" y="-16668"/>
            <a:ext cx="7689163" cy="87647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dirty="0">
                <a:latin typeface="+mn-lt"/>
              </a:rPr>
              <a:t>Executing Multiple Linear Regression with SPSS Procedure</a:t>
            </a:r>
          </a:p>
        </p:txBody>
      </p:sp>
      <p:sp>
        <p:nvSpPr>
          <p:cNvPr id="3" name="Content Placeholder 2"/>
          <p:cNvSpPr txBox="1">
            <a:spLocks/>
          </p:cNvSpPr>
          <p:nvPr/>
        </p:nvSpPr>
        <p:spPr>
          <a:xfrm>
            <a:off x="1087272" y="1314924"/>
            <a:ext cx="6777038" cy="47238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b="1" dirty="0"/>
              <a:t>Assessing Linear Relationship</a:t>
            </a:r>
            <a:endParaRPr lang="en-US" altLang="en-US" sz="2400"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2117725"/>
            <a:ext cx="43053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5029199" y="2714815"/>
            <a:ext cx="3022979" cy="2308324"/>
          </a:xfrm>
          <a:prstGeom prst="rect">
            <a:avLst/>
          </a:prstGeom>
          <a:ln>
            <a:solidFill>
              <a:schemeClr val="accent1"/>
            </a:solidFill>
          </a:ln>
        </p:spPr>
        <p:txBody>
          <a:bodyPr wrap="square">
            <a:spAutoFit/>
          </a:bodyPr>
          <a:lstStyle/>
          <a:p>
            <a:pPr algn="just" eaLnBrk="1" hangingPunct="1">
              <a:defRPr/>
            </a:pPr>
            <a:r>
              <a:rPr lang="en-US" sz="2400" dirty="0">
                <a:latin typeface="+mn-lt"/>
              </a:rPr>
              <a:t>The scatter plot matrix as produced by SPSS reveals a linear relationship among all the variables as shown in the Figure.</a:t>
            </a: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684196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800367" y="806357"/>
            <a:ext cx="6320051" cy="1199866"/>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SPSS Path for Descriptive Statistics, Correlation, Model Summary, Regression Coefficients and Collinearity Diagnosis</a:t>
            </a:r>
            <a:endParaRPr lang="en-US" altLang="en-US" sz="2400" dirty="0"/>
          </a:p>
        </p:txBody>
      </p:sp>
      <p:graphicFrame>
        <p:nvGraphicFramePr>
          <p:cNvPr id="4" name="Content Placeholder 6"/>
          <p:cNvGraphicFramePr>
            <a:graphicFrameLocks/>
          </p:cNvGraphicFramePr>
          <p:nvPr>
            <p:extLst>
              <p:ext uri="{D42A27DB-BD31-4B8C-83A1-F6EECF244321}">
                <p14:modId xmlns:p14="http://schemas.microsoft.com/office/powerpoint/2010/main" val="4128022486"/>
              </p:ext>
            </p:extLst>
          </p:nvPr>
        </p:nvGraphicFramePr>
        <p:xfrm>
          <a:off x="1480935" y="2192740"/>
          <a:ext cx="6958913" cy="3758565"/>
        </p:xfrm>
        <a:graphic>
          <a:graphicData uri="http://schemas.openxmlformats.org/drawingml/2006/table">
            <a:tbl>
              <a:tblPr firstRow="1" firstCol="1" lastRow="1" lastCol="1" bandRow="1" bandCol="1">
                <a:tableStyleId>{5940675A-B579-460E-94D1-54222C63F5DA}</a:tableStyleId>
              </a:tblPr>
              <a:tblGrid>
                <a:gridCol w="6958913">
                  <a:extLst>
                    <a:ext uri="{9D8B030D-6E8A-4147-A177-3AD203B41FA5}">
                      <a16:colId xmlns:a16="http://schemas.microsoft.com/office/drawing/2014/main" val="20000"/>
                    </a:ext>
                  </a:extLst>
                </a:gridCol>
              </a:tblGrid>
              <a:tr h="1981200">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14.1. </a:t>
                      </a:r>
                      <a:r>
                        <a:rPr lang="en-US" sz="2400" kern="1200" dirty="0">
                          <a:effectLst/>
                        </a:rPr>
                        <a:t>Use insurance.sav » Menu bar » </a:t>
                      </a:r>
                      <a:r>
                        <a:rPr lang="en-US" sz="2400" kern="1200">
                          <a:effectLst/>
                        </a:rPr>
                        <a:t>analyse </a:t>
                      </a:r>
                      <a:r>
                        <a:rPr lang="en-US" sz="2400" kern="1200" dirty="0">
                          <a:effectLst/>
                        </a:rPr>
                        <a:t>» Regression » Linear Regression » Select policies_sold and transfer to Dependent box » Select</a:t>
                      </a:r>
                      <a:r>
                        <a:rPr lang="en-US" sz="2400" kern="1200" baseline="0" dirty="0">
                          <a:effectLst/>
                        </a:rPr>
                        <a:t> </a:t>
                      </a:r>
                      <a:r>
                        <a:rPr lang="en-US" sz="2400" kern="1200" dirty="0">
                          <a:effectLst/>
                        </a:rPr>
                        <a:t>training   _hours, length_service, and age, then transfer to Independent box » Click Statistics and select Estimates (Regression Coefficient), Model fit, R squared change, Descriptive, Part and partial correlation and Collinearity diagnostic » Select Durbin–Watson and Casewise diagnostic in Residuals box » Click </a:t>
                      </a:r>
                      <a:r>
                        <a:rPr lang="en-US" sz="2400" i="1" kern="1200" dirty="0">
                          <a:effectLst/>
                        </a:rPr>
                        <a:t>OK</a:t>
                      </a:r>
                      <a:endParaRPr lang="en-US" sz="2400" i="1" dirty="0">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bl>
          </a:graphicData>
        </a:graphic>
      </p:graphicFrame>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885362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092" y="1725304"/>
            <a:ext cx="3200400" cy="2895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2585" y="1725304"/>
            <a:ext cx="3352800" cy="2895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192027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582737" y="743637"/>
            <a:ext cx="6777038" cy="50666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SPSS Path for Computing Residual Plots</a:t>
            </a:r>
            <a:endParaRPr lang="en-US" altLang="en-US" sz="2400" dirty="0"/>
          </a:p>
        </p:txBody>
      </p:sp>
      <p:graphicFrame>
        <p:nvGraphicFramePr>
          <p:cNvPr id="4" name="Content Placeholder 6"/>
          <p:cNvGraphicFramePr>
            <a:graphicFrameLocks/>
          </p:cNvGraphicFramePr>
          <p:nvPr>
            <p:extLst>
              <p:ext uri="{D42A27DB-BD31-4B8C-83A1-F6EECF244321}">
                <p14:modId xmlns:p14="http://schemas.microsoft.com/office/powerpoint/2010/main" val="215161468"/>
              </p:ext>
            </p:extLst>
          </p:nvPr>
        </p:nvGraphicFramePr>
        <p:xfrm>
          <a:off x="1582737" y="1290213"/>
          <a:ext cx="6703325" cy="1655445"/>
        </p:xfrm>
        <a:graphic>
          <a:graphicData uri="http://schemas.openxmlformats.org/drawingml/2006/table">
            <a:tbl>
              <a:tblPr firstRow="1" firstCol="1" lastRow="1" lastCol="1" bandRow="1" bandCol="1">
                <a:tableStyleId>{5940675A-B579-460E-94D1-54222C63F5DA}</a:tableStyleId>
              </a:tblPr>
              <a:tblGrid>
                <a:gridCol w="6703325">
                  <a:extLst>
                    <a:ext uri="{9D8B030D-6E8A-4147-A177-3AD203B41FA5}">
                      <a16:colId xmlns:a16="http://schemas.microsoft.com/office/drawing/2014/main" val="20000"/>
                    </a:ext>
                  </a:extLst>
                </a:gridCol>
              </a:tblGrid>
              <a:tr h="946150">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14.2. </a:t>
                      </a:r>
                      <a:r>
                        <a:rPr lang="en-US" sz="2400" kern="1200" dirty="0">
                          <a:effectLst/>
                        </a:rPr>
                        <a:t>Click Plots » Transfer ZPRSID in </a:t>
                      </a:r>
                      <a:r>
                        <a:rPr lang="en-US" sz="2400" i="1" kern="1200" dirty="0">
                          <a:effectLst/>
                        </a:rPr>
                        <a:t>Y</a:t>
                      </a:r>
                      <a:r>
                        <a:rPr lang="en-US" sz="2400" kern="1200" dirty="0">
                          <a:effectLst/>
                        </a:rPr>
                        <a:t> axis » Transfer ZPRED in </a:t>
                      </a:r>
                      <a:r>
                        <a:rPr lang="en-US" sz="2400" i="1" kern="1200" dirty="0">
                          <a:effectLst/>
                        </a:rPr>
                        <a:t>X</a:t>
                      </a:r>
                      <a:r>
                        <a:rPr lang="en-US" sz="2400" kern="1200" dirty="0">
                          <a:effectLst/>
                        </a:rPr>
                        <a:t> axis » Click Produce all partial plots » Click Histogram and Normal probability plot in Standardized Residual Plots » Continue</a:t>
                      </a:r>
                      <a:endParaRPr lang="en-US" sz="2400" dirty="0">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bl>
          </a:graphicData>
        </a:graphic>
      </p:graphicFrame>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6756" y="3193862"/>
            <a:ext cx="3429000" cy="297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010522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324767" y="307408"/>
            <a:ext cx="6777038" cy="68103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SPSS Path for Computing Diagnostic Statistics</a:t>
            </a:r>
            <a:endParaRPr lang="en-US" altLang="en-US" sz="2400" dirty="0"/>
          </a:p>
        </p:txBody>
      </p:sp>
      <p:graphicFrame>
        <p:nvGraphicFramePr>
          <p:cNvPr id="4" name="Content Placeholder 6"/>
          <p:cNvGraphicFramePr>
            <a:graphicFrameLocks/>
          </p:cNvGraphicFramePr>
          <p:nvPr>
            <p:extLst>
              <p:ext uri="{D42A27DB-BD31-4B8C-83A1-F6EECF244321}">
                <p14:modId xmlns:p14="http://schemas.microsoft.com/office/powerpoint/2010/main" val="1440045618"/>
              </p:ext>
            </p:extLst>
          </p:nvPr>
        </p:nvGraphicFramePr>
        <p:xfrm>
          <a:off x="1390057" y="894326"/>
          <a:ext cx="6646459" cy="1655445"/>
        </p:xfrm>
        <a:graphic>
          <a:graphicData uri="http://schemas.openxmlformats.org/drawingml/2006/table">
            <a:tbl>
              <a:tblPr firstRow="1" firstCol="1" lastRow="1" lastCol="1" bandRow="1" bandCol="1">
                <a:tableStyleId>{5940675A-B579-460E-94D1-54222C63F5DA}</a:tableStyleId>
              </a:tblPr>
              <a:tblGrid>
                <a:gridCol w="6646459">
                  <a:extLst>
                    <a:ext uri="{9D8B030D-6E8A-4147-A177-3AD203B41FA5}">
                      <a16:colId xmlns:a16="http://schemas.microsoft.com/office/drawing/2014/main" val="20000"/>
                    </a:ext>
                  </a:extLst>
                </a:gridCol>
              </a:tblGrid>
              <a:tr h="1147762">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000" b="1" kern="1200" dirty="0">
                          <a:effectLst/>
                        </a:rPr>
                        <a:t>Exhibit 14.3.</a:t>
                      </a:r>
                      <a:r>
                        <a:rPr lang="en-US" sz="2000" kern="1200" dirty="0">
                          <a:effectLst/>
                        </a:rPr>
                        <a:t> </a:t>
                      </a:r>
                      <a:r>
                        <a:rPr lang="en-US" sz="2400" kern="1200" dirty="0">
                          <a:effectLst/>
                        </a:rPr>
                        <a:t>click save » select unstandardized</a:t>
                      </a:r>
                      <a:r>
                        <a:rPr lang="en-US" sz="2400" kern="1200" baseline="0" dirty="0">
                          <a:effectLst/>
                        </a:rPr>
                        <a:t> and </a:t>
                      </a:r>
                      <a:r>
                        <a:rPr lang="en-US" sz="2400" kern="1200" dirty="0">
                          <a:effectLst/>
                        </a:rPr>
                        <a:t>standardized in</a:t>
                      </a:r>
                      <a:r>
                        <a:rPr lang="en-US" sz="2400" kern="1200" baseline="0" dirty="0">
                          <a:effectLst/>
                        </a:rPr>
                        <a:t> </a:t>
                      </a:r>
                      <a:r>
                        <a:rPr lang="en-US" sz="2400" kern="1200" dirty="0">
                          <a:effectLst/>
                        </a:rPr>
                        <a:t>Predicted Values box » select Unstandardized</a:t>
                      </a:r>
                      <a:r>
                        <a:rPr lang="en-US" sz="2400" kern="1200" baseline="0" dirty="0">
                          <a:effectLst/>
                        </a:rPr>
                        <a:t> </a:t>
                      </a:r>
                      <a:r>
                        <a:rPr lang="en-US" sz="2400" kern="1200" dirty="0">
                          <a:effectLst/>
                        </a:rPr>
                        <a:t>and standardized deleted in Residuals</a:t>
                      </a:r>
                      <a:r>
                        <a:rPr lang="en-US" sz="2400" kern="1200" baseline="0" dirty="0">
                          <a:effectLst/>
                        </a:rPr>
                        <a:t> box </a:t>
                      </a:r>
                      <a:r>
                        <a:rPr lang="en-US" sz="2400" kern="1200" dirty="0">
                          <a:effectLst/>
                        </a:rPr>
                        <a:t>» continue</a:t>
                      </a:r>
                      <a:endParaRPr lang="en-US" sz="2000" dirty="0">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bl>
          </a:graphicData>
        </a:graphic>
      </p:graphicFrame>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pic>
        <p:nvPicPr>
          <p:cNvPr id="7"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572" y="2695315"/>
            <a:ext cx="3505200" cy="378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4039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
        <p:nvSpPr>
          <p:cNvPr id="3" name="Title 1"/>
          <p:cNvSpPr txBox="1">
            <a:spLocks/>
          </p:cNvSpPr>
          <p:nvPr/>
        </p:nvSpPr>
        <p:spPr>
          <a:xfrm>
            <a:off x="578893" y="155812"/>
            <a:ext cx="8031707" cy="6084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Learning Objectives </a:t>
            </a:r>
          </a:p>
        </p:txBody>
      </p:sp>
      <p:sp>
        <p:nvSpPr>
          <p:cNvPr id="4" name="Content Placeholder 2"/>
          <p:cNvSpPr txBox="1">
            <a:spLocks/>
          </p:cNvSpPr>
          <p:nvPr/>
        </p:nvSpPr>
        <p:spPr>
          <a:xfrm>
            <a:off x="1251613" y="1413681"/>
            <a:ext cx="6686266"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IN" altLang="en-US" sz="2400" dirty="0"/>
              <a:t>Explain the concept of multiple linear regression</a:t>
            </a:r>
            <a:endParaRPr lang="en-US" altLang="en-US" sz="2400" dirty="0"/>
          </a:p>
          <a:p>
            <a:pPr algn="just"/>
            <a:r>
              <a:rPr lang="en-IN" altLang="en-US" sz="2400" dirty="0"/>
              <a:t>Explain the concept of equation of probabilistic multiple linear regression</a:t>
            </a:r>
            <a:endParaRPr lang="en-US" altLang="en-US" sz="2400" dirty="0"/>
          </a:p>
          <a:p>
            <a:pPr algn="just"/>
            <a:r>
              <a:rPr lang="en-IN" altLang="en-US" sz="2400" dirty="0"/>
              <a:t>Describe the assumptions for multiple linear regressions</a:t>
            </a:r>
            <a:endParaRPr lang="en-US" altLang="en-US" sz="2400" dirty="0"/>
          </a:p>
          <a:p>
            <a:pPr algn="just"/>
            <a:r>
              <a:rPr lang="en-IN" altLang="en-US" sz="2400" dirty="0"/>
              <a:t>Describe the statistical significance in multiple linear regression</a:t>
            </a:r>
            <a:endParaRPr lang="en-US" altLang="en-US" sz="2400" dirty="0"/>
          </a:p>
          <a:p>
            <a:pPr algn="just"/>
            <a:r>
              <a:rPr lang="en-IN" altLang="en-US" sz="2400" dirty="0"/>
              <a:t>Explain how to frame hypotheses in multiple linear regression</a:t>
            </a:r>
            <a:endParaRPr lang="en-US" altLang="en-US" sz="2400" dirty="0"/>
          </a:p>
          <a:p>
            <a:pPr algn="just"/>
            <a:r>
              <a:rPr lang="en-IN" altLang="en-US" sz="2400" dirty="0"/>
              <a:t>Explain how the research problem is formulated for multiple linear regression</a:t>
            </a:r>
            <a:endParaRPr lang="en-US" altLang="en-US" sz="2400" dirty="0"/>
          </a:p>
        </p:txBody>
      </p:sp>
      <p:sp>
        <p:nvSpPr>
          <p:cNvPr id="7" name="Slide Number Placeholder 4"/>
          <p:cNvSpPr>
            <a:spLocks noGrp="1"/>
          </p:cNvSpPr>
          <p:nvPr>
            <p:ph type="sldNum" sz="quarter" idx="12"/>
          </p:nvPr>
        </p:nvSpPr>
        <p:spPr bwMode="auto">
          <a:xfrm>
            <a:off x="4064000" y="-574675"/>
            <a:ext cx="13319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fld id="{9E125CB2-D3D3-41DD-B686-64C0759AD067}" type="slidenum">
              <a:rPr lang="en-US" altLang="en-US" sz="900">
                <a:solidFill>
                  <a:schemeClr val="tx1"/>
                </a:solidFill>
              </a:rPr>
              <a:pPr>
                <a:spcBef>
                  <a:spcPct val="0"/>
                </a:spcBef>
                <a:buClrTx/>
                <a:buSzTx/>
                <a:buFontTx/>
                <a:buNone/>
              </a:pPr>
              <a:t>2</a:t>
            </a:fld>
            <a:endParaRPr lang="en-US" altLang="en-US" sz="900">
              <a:solidFill>
                <a:schemeClr val="tx1"/>
              </a:solidFill>
            </a:endParaRPr>
          </a:p>
        </p:txBody>
      </p:sp>
    </p:spTree>
    <p:extLst>
      <p:ext uri="{BB962C8B-B14F-4D97-AF65-F5344CB8AC3E}">
        <p14:creationId xmlns:p14="http://schemas.microsoft.com/office/powerpoint/2010/main" val="2132287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03111" y="-76200"/>
            <a:ext cx="7158038"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Interpreting Outputs of Multiple Linear Regression</a:t>
            </a:r>
          </a:p>
        </p:txBody>
      </p:sp>
      <p:sp>
        <p:nvSpPr>
          <p:cNvPr id="3" name="Content Placeholder 2"/>
          <p:cNvSpPr txBox="1">
            <a:spLocks/>
          </p:cNvSpPr>
          <p:nvPr/>
        </p:nvSpPr>
        <p:spPr>
          <a:xfrm>
            <a:off x="1087842" y="1352371"/>
            <a:ext cx="6777038" cy="41116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b="1" dirty="0"/>
              <a:t>Descriptive Statistics of Sample</a:t>
            </a:r>
            <a:endParaRPr lang="en-US"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4275158791"/>
              </p:ext>
            </p:extLst>
          </p:nvPr>
        </p:nvGraphicFramePr>
        <p:xfrm>
          <a:off x="1003111" y="3166278"/>
          <a:ext cx="6946500" cy="2627448"/>
        </p:xfrm>
        <a:graphic>
          <a:graphicData uri="http://schemas.openxmlformats.org/drawingml/2006/table">
            <a:tbl>
              <a:tblPr/>
              <a:tblGrid>
                <a:gridCol w="2317873">
                  <a:extLst>
                    <a:ext uri="{9D8B030D-6E8A-4147-A177-3AD203B41FA5}">
                      <a16:colId xmlns:a16="http://schemas.microsoft.com/office/drawing/2014/main" val="20000"/>
                    </a:ext>
                  </a:extLst>
                </a:gridCol>
                <a:gridCol w="1482773">
                  <a:extLst>
                    <a:ext uri="{9D8B030D-6E8A-4147-A177-3AD203B41FA5}">
                      <a16:colId xmlns:a16="http://schemas.microsoft.com/office/drawing/2014/main" val="20001"/>
                    </a:ext>
                  </a:extLst>
                </a:gridCol>
                <a:gridCol w="1943028">
                  <a:extLst>
                    <a:ext uri="{9D8B030D-6E8A-4147-A177-3AD203B41FA5}">
                      <a16:colId xmlns:a16="http://schemas.microsoft.com/office/drawing/2014/main" val="20002"/>
                    </a:ext>
                  </a:extLst>
                </a:gridCol>
                <a:gridCol w="1202826">
                  <a:extLst>
                    <a:ext uri="{9D8B030D-6E8A-4147-A177-3AD203B41FA5}">
                      <a16:colId xmlns:a16="http://schemas.microsoft.com/office/drawing/2014/main" val="20003"/>
                    </a:ext>
                  </a:extLst>
                </a:gridCol>
              </a:tblGrid>
              <a:tr h="812999">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Mean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Std. Deviation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2753">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Policies sold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8.09</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5.11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65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2753">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Training  hours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23.86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18.45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2"/>
                  </a:ext>
                </a:extLst>
              </a:tr>
              <a:tr h="506284">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Length of service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6.24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3.57</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3"/>
                  </a:ext>
                </a:extLst>
              </a:tr>
              <a:tr h="392753">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Age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40.36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11.88</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4"/>
                  </a:ext>
                </a:extLst>
              </a:tr>
            </a:tbl>
          </a:graphicData>
        </a:graphic>
      </p:graphicFrame>
      <p:sp>
        <p:nvSpPr>
          <p:cNvPr id="6" name="Rectangle 1"/>
          <p:cNvSpPr>
            <a:spLocks noChangeArrowheads="1"/>
          </p:cNvSpPr>
          <p:nvPr/>
        </p:nvSpPr>
        <p:spPr bwMode="auto">
          <a:xfrm>
            <a:off x="1077498" y="1928454"/>
            <a:ext cx="7009263" cy="830997"/>
          </a:xfrm>
          <a:prstGeom prst="rect">
            <a:avLst/>
          </a:prstGeom>
          <a:noFill/>
          <a:ln>
            <a:noFill/>
          </a:ln>
          <a:effectLst/>
        </p:spPr>
        <p:txBody>
          <a:bodyPr wrap="square" anchor="ctr">
            <a:spAutoFit/>
          </a:bodyPr>
          <a:lstStyle/>
          <a:p>
            <a:pPr>
              <a:defRPr/>
            </a:pPr>
            <a:r>
              <a:rPr lang="en-US" sz="2400" dirty="0">
                <a:latin typeface="+mn-lt"/>
                <a:ea typeface="Times New Roman" pitchFamily="18" charset="0"/>
                <a:cs typeface="Times New Roman" pitchFamily="18" charset="0"/>
              </a:rPr>
              <a:t>Table 14.2a. Descriptive Statistics: Multiple Linear Regression</a:t>
            </a:r>
            <a:endParaRPr lang="en-US" sz="2400" dirty="0">
              <a:latin typeface="+mn-lt"/>
            </a:endParaRP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565409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130305" y="648579"/>
            <a:ext cx="4475163" cy="58457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Pearson correlation matrix</a:t>
            </a:r>
            <a:endParaRPr lang="en-US" altLang="en-US" sz="2400" dirty="0"/>
          </a:p>
        </p:txBody>
      </p:sp>
      <p:graphicFrame>
        <p:nvGraphicFramePr>
          <p:cNvPr id="7" name="Table 6"/>
          <p:cNvGraphicFramePr>
            <a:graphicFrameLocks noGrp="1"/>
          </p:cNvGraphicFramePr>
          <p:nvPr>
            <p:extLst>
              <p:ext uri="{D42A27DB-BD31-4B8C-83A1-F6EECF244321}">
                <p14:modId xmlns:p14="http://schemas.microsoft.com/office/powerpoint/2010/main" val="3831975926"/>
              </p:ext>
            </p:extLst>
          </p:nvPr>
        </p:nvGraphicFramePr>
        <p:xfrm>
          <a:off x="1130305" y="1936152"/>
          <a:ext cx="7885930" cy="3226060"/>
        </p:xfrm>
        <a:graphic>
          <a:graphicData uri="http://schemas.openxmlformats.org/drawingml/2006/table">
            <a:tbl>
              <a:tblPr/>
              <a:tblGrid>
                <a:gridCol w="1499675">
                  <a:extLst>
                    <a:ext uri="{9D8B030D-6E8A-4147-A177-3AD203B41FA5}">
                      <a16:colId xmlns:a16="http://schemas.microsoft.com/office/drawing/2014/main" val="20000"/>
                    </a:ext>
                  </a:extLst>
                </a:gridCol>
                <a:gridCol w="1497990">
                  <a:extLst>
                    <a:ext uri="{9D8B030D-6E8A-4147-A177-3AD203B41FA5}">
                      <a16:colId xmlns:a16="http://schemas.microsoft.com/office/drawing/2014/main" val="20001"/>
                    </a:ext>
                  </a:extLst>
                </a:gridCol>
                <a:gridCol w="1733893">
                  <a:extLst>
                    <a:ext uri="{9D8B030D-6E8A-4147-A177-3AD203B41FA5}">
                      <a16:colId xmlns:a16="http://schemas.microsoft.com/office/drawing/2014/main" val="20002"/>
                    </a:ext>
                  </a:extLst>
                </a:gridCol>
                <a:gridCol w="1536745">
                  <a:extLst>
                    <a:ext uri="{9D8B030D-6E8A-4147-A177-3AD203B41FA5}">
                      <a16:colId xmlns:a16="http://schemas.microsoft.com/office/drawing/2014/main" val="20003"/>
                    </a:ext>
                  </a:extLst>
                </a:gridCol>
                <a:gridCol w="972262">
                  <a:extLst>
                    <a:ext uri="{9D8B030D-6E8A-4147-A177-3AD203B41FA5}">
                      <a16:colId xmlns:a16="http://schemas.microsoft.com/office/drawing/2014/main" val="20004"/>
                    </a:ext>
                  </a:extLst>
                </a:gridCol>
                <a:gridCol w="645365">
                  <a:extLst>
                    <a:ext uri="{9D8B030D-6E8A-4147-A177-3AD203B41FA5}">
                      <a16:colId xmlns:a16="http://schemas.microsoft.com/office/drawing/2014/main" val="20005"/>
                    </a:ext>
                  </a:extLst>
                </a:gridCol>
              </a:tblGrid>
              <a:tr h="236429">
                <a:tc gridSpan="6">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Correlations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71146">
                <a:tc gridSpan="2">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Policies Sold</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Training Hours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Length Service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Age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6429">
                <a:tc rowSpan="4">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Pearson correlation (r)</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Policies sold</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146">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Training hours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0.764 (0.000*)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1146">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Length service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0.306 (0.007*)</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0.305 (0.007*)</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57890">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Age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0.197 (0.058**)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0.012 (0.461**)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0.243  (0.025*)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8" name="Rectangle 2"/>
          <p:cNvSpPr>
            <a:spLocks noChangeArrowheads="1"/>
          </p:cNvSpPr>
          <p:nvPr/>
        </p:nvSpPr>
        <p:spPr bwMode="auto">
          <a:xfrm>
            <a:off x="1130305" y="1298679"/>
            <a:ext cx="7572032" cy="461665"/>
          </a:xfrm>
          <a:prstGeom prst="rect">
            <a:avLst/>
          </a:prstGeom>
          <a:noFill/>
          <a:ln>
            <a:noFill/>
          </a:ln>
          <a:effectLst/>
        </p:spPr>
        <p:txBody>
          <a:bodyPr wrap="square" anchor="ctr">
            <a:spAutoFit/>
          </a:bodyPr>
          <a:lstStyle/>
          <a:p>
            <a:pPr>
              <a:defRPr/>
            </a:pPr>
            <a:r>
              <a:rPr lang="en-US" sz="2400" dirty="0">
                <a:latin typeface="+mn-lt"/>
                <a:ea typeface="Times New Roman" pitchFamily="18" charset="0"/>
                <a:cs typeface="Times New Roman" pitchFamily="18" charset="0"/>
              </a:rPr>
              <a:t>Table 14.2b. Correlation Matrix: Multiple Linear Regression</a:t>
            </a:r>
            <a:endParaRPr lang="en-US" sz="2400" dirty="0">
              <a:latin typeface="+mn-lt"/>
            </a:endParaRPr>
          </a:p>
        </p:txBody>
      </p:sp>
      <p:sp>
        <p:nvSpPr>
          <p:cNvPr id="9" name="Rectangle 2"/>
          <p:cNvSpPr>
            <a:spLocks noChangeArrowheads="1"/>
          </p:cNvSpPr>
          <p:nvPr/>
        </p:nvSpPr>
        <p:spPr bwMode="auto">
          <a:xfrm>
            <a:off x="1054527" y="5177719"/>
            <a:ext cx="7671344" cy="1055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pPr>
            <a:r>
              <a:rPr lang="en-GB" altLang="en-US" sz="2200" b="1" dirty="0">
                <a:latin typeface="+mn-lt"/>
                <a:cs typeface="Times New Roman" panose="02020603050405020304" pitchFamily="18" charset="0"/>
              </a:rPr>
              <a:t>Notes:</a:t>
            </a:r>
            <a:r>
              <a:rPr lang="en-GB" altLang="en-US" sz="2200" dirty="0">
                <a:latin typeface="+mn-lt"/>
                <a:cs typeface="Times New Roman" panose="02020603050405020304" pitchFamily="18" charset="0"/>
              </a:rPr>
              <a:t> *</a:t>
            </a:r>
            <a:r>
              <a:rPr lang="en-GB" altLang="en-US" sz="2200" dirty="0">
                <a:solidFill>
                  <a:srgbClr val="000000"/>
                </a:solidFill>
                <a:latin typeface="+mn-lt"/>
                <a:ea typeface="Calibri" panose="020F0502020204030204" pitchFamily="34" charset="0"/>
                <a:cs typeface="Times New Roman" panose="02020603050405020304" pitchFamily="18" charset="0"/>
              </a:rPr>
              <a:t>Significant correlation at the 0.01 level (two-tailed), **non-significant correlation.</a:t>
            </a:r>
            <a:endParaRPr lang="en-IN" altLang="en-US" sz="2200" dirty="0">
              <a:latin typeface="+mn-lt"/>
              <a:cs typeface="Times New Roman" panose="02020603050405020304" pitchFamily="18" charset="0"/>
            </a:endParaRP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807400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512628" y="1041491"/>
            <a:ext cx="4352499" cy="49814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Method of Regression</a:t>
            </a:r>
          </a:p>
        </p:txBody>
      </p:sp>
      <p:graphicFrame>
        <p:nvGraphicFramePr>
          <p:cNvPr id="4" name="Table 3"/>
          <p:cNvGraphicFramePr>
            <a:graphicFrameLocks noGrp="1"/>
          </p:cNvGraphicFramePr>
          <p:nvPr>
            <p:extLst>
              <p:ext uri="{D42A27DB-BD31-4B8C-83A1-F6EECF244321}">
                <p14:modId xmlns:p14="http://schemas.microsoft.com/office/powerpoint/2010/main" val="777396890"/>
              </p:ext>
            </p:extLst>
          </p:nvPr>
        </p:nvGraphicFramePr>
        <p:xfrm>
          <a:off x="1269242" y="2804614"/>
          <a:ext cx="7601802" cy="2716391"/>
        </p:xfrm>
        <a:graphic>
          <a:graphicData uri="http://schemas.openxmlformats.org/drawingml/2006/table">
            <a:tbl>
              <a:tblPr/>
              <a:tblGrid>
                <a:gridCol w="1965138">
                  <a:extLst>
                    <a:ext uri="{9D8B030D-6E8A-4147-A177-3AD203B41FA5}">
                      <a16:colId xmlns:a16="http://schemas.microsoft.com/office/drawing/2014/main" val="20000"/>
                    </a:ext>
                  </a:extLst>
                </a:gridCol>
                <a:gridCol w="2219422">
                  <a:extLst>
                    <a:ext uri="{9D8B030D-6E8A-4147-A177-3AD203B41FA5}">
                      <a16:colId xmlns:a16="http://schemas.microsoft.com/office/drawing/2014/main" val="20001"/>
                    </a:ext>
                  </a:extLst>
                </a:gridCol>
                <a:gridCol w="2221653">
                  <a:extLst>
                    <a:ext uri="{9D8B030D-6E8A-4147-A177-3AD203B41FA5}">
                      <a16:colId xmlns:a16="http://schemas.microsoft.com/office/drawing/2014/main" val="20002"/>
                    </a:ext>
                  </a:extLst>
                </a:gridCol>
                <a:gridCol w="1195589">
                  <a:extLst>
                    <a:ext uri="{9D8B030D-6E8A-4147-A177-3AD203B41FA5}">
                      <a16:colId xmlns:a16="http://schemas.microsoft.com/office/drawing/2014/main" val="20003"/>
                    </a:ext>
                  </a:extLst>
                </a:gridCol>
              </a:tblGrid>
              <a:tr h="190620">
                <a:tc gridSpan="4">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Enter Method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241">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Model</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Variables Entered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Variables Removed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Method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0620">
                <a:tc rowSpan="3">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p>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Training hours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Enter</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5069">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Length service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2222">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Age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241">
                <a:tc gridSpan="4">
                  <a:txBody>
                    <a:bodyPr/>
                    <a:lstStyle/>
                    <a:p>
                      <a:pPr marL="3810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Dependent Variable: Numbers of insurance policies sold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1512628" y="1632090"/>
            <a:ext cx="6102824" cy="830997"/>
          </a:xfrm>
          <a:prstGeom prst="rect">
            <a:avLst/>
          </a:prstGeom>
          <a:noFill/>
          <a:ln>
            <a:noFill/>
          </a:ln>
          <a:effectLst/>
        </p:spPr>
        <p:txBody>
          <a:bodyPr wrap="square" anchor="ctr">
            <a:spAutoFit/>
          </a:bodyPr>
          <a:lstStyle/>
          <a:p>
            <a:pPr>
              <a:defRPr/>
            </a:pPr>
            <a:r>
              <a:rPr lang="en-US" sz="2400" dirty="0">
                <a:latin typeface="+mn-lt"/>
                <a:ea typeface="Times New Roman" pitchFamily="18" charset="0"/>
                <a:cs typeface="Times New Roman" pitchFamily="18" charset="0"/>
              </a:rPr>
              <a:t>Table 14.2c. Regression Methods: Multiple Linear Regression</a:t>
            </a:r>
            <a:endParaRPr lang="en-US" sz="2400" dirty="0">
              <a:latin typeface="+mn-lt"/>
            </a:endParaRP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906109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584277" y="767686"/>
            <a:ext cx="2919484" cy="62097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Model Summary </a:t>
            </a:r>
            <a:endParaRPr lang="en-US" alt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3852763365"/>
              </p:ext>
            </p:extLst>
          </p:nvPr>
        </p:nvGraphicFramePr>
        <p:xfrm>
          <a:off x="1094357" y="2558953"/>
          <a:ext cx="7817630" cy="2818264"/>
        </p:xfrm>
        <a:graphic>
          <a:graphicData uri="http://schemas.openxmlformats.org/drawingml/2006/table">
            <a:tbl>
              <a:tblPr/>
              <a:tblGrid>
                <a:gridCol w="710241">
                  <a:extLst>
                    <a:ext uri="{9D8B030D-6E8A-4147-A177-3AD203B41FA5}">
                      <a16:colId xmlns:a16="http://schemas.microsoft.com/office/drawing/2014/main" val="20000"/>
                    </a:ext>
                  </a:extLst>
                </a:gridCol>
                <a:gridCol w="572842">
                  <a:extLst>
                    <a:ext uri="{9D8B030D-6E8A-4147-A177-3AD203B41FA5}">
                      <a16:colId xmlns:a16="http://schemas.microsoft.com/office/drawing/2014/main" val="20001"/>
                    </a:ext>
                  </a:extLst>
                </a:gridCol>
                <a:gridCol w="719863">
                  <a:extLst>
                    <a:ext uri="{9D8B030D-6E8A-4147-A177-3AD203B41FA5}">
                      <a16:colId xmlns:a16="http://schemas.microsoft.com/office/drawing/2014/main" val="20002"/>
                    </a:ext>
                  </a:extLst>
                </a:gridCol>
                <a:gridCol w="839678">
                  <a:extLst>
                    <a:ext uri="{9D8B030D-6E8A-4147-A177-3AD203B41FA5}">
                      <a16:colId xmlns:a16="http://schemas.microsoft.com/office/drawing/2014/main" val="20003"/>
                    </a:ext>
                  </a:extLst>
                </a:gridCol>
                <a:gridCol w="833040">
                  <a:extLst>
                    <a:ext uri="{9D8B030D-6E8A-4147-A177-3AD203B41FA5}">
                      <a16:colId xmlns:a16="http://schemas.microsoft.com/office/drawing/2014/main" val="20004"/>
                    </a:ext>
                  </a:extLst>
                </a:gridCol>
                <a:gridCol w="796532">
                  <a:extLst>
                    <a:ext uri="{9D8B030D-6E8A-4147-A177-3AD203B41FA5}">
                      <a16:colId xmlns:a16="http://schemas.microsoft.com/office/drawing/2014/main" val="20005"/>
                    </a:ext>
                  </a:extLst>
                </a:gridCol>
                <a:gridCol w="796532">
                  <a:extLst>
                    <a:ext uri="{9D8B030D-6E8A-4147-A177-3AD203B41FA5}">
                      <a16:colId xmlns:a16="http://schemas.microsoft.com/office/drawing/2014/main" val="20006"/>
                    </a:ext>
                  </a:extLst>
                </a:gridCol>
                <a:gridCol w="416520">
                  <a:extLst>
                    <a:ext uri="{9D8B030D-6E8A-4147-A177-3AD203B41FA5}">
                      <a16:colId xmlns:a16="http://schemas.microsoft.com/office/drawing/2014/main" val="20007"/>
                    </a:ext>
                  </a:extLst>
                </a:gridCol>
                <a:gridCol w="539318">
                  <a:extLst>
                    <a:ext uri="{9D8B030D-6E8A-4147-A177-3AD203B41FA5}">
                      <a16:colId xmlns:a16="http://schemas.microsoft.com/office/drawing/2014/main" val="20008"/>
                    </a:ext>
                  </a:extLst>
                </a:gridCol>
                <a:gridCol w="882823">
                  <a:extLst>
                    <a:ext uri="{9D8B030D-6E8A-4147-A177-3AD203B41FA5}">
                      <a16:colId xmlns:a16="http://schemas.microsoft.com/office/drawing/2014/main" val="20009"/>
                    </a:ext>
                  </a:extLst>
                </a:gridCol>
                <a:gridCol w="710241">
                  <a:extLst>
                    <a:ext uri="{9D8B030D-6E8A-4147-A177-3AD203B41FA5}">
                      <a16:colId xmlns:a16="http://schemas.microsoft.com/office/drawing/2014/main" val="20010"/>
                    </a:ext>
                  </a:extLst>
                </a:gridCol>
              </a:tblGrid>
              <a:tr h="362709">
                <a:tc gridSpan="11">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Model Summary</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2709">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Model</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1" u="none" strike="noStrike" cap="none" normalizeH="0" baseline="0" dirty="0">
                          <a:ln>
                            <a:noFill/>
                          </a:ln>
                          <a:solidFill>
                            <a:schemeClr val="tx1"/>
                          </a:solidFill>
                          <a:effectLst/>
                          <a:latin typeface="+mn-lt"/>
                        </a:rPr>
                        <a:t>R</a:t>
                      </a:r>
                      <a:endParaRPr kumimoji="0" lang="en-US" sz="1800" b="0" i="1"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1" u="none" strike="noStrike" cap="none" normalizeH="0" baseline="0" dirty="0">
                          <a:ln>
                            <a:noFill/>
                          </a:ln>
                          <a:solidFill>
                            <a:schemeClr val="tx1"/>
                          </a:solidFill>
                          <a:effectLst/>
                          <a:latin typeface="+mn-lt"/>
                        </a:rPr>
                        <a:t>R</a:t>
                      </a:r>
                      <a:r>
                        <a:rPr kumimoji="0" lang="en-US" sz="1800" b="0" i="0" u="none" strike="noStrike" cap="none" normalizeH="0" baseline="0" dirty="0">
                          <a:ln>
                            <a:noFill/>
                          </a:ln>
                          <a:solidFill>
                            <a:schemeClr val="tx1"/>
                          </a:solidFill>
                          <a:effectLst/>
                          <a:latin typeface="+mn-lt"/>
                        </a:rPr>
                        <a:t> Square</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Adjusted </a:t>
                      </a:r>
                      <a:r>
                        <a:rPr kumimoji="0" lang="en-US" sz="1800" b="0" i="1" u="none" strike="noStrike" cap="none" normalizeH="0" baseline="0" dirty="0">
                          <a:ln>
                            <a:noFill/>
                          </a:ln>
                          <a:solidFill>
                            <a:schemeClr val="tx1"/>
                          </a:solidFill>
                          <a:effectLst/>
                          <a:latin typeface="+mn-lt"/>
                        </a:rPr>
                        <a:t>R</a:t>
                      </a:r>
                      <a:r>
                        <a:rPr kumimoji="0" lang="en-US" sz="1800" b="0" i="0" u="none" strike="noStrike" cap="none" normalizeH="0" baseline="0" dirty="0">
                          <a:ln>
                            <a:noFill/>
                          </a:ln>
                          <a:solidFill>
                            <a:schemeClr val="tx1"/>
                          </a:solidFill>
                          <a:effectLst/>
                          <a:latin typeface="+mn-lt"/>
                        </a:rPr>
                        <a:t> Square</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Std. Error of the Estimate</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Change Statistics</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Durbin–Watson</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9630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1" u="none" strike="noStrike" cap="none" normalizeH="0" baseline="0" dirty="0">
                          <a:ln>
                            <a:noFill/>
                          </a:ln>
                          <a:solidFill>
                            <a:schemeClr val="tx1"/>
                          </a:solidFill>
                          <a:effectLst/>
                          <a:latin typeface="+mn-lt"/>
                        </a:rPr>
                        <a:t>R</a:t>
                      </a:r>
                      <a:r>
                        <a:rPr kumimoji="0" lang="en-US" sz="1800" b="0" i="0" u="none" strike="noStrike" cap="none" normalizeH="0" baseline="0" dirty="0">
                          <a:ln>
                            <a:noFill/>
                          </a:ln>
                          <a:solidFill>
                            <a:schemeClr val="tx1"/>
                          </a:solidFill>
                          <a:effectLst/>
                          <a:latin typeface="+mn-lt"/>
                        </a:rPr>
                        <a:t> Square Change</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1" u="none" strike="noStrike" cap="none" normalizeH="0" baseline="0" dirty="0">
                          <a:ln>
                            <a:noFill/>
                          </a:ln>
                          <a:solidFill>
                            <a:schemeClr val="tx1"/>
                          </a:solidFill>
                          <a:effectLst/>
                          <a:latin typeface="+mn-lt"/>
                        </a:rPr>
                        <a:t>F</a:t>
                      </a:r>
                      <a:r>
                        <a:rPr kumimoji="0" lang="en-US" sz="1800" b="0" i="0" u="none" strike="noStrike" cap="none" normalizeH="0" baseline="0" dirty="0">
                          <a:ln>
                            <a:noFill/>
                          </a:ln>
                          <a:solidFill>
                            <a:schemeClr val="tx1"/>
                          </a:solidFill>
                          <a:effectLst/>
                          <a:latin typeface="+mn-lt"/>
                        </a:rPr>
                        <a:t> Change</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df 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df 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Sig. </a:t>
                      </a:r>
                      <a:r>
                        <a:rPr kumimoji="0" lang="en-US" sz="1800" b="0" i="1" u="none" strike="noStrike" cap="none" normalizeH="0" baseline="0" dirty="0">
                          <a:ln>
                            <a:noFill/>
                          </a:ln>
                          <a:solidFill>
                            <a:schemeClr val="tx1"/>
                          </a:solidFill>
                          <a:effectLst/>
                          <a:latin typeface="+mn-lt"/>
                        </a:rPr>
                        <a:t>F</a:t>
                      </a:r>
                      <a:r>
                        <a:rPr kumimoji="0" lang="en-US" sz="1800" b="0" i="0" u="none" strike="noStrike" cap="none" normalizeH="0" baseline="0" dirty="0">
                          <a:ln>
                            <a:noFill/>
                          </a:ln>
                          <a:solidFill>
                            <a:schemeClr val="tx1"/>
                          </a:solidFill>
                          <a:effectLst/>
                          <a:latin typeface="+mn-lt"/>
                        </a:rPr>
                        <a:t> Change</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2"/>
                  </a:ext>
                </a:extLst>
              </a:tr>
              <a:tr h="496542">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0.787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0.619</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0.601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3.23</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0.619</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33.09</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0.000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2.16</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Rectangle 2"/>
          <p:cNvSpPr>
            <a:spLocks noChangeArrowheads="1"/>
          </p:cNvSpPr>
          <p:nvPr/>
        </p:nvSpPr>
        <p:spPr bwMode="auto">
          <a:xfrm>
            <a:off x="1584277" y="1388659"/>
            <a:ext cx="6277686" cy="830997"/>
          </a:xfrm>
          <a:prstGeom prst="rect">
            <a:avLst/>
          </a:prstGeom>
          <a:noFill/>
          <a:ln>
            <a:noFill/>
          </a:ln>
          <a:effectLst/>
        </p:spPr>
        <p:txBody>
          <a:bodyPr wrap="square" anchor="ctr">
            <a:spAutoFit/>
          </a:bodyPr>
          <a:lstStyle/>
          <a:p>
            <a:pPr>
              <a:defRPr/>
            </a:pPr>
            <a:r>
              <a:rPr lang="en-US" sz="2400" dirty="0">
                <a:latin typeface="+mn-lt"/>
                <a:ea typeface="Times New Roman" pitchFamily="18" charset="0"/>
                <a:cs typeface="Times New Roman" pitchFamily="18" charset="0"/>
              </a:rPr>
              <a:t>Table 14.2d. Model Summary Statistics: Multiple Linear Regression</a:t>
            </a:r>
            <a:endParaRPr lang="en-US" sz="2400" dirty="0">
              <a:latin typeface="+mn-lt"/>
            </a:endParaRP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588440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noRot="1" noChangeAspect="1" noMove="1" noResize="1" noEditPoints="1" noAdjustHandles="1" noChangeArrowheads="1" noChangeShapeType="1" noTextEdit="1"/>
          </p:cNvSpPr>
          <p:nvPr/>
        </p:nvSpPr>
        <p:spPr>
          <a:xfrm>
            <a:off x="685800" y="1066800"/>
            <a:ext cx="7848600" cy="4572000"/>
          </a:xfrm>
          <a:prstGeom prst="rect">
            <a:avLst/>
          </a:prstGeom>
          <a:blipFill rotWithShape="1">
            <a:blip r:embed="rId2"/>
            <a:stretch>
              <a:fillRect t="-667" r="-1632" b="-20000"/>
            </a:stretch>
          </a:blipFill>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a:noFill/>
              </a:rPr>
              <a:t> </a:t>
            </a:r>
            <a:endParaRPr lang="en-US" dirty="0">
              <a:noFill/>
            </a:endParaRPr>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64201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377749" y="762001"/>
            <a:ext cx="6777038" cy="50724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Model Fit</a:t>
            </a:r>
            <a:endParaRPr lang="en-US" alt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235443197"/>
              </p:ext>
            </p:extLst>
          </p:nvPr>
        </p:nvGraphicFramePr>
        <p:xfrm>
          <a:off x="1282891" y="3010472"/>
          <a:ext cx="7547210" cy="2471271"/>
        </p:xfrm>
        <a:graphic>
          <a:graphicData uri="http://schemas.openxmlformats.org/drawingml/2006/table">
            <a:tbl>
              <a:tblPr/>
              <a:tblGrid>
                <a:gridCol w="504966">
                  <a:extLst>
                    <a:ext uri="{9D8B030D-6E8A-4147-A177-3AD203B41FA5}">
                      <a16:colId xmlns:a16="http://schemas.microsoft.com/office/drawing/2014/main" val="20000"/>
                    </a:ext>
                  </a:extLst>
                </a:gridCol>
                <a:gridCol w="1528549">
                  <a:extLst>
                    <a:ext uri="{9D8B030D-6E8A-4147-A177-3AD203B41FA5}">
                      <a16:colId xmlns:a16="http://schemas.microsoft.com/office/drawing/2014/main" val="20001"/>
                    </a:ext>
                  </a:extLst>
                </a:gridCol>
                <a:gridCol w="1433015">
                  <a:extLst>
                    <a:ext uri="{9D8B030D-6E8A-4147-A177-3AD203B41FA5}">
                      <a16:colId xmlns:a16="http://schemas.microsoft.com/office/drawing/2014/main" val="20002"/>
                    </a:ext>
                  </a:extLst>
                </a:gridCol>
                <a:gridCol w="736979">
                  <a:extLst>
                    <a:ext uri="{9D8B030D-6E8A-4147-A177-3AD203B41FA5}">
                      <a16:colId xmlns:a16="http://schemas.microsoft.com/office/drawing/2014/main" val="20003"/>
                    </a:ext>
                  </a:extLst>
                </a:gridCol>
                <a:gridCol w="1364776">
                  <a:extLst>
                    <a:ext uri="{9D8B030D-6E8A-4147-A177-3AD203B41FA5}">
                      <a16:colId xmlns:a16="http://schemas.microsoft.com/office/drawing/2014/main" val="20004"/>
                    </a:ext>
                  </a:extLst>
                </a:gridCol>
                <a:gridCol w="996287">
                  <a:extLst>
                    <a:ext uri="{9D8B030D-6E8A-4147-A177-3AD203B41FA5}">
                      <a16:colId xmlns:a16="http://schemas.microsoft.com/office/drawing/2014/main" val="20005"/>
                    </a:ext>
                  </a:extLst>
                </a:gridCol>
                <a:gridCol w="982638">
                  <a:extLst>
                    <a:ext uri="{9D8B030D-6E8A-4147-A177-3AD203B41FA5}">
                      <a16:colId xmlns:a16="http://schemas.microsoft.com/office/drawing/2014/main" val="20006"/>
                    </a:ext>
                  </a:extLst>
                </a:gridCol>
              </a:tblGrid>
              <a:tr h="317883">
                <a:tc gridSpan="7">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ANOVA</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62575">
                <a:tc grid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Model</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Sum of Squares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rPr>
                        <a:t>df</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Mean Square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F</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Sig.</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0229">
                <a:tc rowSpan="3">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Regression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1037.833</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345.944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33.09</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0.000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1206">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Residual</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637.613</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61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10.453</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1206">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Total</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1675.446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64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1377749" y="1699267"/>
            <a:ext cx="5545540" cy="830997"/>
          </a:xfrm>
          <a:prstGeom prst="rect">
            <a:avLst/>
          </a:prstGeom>
          <a:noFill/>
          <a:ln>
            <a:noFill/>
          </a:ln>
          <a:effectLst/>
        </p:spPr>
        <p:txBody>
          <a:bodyPr wrap="square" anchor="ctr">
            <a:spAutoFit/>
          </a:bodyPr>
          <a:lstStyle/>
          <a:p>
            <a:pPr>
              <a:defRPr/>
            </a:pPr>
            <a:r>
              <a:rPr lang="en-US" sz="2400" dirty="0">
                <a:latin typeface="+mn-lt"/>
                <a:ea typeface="Calibri" pitchFamily="34" charset="0"/>
                <a:cs typeface="Times New Roman" pitchFamily="18" charset="0"/>
              </a:rPr>
              <a:t>Table 14.2e. ANOVA Statistics: Multiple Linear Regression </a:t>
            </a:r>
            <a:endParaRPr lang="en-US" sz="2400" dirty="0">
              <a:latin typeface="+mn-lt"/>
            </a:endParaRP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792709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83308" y="1167404"/>
            <a:ext cx="6241576" cy="4154984"/>
          </a:xfrm>
          <a:prstGeom prst="rect">
            <a:avLst/>
          </a:prstGeom>
          <a:ln>
            <a:solidFill>
              <a:schemeClr val="accent1"/>
            </a:solidFill>
          </a:ln>
        </p:spPr>
        <p:txBody>
          <a:bodyPr wrap="square">
            <a:spAutoFit/>
          </a:bodyPr>
          <a:lstStyle/>
          <a:p>
            <a:pPr algn="just" eaLnBrk="1" hangingPunct="1">
              <a:defRPr/>
            </a:pPr>
            <a:r>
              <a:rPr lang="en-US" sz="2400" dirty="0">
                <a:latin typeface="+mn-lt"/>
              </a:rPr>
              <a:t>The model fit in regression confirms whether all the independent variables explain the variation in the outcome variable based on </a:t>
            </a:r>
            <a:r>
              <a:rPr lang="en-US" sz="2400" i="1" dirty="0">
                <a:latin typeface="+mn-lt"/>
              </a:rPr>
              <a:t>F</a:t>
            </a:r>
            <a:r>
              <a:rPr lang="en-US" sz="2400" dirty="0">
                <a:latin typeface="+mn-lt"/>
              </a:rPr>
              <a:t>-statistic and </a:t>
            </a:r>
            <a:r>
              <a:rPr lang="en-US" sz="2400" i="1" dirty="0">
                <a:latin typeface="+mn-lt"/>
              </a:rPr>
              <a:t>p</a:t>
            </a:r>
            <a:r>
              <a:rPr lang="en-US" sz="2400" dirty="0">
                <a:latin typeface="+mn-lt"/>
              </a:rPr>
              <a:t>-value. </a:t>
            </a:r>
          </a:p>
          <a:p>
            <a:pPr algn="just" eaLnBrk="1" hangingPunct="1">
              <a:defRPr/>
            </a:pPr>
            <a:endParaRPr lang="en-US" sz="2400" dirty="0">
              <a:latin typeface="+mn-lt"/>
            </a:endParaRPr>
          </a:p>
          <a:p>
            <a:pPr algn="just" eaLnBrk="1" hangingPunct="1">
              <a:defRPr/>
            </a:pPr>
            <a:r>
              <a:rPr lang="en-US" sz="2400" dirty="0">
                <a:latin typeface="+mn-lt"/>
              </a:rPr>
              <a:t>The </a:t>
            </a:r>
            <a:r>
              <a:rPr lang="en-US" sz="2400" i="1" dirty="0">
                <a:latin typeface="+mn-lt"/>
              </a:rPr>
              <a:t>p</a:t>
            </a:r>
            <a:r>
              <a:rPr lang="en-US" sz="2400" dirty="0">
                <a:latin typeface="+mn-lt"/>
              </a:rPr>
              <a:t>-value associated with </a:t>
            </a:r>
            <a:r>
              <a:rPr lang="en-US" sz="2400" i="1" dirty="0">
                <a:latin typeface="+mn-lt"/>
              </a:rPr>
              <a:t>F</a:t>
            </a:r>
            <a:r>
              <a:rPr lang="en-US" sz="2400" dirty="0">
                <a:latin typeface="+mn-lt"/>
              </a:rPr>
              <a:t>-statistic is less than 0.05 [</a:t>
            </a:r>
            <a:r>
              <a:rPr lang="en-US" sz="2400" i="1" dirty="0">
                <a:latin typeface="+mn-lt"/>
              </a:rPr>
              <a:t>F</a:t>
            </a:r>
            <a:r>
              <a:rPr lang="en-US" sz="2400" dirty="0">
                <a:latin typeface="+mn-lt"/>
              </a:rPr>
              <a:t>(3,61) = 0.000, </a:t>
            </a:r>
            <a:r>
              <a:rPr lang="en-US" sz="2400" i="1" dirty="0">
                <a:latin typeface="+mn-lt"/>
              </a:rPr>
              <a:t>p </a:t>
            </a:r>
            <a:r>
              <a:rPr lang="en-US" sz="2400" dirty="0">
                <a:latin typeface="+mn-lt"/>
              </a:rPr>
              <a:t>&lt; 0.01)] at 5 per cent LoS. Hence, we reject the null hypothesis as framed in Section 14.5 that the regression model does not predict the outcome variable significantly as compared to the baseline model.</a:t>
            </a:r>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132778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28922" y="177421"/>
            <a:ext cx="7932690" cy="58685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Calculations for ANOVA Table</a:t>
            </a:r>
          </a:p>
        </p:txBody>
      </p:sp>
      <p:sp>
        <p:nvSpPr>
          <p:cNvPr id="3" name="Content Placeholder 2"/>
          <p:cNvSpPr txBox="1">
            <a:spLocks noRot="1" noChangeAspect="1" noMove="1" noResize="1" noEditPoints="1" noAdjustHandles="1" noChangeArrowheads="1" noChangeShapeType="1" noTextEdit="1"/>
          </p:cNvSpPr>
          <p:nvPr/>
        </p:nvSpPr>
        <p:spPr>
          <a:xfrm>
            <a:off x="762000" y="1143000"/>
            <a:ext cx="7848600" cy="4800600"/>
          </a:xfrm>
          <a:prstGeom prst="rect">
            <a:avLst/>
          </a:prstGeom>
          <a:blipFill rotWithShape="1">
            <a:blip r:embed="rId2"/>
            <a:stretch>
              <a:fillRect t="-254" r="-1320" b="-28971"/>
            </a:stretch>
          </a:blip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a:noFill/>
              </a:rPr>
              <a:t> </a:t>
            </a:r>
            <a:endParaRPr lang="en-US" dirty="0">
              <a:noFill/>
            </a:endParaRPr>
          </a:p>
        </p:txBody>
      </p:sp>
      <p:sp>
        <p:nvSpPr>
          <p:cNvPr id="4"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795598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16506" y="136478"/>
            <a:ext cx="7499445" cy="5186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Sample Data Illustration </a:t>
            </a:r>
          </a:p>
        </p:txBody>
      </p:sp>
      <p:graphicFrame>
        <p:nvGraphicFramePr>
          <p:cNvPr id="3" name="Content Placeholder 5"/>
          <p:cNvGraphicFramePr>
            <a:graphicFrameLocks/>
          </p:cNvGraphicFramePr>
          <p:nvPr>
            <p:extLst>
              <p:ext uri="{D42A27DB-BD31-4B8C-83A1-F6EECF244321}">
                <p14:modId xmlns:p14="http://schemas.microsoft.com/office/powerpoint/2010/main" val="2510421707"/>
              </p:ext>
            </p:extLst>
          </p:nvPr>
        </p:nvGraphicFramePr>
        <p:xfrm>
          <a:off x="805216" y="1417306"/>
          <a:ext cx="7506269" cy="4863166"/>
        </p:xfrm>
        <a:graphic>
          <a:graphicData uri="http://schemas.openxmlformats.org/drawingml/2006/table">
            <a:tbl>
              <a:tblPr firstRow="1" firstCol="1" bandRow="1">
                <a:tableStyleId>{5940675A-B579-460E-94D1-54222C63F5DA}</a:tableStyleId>
              </a:tblPr>
              <a:tblGrid>
                <a:gridCol w="719602">
                  <a:extLst>
                    <a:ext uri="{9D8B030D-6E8A-4147-A177-3AD203B41FA5}">
                      <a16:colId xmlns:a16="http://schemas.microsoft.com/office/drawing/2014/main" val="20000"/>
                    </a:ext>
                  </a:extLst>
                </a:gridCol>
                <a:gridCol w="510867">
                  <a:extLst>
                    <a:ext uri="{9D8B030D-6E8A-4147-A177-3AD203B41FA5}">
                      <a16:colId xmlns:a16="http://schemas.microsoft.com/office/drawing/2014/main" val="20001"/>
                    </a:ext>
                  </a:extLst>
                </a:gridCol>
                <a:gridCol w="570159">
                  <a:extLst>
                    <a:ext uri="{9D8B030D-6E8A-4147-A177-3AD203B41FA5}">
                      <a16:colId xmlns:a16="http://schemas.microsoft.com/office/drawing/2014/main" val="20002"/>
                    </a:ext>
                  </a:extLst>
                </a:gridCol>
                <a:gridCol w="505183">
                  <a:extLst>
                    <a:ext uri="{9D8B030D-6E8A-4147-A177-3AD203B41FA5}">
                      <a16:colId xmlns:a16="http://schemas.microsoft.com/office/drawing/2014/main" val="20003"/>
                    </a:ext>
                  </a:extLst>
                </a:gridCol>
                <a:gridCol w="518178">
                  <a:extLst>
                    <a:ext uri="{9D8B030D-6E8A-4147-A177-3AD203B41FA5}">
                      <a16:colId xmlns:a16="http://schemas.microsoft.com/office/drawing/2014/main" val="20004"/>
                    </a:ext>
                  </a:extLst>
                </a:gridCol>
                <a:gridCol w="927522">
                  <a:extLst>
                    <a:ext uri="{9D8B030D-6E8A-4147-A177-3AD203B41FA5}">
                      <a16:colId xmlns:a16="http://schemas.microsoft.com/office/drawing/2014/main" val="20005"/>
                    </a:ext>
                  </a:extLst>
                </a:gridCol>
                <a:gridCol w="1019301">
                  <a:extLst>
                    <a:ext uri="{9D8B030D-6E8A-4147-A177-3AD203B41FA5}">
                      <a16:colId xmlns:a16="http://schemas.microsoft.com/office/drawing/2014/main" val="20006"/>
                    </a:ext>
                  </a:extLst>
                </a:gridCol>
                <a:gridCol w="948638">
                  <a:extLst>
                    <a:ext uri="{9D8B030D-6E8A-4147-A177-3AD203B41FA5}">
                      <a16:colId xmlns:a16="http://schemas.microsoft.com/office/drawing/2014/main" val="20007"/>
                    </a:ext>
                  </a:extLst>
                </a:gridCol>
                <a:gridCol w="929146">
                  <a:extLst>
                    <a:ext uri="{9D8B030D-6E8A-4147-A177-3AD203B41FA5}">
                      <a16:colId xmlns:a16="http://schemas.microsoft.com/office/drawing/2014/main" val="20008"/>
                    </a:ext>
                  </a:extLst>
                </a:gridCol>
                <a:gridCol w="857673">
                  <a:extLst>
                    <a:ext uri="{9D8B030D-6E8A-4147-A177-3AD203B41FA5}">
                      <a16:colId xmlns:a16="http://schemas.microsoft.com/office/drawing/2014/main" val="20009"/>
                    </a:ext>
                  </a:extLst>
                </a:gridCol>
              </a:tblGrid>
              <a:tr h="728985">
                <a:tc>
                  <a:txBody>
                    <a:bodyPr/>
                    <a:lstStyle/>
                    <a:p>
                      <a:pPr marL="0" marR="0" algn="ctr">
                        <a:spcBef>
                          <a:spcPts val="0"/>
                        </a:spcBef>
                        <a:spcAft>
                          <a:spcPts val="0"/>
                        </a:spcAft>
                      </a:pPr>
                      <a:r>
                        <a:rPr lang="en-US" sz="1200" dirty="0">
                          <a:solidFill>
                            <a:schemeClr val="tx1"/>
                          </a:solidFill>
                          <a:effectLst/>
                        </a:rPr>
                        <a:t>Case</a:t>
                      </a:r>
                      <a:endParaRPr lang="en-US" sz="1200" dirty="0">
                        <a:solidFill>
                          <a:schemeClr val="tx1"/>
                        </a:solidFill>
                        <a:effectLst/>
                        <a:latin typeface="Arial"/>
                        <a:ea typeface="Times New Roman"/>
                        <a:cs typeface="Times New Roman"/>
                      </a:endParaRPr>
                    </a:p>
                  </a:txBody>
                  <a:tcPr marL="49432" marR="49432" marT="0" marB="0"/>
                </a:tc>
                <a:tc>
                  <a:txBody>
                    <a:bodyPr/>
                    <a:lstStyle/>
                    <a:p>
                      <a:endParaRPr lang="en-US" sz="1200" dirty="0">
                        <a:solidFill>
                          <a:schemeClr val="tx1"/>
                        </a:solidFill>
                      </a:endParaRPr>
                    </a:p>
                  </a:txBody>
                  <a:tcPr marL="49432" marR="49432" marT="0" marB="0">
                    <a:blipFill rotWithShape="1">
                      <a:blip r:embed="rId2"/>
                      <a:stretch>
                        <a:fillRect l="-140909" t="-22628" r="-1230303" b="-473723"/>
                      </a:stretch>
                    </a:blipFill>
                  </a:tcPr>
                </a:tc>
                <a:tc>
                  <a:txBody>
                    <a:bodyPr/>
                    <a:lstStyle/>
                    <a:p>
                      <a:pPr marL="0" marR="0" algn="ctr">
                        <a:spcBef>
                          <a:spcPts val="0"/>
                        </a:spcBef>
                        <a:spcAft>
                          <a:spcPts val="0"/>
                        </a:spcAft>
                      </a:pPr>
                      <a:r>
                        <a:rPr lang="en-US" sz="1200" dirty="0">
                          <a:solidFill>
                            <a:schemeClr val="tx1"/>
                          </a:solidFill>
                          <a:effectLst/>
                        </a:rPr>
                        <a:t>IV</a:t>
                      </a:r>
                      <a:r>
                        <a:rPr lang="en-US" sz="1200" baseline="-25000" dirty="0">
                          <a:solidFill>
                            <a:schemeClr val="tx1"/>
                          </a:solidFill>
                          <a:effectLst/>
                        </a:rPr>
                        <a:t>1</a:t>
                      </a:r>
                      <a:endParaRPr lang="en-US" sz="1200" dirty="0">
                        <a:solidFill>
                          <a:schemeClr val="tx1"/>
                        </a:solidFill>
                        <a:effectLst/>
                      </a:endParaRPr>
                    </a:p>
                    <a:p>
                      <a:pPr marL="0" marR="0" algn="ctr">
                        <a:spcBef>
                          <a:spcPts val="0"/>
                        </a:spcBef>
                        <a:spcAft>
                          <a:spcPts val="0"/>
                        </a:spcAft>
                      </a:pPr>
                      <a:r>
                        <a:rPr lang="en-US" sz="1200" dirty="0">
                          <a:solidFill>
                            <a:schemeClr val="tx1"/>
                          </a:solidFill>
                          <a:effectLst/>
                        </a:rPr>
                        <a:t> </a:t>
                      </a:r>
                      <a:endParaRPr lang="en-US" sz="1200" dirty="0">
                        <a:solidFill>
                          <a:schemeClr val="tx1"/>
                        </a:solidFill>
                        <a:effectLst/>
                        <a:latin typeface="Arial"/>
                        <a:ea typeface="Times New Roman"/>
                        <a:cs typeface="Times New Roman"/>
                      </a:endParaRPr>
                    </a:p>
                  </a:txBody>
                  <a:tcPr marL="49432" marR="49432" marT="0" marB="0"/>
                </a:tc>
                <a:tc>
                  <a:txBody>
                    <a:bodyPr/>
                    <a:lstStyle/>
                    <a:p>
                      <a:pPr marL="0" marR="0" algn="ctr">
                        <a:spcBef>
                          <a:spcPts val="0"/>
                        </a:spcBef>
                        <a:spcAft>
                          <a:spcPts val="0"/>
                        </a:spcAft>
                      </a:pPr>
                      <a:r>
                        <a:rPr lang="en-US" sz="1200" dirty="0">
                          <a:solidFill>
                            <a:schemeClr val="tx1"/>
                          </a:solidFill>
                          <a:effectLst/>
                        </a:rPr>
                        <a:t>IV</a:t>
                      </a:r>
                      <a:r>
                        <a:rPr lang="en-US" sz="1200" baseline="-25000" dirty="0">
                          <a:solidFill>
                            <a:schemeClr val="tx1"/>
                          </a:solidFill>
                          <a:effectLst/>
                        </a:rPr>
                        <a:t>2</a:t>
                      </a:r>
                      <a:endParaRPr lang="en-US" sz="1200" dirty="0">
                        <a:solidFill>
                          <a:schemeClr val="tx1"/>
                        </a:solidFill>
                        <a:effectLst/>
                      </a:endParaRPr>
                    </a:p>
                    <a:p>
                      <a:pPr marL="0" marR="0" algn="ctr">
                        <a:spcBef>
                          <a:spcPts val="0"/>
                        </a:spcBef>
                        <a:spcAft>
                          <a:spcPts val="0"/>
                        </a:spcAft>
                      </a:pPr>
                      <a:r>
                        <a:rPr lang="en-US" sz="1200" dirty="0">
                          <a:solidFill>
                            <a:schemeClr val="tx1"/>
                          </a:solidFill>
                          <a:effectLst/>
                        </a:rPr>
                        <a:t> </a:t>
                      </a:r>
                      <a:endParaRPr lang="en-US" sz="1200" dirty="0">
                        <a:solidFill>
                          <a:schemeClr val="tx1"/>
                        </a:solidFill>
                        <a:effectLst/>
                        <a:latin typeface="Arial"/>
                        <a:ea typeface="Times New Roman"/>
                        <a:cs typeface="Times New Roman"/>
                      </a:endParaRPr>
                    </a:p>
                  </a:txBody>
                  <a:tcPr marL="49432" marR="49432" marT="0" marB="0"/>
                </a:tc>
                <a:tc>
                  <a:txBody>
                    <a:bodyPr/>
                    <a:lstStyle/>
                    <a:p>
                      <a:pPr marL="0" marR="0" algn="ctr">
                        <a:spcBef>
                          <a:spcPts val="0"/>
                        </a:spcBef>
                        <a:spcAft>
                          <a:spcPts val="0"/>
                        </a:spcAft>
                      </a:pPr>
                      <a:r>
                        <a:rPr lang="en-US" sz="1200" dirty="0">
                          <a:solidFill>
                            <a:schemeClr val="tx1"/>
                          </a:solidFill>
                          <a:effectLst/>
                        </a:rPr>
                        <a:t>IV</a:t>
                      </a:r>
                      <a:r>
                        <a:rPr lang="en-US" sz="1200" baseline="-25000" dirty="0">
                          <a:solidFill>
                            <a:schemeClr val="tx1"/>
                          </a:solidFill>
                          <a:effectLst/>
                        </a:rPr>
                        <a:t>3</a:t>
                      </a:r>
                      <a:endParaRPr lang="en-US" sz="1200" dirty="0">
                        <a:solidFill>
                          <a:schemeClr val="tx1"/>
                        </a:solidFill>
                        <a:effectLst/>
                      </a:endParaRPr>
                    </a:p>
                    <a:p>
                      <a:pPr marL="0" marR="0" algn="ctr">
                        <a:spcBef>
                          <a:spcPts val="0"/>
                        </a:spcBef>
                        <a:spcAft>
                          <a:spcPts val="0"/>
                        </a:spcAft>
                      </a:pPr>
                      <a:r>
                        <a:rPr lang="en-US" sz="1200" dirty="0">
                          <a:solidFill>
                            <a:schemeClr val="tx1"/>
                          </a:solidFill>
                          <a:effectLst/>
                        </a:rPr>
                        <a:t> </a:t>
                      </a:r>
                      <a:endParaRPr lang="en-US" sz="1200" dirty="0">
                        <a:solidFill>
                          <a:schemeClr val="tx1"/>
                        </a:solidFill>
                        <a:effectLst/>
                        <a:latin typeface="Arial"/>
                        <a:ea typeface="Times New Roman"/>
                        <a:cs typeface="Times New Roman"/>
                      </a:endParaRPr>
                    </a:p>
                  </a:txBody>
                  <a:tcPr marL="49432" marR="49432" marT="0" marB="0"/>
                </a:tc>
                <a:tc>
                  <a:txBody>
                    <a:bodyPr/>
                    <a:lstStyle/>
                    <a:p>
                      <a:endParaRPr lang="en-US" sz="1200" dirty="0">
                        <a:solidFill>
                          <a:schemeClr val="tx1"/>
                        </a:solidFill>
                      </a:endParaRPr>
                    </a:p>
                  </a:txBody>
                  <a:tcPr marL="49432" marR="49432" marT="0" marB="0">
                    <a:blipFill rotWithShape="1">
                      <a:blip r:embed="rId2"/>
                      <a:stretch>
                        <a:fillRect l="-304167" t="-22628" r="-405000" b="-473723"/>
                      </a:stretch>
                    </a:blipFill>
                  </a:tcPr>
                </a:tc>
                <a:tc>
                  <a:txBody>
                    <a:bodyPr/>
                    <a:lstStyle/>
                    <a:p>
                      <a:endParaRPr lang="en-US" sz="1200" dirty="0">
                        <a:solidFill>
                          <a:schemeClr val="tx1"/>
                        </a:solidFill>
                      </a:endParaRPr>
                    </a:p>
                  </a:txBody>
                  <a:tcPr marL="49432" marR="49432" marT="0" marB="0">
                    <a:blipFill rotWithShape="1">
                      <a:blip r:embed="rId2"/>
                      <a:stretch>
                        <a:fillRect l="-367424" t="-22628" r="-268182" b="-473723"/>
                      </a:stretch>
                    </a:blipFill>
                  </a:tcPr>
                </a:tc>
                <a:tc>
                  <a:txBody>
                    <a:bodyPr/>
                    <a:lstStyle/>
                    <a:p>
                      <a:endParaRPr lang="en-US" sz="1200" dirty="0">
                        <a:solidFill>
                          <a:schemeClr val="tx1"/>
                        </a:solidFill>
                      </a:endParaRPr>
                    </a:p>
                  </a:txBody>
                  <a:tcPr marL="49432" marR="49432" marT="0" marB="0">
                    <a:blipFill rotWithShape="1">
                      <a:blip r:embed="rId2"/>
                      <a:stretch>
                        <a:fillRect l="-501626" t="-22628" r="-187805" b="-473723"/>
                      </a:stretch>
                    </a:blipFill>
                  </a:tcPr>
                </a:tc>
                <a:tc>
                  <a:txBody>
                    <a:bodyPr/>
                    <a:lstStyle/>
                    <a:p>
                      <a:endParaRPr lang="en-US" sz="1200" dirty="0">
                        <a:solidFill>
                          <a:schemeClr val="tx1"/>
                        </a:solidFill>
                      </a:endParaRPr>
                    </a:p>
                  </a:txBody>
                  <a:tcPr marL="49432" marR="49432" marT="0" marB="0">
                    <a:blipFill rotWithShape="1">
                      <a:blip r:embed="rId2"/>
                      <a:stretch>
                        <a:fillRect l="-616667" t="-22628" r="-92500" b="-473723"/>
                      </a:stretch>
                    </a:blipFill>
                  </a:tcPr>
                </a:tc>
                <a:tc>
                  <a:txBody>
                    <a:bodyPr/>
                    <a:lstStyle/>
                    <a:p>
                      <a:endParaRPr lang="en-US" sz="1200" dirty="0">
                        <a:solidFill>
                          <a:schemeClr val="tx1"/>
                        </a:solidFill>
                      </a:endParaRPr>
                    </a:p>
                  </a:txBody>
                  <a:tcPr marL="49432" marR="49432" marT="0" marB="0">
                    <a:blipFill rotWithShape="1">
                      <a:blip r:embed="rId2"/>
                      <a:stretch>
                        <a:fillRect l="-774775" t="-22628" b="-473723"/>
                      </a:stretch>
                    </a:blipFill>
                  </a:tcPr>
                </a:tc>
                <a:extLst>
                  <a:ext uri="{0D108BD9-81ED-4DB2-BD59-A6C34878D82A}">
                    <a16:rowId xmlns:a16="http://schemas.microsoft.com/office/drawing/2014/main" val="10000"/>
                  </a:ext>
                </a:extLst>
              </a:tr>
              <a:tr h="172639">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49432" marR="49432" marT="0" marB="0"/>
                </a:tc>
                <a:tc>
                  <a:txBody>
                    <a:bodyPr/>
                    <a:lstStyle/>
                    <a:p>
                      <a:pPr marL="0" marR="0" algn="ctr">
                        <a:spcBef>
                          <a:spcPts val="0"/>
                        </a:spcBef>
                        <a:spcAft>
                          <a:spcPts val="0"/>
                        </a:spcAft>
                      </a:pPr>
                      <a:r>
                        <a:rPr lang="en-US" sz="1200" dirty="0">
                          <a:solidFill>
                            <a:schemeClr val="tx1"/>
                          </a:solidFill>
                          <a:effectLst/>
                        </a:rPr>
                        <a:t>7</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10</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37</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4.89</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1.19</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4.47</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10.27</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2.11</a:t>
                      </a:r>
                      <a:endParaRPr lang="en-US" sz="1200" dirty="0">
                        <a:solidFill>
                          <a:schemeClr val="tx1"/>
                        </a:solidFill>
                        <a:effectLst/>
                        <a:latin typeface="Arial"/>
                        <a:ea typeface="Times New Roman"/>
                        <a:cs typeface="Times New Roman"/>
                      </a:endParaRPr>
                    </a:p>
                  </a:txBody>
                  <a:tcPr marL="49432" marR="49432" marT="0" marB="0" anchor="b"/>
                </a:tc>
                <a:extLst>
                  <a:ext uri="{0D108BD9-81ED-4DB2-BD59-A6C34878D82A}">
                    <a16:rowId xmlns:a16="http://schemas.microsoft.com/office/drawing/2014/main" val="10001"/>
                  </a:ext>
                </a:extLst>
              </a:tr>
              <a:tr h="172639">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49432" marR="49432" marT="0" marB="0"/>
                </a:tc>
                <a:tc>
                  <a:txBody>
                    <a:bodyPr/>
                    <a:lstStyle/>
                    <a:p>
                      <a:pPr marL="0" marR="0" algn="ctr">
                        <a:spcBef>
                          <a:spcPts val="0"/>
                        </a:spcBef>
                        <a:spcAft>
                          <a:spcPts val="0"/>
                        </a:spcAft>
                      </a:pPr>
                      <a:r>
                        <a:rPr lang="en-US" sz="1200" dirty="0">
                          <a:solidFill>
                            <a:schemeClr val="tx1"/>
                          </a:solidFill>
                          <a:effectLst/>
                        </a:rPr>
                        <a:t>6</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10</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7</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56</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6.45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4.37</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0.20</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2.70</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−0.45</a:t>
                      </a:r>
                      <a:endParaRPr lang="en-US" sz="1200" dirty="0">
                        <a:solidFill>
                          <a:schemeClr val="tx1"/>
                        </a:solidFill>
                        <a:effectLst/>
                        <a:latin typeface="Arial"/>
                        <a:ea typeface="Times New Roman"/>
                        <a:cs typeface="Times New Roman"/>
                      </a:endParaRPr>
                    </a:p>
                  </a:txBody>
                  <a:tcPr marL="49432" marR="49432" marT="0" marB="0" anchor="b"/>
                </a:tc>
                <a:extLst>
                  <a:ext uri="{0D108BD9-81ED-4DB2-BD59-A6C34878D82A}">
                    <a16:rowId xmlns:a16="http://schemas.microsoft.com/office/drawing/2014/main" val="10002"/>
                  </a:ext>
                </a:extLst>
              </a:tr>
              <a:tr h="172639">
                <a:tc>
                  <a:txBody>
                    <a:bodyPr/>
                    <a:lstStyle/>
                    <a:p>
                      <a:pPr marL="0" marR="0" algn="ctr">
                        <a:spcBef>
                          <a:spcPts val="0"/>
                        </a:spcBef>
                        <a:spcAft>
                          <a:spcPts val="0"/>
                        </a:spcAft>
                      </a:pPr>
                      <a:r>
                        <a:rPr lang="en-US" sz="1200" dirty="0">
                          <a:solidFill>
                            <a:schemeClr val="tx1"/>
                          </a:solidFill>
                          <a:effectLst/>
                        </a:rPr>
                        <a:t>3</a:t>
                      </a:r>
                      <a:endParaRPr lang="en-US" sz="1200" dirty="0">
                        <a:solidFill>
                          <a:schemeClr val="tx1"/>
                        </a:solidFill>
                        <a:effectLst/>
                        <a:latin typeface="Arial"/>
                        <a:ea typeface="Times New Roman"/>
                        <a:cs typeface="Times New Roman"/>
                      </a:endParaRPr>
                    </a:p>
                  </a:txBody>
                  <a:tcPr marL="49432" marR="49432" marT="0" marB="0"/>
                </a:tc>
                <a:tc>
                  <a:txBody>
                    <a:bodyPr/>
                    <a:lstStyle/>
                    <a:p>
                      <a:pPr marL="0" marR="0" algn="ctr">
                        <a:spcBef>
                          <a:spcPts val="0"/>
                        </a:spcBef>
                        <a:spcAft>
                          <a:spcPts val="0"/>
                        </a:spcAft>
                      </a:pPr>
                      <a:r>
                        <a:rPr lang="en-US" sz="1200" dirty="0">
                          <a:solidFill>
                            <a:schemeClr val="tx1"/>
                          </a:solidFill>
                          <a:effectLst/>
                        </a:rPr>
                        <a:t>8</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20</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3</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57</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8.42</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0.01</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0.17</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0.11</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−0.42</a:t>
                      </a:r>
                      <a:endParaRPr lang="en-US" sz="1200" dirty="0">
                        <a:solidFill>
                          <a:schemeClr val="tx1"/>
                        </a:solidFill>
                        <a:effectLst/>
                        <a:latin typeface="Arial"/>
                        <a:ea typeface="Times New Roman"/>
                        <a:cs typeface="Times New Roman"/>
                      </a:endParaRPr>
                    </a:p>
                  </a:txBody>
                  <a:tcPr marL="49432" marR="49432" marT="0" marB="0" anchor="b"/>
                </a:tc>
                <a:extLst>
                  <a:ext uri="{0D108BD9-81ED-4DB2-BD59-A6C34878D82A}">
                    <a16:rowId xmlns:a16="http://schemas.microsoft.com/office/drawing/2014/main" val="10003"/>
                  </a:ext>
                </a:extLst>
              </a:tr>
              <a:tr h="172639">
                <a:tc>
                  <a:txBody>
                    <a:bodyPr/>
                    <a:lstStyle/>
                    <a:p>
                      <a:pPr marL="0" marR="0" algn="ctr">
                        <a:spcBef>
                          <a:spcPts val="0"/>
                        </a:spcBef>
                        <a:spcAft>
                          <a:spcPts val="0"/>
                        </a:spcAft>
                      </a:pPr>
                      <a:r>
                        <a:rPr lang="en-US" sz="1200" dirty="0">
                          <a:solidFill>
                            <a:schemeClr val="tx1"/>
                          </a:solidFill>
                          <a:effectLst/>
                        </a:rPr>
                        <a:t>4</a:t>
                      </a:r>
                      <a:endParaRPr lang="en-US" sz="1200" dirty="0">
                        <a:solidFill>
                          <a:schemeClr val="tx1"/>
                        </a:solidFill>
                        <a:effectLst/>
                        <a:latin typeface="Arial"/>
                        <a:ea typeface="Times New Roman"/>
                        <a:cs typeface="Times New Roman"/>
                      </a:endParaRPr>
                    </a:p>
                  </a:txBody>
                  <a:tcPr marL="49432" marR="49432" marT="0" marB="0"/>
                </a:tc>
                <a:tc>
                  <a:txBody>
                    <a:bodyPr/>
                    <a:lstStyle/>
                    <a:p>
                      <a:pPr marL="0" marR="0" algn="ctr">
                        <a:spcBef>
                          <a:spcPts val="0"/>
                        </a:spcBef>
                        <a:spcAft>
                          <a:spcPts val="0"/>
                        </a:spcAft>
                      </a:pPr>
                      <a:r>
                        <a:rPr lang="en-US" sz="1200" dirty="0">
                          <a:solidFill>
                            <a:schemeClr val="tx1"/>
                          </a:solidFill>
                          <a:effectLst/>
                        </a:rPr>
                        <a:t>13</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55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3</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25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13.24</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24.11</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0.06</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26.51</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−0.24</a:t>
                      </a:r>
                      <a:endParaRPr lang="en-US" sz="1200" dirty="0">
                        <a:solidFill>
                          <a:schemeClr val="tx1"/>
                        </a:solidFill>
                        <a:effectLst/>
                        <a:latin typeface="Arial"/>
                        <a:ea typeface="Times New Roman"/>
                        <a:cs typeface="Times New Roman"/>
                      </a:endParaRPr>
                    </a:p>
                  </a:txBody>
                  <a:tcPr marL="49432" marR="49432" marT="0" marB="0" anchor="b"/>
                </a:tc>
                <a:extLst>
                  <a:ext uri="{0D108BD9-81ED-4DB2-BD59-A6C34878D82A}">
                    <a16:rowId xmlns:a16="http://schemas.microsoft.com/office/drawing/2014/main" val="10004"/>
                  </a:ext>
                </a:extLst>
              </a:tr>
              <a:tr h="172639">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49432" marR="49432" marT="0" marB="0"/>
                </a:tc>
                <a:tc>
                  <a:txBody>
                    <a:bodyPr/>
                    <a:lstStyle/>
                    <a:p>
                      <a:pPr marL="0" marR="0" algn="ctr">
                        <a:spcBef>
                          <a:spcPts val="0"/>
                        </a:spcBef>
                        <a:spcAft>
                          <a:spcPts val="0"/>
                        </a:spcAft>
                      </a:pPr>
                      <a:r>
                        <a:rPr lang="en-US" sz="1200" dirty="0">
                          <a:solidFill>
                            <a:schemeClr val="tx1"/>
                          </a:solidFill>
                          <a:effectLst/>
                        </a:rPr>
                        <a:t>17</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55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54</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15.57</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79.39</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2.04</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55.97</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1.43</a:t>
                      </a:r>
                      <a:endParaRPr lang="en-US" sz="1200" dirty="0">
                        <a:solidFill>
                          <a:schemeClr val="tx1"/>
                        </a:solidFill>
                        <a:effectLst/>
                        <a:latin typeface="Arial"/>
                        <a:ea typeface="Times New Roman"/>
                        <a:cs typeface="Times New Roman"/>
                      </a:endParaRPr>
                    </a:p>
                  </a:txBody>
                  <a:tcPr marL="49432" marR="49432" marT="0" marB="0" anchor="b"/>
                </a:tc>
                <a:extLst>
                  <a:ext uri="{0D108BD9-81ED-4DB2-BD59-A6C34878D82A}">
                    <a16:rowId xmlns:a16="http://schemas.microsoft.com/office/drawing/2014/main" val="10005"/>
                  </a:ext>
                </a:extLst>
              </a:tr>
              <a:tr h="172639">
                <a:tc>
                  <a:txBody>
                    <a:bodyPr/>
                    <a:lstStyle/>
                    <a:p>
                      <a:pPr marL="0" marR="0" algn="ctr">
                        <a:spcBef>
                          <a:spcPts val="0"/>
                        </a:spcBef>
                        <a:spcAft>
                          <a:spcPts val="0"/>
                        </a:spcAft>
                      </a:pPr>
                      <a:r>
                        <a:rPr lang="en-US" sz="1200" dirty="0">
                          <a:solidFill>
                            <a:schemeClr val="tx1"/>
                          </a:solidFill>
                          <a:effectLst/>
                        </a:rPr>
                        <a:t>6</a:t>
                      </a:r>
                      <a:endParaRPr lang="en-US" sz="1200" dirty="0">
                        <a:solidFill>
                          <a:schemeClr val="tx1"/>
                        </a:solidFill>
                        <a:effectLst/>
                        <a:latin typeface="Arial"/>
                        <a:ea typeface="Times New Roman"/>
                        <a:cs typeface="Times New Roman"/>
                      </a:endParaRPr>
                    </a:p>
                  </a:txBody>
                  <a:tcPr marL="49432" marR="49432" marT="0" marB="0"/>
                </a:tc>
                <a:tc>
                  <a:txBody>
                    <a:bodyPr/>
                    <a:lstStyle/>
                    <a:p>
                      <a:pPr marL="0" marR="0" algn="ctr">
                        <a:spcBef>
                          <a:spcPts val="0"/>
                        </a:spcBef>
                        <a:spcAft>
                          <a:spcPts val="0"/>
                        </a:spcAft>
                      </a:pPr>
                      <a:r>
                        <a:rPr lang="en-US" sz="1200" dirty="0">
                          <a:solidFill>
                            <a:schemeClr val="tx1"/>
                          </a:solidFill>
                          <a:effectLst/>
                        </a:rPr>
                        <a:t>6</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6</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52</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5.05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4.37</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0.90</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9.25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0.95</a:t>
                      </a:r>
                      <a:endParaRPr lang="en-US" sz="1200" dirty="0">
                        <a:solidFill>
                          <a:schemeClr val="tx1"/>
                        </a:solidFill>
                        <a:effectLst/>
                        <a:latin typeface="Arial"/>
                        <a:ea typeface="Times New Roman"/>
                        <a:cs typeface="Times New Roman"/>
                      </a:endParaRPr>
                    </a:p>
                  </a:txBody>
                  <a:tcPr marL="49432" marR="49432" marT="0" marB="0" anchor="b"/>
                </a:tc>
                <a:extLst>
                  <a:ext uri="{0D108BD9-81ED-4DB2-BD59-A6C34878D82A}">
                    <a16:rowId xmlns:a16="http://schemas.microsoft.com/office/drawing/2014/main" val="10006"/>
                  </a:ext>
                </a:extLst>
              </a:tr>
              <a:tr h="172639">
                <a:tc>
                  <a:txBody>
                    <a:bodyPr/>
                    <a:lstStyle/>
                    <a:p>
                      <a:pPr marL="0" marR="0" algn="ctr">
                        <a:spcBef>
                          <a:spcPts val="0"/>
                        </a:spcBef>
                        <a:spcAft>
                          <a:spcPts val="0"/>
                        </a:spcAft>
                      </a:pPr>
                      <a:r>
                        <a:rPr lang="en-US" sz="1200" dirty="0">
                          <a:solidFill>
                            <a:schemeClr val="tx1"/>
                          </a:solidFill>
                          <a:effectLst/>
                        </a:rPr>
                        <a:t>7</a:t>
                      </a:r>
                      <a:endParaRPr lang="en-US" sz="1200" dirty="0">
                        <a:solidFill>
                          <a:schemeClr val="tx1"/>
                        </a:solidFill>
                        <a:effectLst/>
                        <a:latin typeface="Arial"/>
                        <a:ea typeface="Times New Roman"/>
                        <a:cs typeface="Times New Roman"/>
                      </a:endParaRPr>
                    </a:p>
                  </a:txBody>
                  <a:tcPr marL="49432" marR="49432" marT="0" marB="0"/>
                </a:tc>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55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5.23</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9.55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0.05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8.16</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−0.23</a:t>
                      </a:r>
                      <a:endParaRPr lang="en-US" sz="1200" dirty="0">
                        <a:solidFill>
                          <a:schemeClr val="tx1"/>
                        </a:solidFill>
                        <a:effectLst/>
                        <a:latin typeface="Arial"/>
                        <a:ea typeface="Times New Roman"/>
                        <a:cs typeface="Times New Roman"/>
                      </a:endParaRPr>
                    </a:p>
                  </a:txBody>
                  <a:tcPr marL="49432" marR="49432" marT="0" marB="0" anchor="b"/>
                </a:tc>
                <a:extLst>
                  <a:ext uri="{0D108BD9-81ED-4DB2-BD59-A6C34878D82A}">
                    <a16:rowId xmlns:a16="http://schemas.microsoft.com/office/drawing/2014/main" val="10007"/>
                  </a:ext>
                </a:extLst>
              </a:tr>
              <a:tr h="172639">
                <a:tc>
                  <a:txBody>
                    <a:bodyPr/>
                    <a:lstStyle/>
                    <a:p>
                      <a:pPr marL="0" marR="0" algn="ctr">
                        <a:spcBef>
                          <a:spcPts val="0"/>
                        </a:spcBef>
                        <a:spcAft>
                          <a:spcPts val="0"/>
                        </a:spcAft>
                      </a:pPr>
                      <a:r>
                        <a:rPr lang="en-US" sz="1200" dirty="0">
                          <a:solidFill>
                            <a:schemeClr val="tx1"/>
                          </a:solidFill>
                          <a:effectLst/>
                        </a:rPr>
                        <a:t>8</a:t>
                      </a:r>
                      <a:endParaRPr lang="en-US" sz="1200" dirty="0">
                        <a:solidFill>
                          <a:schemeClr val="tx1"/>
                        </a:solidFill>
                        <a:effectLst/>
                        <a:latin typeface="Arial"/>
                        <a:ea typeface="Times New Roman"/>
                        <a:cs typeface="Times New Roman"/>
                      </a:endParaRPr>
                    </a:p>
                  </a:txBody>
                  <a:tcPr marL="49432" marR="49432" marT="0" marB="0"/>
                </a:tc>
                <a:tc>
                  <a:txBody>
                    <a:bodyPr/>
                    <a:lstStyle/>
                    <a:p>
                      <a:pPr marL="0" marR="0" algn="ctr">
                        <a:spcBef>
                          <a:spcPts val="0"/>
                        </a:spcBef>
                        <a:spcAft>
                          <a:spcPts val="0"/>
                        </a:spcAft>
                      </a:pPr>
                      <a:r>
                        <a:rPr lang="en-US" sz="1200" dirty="0">
                          <a:solidFill>
                            <a:schemeClr val="tx1"/>
                          </a:solidFill>
                          <a:effectLst/>
                        </a:rPr>
                        <a:t>9</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40</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4</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25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10.16</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0.83</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1.35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4.29</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−1.16</a:t>
                      </a:r>
                      <a:endParaRPr lang="en-US" sz="1200" dirty="0">
                        <a:solidFill>
                          <a:schemeClr val="tx1"/>
                        </a:solidFill>
                        <a:effectLst/>
                        <a:latin typeface="Arial"/>
                        <a:ea typeface="Times New Roman"/>
                        <a:cs typeface="Times New Roman"/>
                      </a:endParaRPr>
                    </a:p>
                  </a:txBody>
                  <a:tcPr marL="49432" marR="49432" marT="0" marB="0" anchor="b"/>
                </a:tc>
                <a:extLst>
                  <a:ext uri="{0D108BD9-81ED-4DB2-BD59-A6C34878D82A}">
                    <a16:rowId xmlns:a16="http://schemas.microsoft.com/office/drawing/2014/main" val="10008"/>
                  </a:ext>
                </a:extLst>
              </a:tr>
              <a:tr h="172639">
                <a:tc>
                  <a:txBody>
                    <a:bodyPr/>
                    <a:lstStyle/>
                    <a:p>
                      <a:pPr marL="0" marR="0" algn="ctr">
                        <a:spcBef>
                          <a:spcPts val="0"/>
                        </a:spcBef>
                        <a:spcAft>
                          <a:spcPts val="0"/>
                        </a:spcAft>
                      </a:pPr>
                      <a:r>
                        <a:rPr lang="en-US" sz="1200" dirty="0">
                          <a:solidFill>
                            <a:schemeClr val="tx1"/>
                          </a:solidFill>
                          <a:effectLst/>
                        </a:rPr>
                        <a:t>9</a:t>
                      </a:r>
                      <a:endParaRPr lang="en-US" sz="1200" dirty="0">
                        <a:solidFill>
                          <a:schemeClr val="tx1"/>
                        </a:solidFill>
                        <a:effectLst/>
                        <a:latin typeface="Arial"/>
                        <a:ea typeface="Times New Roman"/>
                        <a:cs typeface="Times New Roman"/>
                      </a:endParaRPr>
                    </a:p>
                  </a:txBody>
                  <a:tcPr marL="49432" marR="49432" marT="0" marB="0"/>
                </a:tc>
                <a:tc>
                  <a:txBody>
                    <a:bodyPr/>
                    <a:lstStyle/>
                    <a:p>
                      <a:pPr marL="0" marR="0" algn="ctr">
                        <a:spcBef>
                          <a:spcPts val="0"/>
                        </a:spcBef>
                        <a:spcAft>
                          <a:spcPts val="0"/>
                        </a:spcAft>
                      </a:pPr>
                      <a:r>
                        <a:rPr lang="en-US" sz="1200" dirty="0">
                          <a:solidFill>
                            <a:schemeClr val="tx1"/>
                          </a:solidFill>
                          <a:effectLst/>
                        </a:rPr>
                        <a:t>10</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20</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4</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55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8.31</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3.65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2.86</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0.05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1.69</a:t>
                      </a:r>
                      <a:endParaRPr lang="en-US" sz="1200" dirty="0">
                        <a:solidFill>
                          <a:schemeClr val="tx1"/>
                        </a:solidFill>
                        <a:effectLst/>
                        <a:latin typeface="Arial"/>
                        <a:ea typeface="Times New Roman"/>
                        <a:cs typeface="Times New Roman"/>
                      </a:endParaRPr>
                    </a:p>
                  </a:txBody>
                  <a:tcPr marL="49432" marR="49432" marT="0" marB="0" anchor="b"/>
                </a:tc>
                <a:extLst>
                  <a:ext uri="{0D108BD9-81ED-4DB2-BD59-A6C34878D82A}">
                    <a16:rowId xmlns:a16="http://schemas.microsoft.com/office/drawing/2014/main" val="10009"/>
                  </a:ext>
                </a:extLst>
              </a:tr>
              <a:tr h="172639">
                <a:tc>
                  <a:txBody>
                    <a:bodyPr/>
                    <a:lstStyle/>
                    <a:p>
                      <a:pPr marL="0" marR="0" algn="ctr">
                        <a:spcBef>
                          <a:spcPts val="0"/>
                        </a:spcBef>
                        <a:spcAft>
                          <a:spcPts val="0"/>
                        </a:spcAft>
                      </a:pPr>
                      <a:r>
                        <a:rPr lang="en-US" sz="1200" dirty="0">
                          <a:solidFill>
                            <a:schemeClr val="tx1"/>
                          </a:solidFill>
                          <a:effectLst/>
                        </a:rPr>
                        <a:t>10</a:t>
                      </a:r>
                      <a:endParaRPr lang="en-US" sz="1200" dirty="0">
                        <a:solidFill>
                          <a:schemeClr val="tx1"/>
                        </a:solidFill>
                        <a:effectLst/>
                        <a:latin typeface="Arial"/>
                        <a:ea typeface="Times New Roman"/>
                        <a:cs typeface="Times New Roman"/>
                      </a:endParaRPr>
                    </a:p>
                  </a:txBody>
                  <a:tcPr marL="49432" marR="49432" marT="0" marB="0"/>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4</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26</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2.95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37.09</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0.90</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26.44</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−0.95</a:t>
                      </a:r>
                      <a:endParaRPr lang="en-US" sz="1200" dirty="0">
                        <a:solidFill>
                          <a:schemeClr val="tx1"/>
                        </a:solidFill>
                        <a:effectLst/>
                        <a:latin typeface="Arial"/>
                        <a:ea typeface="Times New Roman"/>
                        <a:cs typeface="Times New Roman"/>
                      </a:endParaRPr>
                    </a:p>
                  </a:txBody>
                  <a:tcPr marL="49432" marR="49432" marT="0" marB="0" anchor="b"/>
                </a:tc>
                <a:extLst>
                  <a:ext uri="{0D108BD9-81ED-4DB2-BD59-A6C34878D82A}">
                    <a16:rowId xmlns:a16="http://schemas.microsoft.com/office/drawing/2014/main" val="10010"/>
                  </a:ext>
                </a:extLst>
              </a:tr>
              <a:tr h="172639">
                <a:tc gridSpan="10">
                  <a:txBody>
                    <a:bodyPr/>
                    <a:lstStyle/>
                    <a:p>
                      <a:pPr marL="0" marR="0" algn="ctr">
                        <a:spcBef>
                          <a:spcPts val="0"/>
                        </a:spcBef>
                        <a:spcAft>
                          <a:spcPts val="0"/>
                        </a:spcAft>
                      </a:pPr>
                      <a:r>
                        <a:rPr lang="en-US" sz="1200" dirty="0">
                          <a:solidFill>
                            <a:schemeClr val="tx1"/>
                          </a:solidFill>
                          <a:effectLst/>
                        </a:rPr>
                        <a:t>Intermittent cells are omitted </a:t>
                      </a:r>
                      <a:endParaRPr lang="en-US" sz="1200" dirty="0">
                        <a:solidFill>
                          <a:schemeClr val="tx1"/>
                        </a:solidFill>
                        <a:effectLst/>
                        <a:latin typeface="Arial"/>
                        <a:ea typeface="Times New Roman"/>
                        <a:cs typeface="Times New Roman"/>
                      </a:endParaRPr>
                    </a:p>
                  </a:txBody>
                  <a:tcPr marL="49432" marR="49432"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r h="172639">
                <a:tc>
                  <a:txBody>
                    <a:bodyPr/>
                    <a:lstStyle/>
                    <a:p>
                      <a:pPr marL="0" marR="0" algn="ctr">
                        <a:spcBef>
                          <a:spcPts val="0"/>
                        </a:spcBef>
                        <a:spcAft>
                          <a:spcPts val="0"/>
                        </a:spcAft>
                      </a:pPr>
                      <a:r>
                        <a:rPr lang="en-US" sz="1200" dirty="0">
                          <a:solidFill>
                            <a:schemeClr val="tx1"/>
                          </a:solidFill>
                          <a:effectLst/>
                        </a:rPr>
                        <a:t>56</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7</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11</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35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6.06</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1.19</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0.89</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4.13</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0.94</a:t>
                      </a:r>
                      <a:endParaRPr lang="en-US" sz="1200" dirty="0">
                        <a:solidFill>
                          <a:schemeClr val="tx1"/>
                        </a:solidFill>
                        <a:effectLst/>
                        <a:latin typeface="Arial"/>
                        <a:ea typeface="Times New Roman"/>
                        <a:cs typeface="Times New Roman"/>
                      </a:endParaRPr>
                    </a:p>
                  </a:txBody>
                  <a:tcPr marL="49432" marR="49432" marT="0" marB="0" anchor="b"/>
                </a:tc>
                <a:extLst>
                  <a:ext uri="{0D108BD9-81ED-4DB2-BD59-A6C34878D82A}">
                    <a16:rowId xmlns:a16="http://schemas.microsoft.com/office/drawing/2014/main" val="10012"/>
                  </a:ext>
                </a:extLst>
              </a:tr>
              <a:tr h="172639">
                <a:tc>
                  <a:txBody>
                    <a:bodyPr/>
                    <a:lstStyle/>
                    <a:p>
                      <a:pPr marL="0" marR="0" algn="ctr">
                        <a:spcBef>
                          <a:spcPts val="0"/>
                        </a:spcBef>
                        <a:spcAft>
                          <a:spcPts val="0"/>
                        </a:spcAft>
                      </a:pPr>
                      <a:r>
                        <a:rPr lang="en-US" sz="1200" dirty="0">
                          <a:solidFill>
                            <a:schemeClr val="tx1"/>
                          </a:solidFill>
                          <a:effectLst/>
                        </a:rPr>
                        <a:t>57</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28</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65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3</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25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15.32</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396.41</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160.75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52.29</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12.68</a:t>
                      </a:r>
                      <a:endParaRPr lang="en-US" sz="1200" dirty="0">
                        <a:solidFill>
                          <a:schemeClr val="tx1"/>
                        </a:solidFill>
                        <a:effectLst/>
                        <a:latin typeface="Arial"/>
                        <a:ea typeface="Times New Roman"/>
                        <a:cs typeface="Times New Roman"/>
                      </a:endParaRPr>
                    </a:p>
                  </a:txBody>
                  <a:tcPr marL="49432" marR="49432" marT="0" marB="0" anchor="b"/>
                </a:tc>
                <a:extLst>
                  <a:ext uri="{0D108BD9-81ED-4DB2-BD59-A6C34878D82A}">
                    <a16:rowId xmlns:a16="http://schemas.microsoft.com/office/drawing/2014/main" val="10013"/>
                  </a:ext>
                </a:extLst>
              </a:tr>
              <a:tr h="172639">
                <a:tc>
                  <a:txBody>
                    <a:bodyPr/>
                    <a:lstStyle/>
                    <a:p>
                      <a:pPr marL="0" marR="0" algn="ctr">
                        <a:spcBef>
                          <a:spcPts val="0"/>
                        </a:spcBef>
                        <a:spcAft>
                          <a:spcPts val="0"/>
                        </a:spcAft>
                      </a:pPr>
                      <a:r>
                        <a:rPr lang="en-US" sz="1200" dirty="0">
                          <a:solidFill>
                            <a:schemeClr val="tx1"/>
                          </a:solidFill>
                          <a:effectLst/>
                        </a:rPr>
                        <a:t>58</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9</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35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10</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35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10.18</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0.83</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1.39</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4.36</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−1.18</a:t>
                      </a:r>
                      <a:endParaRPr lang="en-US" sz="1200" dirty="0">
                        <a:solidFill>
                          <a:schemeClr val="tx1"/>
                        </a:solidFill>
                        <a:effectLst/>
                        <a:latin typeface="Arial"/>
                        <a:ea typeface="Times New Roman"/>
                        <a:cs typeface="Times New Roman"/>
                      </a:endParaRPr>
                    </a:p>
                  </a:txBody>
                  <a:tcPr marL="49432" marR="49432" marT="0" marB="0" anchor="b"/>
                </a:tc>
                <a:extLst>
                  <a:ext uri="{0D108BD9-81ED-4DB2-BD59-A6C34878D82A}">
                    <a16:rowId xmlns:a16="http://schemas.microsoft.com/office/drawing/2014/main" val="10014"/>
                  </a:ext>
                </a:extLst>
              </a:tr>
              <a:tr h="172639">
                <a:tc>
                  <a:txBody>
                    <a:bodyPr/>
                    <a:lstStyle/>
                    <a:p>
                      <a:pPr marL="0" marR="0" algn="ctr">
                        <a:spcBef>
                          <a:spcPts val="0"/>
                        </a:spcBef>
                        <a:spcAft>
                          <a:spcPts val="0"/>
                        </a:spcAft>
                      </a:pPr>
                      <a:r>
                        <a:rPr lang="en-US" sz="1200" dirty="0">
                          <a:solidFill>
                            <a:schemeClr val="tx1"/>
                          </a:solidFill>
                          <a:effectLst/>
                        </a:rPr>
                        <a:t>59</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6</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10</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3</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25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3.86</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4.37</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4.56</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17.86</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2.14</a:t>
                      </a:r>
                      <a:endParaRPr lang="en-US" sz="1200" dirty="0">
                        <a:solidFill>
                          <a:schemeClr val="tx1"/>
                        </a:solidFill>
                        <a:effectLst/>
                        <a:latin typeface="Arial"/>
                        <a:ea typeface="Times New Roman"/>
                        <a:cs typeface="Times New Roman"/>
                      </a:endParaRPr>
                    </a:p>
                  </a:txBody>
                  <a:tcPr marL="49432" marR="49432" marT="0" marB="0" anchor="b"/>
                </a:tc>
                <a:extLst>
                  <a:ext uri="{0D108BD9-81ED-4DB2-BD59-A6C34878D82A}">
                    <a16:rowId xmlns:a16="http://schemas.microsoft.com/office/drawing/2014/main" val="10015"/>
                  </a:ext>
                </a:extLst>
              </a:tr>
              <a:tr h="172639">
                <a:tc>
                  <a:txBody>
                    <a:bodyPr/>
                    <a:lstStyle/>
                    <a:p>
                      <a:pPr marL="0" marR="0" algn="ctr">
                        <a:spcBef>
                          <a:spcPts val="0"/>
                        </a:spcBef>
                        <a:spcAft>
                          <a:spcPts val="0"/>
                        </a:spcAft>
                      </a:pPr>
                      <a:r>
                        <a:rPr lang="en-US" sz="1200" dirty="0">
                          <a:solidFill>
                            <a:schemeClr val="tx1"/>
                          </a:solidFill>
                          <a:effectLst/>
                        </a:rPr>
                        <a:t>60</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12</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65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12</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45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17.29</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15.29</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28.02</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84.70</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−5.29</a:t>
                      </a:r>
                      <a:endParaRPr lang="en-US" sz="1200" dirty="0">
                        <a:solidFill>
                          <a:schemeClr val="tx1"/>
                        </a:solidFill>
                        <a:effectLst/>
                        <a:latin typeface="Arial"/>
                        <a:ea typeface="Times New Roman"/>
                        <a:cs typeface="Times New Roman"/>
                      </a:endParaRPr>
                    </a:p>
                  </a:txBody>
                  <a:tcPr marL="49432" marR="49432" marT="0" marB="0" anchor="b"/>
                </a:tc>
                <a:extLst>
                  <a:ext uri="{0D108BD9-81ED-4DB2-BD59-A6C34878D82A}">
                    <a16:rowId xmlns:a16="http://schemas.microsoft.com/office/drawing/2014/main" val="10016"/>
                  </a:ext>
                </a:extLst>
              </a:tr>
              <a:tr h="172639">
                <a:tc>
                  <a:txBody>
                    <a:bodyPr/>
                    <a:lstStyle/>
                    <a:p>
                      <a:pPr marL="0" marR="0" algn="ctr">
                        <a:spcBef>
                          <a:spcPts val="0"/>
                        </a:spcBef>
                        <a:spcAft>
                          <a:spcPts val="0"/>
                        </a:spcAft>
                      </a:pPr>
                      <a:r>
                        <a:rPr lang="en-US" sz="1200" dirty="0">
                          <a:solidFill>
                            <a:schemeClr val="tx1"/>
                          </a:solidFill>
                          <a:effectLst/>
                        </a:rPr>
                        <a:t>61</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6</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10</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4</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60</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6.61</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4.37</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0.37</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2.18</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−0.61</a:t>
                      </a:r>
                      <a:endParaRPr lang="en-US" sz="1200" dirty="0">
                        <a:solidFill>
                          <a:schemeClr val="tx1"/>
                        </a:solidFill>
                        <a:effectLst/>
                        <a:latin typeface="Arial"/>
                        <a:ea typeface="Times New Roman"/>
                        <a:cs typeface="Times New Roman"/>
                      </a:endParaRPr>
                    </a:p>
                  </a:txBody>
                  <a:tcPr marL="49432" marR="49432" marT="0" marB="0" anchor="b"/>
                </a:tc>
                <a:extLst>
                  <a:ext uri="{0D108BD9-81ED-4DB2-BD59-A6C34878D82A}">
                    <a16:rowId xmlns:a16="http://schemas.microsoft.com/office/drawing/2014/main" val="10017"/>
                  </a:ext>
                </a:extLst>
              </a:tr>
              <a:tr h="172639">
                <a:tc>
                  <a:txBody>
                    <a:bodyPr/>
                    <a:lstStyle/>
                    <a:p>
                      <a:pPr marL="0" marR="0" algn="ctr">
                        <a:spcBef>
                          <a:spcPts val="0"/>
                        </a:spcBef>
                        <a:spcAft>
                          <a:spcPts val="0"/>
                        </a:spcAft>
                      </a:pPr>
                      <a:r>
                        <a:rPr lang="en-US" sz="1200" dirty="0">
                          <a:solidFill>
                            <a:schemeClr val="tx1"/>
                          </a:solidFill>
                          <a:effectLst/>
                        </a:rPr>
                        <a:t>62</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8</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25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9</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29</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7.58</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0.01</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0.17</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0.26</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0.42</a:t>
                      </a:r>
                      <a:endParaRPr lang="en-US" sz="1200" dirty="0">
                        <a:solidFill>
                          <a:schemeClr val="tx1"/>
                        </a:solidFill>
                        <a:effectLst/>
                        <a:latin typeface="Arial"/>
                        <a:ea typeface="Times New Roman"/>
                        <a:cs typeface="Times New Roman"/>
                      </a:endParaRPr>
                    </a:p>
                  </a:txBody>
                  <a:tcPr marL="49432" marR="49432" marT="0" marB="0" anchor="b"/>
                </a:tc>
                <a:extLst>
                  <a:ext uri="{0D108BD9-81ED-4DB2-BD59-A6C34878D82A}">
                    <a16:rowId xmlns:a16="http://schemas.microsoft.com/office/drawing/2014/main" val="10018"/>
                  </a:ext>
                </a:extLst>
              </a:tr>
              <a:tr h="172639">
                <a:tc>
                  <a:txBody>
                    <a:bodyPr/>
                    <a:lstStyle/>
                    <a:p>
                      <a:pPr marL="0" marR="0" algn="ctr">
                        <a:spcBef>
                          <a:spcPts val="0"/>
                        </a:spcBef>
                        <a:spcAft>
                          <a:spcPts val="0"/>
                        </a:spcAft>
                      </a:pPr>
                      <a:r>
                        <a:rPr lang="en-US" sz="1200" dirty="0">
                          <a:solidFill>
                            <a:schemeClr val="tx1"/>
                          </a:solidFill>
                          <a:effectLst/>
                        </a:rPr>
                        <a:t>63</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9</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45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8</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38</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12.40</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0.83</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11.54</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18.55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−3.40</a:t>
                      </a:r>
                      <a:endParaRPr lang="en-US" sz="1200" dirty="0">
                        <a:solidFill>
                          <a:schemeClr val="tx1"/>
                        </a:solidFill>
                        <a:effectLst/>
                        <a:latin typeface="Arial"/>
                        <a:ea typeface="Times New Roman"/>
                        <a:cs typeface="Times New Roman"/>
                      </a:endParaRPr>
                    </a:p>
                  </a:txBody>
                  <a:tcPr marL="49432" marR="49432" marT="0" marB="0" anchor="b"/>
                </a:tc>
                <a:extLst>
                  <a:ext uri="{0D108BD9-81ED-4DB2-BD59-A6C34878D82A}">
                    <a16:rowId xmlns:a16="http://schemas.microsoft.com/office/drawing/2014/main" val="10019"/>
                  </a:ext>
                </a:extLst>
              </a:tr>
              <a:tr h="172639">
                <a:tc>
                  <a:txBody>
                    <a:bodyPr/>
                    <a:lstStyle/>
                    <a:p>
                      <a:pPr marL="0" marR="0" algn="ctr">
                        <a:spcBef>
                          <a:spcPts val="0"/>
                        </a:spcBef>
                        <a:spcAft>
                          <a:spcPts val="0"/>
                        </a:spcAft>
                      </a:pPr>
                      <a:r>
                        <a:rPr lang="en-US" sz="1200" dirty="0">
                          <a:solidFill>
                            <a:schemeClr val="tx1"/>
                          </a:solidFill>
                          <a:effectLst/>
                        </a:rPr>
                        <a:t>64</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12</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70</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6</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40</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17.66</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15.29</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32.07</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91.65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−5.66</a:t>
                      </a:r>
                      <a:endParaRPr lang="en-US" sz="1200" dirty="0">
                        <a:solidFill>
                          <a:schemeClr val="tx1"/>
                        </a:solidFill>
                        <a:effectLst/>
                        <a:latin typeface="Arial"/>
                        <a:ea typeface="Times New Roman"/>
                        <a:cs typeface="Times New Roman"/>
                      </a:endParaRPr>
                    </a:p>
                  </a:txBody>
                  <a:tcPr marL="49432" marR="49432" marT="0" marB="0" anchor="b"/>
                </a:tc>
                <a:extLst>
                  <a:ext uri="{0D108BD9-81ED-4DB2-BD59-A6C34878D82A}">
                    <a16:rowId xmlns:a16="http://schemas.microsoft.com/office/drawing/2014/main" val="10020"/>
                  </a:ext>
                </a:extLst>
              </a:tr>
              <a:tr h="172639">
                <a:tc>
                  <a:txBody>
                    <a:bodyPr/>
                    <a:lstStyle/>
                    <a:p>
                      <a:pPr marL="0" marR="0" algn="ctr">
                        <a:spcBef>
                          <a:spcPts val="0"/>
                        </a:spcBef>
                        <a:spcAft>
                          <a:spcPts val="0"/>
                        </a:spcAft>
                      </a:pPr>
                      <a:r>
                        <a:rPr lang="en-US" sz="1200" dirty="0">
                          <a:solidFill>
                            <a:schemeClr val="tx1"/>
                          </a:solidFill>
                          <a:effectLst/>
                        </a:rPr>
                        <a:t>65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11</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40</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52</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12.29</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8.47</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1.67</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17.66</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−1.29</a:t>
                      </a:r>
                      <a:endParaRPr lang="en-US" sz="1200" dirty="0">
                        <a:solidFill>
                          <a:schemeClr val="tx1"/>
                        </a:solidFill>
                        <a:effectLst/>
                        <a:latin typeface="Arial"/>
                        <a:ea typeface="Times New Roman"/>
                        <a:cs typeface="Times New Roman"/>
                      </a:endParaRPr>
                    </a:p>
                  </a:txBody>
                  <a:tcPr marL="49432" marR="49432" marT="0" marB="0" anchor="b"/>
                </a:tc>
                <a:extLst>
                  <a:ext uri="{0D108BD9-81ED-4DB2-BD59-A6C34878D82A}">
                    <a16:rowId xmlns:a16="http://schemas.microsoft.com/office/drawing/2014/main" val="10021"/>
                  </a:ext>
                </a:extLst>
              </a:tr>
              <a:tr h="293701">
                <a:tc gridSpan="6">
                  <a:txBody>
                    <a:bodyPr/>
                    <a:lstStyle/>
                    <a:p>
                      <a:pPr marL="0" marR="0" algn="ctr">
                        <a:spcBef>
                          <a:spcPts val="0"/>
                        </a:spcBef>
                        <a:spcAft>
                          <a:spcPts val="0"/>
                        </a:spcAft>
                      </a:pPr>
                      <a:r>
                        <a:rPr lang="en-US" sz="1200" dirty="0">
                          <a:solidFill>
                            <a:schemeClr val="tx1"/>
                          </a:solidFill>
                          <a:effectLst/>
                        </a:rPr>
                        <a:t> </a:t>
                      </a:r>
                      <a:endParaRPr lang="en-US" sz="1200" dirty="0">
                        <a:solidFill>
                          <a:schemeClr val="tx1"/>
                        </a:solidFill>
                        <a:effectLst/>
                        <a:latin typeface="Arial"/>
                        <a:ea typeface="Times New Roman"/>
                        <a:cs typeface="Times New Roman"/>
                      </a:endParaRPr>
                    </a:p>
                  </a:txBody>
                  <a:tcPr marL="49432" marR="49432"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200" dirty="0">
                          <a:solidFill>
                            <a:schemeClr val="tx1"/>
                          </a:solidFill>
                          <a:effectLst/>
                        </a:rPr>
                        <a:t>1675.44</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637.61</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IN" sz="1200" dirty="0">
                          <a:solidFill>
                            <a:schemeClr val="tx1"/>
                          </a:solidFill>
                          <a:effectLst/>
                        </a:rPr>
                        <a:t>1037.833</a:t>
                      </a:r>
                      <a:endParaRPr lang="en-US" sz="1200" dirty="0">
                        <a:solidFill>
                          <a:schemeClr val="tx1"/>
                        </a:solidFill>
                        <a:effectLst/>
                        <a:latin typeface="Arial"/>
                        <a:ea typeface="Times New Roman"/>
                        <a:cs typeface="Times New Roman"/>
                      </a:endParaRPr>
                    </a:p>
                  </a:txBody>
                  <a:tcPr marL="49432" marR="49432" marT="0" marB="0" anchor="b"/>
                </a:tc>
                <a:tc>
                  <a:txBody>
                    <a:bodyPr/>
                    <a:lstStyle/>
                    <a:p>
                      <a:pPr marL="0" marR="0" algn="ctr">
                        <a:spcBef>
                          <a:spcPts val="0"/>
                        </a:spcBef>
                        <a:spcAft>
                          <a:spcPts val="0"/>
                        </a:spcAft>
                      </a:pPr>
                      <a:r>
                        <a:rPr lang="en-US" sz="1200" dirty="0">
                          <a:solidFill>
                            <a:schemeClr val="tx1"/>
                          </a:solidFill>
                          <a:effectLst/>
                        </a:rPr>
                        <a:t> </a:t>
                      </a:r>
                      <a:endParaRPr lang="en-US" sz="1200" dirty="0">
                        <a:solidFill>
                          <a:schemeClr val="tx1"/>
                        </a:solidFill>
                        <a:effectLst/>
                        <a:latin typeface="Arial"/>
                        <a:ea typeface="Times New Roman"/>
                        <a:cs typeface="Times New Roman"/>
                      </a:endParaRPr>
                    </a:p>
                  </a:txBody>
                  <a:tcPr marL="49432" marR="49432" marT="0" marB="0" anchor="b"/>
                </a:tc>
                <a:extLst>
                  <a:ext uri="{0D108BD9-81ED-4DB2-BD59-A6C34878D82A}">
                    <a16:rowId xmlns:a16="http://schemas.microsoft.com/office/drawing/2014/main" val="10022"/>
                  </a:ext>
                </a:extLst>
              </a:tr>
            </a:tbl>
          </a:graphicData>
        </a:graphic>
      </p:graphicFrame>
      <p:sp>
        <p:nvSpPr>
          <p:cNvPr id="5" name="Rectangle 1"/>
          <p:cNvSpPr>
            <a:spLocks noChangeArrowheads="1"/>
          </p:cNvSpPr>
          <p:nvPr/>
        </p:nvSpPr>
        <p:spPr bwMode="auto">
          <a:xfrm>
            <a:off x="515993" y="871545"/>
            <a:ext cx="8084714" cy="461665"/>
          </a:xfrm>
          <a:prstGeom prst="rect">
            <a:avLst/>
          </a:prstGeom>
          <a:noFill/>
          <a:ln>
            <a:noFill/>
          </a:ln>
          <a:effectLst/>
        </p:spPr>
        <p:txBody>
          <a:bodyPr wrap="none" anchor="ctr">
            <a:spAutoFit/>
          </a:bodyPr>
          <a:lstStyle/>
          <a:p>
            <a:pPr>
              <a:defRPr/>
            </a:pPr>
            <a:r>
              <a:rPr lang="en-US" sz="2400" dirty="0">
                <a:latin typeface="+mn-lt"/>
                <a:ea typeface="Calibri" pitchFamily="34" charset="0"/>
                <a:cs typeface="Times New Roman" pitchFamily="18" charset="0"/>
              </a:rPr>
              <a:t>Table 14.3. Sample Data: Variance in Multiple Linear Regression</a:t>
            </a:r>
            <a:endParaRPr lang="en-US" sz="2400" dirty="0">
              <a:latin typeface="+mn-lt"/>
            </a:endParaRP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780769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599" y="152400"/>
            <a:ext cx="7879307" cy="5845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IN" sz="3400" b="1" dirty="0">
                <a:latin typeface="+mn-lt"/>
              </a:rPr>
              <a:t>Measures of Variations </a:t>
            </a:r>
            <a:endParaRPr lang="en-US" sz="3400" b="1" dirty="0">
              <a:latin typeface="+mn-lt"/>
            </a:endParaRP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pic>
        <p:nvPicPr>
          <p:cNvPr id="6" name="Picture 5" descr="A picture containing bird&#10;&#10;Description automatically generated">
            <a:extLst>
              <a:ext uri="{FF2B5EF4-FFF2-40B4-BE49-F238E27FC236}">
                <a16:creationId xmlns:a16="http://schemas.microsoft.com/office/drawing/2014/main" id="{430A0C80-8689-4927-B0DF-59B73E18E179}"/>
              </a:ext>
            </a:extLst>
          </p:cNvPr>
          <p:cNvPicPr>
            <a:picLocks noChangeAspect="1"/>
          </p:cNvPicPr>
          <p:nvPr/>
        </p:nvPicPr>
        <p:blipFill>
          <a:blip r:embed="rId2"/>
          <a:stretch>
            <a:fillRect/>
          </a:stretch>
        </p:blipFill>
        <p:spPr>
          <a:xfrm>
            <a:off x="1947496" y="1524000"/>
            <a:ext cx="5249008" cy="4424714"/>
          </a:xfrm>
          <a:prstGeom prst="rect">
            <a:avLst/>
          </a:prstGeom>
        </p:spPr>
      </p:pic>
    </p:spTree>
    <p:extLst>
      <p:ext uri="{BB962C8B-B14F-4D97-AF65-F5344CB8AC3E}">
        <p14:creationId xmlns:p14="http://schemas.microsoft.com/office/powerpoint/2010/main" val="1023086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857234" y="1004248"/>
            <a:ext cx="6154003" cy="495982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Demonstrate the steps used in SPSS to execute multiple </a:t>
            </a:r>
            <a:r>
              <a:rPr lang="en-IN" altLang="en-US" sz="2400" dirty="0"/>
              <a:t>linear regression</a:t>
            </a:r>
            <a:endParaRPr lang="en-US" altLang="en-US" sz="2400" dirty="0"/>
          </a:p>
          <a:p>
            <a:pPr algn="just"/>
            <a:r>
              <a:rPr lang="en-US" altLang="en-US" sz="2400" dirty="0"/>
              <a:t>Explain how to </a:t>
            </a:r>
            <a:r>
              <a:rPr lang="en-US" altLang="en-US" sz="2400" dirty="0" err="1"/>
              <a:t>analyse</a:t>
            </a:r>
            <a:r>
              <a:rPr lang="en-US" altLang="en-US" sz="2400" dirty="0"/>
              <a:t> and interpret the SPSS outputs for multiple </a:t>
            </a:r>
            <a:r>
              <a:rPr lang="en-IN" altLang="en-US" sz="2400" dirty="0"/>
              <a:t>linear regression</a:t>
            </a:r>
            <a:endParaRPr lang="en-US" altLang="en-US" sz="2400" dirty="0"/>
          </a:p>
          <a:p>
            <a:pPr algn="just"/>
            <a:r>
              <a:rPr lang="en-US" altLang="en-US" sz="2400" dirty="0"/>
              <a:t>Explain how the variations related to ANOVA table are calculated</a:t>
            </a:r>
          </a:p>
          <a:p>
            <a:pPr algn="just"/>
            <a:r>
              <a:rPr lang="en-US" altLang="en-US" sz="2400" dirty="0"/>
              <a:t>Describe the process to examine the assumptions of </a:t>
            </a:r>
            <a:r>
              <a:rPr lang="en-IN" altLang="en-US" sz="2400" dirty="0"/>
              <a:t>multiple linear regression</a:t>
            </a:r>
            <a:endParaRPr lang="en-US" altLang="en-US" sz="2400" dirty="0"/>
          </a:p>
          <a:p>
            <a:pPr algn="just"/>
            <a:r>
              <a:rPr lang="en-US" altLang="en-US" sz="2400" dirty="0"/>
              <a:t>Describe the process of model selection based on stepwise, backward and forward methods</a:t>
            </a:r>
          </a:p>
          <a:p>
            <a:pPr algn="just"/>
            <a:r>
              <a:rPr lang="en-US" altLang="en-US" sz="2400" dirty="0"/>
              <a:t>Report the final results of </a:t>
            </a:r>
            <a:r>
              <a:rPr lang="en-IN" altLang="en-US" sz="2400" dirty="0"/>
              <a:t>multiple linear regression</a:t>
            </a:r>
            <a:endParaRPr lang="en-US" altLang="en-US" sz="2400" dirty="0"/>
          </a:p>
          <a:p>
            <a:pPr algn="just"/>
            <a:endParaRPr lang="en-US" altLang="en-US" sz="2400" dirty="0"/>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217309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422779" y="683527"/>
            <a:ext cx="6777038" cy="59936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Estimated Regression Coefficients </a:t>
            </a:r>
          </a:p>
        </p:txBody>
      </p:sp>
      <p:graphicFrame>
        <p:nvGraphicFramePr>
          <p:cNvPr id="4" name="Table 3"/>
          <p:cNvGraphicFramePr>
            <a:graphicFrameLocks noGrp="1"/>
          </p:cNvGraphicFramePr>
          <p:nvPr>
            <p:extLst>
              <p:ext uri="{D42A27DB-BD31-4B8C-83A1-F6EECF244321}">
                <p14:modId xmlns:p14="http://schemas.microsoft.com/office/powerpoint/2010/main" val="2621754439"/>
              </p:ext>
            </p:extLst>
          </p:nvPr>
        </p:nvGraphicFramePr>
        <p:xfrm>
          <a:off x="1035880" y="1447800"/>
          <a:ext cx="7924800" cy="4572000"/>
        </p:xfrm>
        <a:graphic>
          <a:graphicData uri="http://schemas.openxmlformats.org/drawingml/2006/table">
            <a:tbl>
              <a:tblPr/>
              <a:tblGrid>
                <a:gridCol w="1524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465138">
                  <a:extLst>
                    <a:ext uri="{9D8B030D-6E8A-4147-A177-3AD203B41FA5}">
                      <a16:colId xmlns:a16="http://schemas.microsoft.com/office/drawing/2014/main" val="20002"/>
                    </a:ext>
                  </a:extLst>
                </a:gridCol>
                <a:gridCol w="534987">
                  <a:extLst>
                    <a:ext uri="{9D8B030D-6E8A-4147-A177-3AD203B41FA5}">
                      <a16:colId xmlns:a16="http://schemas.microsoft.com/office/drawing/2014/main" val="20003"/>
                    </a:ext>
                  </a:extLst>
                </a:gridCol>
                <a:gridCol w="447675">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539750">
                  <a:extLst>
                    <a:ext uri="{9D8B030D-6E8A-4147-A177-3AD203B41FA5}">
                      <a16:colId xmlns:a16="http://schemas.microsoft.com/office/drawing/2014/main" val="20009"/>
                    </a:ext>
                  </a:extLst>
                </a:gridCol>
                <a:gridCol w="541338">
                  <a:extLst>
                    <a:ext uri="{9D8B030D-6E8A-4147-A177-3AD203B41FA5}">
                      <a16:colId xmlns:a16="http://schemas.microsoft.com/office/drawing/2014/main" val="20010"/>
                    </a:ext>
                  </a:extLst>
                </a:gridCol>
                <a:gridCol w="620712">
                  <a:extLst>
                    <a:ext uri="{9D8B030D-6E8A-4147-A177-3AD203B41FA5}">
                      <a16:colId xmlns:a16="http://schemas.microsoft.com/office/drawing/2014/main" val="20011"/>
                    </a:ext>
                  </a:extLst>
                </a:gridCol>
                <a:gridCol w="925513">
                  <a:extLst>
                    <a:ext uri="{9D8B030D-6E8A-4147-A177-3AD203B41FA5}">
                      <a16:colId xmlns:a16="http://schemas.microsoft.com/office/drawing/2014/main" val="20012"/>
                    </a:ext>
                  </a:extLst>
                </a:gridCol>
                <a:gridCol w="446087">
                  <a:extLst>
                    <a:ext uri="{9D8B030D-6E8A-4147-A177-3AD203B41FA5}">
                      <a16:colId xmlns:a16="http://schemas.microsoft.com/office/drawing/2014/main" val="20013"/>
                    </a:ext>
                  </a:extLst>
                </a:gridCol>
              </a:tblGrid>
              <a:tr h="1277938">
                <a:tc rowSpan="2" grid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Model</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Unstandardized Coefficients</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Standardized Coefficients</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t</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Sig.</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95.0% Confidence Interval for B</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3">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Correlations</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Collinearity Statistics</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844550">
                <a:tc gridSpan="2" vMerge="1">
                  <a:txBody>
                    <a:bodyPr/>
                    <a:lstStyle/>
                    <a:p>
                      <a:endParaRPr lang="en-US"/>
                    </a:p>
                  </a:txBody>
                  <a:tcPr/>
                </a:tc>
                <a:tc hMerge="1"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B</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Std. Error</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Beta</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Lower Bound</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Upper Bound</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Zero-order</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Partial</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Part</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Tolerance</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VIF</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8650">
                <a:tc rowSpan="4">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(Constant)</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−0.291</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1.536</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 </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−0.189</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0.851</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−3.361</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2.780</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 </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 </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 </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 </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 </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8650">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training_hours</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0.208</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0.023</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0.751</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9.042</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0.000</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0.162</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0.254</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0.764</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0.757</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0.714</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0.903</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1.107</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8650">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length_service</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0.048</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0.122</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0.033</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0.389</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0.698</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−0.197</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0.293</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0.306</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0.050</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0.031</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0.850</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1.177</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9575">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Age</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0.077</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0.035</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0.179</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2.195</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0.032</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0.007</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0.147</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0.197</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0.271</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0.173</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0.937</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1.068</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78789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noRot="1" noChangeAspect="1" noMove="1" noResize="1" noEditPoints="1" noAdjustHandles="1" noChangeArrowheads="1" noChangeShapeType="1" noTextEdit="1"/>
          </p:cNvSpPr>
          <p:nvPr/>
        </p:nvSpPr>
        <p:spPr>
          <a:xfrm>
            <a:off x="685800" y="838200"/>
            <a:ext cx="7848600" cy="3508375"/>
          </a:xfrm>
          <a:prstGeom prst="rect">
            <a:avLst/>
          </a:prstGeom>
          <a:blipFill rotWithShape="1">
            <a:blip r:embed="rId2"/>
            <a:stretch>
              <a:fillRect t="-870" r="-1399" b="-87826"/>
            </a:stretch>
          </a:blipFill>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a:noFill/>
              </a:rPr>
              <a:t> </a:t>
            </a:r>
            <a:endParaRPr lang="en-US" dirty="0">
              <a:noFill/>
            </a:endParaRPr>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817024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5"/>
          <p:cNvGraphicFramePr>
            <a:graphicFrameLocks/>
          </p:cNvGraphicFramePr>
          <p:nvPr>
            <p:extLst>
              <p:ext uri="{D42A27DB-BD31-4B8C-83A1-F6EECF244321}">
                <p14:modId xmlns:p14="http://schemas.microsoft.com/office/powerpoint/2010/main" val="508532137"/>
              </p:ext>
            </p:extLst>
          </p:nvPr>
        </p:nvGraphicFramePr>
        <p:xfrm>
          <a:off x="1347033" y="1837154"/>
          <a:ext cx="7250259" cy="2175288"/>
        </p:xfrm>
        <a:graphic>
          <a:graphicData uri="http://schemas.openxmlformats.org/drawingml/2006/table">
            <a:tbl>
              <a:tblPr/>
              <a:tblGrid>
                <a:gridCol w="2415951">
                  <a:extLst>
                    <a:ext uri="{9D8B030D-6E8A-4147-A177-3AD203B41FA5}">
                      <a16:colId xmlns:a16="http://schemas.microsoft.com/office/drawing/2014/main" val="20000"/>
                    </a:ext>
                  </a:extLst>
                </a:gridCol>
                <a:gridCol w="2415951">
                  <a:extLst>
                    <a:ext uri="{9D8B030D-6E8A-4147-A177-3AD203B41FA5}">
                      <a16:colId xmlns:a16="http://schemas.microsoft.com/office/drawing/2014/main" val="20001"/>
                    </a:ext>
                  </a:extLst>
                </a:gridCol>
                <a:gridCol w="2418357">
                  <a:extLst>
                    <a:ext uri="{9D8B030D-6E8A-4147-A177-3AD203B41FA5}">
                      <a16:colId xmlns:a16="http://schemas.microsoft.com/office/drawing/2014/main" val="20002"/>
                    </a:ext>
                  </a:extLst>
                </a:gridCol>
              </a:tblGrid>
              <a:tr h="5438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Predictors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Tolerance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VIF</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3822">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rPr>
                        <a:t>training_hours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0.903</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1/0.903  =  1.107</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3822">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rPr>
                        <a:t>length_service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0.850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1/0.850  =  1.177</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3822">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age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0.937</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1/0.937  =  1.068</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1347033" y="1138677"/>
            <a:ext cx="3809056"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14.4. Tolerance and VIF</a:t>
            </a:r>
            <a:endParaRPr lang="en-US" sz="2400" dirty="0">
              <a:latin typeface="+mn-lt"/>
            </a:endParaRPr>
          </a:p>
        </p:txBody>
      </p:sp>
      <p:sp>
        <p:nvSpPr>
          <p:cNvPr id="6" name="Rectangle 5"/>
          <p:cNvSpPr/>
          <p:nvPr/>
        </p:nvSpPr>
        <p:spPr>
          <a:xfrm>
            <a:off x="1340830" y="4280001"/>
            <a:ext cx="7256462" cy="830997"/>
          </a:xfrm>
          <a:prstGeom prst="rect">
            <a:avLst/>
          </a:prstGeom>
        </p:spPr>
        <p:txBody>
          <a:bodyPr>
            <a:spAutoFit/>
          </a:bodyPr>
          <a:lstStyle/>
          <a:p>
            <a:pPr eaLnBrk="1" hangingPunct="1">
              <a:defRPr/>
            </a:pPr>
            <a:r>
              <a:rPr lang="en-US" sz="2400" dirty="0">
                <a:latin typeface="+mn-lt"/>
              </a:rPr>
              <a:t>Examine the Assumptions of Multiple Regression Model: Residual Analysis </a:t>
            </a: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42517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extLst>
              <p:ext uri="{D42A27DB-BD31-4B8C-83A1-F6EECF244321}">
                <p14:modId xmlns:p14="http://schemas.microsoft.com/office/powerpoint/2010/main" val="1048806669"/>
              </p:ext>
            </p:extLst>
          </p:nvPr>
        </p:nvGraphicFramePr>
        <p:xfrm>
          <a:off x="3189304" y="1043924"/>
          <a:ext cx="3427095" cy="2286000"/>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p:cNvSpPr/>
          <p:nvPr/>
        </p:nvSpPr>
        <p:spPr>
          <a:xfrm>
            <a:off x="1613740" y="4746578"/>
            <a:ext cx="6578221" cy="830997"/>
          </a:xfrm>
          <a:prstGeom prst="rect">
            <a:avLst/>
          </a:prstGeom>
          <a:ln>
            <a:solidFill>
              <a:schemeClr val="accent1"/>
            </a:solidFill>
          </a:ln>
        </p:spPr>
        <p:txBody>
          <a:bodyPr wrap="square">
            <a:spAutoFit/>
          </a:bodyPr>
          <a:lstStyle/>
          <a:p>
            <a:pPr algn="just" eaLnBrk="1" hangingPunct="1">
              <a:defRPr/>
            </a:pPr>
            <a:r>
              <a:rPr lang="en-US" sz="2400" dirty="0">
                <a:latin typeface="+mn-lt"/>
              </a:rPr>
              <a:t>Appearance of no specific pattern in the plot confirms the assumption of linearity in the model. </a:t>
            </a:r>
          </a:p>
        </p:txBody>
      </p:sp>
      <p:sp>
        <p:nvSpPr>
          <p:cNvPr id="9" name="Rectangle 8"/>
          <p:cNvSpPr/>
          <p:nvPr/>
        </p:nvSpPr>
        <p:spPr>
          <a:xfrm>
            <a:off x="2312050" y="3543869"/>
            <a:ext cx="5181600" cy="830997"/>
          </a:xfrm>
          <a:prstGeom prst="rect">
            <a:avLst/>
          </a:prstGeom>
        </p:spPr>
        <p:txBody>
          <a:bodyPr wrap="square">
            <a:spAutoFit/>
          </a:bodyPr>
          <a:lstStyle/>
          <a:p>
            <a:pPr eaLnBrk="1" hangingPunct="1">
              <a:defRPr/>
            </a:pPr>
            <a:r>
              <a:rPr lang="en-US" sz="2400" dirty="0">
                <a:latin typeface="+mn-lt"/>
              </a:rPr>
              <a:t>Figure 14.2. Scatter Plot: Residuals and Independent Variable (X</a:t>
            </a:r>
            <a:r>
              <a:rPr lang="en-US" sz="2400" baseline="-25000" dirty="0">
                <a:latin typeface="+mn-lt"/>
              </a:rPr>
              <a:t>1</a:t>
            </a:r>
            <a:r>
              <a:rPr lang="en-US" sz="2400" dirty="0">
                <a:latin typeface="+mn-lt"/>
              </a:rPr>
              <a:t>)</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
        <p:nvSpPr>
          <p:cNvPr id="2" name="Rectangle 1"/>
          <p:cNvSpPr/>
          <p:nvPr/>
        </p:nvSpPr>
        <p:spPr>
          <a:xfrm>
            <a:off x="1613740" y="424338"/>
            <a:ext cx="6885296" cy="461665"/>
          </a:xfrm>
          <a:prstGeom prst="rect">
            <a:avLst/>
          </a:prstGeom>
        </p:spPr>
        <p:txBody>
          <a:bodyPr wrap="square">
            <a:spAutoFit/>
          </a:bodyPr>
          <a:lstStyle/>
          <a:p>
            <a:pPr>
              <a:defRPr/>
            </a:pPr>
            <a:r>
              <a:rPr lang="en-US" sz="2400" dirty="0"/>
              <a:t>1. Linearity Assumption of Multiple Regression Model </a:t>
            </a:r>
          </a:p>
        </p:txBody>
      </p:sp>
    </p:spTree>
    <p:extLst>
      <p:ext uri="{BB962C8B-B14F-4D97-AF65-F5344CB8AC3E}">
        <p14:creationId xmlns:p14="http://schemas.microsoft.com/office/powerpoint/2010/main" val="1401540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2794939285"/>
              </p:ext>
            </p:extLst>
          </p:nvPr>
        </p:nvGraphicFramePr>
        <p:xfrm>
          <a:off x="1108881" y="1503529"/>
          <a:ext cx="35814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extLst>
              <p:ext uri="{D42A27DB-BD31-4B8C-83A1-F6EECF244321}">
                <p14:modId xmlns:p14="http://schemas.microsoft.com/office/powerpoint/2010/main" val="694878219"/>
              </p:ext>
            </p:extLst>
          </p:nvPr>
        </p:nvGraphicFramePr>
        <p:xfrm>
          <a:off x="5452281" y="1503529"/>
          <a:ext cx="3429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p:cNvSpPr/>
          <p:nvPr/>
        </p:nvSpPr>
        <p:spPr>
          <a:xfrm>
            <a:off x="1642281" y="4532431"/>
            <a:ext cx="6096000" cy="830997"/>
          </a:xfrm>
          <a:prstGeom prst="rect">
            <a:avLst/>
          </a:prstGeom>
        </p:spPr>
        <p:txBody>
          <a:bodyPr>
            <a:spAutoFit/>
          </a:bodyPr>
          <a:lstStyle/>
          <a:p>
            <a:pPr eaLnBrk="1" hangingPunct="1">
              <a:defRPr/>
            </a:pPr>
            <a:r>
              <a:rPr lang="en-US" sz="2400" dirty="0">
                <a:latin typeface="+mn-lt"/>
              </a:rPr>
              <a:t>Figure 14.3. Scatter Plot: Residuals and Independent Variables X</a:t>
            </a:r>
            <a:r>
              <a:rPr lang="en-US" sz="2400" baseline="-25000" dirty="0">
                <a:latin typeface="+mn-lt"/>
              </a:rPr>
              <a:t>2 </a:t>
            </a:r>
            <a:r>
              <a:rPr lang="en-US" sz="2400" dirty="0">
                <a:latin typeface="+mn-lt"/>
              </a:rPr>
              <a:t>and X</a:t>
            </a:r>
            <a:r>
              <a:rPr lang="en-US" sz="2400" baseline="-25000" dirty="0">
                <a:latin typeface="+mn-lt"/>
              </a:rPr>
              <a:t>3</a:t>
            </a:r>
            <a:endParaRPr lang="en-US" sz="2400" dirty="0">
              <a:latin typeface="+mn-lt"/>
            </a:endParaRP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334826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836928" y="869916"/>
            <a:ext cx="4727646" cy="479496"/>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defRPr/>
            </a:pPr>
            <a:r>
              <a:rPr lang="en-US" sz="2400" b="1" dirty="0"/>
              <a:t>Assumption of Homoscedasticity</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6037" y="1454222"/>
            <a:ext cx="3538537"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836928" y="4492768"/>
            <a:ext cx="6168788" cy="1200329"/>
          </a:xfrm>
          <a:prstGeom prst="rect">
            <a:avLst/>
          </a:prstGeom>
          <a:ln>
            <a:solidFill>
              <a:schemeClr val="accent1"/>
            </a:solidFill>
          </a:ln>
        </p:spPr>
        <p:txBody>
          <a:bodyPr wrap="square">
            <a:spAutoFit/>
          </a:bodyPr>
          <a:lstStyle/>
          <a:p>
            <a:pPr eaLnBrk="1" hangingPunct="1">
              <a:defRPr/>
            </a:pPr>
            <a:r>
              <a:rPr lang="en-US" sz="2400" dirty="0">
                <a:latin typeface="+mn-lt"/>
              </a:rPr>
              <a:t>The assumption of homoscedasticity is not violated in case the  residuals are scattered randomly around the zero. </a:t>
            </a: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727712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05167" y="1665856"/>
            <a:ext cx="5983240" cy="350837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defRPr/>
            </a:pPr>
            <a:r>
              <a:rPr lang="en-US" sz="2400" b="1" dirty="0"/>
              <a:t>Assumption of Independence Error: </a:t>
            </a:r>
            <a:r>
              <a:rPr lang="en-US" sz="2400" dirty="0"/>
              <a:t>This assumption verifies the independence of error and ensures no relationship between error (</a:t>
            </a:r>
            <a:r>
              <a:rPr lang="en-US" sz="2400" dirty="0" err="1"/>
              <a:t>ε</a:t>
            </a:r>
            <a:r>
              <a:rPr lang="en-US" sz="2400" baseline="-25000" dirty="0" err="1"/>
              <a:t>i</a:t>
            </a:r>
            <a:r>
              <a:rPr lang="en-US" sz="2400" dirty="0"/>
              <a:t>) value of any independent variable to another value of error for other independent variable over a period of time. </a:t>
            </a:r>
          </a:p>
          <a:p>
            <a:pPr marL="69850" indent="0" algn="just">
              <a:buFont typeface="Wingdings 2" panose="05020102010507070707" pitchFamily="18" charset="2"/>
              <a:buNone/>
              <a:defRPr/>
            </a:pPr>
            <a:r>
              <a:rPr lang="en-US" sz="2400" dirty="0"/>
              <a:t>    	Durbin–Watson test is used to examine the 	autocorrelation in a sample data. </a:t>
            </a:r>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8872580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292663" y="1266969"/>
            <a:ext cx="6777038" cy="6096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Assumption of Normality </a:t>
            </a:r>
            <a:endParaRPr lang="en-US" altLang="en-US" sz="2400"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582" y="2237095"/>
            <a:ext cx="3657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985981" y="2389495"/>
            <a:ext cx="3762233" cy="2677656"/>
          </a:xfrm>
          <a:prstGeom prst="rect">
            <a:avLst/>
          </a:prstGeom>
          <a:ln>
            <a:solidFill>
              <a:schemeClr val="accent1"/>
            </a:solidFill>
          </a:ln>
        </p:spPr>
        <p:txBody>
          <a:bodyPr wrap="square">
            <a:spAutoFit/>
          </a:bodyPr>
          <a:lstStyle/>
          <a:p>
            <a:pPr algn="just" eaLnBrk="1" hangingPunct="1">
              <a:defRPr/>
            </a:pPr>
            <a:r>
              <a:rPr lang="en-US" sz="2400" dirty="0">
                <a:latin typeface="+mn-lt"/>
              </a:rPr>
              <a:t>As the points are closer to the diagonal line in normal plot, the assumption of normality is not violated and the  population error term is normally distributed in the regression model.</a:t>
            </a: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653574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35842" y="177421"/>
            <a:ext cx="7417558" cy="5732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3400" b="1" dirty="0">
                <a:latin typeface="+mn-lt"/>
              </a:rPr>
              <a:t>Model Selection in Regression</a:t>
            </a:r>
          </a:p>
        </p:txBody>
      </p:sp>
      <p:graphicFrame>
        <p:nvGraphicFramePr>
          <p:cNvPr id="3" name="Content Placeholder 9"/>
          <p:cNvGraphicFramePr>
            <a:graphicFrameLocks/>
          </p:cNvGraphicFramePr>
          <p:nvPr>
            <p:extLst>
              <p:ext uri="{D42A27DB-BD31-4B8C-83A1-F6EECF244321}">
                <p14:modId xmlns:p14="http://schemas.microsoft.com/office/powerpoint/2010/main" val="1899649223"/>
              </p:ext>
            </p:extLst>
          </p:nvPr>
        </p:nvGraphicFramePr>
        <p:xfrm>
          <a:off x="990600" y="1180530"/>
          <a:ext cx="7162800" cy="4851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7531612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87656"/>
            <a:ext cx="8367215" cy="59026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SPSS Path for Executing Stepwise Regression</a:t>
            </a:r>
          </a:p>
        </p:txBody>
      </p:sp>
      <p:sp>
        <p:nvSpPr>
          <p:cNvPr id="3" name="Content Placeholder 2"/>
          <p:cNvSpPr txBox="1">
            <a:spLocks/>
          </p:cNvSpPr>
          <p:nvPr/>
        </p:nvSpPr>
        <p:spPr>
          <a:xfrm>
            <a:off x="1289713" y="1373875"/>
            <a:ext cx="6380328" cy="85071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The steps as mentioned in Exhibit 14.1 are used to execute stepwise regression method in SPSS. </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6777" y="2540759"/>
            <a:ext cx="3886200" cy="33528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340485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09851" y="128516"/>
            <a:ext cx="7319749" cy="56183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 Introduction </a:t>
            </a:r>
          </a:p>
        </p:txBody>
      </p:sp>
      <p:sp>
        <p:nvSpPr>
          <p:cNvPr id="3" name="Content Placeholder 2"/>
          <p:cNvSpPr txBox="1">
            <a:spLocks/>
          </p:cNvSpPr>
          <p:nvPr/>
        </p:nvSpPr>
        <p:spPr>
          <a:xfrm>
            <a:off x="1610435" y="1751700"/>
            <a:ext cx="5918579" cy="32297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In many instances, the research problems are designed by incorporating more than one independent variable. </a:t>
            </a:r>
          </a:p>
          <a:p>
            <a:pPr algn="just"/>
            <a:endParaRPr lang="en-US" altLang="en-US" sz="2400" dirty="0"/>
          </a:p>
          <a:p>
            <a:pPr algn="just"/>
            <a:r>
              <a:rPr lang="en-US" altLang="en-US" sz="2400" dirty="0"/>
              <a:t>In these situations, the emphasis is laid on measuring the cause and effect of more than one independent variable on the dependent variable.</a:t>
            </a:r>
          </a:p>
        </p:txBody>
      </p:sp>
      <p:sp>
        <p:nvSpPr>
          <p:cNvPr id="4"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4435773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76288" y="-33289"/>
            <a:ext cx="7518779" cy="9067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dirty="0">
                <a:latin typeface="+mn-lt"/>
              </a:rPr>
              <a:t>Interpreting Outputs of Stepwise Regression Method</a:t>
            </a:r>
          </a:p>
        </p:txBody>
      </p:sp>
      <p:sp>
        <p:nvSpPr>
          <p:cNvPr id="3" name="Content Placeholder 2"/>
          <p:cNvSpPr txBox="1">
            <a:spLocks/>
          </p:cNvSpPr>
          <p:nvPr/>
        </p:nvSpPr>
        <p:spPr>
          <a:xfrm>
            <a:off x="776288" y="1295400"/>
            <a:ext cx="6777037" cy="47880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b="1" dirty="0"/>
              <a:t>Variable Entered/Removed Table</a:t>
            </a:r>
            <a:endParaRPr lang="en-US"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4036142747"/>
              </p:ext>
            </p:extLst>
          </p:nvPr>
        </p:nvGraphicFramePr>
        <p:xfrm>
          <a:off x="373110" y="2729554"/>
          <a:ext cx="8325133" cy="2888658"/>
        </p:xfrm>
        <a:graphic>
          <a:graphicData uri="http://schemas.openxmlformats.org/drawingml/2006/table">
            <a:tbl>
              <a:tblPr/>
              <a:tblGrid>
                <a:gridCol w="988026">
                  <a:extLst>
                    <a:ext uri="{9D8B030D-6E8A-4147-A177-3AD203B41FA5}">
                      <a16:colId xmlns:a16="http://schemas.microsoft.com/office/drawing/2014/main" val="20000"/>
                    </a:ext>
                  </a:extLst>
                </a:gridCol>
                <a:gridCol w="2082720">
                  <a:extLst>
                    <a:ext uri="{9D8B030D-6E8A-4147-A177-3AD203B41FA5}">
                      <a16:colId xmlns:a16="http://schemas.microsoft.com/office/drawing/2014/main" val="20001"/>
                    </a:ext>
                  </a:extLst>
                </a:gridCol>
                <a:gridCol w="1430906">
                  <a:extLst>
                    <a:ext uri="{9D8B030D-6E8A-4147-A177-3AD203B41FA5}">
                      <a16:colId xmlns:a16="http://schemas.microsoft.com/office/drawing/2014/main" val="20002"/>
                    </a:ext>
                  </a:extLst>
                </a:gridCol>
                <a:gridCol w="3823481">
                  <a:extLst>
                    <a:ext uri="{9D8B030D-6E8A-4147-A177-3AD203B41FA5}">
                      <a16:colId xmlns:a16="http://schemas.microsoft.com/office/drawing/2014/main" val="20003"/>
                    </a:ext>
                  </a:extLst>
                </a:gridCol>
              </a:tblGrid>
              <a:tr h="271065">
                <a:tc gridSpan="4">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Variables Entered/Removed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67122">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Model</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Variables Entered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Variables Removed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Method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84292">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rPr>
                        <a:t>training_hours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Stepwise (Criteria: Probability-of-</a:t>
                      </a:r>
                      <a:r>
                        <a:rPr kumimoji="0" lang="en-US" sz="2000" b="0" i="1" u="none" strike="noStrike" cap="none" normalizeH="0" baseline="0" dirty="0">
                          <a:ln>
                            <a:noFill/>
                          </a:ln>
                          <a:solidFill>
                            <a:schemeClr val="tx1"/>
                          </a:solidFill>
                          <a:effectLst/>
                          <a:latin typeface="+mn-lt"/>
                        </a:rPr>
                        <a:t>F</a:t>
                      </a:r>
                      <a:r>
                        <a:rPr kumimoji="0" lang="en-US" sz="2000" b="0" i="0" u="none" strike="noStrike" cap="none" normalizeH="0" baseline="0" dirty="0">
                          <a:ln>
                            <a:noFill/>
                          </a:ln>
                          <a:solidFill>
                            <a:schemeClr val="tx1"/>
                          </a:solidFill>
                          <a:effectLst/>
                          <a:latin typeface="+mn-lt"/>
                        </a:rPr>
                        <a:t>-to-enter &lt;= 0.050, Probability-of-</a:t>
                      </a:r>
                      <a:r>
                        <a:rPr kumimoji="0" lang="en-US" sz="2000" b="0" i="1" u="none" strike="noStrike" cap="none" normalizeH="0" baseline="0" dirty="0">
                          <a:ln>
                            <a:noFill/>
                          </a:ln>
                          <a:solidFill>
                            <a:schemeClr val="tx1"/>
                          </a:solidFill>
                          <a:effectLst/>
                          <a:latin typeface="+mn-lt"/>
                        </a:rPr>
                        <a:t>F</a:t>
                      </a:r>
                      <a:r>
                        <a:rPr kumimoji="0" lang="en-US" sz="2000" b="0" i="0" u="none" strike="noStrike" cap="none" normalizeH="0" baseline="0" dirty="0">
                          <a:ln>
                            <a:noFill/>
                          </a:ln>
                          <a:solidFill>
                            <a:schemeClr val="tx1"/>
                          </a:solidFill>
                          <a:effectLst/>
                          <a:latin typeface="+mn-lt"/>
                        </a:rPr>
                        <a:t>-to-remove &gt;= 0.100).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rPr>
                        <a:t>attitude_score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Stepwise (Criteria: Probability-of-</a:t>
                      </a:r>
                      <a:r>
                        <a:rPr kumimoji="0" lang="en-US" sz="2000" b="0" i="1" u="none" strike="noStrike" cap="none" normalizeH="0" baseline="0" dirty="0">
                          <a:ln>
                            <a:noFill/>
                          </a:ln>
                          <a:solidFill>
                            <a:schemeClr val="tx1"/>
                          </a:solidFill>
                          <a:effectLst/>
                          <a:latin typeface="+mn-lt"/>
                        </a:rPr>
                        <a:t>F</a:t>
                      </a:r>
                      <a:r>
                        <a:rPr kumimoji="0" lang="en-US" sz="2000" b="0" i="0" u="none" strike="noStrike" cap="none" normalizeH="0" baseline="0" dirty="0">
                          <a:ln>
                            <a:noFill/>
                          </a:ln>
                          <a:solidFill>
                            <a:schemeClr val="tx1"/>
                          </a:solidFill>
                          <a:effectLst/>
                          <a:latin typeface="+mn-lt"/>
                        </a:rPr>
                        <a:t>-to-enter &lt;= 0.050, Probability-of-</a:t>
                      </a:r>
                      <a:r>
                        <a:rPr kumimoji="0" lang="en-US" sz="2000" b="0" i="1" u="none" strike="noStrike" cap="none" normalizeH="0" baseline="0" dirty="0">
                          <a:ln>
                            <a:noFill/>
                          </a:ln>
                          <a:solidFill>
                            <a:schemeClr val="tx1"/>
                          </a:solidFill>
                          <a:effectLst/>
                          <a:latin typeface="+mn-lt"/>
                        </a:rPr>
                        <a:t>F</a:t>
                      </a:r>
                      <a:r>
                        <a:rPr kumimoji="0" lang="en-US" sz="2000" b="0" i="0" u="none" strike="noStrike" cap="none" normalizeH="0" baseline="0" dirty="0">
                          <a:ln>
                            <a:noFill/>
                          </a:ln>
                          <a:solidFill>
                            <a:schemeClr val="tx1"/>
                          </a:solidFill>
                          <a:effectLst/>
                          <a:latin typeface="+mn-lt"/>
                        </a:rPr>
                        <a:t>-to-remove &gt;= 0.100).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Rectangle 1"/>
          <p:cNvSpPr>
            <a:spLocks noChangeArrowheads="1"/>
          </p:cNvSpPr>
          <p:nvPr/>
        </p:nvSpPr>
        <p:spPr bwMode="auto">
          <a:xfrm>
            <a:off x="862587" y="1817161"/>
            <a:ext cx="6604437" cy="461665"/>
          </a:xfrm>
          <a:prstGeom prst="rect">
            <a:avLst/>
          </a:prstGeom>
          <a:noFill/>
          <a:ln>
            <a:noFill/>
          </a:ln>
          <a:effectLst/>
        </p:spPr>
        <p:txBody>
          <a:bodyPr wrap="none" anchor="ctr">
            <a:spAutoFit/>
          </a:bodyPr>
          <a:lstStyle/>
          <a:p>
            <a:pPr>
              <a:defRPr/>
            </a:pPr>
            <a:r>
              <a:rPr lang="en-US" sz="2400" dirty="0">
                <a:latin typeface="+mn-lt"/>
                <a:cs typeface="Times New Roman" pitchFamily="18" charset="0"/>
              </a:rPr>
              <a:t>Table 14.6\5a. Variable Entered and Removed Table</a:t>
            </a:r>
            <a:endParaRPr lang="en-US" sz="2400" dirty="0">
              <a:latin typeface="+mn-lt"/>
            </a:endParaRP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4736687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605886" y="764404"/>
            <a:ext cx="2802340" cy="57889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Model Summary</a:t>
            </a:r>
            <a:endParaRPr lang="en-US"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2123735951"/>
              </p:ext>
            </p:extLst>
          </p:nvPr>
        </p:nvGraphicFramePr>
        <p:xfrm>
          <a:off x="1122268" y="2060814"/>
          <a:ext cx="7721481" cy="3935028"/>
        </p:xfrm>
        <a:graphic>
          <a:graphicData uri="http://schemas.openxmlformats.org/drawingml/2006/table">
            <a:tbl>
              <a:tblPr/>
              <a:tblGrid>
                <a:gridCol w="562841">
                  <a:extLst>
                    <a:ext uri="{9D8B030D-6E8A-4147-A177-3AD203B41FA5}">
                      <a16:colId xmlns:a16="http://schemas.microsoft.com/office/drawing/2014/main" val="20000"/>
                    </a:ext>
                  </a:extLst>
                </a:gridCol>
                <a:gridCol w="814556">
                  <a:extLst>
                    <a:ext uri="{9D8B030D-6E8A-4147-A177-3AD203B41FA5}">
                      <a16:colId xmlns:a16="http://schemas.microsoft.com/office/drawing/2014/main" val="20001"/>
                    </a:ext>
                  </a:extLst>
                </a:gridCol>
                <a:gridCol w="723336">
                  <a:extLst>
                    <a:ext uri="{9D8B030D-6E8A-4147-A177-3AD203B41FA5}">
                      <a16:colId xmlns:a16="http://schemas.microsoft.com/office/drawing/2014/main" val="20002"/>
                    </a:ext>
                  </a:extLst>
                </a:gridCol>
                <a:gridCol w="903766">
                  <a:extLst>
                    <a:ext uri="{9D8B030D-6E8A-4147-A177-3AD203B41FA5}">
                      <a16:colId xmlns:a16="http://schemas.microsoft.com/office/drawing/2014/main" val="20003"/>
                    </a:ext>
                  </a:extLst>
                </a:gridCol>
                <a:gridCol w="876379">
                  <a:extLst>
                    <a:ext uri="{9D8B030D-6E8A-4147-A177-3AD203B41FA5}">
                      <a16:colId xmlns:a16="http://schemas.microsoft.com/office/drawing/2014/main" val="20004"/>
                    </a:ext>
                  </a:extLst>
                </a:gridCol>
                <a:gridCol w="813551">
                  <a:extLst>
                    <a:ext uri="{9D8B030D-6E8A-4147-A177-3AD203B41FA5}">
                      <a16:colId xmlns:a16="http://schemas.microsoft.com/office/drawing/2014/main" val="20005"/>
                    </a:ext>
                  </a:extLst>
                </a:gridCol>
                <a:gridCol w="784552">
                  <a:extLst>
                    <a:ext uri="{9D8B030D-6E8A-4147-A177-3AD203B41FA5}">
                      <a16:colId xmlns:a16="http://schemas.microsoft.com/office/drawing/2014/main" val="20006"/>
                    </a:ext>
                  </a:extLst>
                </a:gridCol>
                <a:gridCol w="343142">
                  <a:extLst>
                    <a:ext uri="{9D8B030D-6E8A-4147-A177-3AD203B41FA5}">
                      <a16:colId xmlns:a16="http://schemas.microsoft.com/office/drawing/2014/main" val="20007"/>
                    </a:ext>
                  </a:extLst>
                </a:gridCol>
                <a:gridCol w="430134">
                  <a:extLst>
                    <a:ext uri="{9D8B030D-6E8A-4147-A177-3AD203B41FA5}">
                      <a16:colId xmlns:a16="http://schemas.microsoft.com/office/drawing/2014/main" val="20008"/>
                    </a:ext>
                  </a:extLst>
                </a:gridCol>
                <a:gridCol w="773276">
                  <a:extLst>
                    <a:ext uri="{9D8B030D-6E8A-4147-A177-3AD203B41FA5}">
                      <a16:colId xmlns:a16="http://schemas.microsoft.com/office/drawing/2014/main" val="20009"/>
                    </a:ext>
                  </a:extLst>
                </a:gridCol>
                <a:gridCol w="695948">
                  <a:extLst>
                    <a:ext uri="{9D8B030D-6E8A-4147-A177-3AD203B41FA5}">
                      <a16:colId xmlns:a16="http://schemas.microsoft.com/office/drawing/2014/main" val="20010"/>
                    </a:ext>
                  </a:extLst>
                </a:gridCol>
              </a:tblGrid>
              <a:tr h="325630">
                <a:tc row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Model</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mn-lt"/>
                        </a:rPr>
                        <a:t>R</a:t>
                      </a:r>
                      <a:endParaRPr kumimoji="0" lang="en-US" sz="2000" b="0" i="1"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mn-lt"/>
                        </a:rPr>
                        <a:t>R</a:t>
                      </a:r>
                      <a:r>
                        <a:rPr kumimoji="0" lang="en-US" sz="2000" b="0" i="0" u="none" strike="noStrike" cap="none" normalizeH="0" baseline="0" dirty="0">
                          <a:ln>
                            <a:noFill/>
                          </a:ln>
                          <a:solidFill>
                            <a:schemeClr val="tx1"/>
                          </a:solidFill>
                          <a:effectLst/>
                          <a:latin typeface="+mn-lt"/>
                        </a:rPr>
                        <a:t> Square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Adjust</a:t>
                      </a: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mn-lt"/>
                        </a:rPr>
                        <a:t>ed</a:t>
                      </a:r>
                      <a:r>
                        <a:rPr kumimoji="0" lang="en-US" sz="2000" b="0" i="0" u="none" strike="noStrike" cap="none" normalizeH="0" baseline="0" dirty="0">
                          <a:ln>
                            <a:noFill/>
                          </a:ln>
                          <a:solidFill>
                            <a:schemeClr val="tx1"/>
                          </a:solidFill>
                          <a:effectLst/>
                          <a:latin typeface="+mn-lt"/>
                        </a:rPr>
                        <a:t> </a:t>
                      </a:r>
                      <a:r>
                        <a:rPr kumimoji="0" lang="en-US" sz="2000" b="0" i="1" u="none" strike="noStrike" cap="none" normalizeH="0" baseline="0" dirty="0">
                          <a:ln>
                            <a:noFill/>
                          </a:ln>
                          <a:solidFill>
                            <a:schemeClr val="tx1"/>
                          </a:solidFill>
                          <a:effectLst/>
                          <a:latin typeface="+mn-lt"/>
                        </a:rPr>
                        <a:t>R</a:t>
                      </a:r>
                      <a:r>
                        <a:rPr kumimoji="0" lang="en-US" sz="2000" b="0" i="0" u="none" strike="noStrike" cap="none" normalizeH="0" baseline="0" dirty="0">
                          <a:ln>
                            <a:noFill/>
                          </a:ln>
                          <a:solidFill>
                            <a:schemeClr val="tx1"/>
                          </a:solidFill>
                          <a:effectLst/>
                          <a:latin typeface="+mn-lt"/>
                        </a:rPr>
                        <a:t> Square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Std. Error of the Estimate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Change Statistics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Durbin–Watson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3099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mn-lt"/>
                        </a:rPr>
                        <a:t>R</a:t>
                      </a:r>
                      <a:r>
                        <a:rPr kumimoji="0" lang="en-US" sz="2000" b="0" i="0" u="none" strike="noStrike" cap="none" normalizeH="0" baseline="0" dirty="0">
                          <a:ln>
                            <a:noFill/>
                          </a:ln>
                          <a:solidFill>
                            <a:schemeClr val="tx1"/>
                          </a:solidFill>
                          <a:effectLst/>
                          <a:latin typeface="+mn-lt"/>
                        </a:rPr>
                        <a:t> Square Change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mn-lt"/>
                        </a:rPr>
                        <a:t>F</a:t>
                      </a:r>
                      <a:r>
                        <a:rPr kumimoji="0" lang="en-US" sz="2000" b="0" i="0" u="none" strike="noStrike" cap="none" normalizeH="0" baseline="0" dirty="0">
                          <a:ln>
                            <a:noFill/>
                          </a:ln>
                          <a:solidFill>
                            <a:schemeClr val="tx1"/>
                          </a:solidFill>
                          <a:effectLst/>
                          <a:latin typeface="+mn-lt"/>
                        </a:rPr>
                        <a:t> Change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 f 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mn-lt"/>
                        </a:rPr>
                        <a:t>df</a:t>
                      </a:r>
                      <a:r>
                        <a:rPr kumimoji="0" lang="en-US" sz="2000" b="0" i="0" u="none" strike="noStrike" cap="none" normalizeH="0" baseline="0" dirty="0">
                          <a:ln>
                            <a:noFill/>
                          </a:ln>
                          <a:solidFill>
                            <a:schemeClr val="tx1"/>
                          </a:solidFill>
                          <a:effectLst/>
                          <a:latin typeface="+mn-lt"/>
                        </a:rPr>
                        <a:t> 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Sig. </a:t>
                      </a:r>
                      <a:r>
                        <a:rPr kumimoji="0" lang="en-US" sz="2000" b="0" i="1" u="none" strike="noStrike" cap="none" normalizeH="0" baseline="0" dirty="0">
                          <a:ln>
                            <a:noFill/>
                          </a:ln>
                          <a:solidFill>
                            <a:schemeClr val="tx1"/>
                          </a:solidFill>
                          <a:effectLst/>
                          <a:latin typeface="+mn-lt"/>
                        </a:rPr>
                        <a:t>F</a:t>
                      </a:r>
                      <a:r>
                        <a:rPr kumimoji="0" lang="en-US" sz="2000" b="0" i="0" u="none" strike="noStrike" cap="none" normalizeH="0" baseline="0" dirty="0">
                          <a:ln>
                            <a:noFill/>
                          </a:ln>
                          <a:solidFill>
                            <a:schemeClr val="tx1"/>
                          </a:solidFill>
                          <a:effectLst/>
                          <a:latin typeface="+mn-lt"/>
                        </a:rPr>
                        <a:t> Change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1"/>
                  </a:ext>
                </a:extLst>
              </a:tr>
              <a:tr h="618031">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endParaRPr>
                    </a:p>
                    <a:p>
                      <a:pPr marL="38100" marR="0" lvl="0" indent="0" algn="r" defTabSz="914400" rtl="0" eaLnBrk="1" fontAlgn="base" latinLnBrk="0" hangingPunct="1">
                        <a:lnSpc>
                          <a:spcPts val="16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rPr>
                        <a:t>0.764</a:t>
                      </a:r>
                      <a:r>
                        <a:rPr kumimoji="0" lang="en-US" sz="1400" b="0" i="0" u="none" strike="noStrike" cap="none" normalizeH="0" baseline="30000" dirty="0">
                          <a:ln>
                            <a:noFill/>
                          </a:ln>
                          <a:solidFill>
                            <a:schemeClr val="tx1"/>
                          </a:solidFill>
                          <a:effectLst/>
                          <a:latin typeface="+mn-lt"/>
                        </a:rPr>
                        <a:t>a</a:t>
                      </a:r>
                      <a:endParaRPr kumimoji="0" lang="en-US" sz="14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endParaRPr>
                    </a:p>
                    <a:p>
                      <a:pPr marL="38100" marR="0" lvl="0" indent="0" algn="r" defTabSz="914400" rtl="0" eaLnBrk="1" fontAlgn="base" latinLnBrk="0" hangingPunct="1">
                        <a:lnSpc>
                          <a:spcPts val="16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rPr>
                        <a:t>0.58</a:t>
                      </a:r>
                    </a:p>
                    <a:p>
                      <a:pPr marL="38100" marR="0" lvl="0" indent="0" algn="r" defTabSz="914400" rtl="0" eaLnBrk="1" fontAlgn="base" latinLnBrk="0" hangingPunct="1">
                        <a:lnSpc>
                          <a:spcPts val="16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rPr>
                        <a:t>3</a:t>
                      </a:r>
                      <a:endParaRPr kumimoji="0" lang="en-US" sz="14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endParaRPr>
                    </a:p>
                    <a:p>
                      <a:pPr marL="38100" marR="0" lvl="0" indent="0" algn="r" defTabSz="914400" rtl="0" eaLnBrk="1" fontAlgn="base" latinLnBrk="0" hangingPunct="1">
                        <a:lnSpc>
                          <a:spcPts val="16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rPr>
                        <a:t>0.577</a:t>
                      </a:r>
                      <a:endParaRPr kumimoji="0" lang="en-US" sz="14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endParaRPr>
                    </a:p>
                    <a:p>
                      <a:pPr marL="38100" marR="0" lvl="0" indent="0" algn="r" defTabSz="914400" rtl="0" eaLnBrk="1" fontAlgn="base" latinLnBrk="0" hangingPunct="1">
                        <a:lnSpc>
                          <a:spcPts val="16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rPr>
                        <a:t>3.32823</a:t>
                      </a:r>
                      <a:endParaRPr kumimoji="0" lang="en-US" sz="14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endParaRPr>
                    </a:p>
                    <a:p>
                      <a:pPr marL="38100" marR="0" lvl="0" indent="0" algn="r" defTabSz="914400" rtl="0" eaLnBrk="1" fontAlgn="base" latinLnBrk="0" hangingPunct="1">
                        <a:lnSpc>
                          <a:spcPts val="16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rPr>
                        <a:t>0.583</a:t>
                      </a:r>
                      <a:endParaRPr kumimoji="0" lang="en-US" sz="14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endParaRPr>
                    </a:p>
                    <a:p>
                      <a:pPr marL="38100" marR="0" lvl="0" indent="0" algn="r" defTabSz="914400" rtl="0" eaLnBrk="1" fontAlgn="base" latinLnBrk="0" hangingPunct="1">
                        <a:lnSpc>
                          <a:spcPts val="16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rPr>
                        <a:t>88.253</a:t>
                      </a:r>
                      <a:endParaRPr kumimoji="0" lang="en-US" sz="14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endParaRPr>
                    </a:p>
                    <a:p>
                      <a:pPr marL="38100" marR="0" lvl="0" indent="0" algn="r" defTabSz="914400" rtl="0" eaLnBrk="1" fontAlgn="base" latinLnBrk="0" hangingPunct="1">
                        <a:lnSpc>
                          <a:spcPts val="16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rPr>
                        <a:t>1</a:t>
                      </a:r>
                      <a:endParaRPr kumimoji="0" lang="en-US" sz="14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endParaRPr>
                    </a:p>
                    <a:p>
                      <a:pPr marL="38100" marR="0" lvl="0" indent="0" algn="r" defTabSz="914400" rtl="0" eaLnBrk="1" fontAlgn="base" latinLnBrk="0" hangingPunct="1">
                        <a:lnSpc>
                          <a:spcPts val="16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rPr>
                        <a:t>63</a:t>
                      </a:r>
                      <a:endParaRPr kumimoji="0" lang="en-US" sz="14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endParaRPr>
                    </a:p>
                    <a:p>
                      <a:pPr marL="38100" marR="0" lvl="0" indent="0" algn="r" defTabSz="914400" rtl="0" eaLnBrk="1" fontAlgn="base" latinLnBrk="0" hangingPunct="1">
                        <a:lnSpc>
                          <a:spcPts val="16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rPr>
                        <a:t>0.000</a:t>
                      </a:r>
                      <a:endParaRPr kumimoji="0" lang="en-US" sz="14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rPr>
                        <a:t> </a:t>
                      </a:r>
                      <a:endParaRPr kumimoji="0" lang="en-US" sz="14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8031">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endParaRPr>
                    </a:p>
                    <a:p>
                      <a:pPr marL="38100" marR="0" lvl="0" indent="0" algn="r" defTabSz="914400" rtl="0" eaLnBrk="1" fontAlgn="base" latinLnBrk="0" hangingPunct="1">
                        <a:lnSpc>
                          <a:spcPts val="16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rPr>
                        <a:t>0.791</a:t>
                      </a:r>
                      <a:r>
                        <a:rPr kumimoji="0" lang="en-US" sz="1400" b="0" i="0" u="none" strike="noStrike" cap="none" normalizeH="0" baseline="30000" dirty="0">
                          <a:ln>
                            <a:noFill/>
                          </a:ln>
                          <a:solidFill>
                            <a:schemeClr val="tx1"/>
                          </a:solidFill>
                          <a:effectLst/>
                          <a:latin typeface="+mn-lt"/>
                        </a:rPr>
                        <a:t>b</a:t>
                      </a:r>
                      <a:endParaRPr kumimoji="0" lang="en-US" sz="14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endParaRPr>
                    </a:p>
                    <a:p>
                      <a:pPr marL="38100" marR="0" lvl="0" indent="0" algn="r" defTabSz="914400" rtl="0" eaLnBrk="1" fontAlgn="base" latinLnBrk="0" hangingPunct="1">
                        <a:lnSpc>
                          <a:spcPts val="16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rPr>
                        <a:t>0.625</a:t>
                      </a:r>
                      <a:endParaRPr kumimoji="0" lang="en-US" sz="14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endParaRPr>
                    </a:p>
                    <a:p>
                      <a:pPr marL="38100" marR="0" lvl="0" indent="0" algn="r" defTabSz="914400" rtl="0" eaLnBrk="1" fontAlgn="base" latinLnBrk="0" hangingPunct="1">
                        <a:lnSpc>
                          <a:spcPts val="16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rPr>
                        <a:t>0.613</a:t>
                      </a:r>
                      <a:endParaRPr kumimoji="0" lang="en-US" sz="14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endParaRPr>
                    </a:p>
                    <a:p>
                      <a:pPr marL="38100" marR="0" lvl="0" indent="0" algn="r" defTabSz="914400" rtl="0" eaLnBrk="1" fontAlgn="base" latinLnBrk="0" hangingPunct="1">
                        <a:lnSpc>
                          <a:spcPts val="16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rPr>
                        <a:t>3.18192</a:t>
                      </a:r>
                      <a:endParaRPr kumimoji="0" lang="en-US" sz="14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endParaRPr>
                    </a:p>
                    <a:p>
                      <a:pPr marL="38100" marR="0" lvl="0" indent="0" algn="r" defTabSz="914400" rtl="0" eaLnBrk="1" fontAlgn="base" latinLnBrk="0" hangingPunct="1">
                        <a:lnSpc>
                          <a:spcPts val="16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rPr>
                        <a:t>0.042</a:t>
                      </a:r>
                      <a:endParaRPr kumimoji="0" lang="en-US" sz="14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endParaRPr>
                    </a:p>
                    <a:p>
                      <a:pPr marL="38100" marR="0" lvl="0" indent="0" algn="r" defTabSz="914400" rtl="0" eaLnBrk="1" fontAlgn="base" latinLnBrk="0" hangingPunct="1">
                        <a:lnSpc>
                          <a:spcPts val="16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rPr>
                        <a:t>6.927</a:t>
                      </a:r>
                      <a:endParaRPr kumimoji="0" lang="en-US" sz="14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endParaRPr>
                    </a:p>
                    <a:p>
                      <a:pPr marL="38100" marR="0" lvl="0" indent="0" algn="r" defTabSz="914400" rtl="0" eaLnBrk="1" fontAlgn="base" latinLnBrk="0" hangingPunct="1">
                        <a:lnSpc>
                          <a:spcPts val="16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rPr>
                        <a:t>1</a:t>
                      </a:r>
                      <a:endParaRPr kumimoji="0" lang="en-US" sz="14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endParaRPr>
                    </a:p>
                    <a:p>
                      <a:pPr marL="38100" marR="0" lvl="0" indent="0" algn="r" defTabSz="914400" rtl="0" eaLnBrk="1" fontAlgn="base" latinLnBrk="0" hangingPunct="1">
                        <a:lnSpc>
                          <a:spcPts val="16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rPr>
                        <a:t>62</a:t>
                      </a:r>
                      <a:endParaRPr kumimoji="0" lang="en-US" sz="14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endParaRPr>
                    </a:p>
                    <a:p>
                      <a:pPr marL="38100" marR="0" lvl="0" indent="0" algn="r" defTabSz="914400" rtl="0" eaLnBrk="1" fontAlgn="base" latinLnBrk="0" hangingPunct="1">
                        <a:lnSpc>
                          <a:spcPts val="16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rPr>
                        <a:t>0.011</a:t>
                      </a:r>
                      <a:endParaRPr kumimoji="0" lang="en-US" sz="14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endParaRPr>
                    </a:p>
                    <a:p>
                      <a:pPr marL="38100" marR="0" lvl="0" indent="0" algn="r" defTabSz="914400" rtl="0" eaLnBrk="1" fontAlgn="base" latinLnBrk="0" hangingPunct="1">
                        <a:lnSpc>
                          <a:spcPts val="16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rPr>
                        <a:t>2.048</a:t>
                      </a:r>
                      <a:endParaRPr kumimoji="0" lang="en-US" sz="14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5630">
                <a:tc gridSpan="11">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3000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30000" dirty="0" err="1">
                          <a:ln>
                            <a:noFill/>
                          </a:ln>
                          <a:solidFill>
                            <a:schemeClr val="tx1"/>
                          </a:solidFill>
                          <a:effectLst/>
                          <a:latin typeface="+mn-lt"/>
                        </a:rPr>
                        <a:t>a</a:t>
                      </a:r>
                      <a:r>
                        <a:rPr kumimoji="0" lang="en-US" sz="2000" b="0" i="0" u="none" strike="noStrike" cap="none" normalizeH="0" baseline="0" dirty="0" err="1">
                          <a:ln>
                            <a:noFill/>
                          </a:ln>
                          <a:solidFill>
                            <a:schemeClr val="tx1"/>
                          </a:solidFill>
                          <a:effectLst/>
                          <a:latin typeface="+mn-lt"/>
                        </a:rPr>
                        <a:t>Predictors</a:t>
                      </a:r>
                      <a:r>
                        <a:rPr kumimoji="0" lang="en-US" sz="2000" b="0" i="0" u="none" strike="noStrike" cap="none" normalizeH="0" baseline="0" dirty="0">
                          <a:ln>
                            <a:noFill/>
                          </a:ln>
                          <a:solidFill>
                            <a:schemeClr val="tx1"/>
                          </a:solidFill>
                          <a:effectLst/>
                          <a:latin typeface="+mn-lt"/>
                        </a:rPr>
                        <a:t>: (Constant), training_hours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5630">
                <a:tc gridSpan="11">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3000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30000" dirty="0" err="1">
                          <a:ln>
                            <a:noFill/>
                          </a:ln>
                          <a:solidFill>
                            <a:schemeClr val="tx1"/>
                          </a:solidFill>
                          <a:effectLst/>
                          <a:latin typeface="+mn-lt"/>
                        </a:rPr>
                        <a:t>b</a:t>
                      </a:r>
                      <a:r>
                        <a:rPr kumimoji="0" lang="en-US" sz="2000" b="0" i="0" u="none" strike="noStrike" cap="none" normalizeH="0" baseline="0" dirty="0" err="1">
                          <a:ln>
                            <a:noFill/>
                          </a:ln>
                          <a:solidFill>
                            <a:schemeClr val="tx1"/>
                          </a:solidFill>
                          <a:effectLst/>
                          <a:latin typeface="+mn-lt"/>
                        </a:rPr>
                        <a:t>Predictors</a:t>
                      </a:r>
                      <a:r>
                        <a:rPr kumimoji="0" lang="en-US" sz="2000" b="0" i="0" u="none" strike="noStrike" cap="none" normalizeH="0" baseline="0" dirty="0">
                          <a:ln>
                            <a:noFill/>
                          </a:ln>
                          <a:solidFill>
                            <a:schemeClr val="tx1"/>
                          </a:solidFill>
                          <a:effectLst/>
                          <a:latin typeface="+mn-lt"/>
                        </a:rPr>
                        <a:t>: (Constant), training_hours, attitude_score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340" marR="683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6" name="Rectangle 1"/>
          <p:cNvSpPr>
            <a:spLocks noChangeArrowheads="1"/>
          </p:cNvSpPr>
          <p:nvPr/>
        </p:nvSpPr>
        <p:spPr bwMode="auto">
          <a:xfrm>
            <a:off x="1239671" y="1343297"/>
            <a:ext cx="6593536" cy="461665"/>
          </a:xfrm>
          <a:prstGeom prst="rect">
            <a:avLst/>
          </a:prstGeom>
          <a:noFill/>
          <a:ln>
            <a:noFill/>
          </a:ln>
          <a:effectLst/>
        </p:spPr>
        <p:txBody>
          <a:bodyPr wrap="none" anchor="ctr">
            <a:spAutoFit/>
          </a:bodyPr>
          <a:lstStyle/>
          <a:p>
            <a:pPr>
              <a:defRPr/>
            </a:pPr>
            <a:r>
              <a:rPr lang="en-US" sz="2400" dirty="0">
                <a:latin typeface="+mn-lt"/>
                <a:cs typeface="Times New Roman" pitchFamily="18" charset="0"/>
              </a:rPr>
              <a:t>Table 14.5b. Model Summary: Stepwise Regression </a:t>
            </a:r>
            <a:endParaRPr lang="en-US" sz="2400" dirty="0">
              <a:latin typeface="+mn-lt"/>
            </a:endParaRP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4602278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514333" y="432176"/>
            <a:ext cx="2638567" cy="48222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ANOVA Table</a:t>
            </a:r>
            <a:endParaRPr lang="en-US" alt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972437393"/>
              </p:ext>
            </p:extLst>
          </p:nvPr>
        </p:nvGraphicFramePr>
        <p:xfrm>
          <a:off x="1178968" y="1513472"/>
          <a:ext cx="7637485" cy="4379270"/>
        </p:xfrm>
        <a:graphic>
          <a:graphicData uri="http://schemas.openxmlformats.org/drawingml/2006/table">
            <a:tbl>
              <a:tblPr/>
              <a:tblGrid>
                <a:gridCol w="1008362">
                  <a:extLst>
                    <a:ext uri="{9D8B030D-6E8A-4147-A177-3AD203B41FA5}">
                      <a16:colId xmlns:a16="http://schemas.microsoft.com/office/drawing/2014/main" val="20000"/>
                    </a:ext>
                  </a:extLst>
                </a:gridCol>
                <a:gridCol w="1403273">
                  <a:extLst>
                    <a:ext uri="{9D8B030D-6E8A-4147-A177-3AD203B41FA5}">
                      <a16:colId xmlns:a16="http://schemas.microsoft.com/office/drawing/2014/main" val="20001"/>
                    </a:ext>
                  </a:extLst>
                </a:gridCol>
                <a:gridCol w="1405190">
                  <a:extLst>
                    <a:ext uri="{9D8B030D-6E8A-4147-A177-3AD203B41FA5}">
                      <a16:colId xmlns:a16="http://schemas.microsoft.com/office/drawing/2014/main" val="20002"/>
                    </a:ext>
                  </a:extLst>
                </a:gridCol>
                <a:gridCol w="1106132">
                  <a:extLst>
                    <a:ext uri="{9D8B030D-6E8A-4147-A177-3AD203B41FA5}">
                      <a16:colId xmlns:a16="http://schemas.microsoft.com/office/drawing/2014/main" val="20003"/>
                    </a:ext>
                  </a:extLst>
                </a:gridCol>
                <a:gridCol w="1104214">
                  <a:extLst>
                    <a:ext uri="{9D8B030D-6E8A-4147-A177-3AD203B41FA5}">
                      <a16:colId xmlns:a16="http://schemas.microsoft.com/office/drawing/2014/main" val="20004"/>
                    </a:ext>
                  </a:extLst>
                </a:gridCol>
                <a:gridCol w="805157">
                  <a:extLst>
                    <a:ext uri="{9D8B030D-6E8A-4147-A177-3AD203B41FA5}">
                      <a16:colId xmlns:a16="http://schemas.microsoft.com/office/drawing/2014/main" val="20005"/>
                    </a:ext>
                  </a:extLst>
                </a:gridCol>
                <a:gridCol w="805157">
                  <a:extLst>
                    <a:ext uri="{9D8B030D-6E8A-4147-A177-3AD203B41FA5}">
                      <a16:colId xmlns:a16="http://schemas.microsoft.com/office/drawing/2014/main" val="20006"/>
                    </a:ext>
                  </a:extLst>
                </a:gridCol>
              </a:tblGrid>
              <a:tr h="339667">
                <a:tc grid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Model</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Sum of Squares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df</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Mean Square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mn-lt"/>
                        </a:rPr>
                        <a:t>F</a:t>
                      </a:r>
                      <a:endParaRPr kumimoji="0" lang="en-US" sz="2000" b="0" i="1"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Sig.</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408">
                <a:tc rowSpan="3">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Regression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977.590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977.590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88.253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0.000</a:t>
                      </a:r>
                      <a:r>
                        <a:rPr kumimoji="0" lang="en-US" sz="2000" b="0" i="0" u="none" strike="noStrike" cap="none" normalizeH="0" baseline="30000" dirty="0">
                          <a:ln>
                            <a:noFill/>
                          </a:ln>
                          <a:solidFill>
                            <a:schemeClr val="tx1"/>
                          </a:solidFill>
                          <a:effectLst/>
                          <a:latin typeface="+mn-lt"/>
                        </a:rPr>
                        <a:t>b</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9667">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Residual</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697.856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11.077</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9667">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Total</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1675.446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0408">
                <a:tc rowSpan="3">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Regression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1047.720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523.860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51.741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0.000</a:t>
                      </a:r>
                      <a:r>
                        <a:rPr kumimoji="0" lang="en-US" sz="2000" b="0" i="0" u="none" strike="noStrike" cap="none" normalizeH="0" baseline="30000" dirty="0">
                          <a:ln>
                            <a:noFill/>
                          </a:ln>
                          <a:solidFill>
                            <a:schemeClr val="tx1"/>
                          </a:solidFill>
                          <a:effectLst/>
                          <a:latin typeface="+mn-lt"/>
                        </a:rPr>
                        <a:t>c</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9667">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Residual</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627.726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10.125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9667">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Total</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1675.446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61150">
                <a:tc gridSpan="7">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200" b="0" i="0" u="none" strike="noStrike" cap="none" normalizeH="0" baseline="3000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30000" dirty="0" err="1">
                          <a:ln>
                            <a:noFill/>
                          </a:ln>
                          <a:solidFill>
                            <a:schemeClr val="tx1"/>
                          </a:solidFill>
                          <a:effectLst/>
                          <a:latin typeface="+mn-lt"/>
                        </a:rPr>
                        <a:t>a</a:t>
                      </a:r>
                      <a:r>
                        <a:rPr kumimoji="0" lang="en-US" sz="2200" b="0" i="0" u="none" strike="noStrike" cap="none" normalizeH="0" baseline="0" dirty="0" err="1">
                          <a:ln>
                            <a:noFill/>
                          </a:ln>
                          <a:solidFill>
                            <a:schemeClr val="tx1"/>
                          </a:solidFill>
                          <a:effectLst/>
                          <a:latin typeface="+mn-lt"/>
                        </a:rPr>
                        <a:t>Dependent</a:t>
                      </a:r>
                      <a:r>
                        <a:rPr kumimoji="0" lang="en-US" sz="2200" b="0" i="0" u="none" strike="noStrike" cap="none" normalizeH="0" baseline="0" dirty="0">
                          <a:ln>
                            <a:noFill/>
                          </a:ln>
                          <a:solidFill>
                            <a:schemeClr val="tx1"/>
                          </a:solidFill>
                          <a:effectLst/>
                          <a:latin typeface="+mn-lt"/>
                        </a:rPr>
                        <a:t> Variable: policies_sold, </a:t>
                      </a:r>
                    </a:p>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200" b="0" i="0" u="none" strike="noStrike" cap="none" normalizeH="0" baseline="3000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30000" dirty="0" err="1">
                          <a:ln>
                            <a:noFill/>
                          </a:ln>
                          <a:solidFill>
                            <a:schemeClr val="tx1"/>
                          </a:solidFill>
                          <a:effectLst/>
                          <a:latin typeface="+mn-lt"/>
                        </a:rPr>
                        <a:t>b</a:t>
                      </a:r>
                      <a:r>
                        <a:rPr kumimoji="0" lang="en-US" sz="2200" b="0" i="0" u="none" strike="noStrike" cap="none" normalizeH="0" baseline="0" dirty="0" err="1">
                          <a:ln>
                            <a:noFill/>
                          </a:ln>
                          <a:solidFill>
                            <a:schemeClr val="tx1"/>
                          </a:solidFill>
                          <a:effectLst/>
                          <a:latin typeface="+mn-lt"/>
                        </a:rPr>
                        <a:t>Predictors</a:t>
                      </a:r>
                      <a:r>
                        <a:rPr kumimoji="0" lang="en-US" sz="2200" b="0" i="0" u="none" strike="noStrike" cap="none" normalizeH="0" baseline="0" dirty="0">
                          <a:ln>
                            <a:noFill/>
                          </a:ln>
                          <a:solidFill>
                            <a:schemeClr val="tx1"/>
                          </a:solidFill>
                          <a:effectLst/>
                          <a:latin typeface="+mn-lt"/>
                        </a:rPr>
                        <a:t>: (Constant), training_hours</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39667">
                <a:tc gridSpan="7">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200" b="0" i="0" u="none" strike="noStrike" cap="none" normalizeH="0" baseline="3000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30000" dirty="0" err="1">
                          <a:ln>
                            <a:noFill/>
                          </a:ln>
                          <a:solidFill>
                            <a:schemeClr val="tx1"/>
                          </a:solidFill>
                          <a:effectLst/>
                          <a:latin typeface="+mn-lt"/>
                        </a:rPr>
                        <a:t>c</a:t>
                      </a:r>
                      <a:r>
                        <a:rPr kumimoji="0" lang="en-US" sz="2200" b="0" i="0" u="none" strike="noStrike" cap="none" normalizeH="0" baseline="0" dirty="0" err="1">
                          <a:ln>
                            <a:noFill/>
                          </a:ln>
                          <a:solidFill>
                            <a:schemeClr val="tx1"/>
                          </a:solidFill>
                          <a:effectLst/>
                          <a:latin typeface="+mn-lt"/>
                        </a:rPr>
                        <a:t>Predictors</a:t>
                      </a:r>
                      <a:r>
                        <a:rPr kumimoji="0" lang="en-US" sz="2200" b="0" i="0" u="none" strike="noStrike" cap="none" normalizeH="0" baseline="0" dirty="0">
                          <a:ln>
                            <a:noFill/>
                          </a:ln>
                          <a:solidFill>
                            <a:schemeClr val="tx1"/>
                          </a:solidFill>
                          <a:effectLst/>
                          <a:latin typeface="+mn-lt"/>
                        </a:rPr>
                        <a:t>: (Constant), training_hours, attitude_score</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bl>
          </a:graphicData>
        </a:graphic>
      </p:graphicFrame>
      <p:sp>
        <p:nvSpPr>
          <p:cNvPr id="5" name="Rectangle 1"/>
          <p:cNvSpPr>
            <a:spLocks noChangeArrowheads="1"/>
          </p:cNvSpPr>
          <p:nvPr/>
        </p:nvSpPr>
        <p:spPr bwMode="auto">
          <a:xfrm>
            <a:off x="1178968" y="940289"/>
            <a:ext cx="6136232" cy="461665"/>
          </a:xfrm>
          <a:prstGeom prst="rect">
            <a:avLst/>
          </a:prstGeom>
          <a:noFill/>
          <a:ln>
            <a:noFill/>
          </a:ln>
          <a:effectLst/>
        </p:spPr>
        <p:txBody>
          <a:bodyPr wrap="none" anchor="ctr">
            <a:spAutoFit/>
          </a:bodyPr>
          <a:lstStyle/>
          <a:p>
            <a:pPr>
              <a:defRPr/>
            </a:pPr>
            <a:r>
              <a:rPr lang="en-US" sz="2400" dirty="0">
                <a:latin typeface="+mn-lt"/>
                <a:cs typeface="Times New Roman" pitchFamily="18" charset="0"/>
              </a:rPr>
              <a:t>Table 14.5c. ANOVA Table: Stepwise Regression </a:t>
            </a:r>
            <a:endParaRPr lang="en-US" sz="2400" dirty="0">
              <a:latin typeface="+mn-lt"/>
            </a:endParaRP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3703361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253319" y="541125"/>
            <a:ext cx="3632580" cy="51593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Model Parameters </a:t>
            </a:r>
            <a:endParaRPr lang="en-US" alt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40162958"/>
              </p:ext>
            </p:extLst>
          </p:nvPr>
        </p:nvGraphicFramePr>
        <p:xfrm>
          <a:off x="1129352" y="4266539"/>
          <a:ext cx="7749654" cy="1798258"/>
        </p:xfrm>
        <a:graphic>
          <a:graphicData uri="http://schemas.openxmlformats.org/drawingml/2006/table">
            <a:tbl>
              <a:tblPr/>
              <a:tblGrid>
                <a:gridCol w="2655218">
                  <a:extLst>
                    <a:ext uri="{9D8B030D-6E8A-4147-A177-3AD203B41FA5}">
                      <a16:colId xmlns:a16="http://schemas.microsoft.com/office/drawing/2014/main" val="20000"/>
                    </a:ext>
                  </a:extLst>
                </a:gridCol>
                <a:gridCol w="2279951">
                  <a:extLst>
                    <a:ext uri="{9D8B030D-6E8A-4147-A177-3AD203B41FA5}">
                      <a16:colId xmlns:a16="http://schemas.microsoft.com/office/drawing/2014/main" val="20001"/>
                    </a:ext>
                  </a:extLst>
                </a:gridCol>
                <a:gridCol w="2814485">
                  <a:extLst>
                    <a:ext uri="{9D8B030D-6E8A-4147-A177-3AD203B41FA5}">
                      <a16:colId xmlns:a16="http://schemas.microsoft.com/office/drawing/2014/main" val="20002"/>
                    </a:ext>
                  </a:extLst>
                </a:gridCol>
              </a:tblGrid>
              <a:tr h="5603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Significant Predictor</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Contribution of Predictors in Model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2794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Shared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Unique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5750">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rPr>
                        <a:t>training_hours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(0.631)</a:t>
                      </a:r>
                      <a:r>
                        <a:rPr kumimoji="0" lang="en-US" sz="2400" b="0" i="0" u="none" strike="noStrike" cap="none" normalizeH="0" baseline="30000" dirty="0">
                          <a:ln>
                            <a:noFill/>
                          </a:ln>
                          <a:solidFill>
                            <a:schemeClr val="tx1"/>
                          </a:solidFill>
                          <a:effectLst/>
                          <a:latin typeface="+mn-lt"/>
                        </a:rPr>
                        <a:t>2 </a:t>
                      </a:r>
                      <a:r>
                        <a:rPr kumimoji="0" lang="en-US" sz="2400" b="0" i="0" u="none" strike="noStrike" cap="none" normalizeH="0" baseline="0" dirty="0">
                          <a:ln>
                            <a:noFill/>
                          </a:ln>
                          <a:solidFill>
                            <a:schemeClr val="tx1"/>
                          </a:solidFill>
                          <a:effectLst/>
                          <a:latin typeface="+mn-lt"/>
                        </a:rPr>
                        <a:t>= 39%</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(0.498)</a:t>
                      </a:r>
                      <a:r>
                        <a:rPr kumimoji="0" lang="en-US" sz="2400" b="0" i="0" u="none" strike="noStrike" cap="none" normalizeH="0" baseline="30000" dirty="0">
                          <a:ln>
                            <a:noFill/>
                          </a:ln>
                          <a:solidFill>
                            <a:schemeClr val="tx1"/>
                          </a:solidFill>
                          <a:effectLst/>
                          <a:latin typeface="+mn-lt"/>
                        </a:rPr>
                        <a:t>2 </a:t>
                      </a:r>
                      <a:r>
                        <a:rPr kumimoji="0" lang="en-US" sz="2400" b="0" i="0" u="none" strike="noStrike" cap="none" normalizeH="0" baseline="0" dirty="0">
                          <a:ln>
                            <a:noFill/>
                          </a:ln>
                          <a:solidFill>
                            <a:schemeClr val="tx1"/>
                          </a:solidFill>
                          <a:effectLst/>
                          <a:latin typeface="+mn-lt"/>
                        </a:rPr>
                        <a:t>= 24%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5750">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rPr>
                        <a:t>attitude_score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(0.371)</a:t>
                      </a:r>
                      <a:r>
                        <a:rPr kumimoji="0" lang="en-US" sz="2400" b="0" i="0" u="none" strike="noStrike" cap="none" normalizeH="0" baseline="30000" dirty="0">
                          <a:ln>
                            <a:noFill/>
                          </a:ln>
                          <a:solidFill>
                            <a:schemeClr val="tx1"/>
                          </a:solidFill>
                          <a:effectLst/>
                          <a:latin typeface="+mn-lt"/>
                        </a:rPr>
                        <a:t>2 </a:t>
                      </a:r>
                      <a:r>
                        <a:rPr kumimoji="0" lang="en-US" sz="2400" b="0" i="0" u="none" strike="noStrike" cap="none" normalizeH="0" baseline="0" dirty="0">
                          <a:ln>
                            <a:noFill/>
                          </a:ln>
                          <a:solidFill>
                            <a:schemeClr val="tx1"/>
                          </a:solidFill>
                          <a:effectLst/>
                          <a:latin typeface="+mn-lt"/>
                        </a:rPr>
                        <a:t>= 13%</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(0.317)</a:t>
                      </a:r>
                      <a:r>
                        <a:rPr kumimoji="0" lang="en-US" sz="2400" b="0" i="0" u="none" strike="noStrike" cap="none" normalizeH="0" baseline="30000" dirty="0">
                          <a:ln>
                            <a:noFill/>
                          </a:ln>
                          <a:solidFill>
                            <a:schemeClr val="tx1"/>
                          </a:solidFill>
                          <a:effectLst/>
                          <a:latin typeface="+mn-lt"/>
                        </a:rPr>
                        <a:t>2 </a:t>
                      </a:r>
                      <a:r>
                        <a:rPr kumimoji="0" lang="en-US" sz="2400" b="0" i="0" u="none" strike="noStrike" cap="none" normalizeH="0" baseline="0" dirty="0">
                          <a:ln>
                            <a:noFill/>
                          </a:ln>
                          <a:solidFill>
                            <a:schemeClr val="tx1"/>
                          </a:solidFill>
                          <a:effectLst/>
                          <a:latin typeface="+mn-lt"/>
                        </a:rPr>
                        <a:t>= 10%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Rectangle 6"/>
          <p:cNvSpPr>
            <a:spLocks noChangeArrowheads="1"/>
          </p:cNvSpPr>
          <p:nvPr/>
        </p:nvSpPr>
        <p:spPr bwMode="auto">
          <a:xfrm>
            <a:off x="1405720" y="3699554"/>
            <a:ext cx="4999317"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14.5e. Contribution of Predictors</a:t>
            </a:r>
            <a:endParaRPr lang="en-US" sz="2400" dirty="0">
              <a:latin typeface="+mn-lt"/>
            </a:endParaRPr>
          </a:p>
        </p:txBody>
      </p:sp>
      <p:pic>
        <p:nvPicPr>
          <p:cNvPr id="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579" y="1045574"/>
            <a:ext cx="6553200" cy="276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6980442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180833"/>
            <a:ext cx="7747308" cy="5561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Regression Equation</a:t>
            </a:r>
          </a:p>
        </p:txBody>
      </p:sp>
      <p:sp>
        <p:nvSpPr>
          <p:cNvPr id="3" name="Content Placeholder 2"/>
          <p:cNvSpPr txBox="1">
            <a:spLocks/>
          </p:cNvSpPr>
          <p:nvPr/>
        </p:nvSpPr>
        <p:spPr>
          <a:xfrm>
            <a:off x="1006449" y="1110017"/>
            <a:ext cx="7145740" cy="258852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buFont typeface="Wingdings 2" panose="05020102010507070707" pitchFamily="18" charset="2"/>
              <a:buNone/>
              <a:defRPr/>
            </a:pPr>
            <a:r>
              <a:rPr lang="en-US" sz="2400" dirty="0">
                <a:solidFill>
                  <a:srgbClr val="00B050"/>
                </a:solidFill>
              </a:rPr>
              <a:t>Number of Policies (ŷ) = </a:t>
            </a:r>
            <a:r>
              <a:rPr lang="en-US" sz="2400" i="1" dirty="0">
                <a:solidFill>
                  <a:srgbClr val="00B050"/>
                </a:solidFill>
              </a:rPr>
              <a:t>a </a:t>
            </a:r>
            <a:r>
              <a:rPr lang="en-US" sz="2400" dirty="0">
                <a:solidFill>
                  <a:srgbClr val="00B050"/>
                </a:solidFill>
              </a:rPr>
              <a:t>+ b</a:t>
            </a:r>
            <a:r>
              <a:rPr lang="en-US" sz="2400" baseline="-25000" dirty="0">
                <a:solidFill>
                  <a:srgbClr val="00B050"/>
                </a:solidFill>
              </a:rPr>
              <a:t>1 </a:t>
            </a:r>
            <a:r>
              <a:rPr lang="en-US" sz="2400" dirty="0">
                <a:solidFill>
                  <a:srgbClr val="00B050"/>
                </a:solidFill>
              </a:rPr>
              <a:t>(training hours) + b</a:t>
            </a:r>
            <a:r>
              <a:rPr lang="en-US" sz="2400" baseline="-25000" dirty="0">
                <a:solidFill>
                  <a:srgbClr val="00B050"/>
                </a:solidFill>
              </a:rPr>
              <a:t>2</a:t>
            </a:r>
            <a:r>
              <a:rPr lang="en-US" sz="2400" dirty="0">
                <a:solidFill>
                  <a:srgbClr val="00B050"/>
                </a:solidFill>
              </a:rPr>
              <a:t> (attitude score)</a:t>
            </a:r>
          </a:p>
          <a:p>
            <a:pPr marL="69850" indent="0">
              <a:buFont typeface="Wingdings 2" panose="05020102010507070707" pitchFamily="18" charset="2"/>
              <a:buNone/>
              <a:defRPr/>
            </a:pPr>
            <a:r>
              <a:rPr lang="en-US" sz="2400" dirty="0"/>
              <a:t>			</a:t>
            </a:r>
          </a:p>
          <a:p>
            <a:pPr marL="69850" indent="0">
              <a:buFont typeface="Wingdings 2" panose="05020102010507070707" pitchFamily="18" charset="2"/>
              <a:buNone/>
              <a:defRPr/>
            </a:pPr>
            <a:r>
              <a:rPr lang="en-US" sz="2400" dirty="0"/>
              <a:t>= 1.279 + 0.171 (training hours) + 0.118 (attitude score)</a:t>
            </a:r>
          </a:p>
          <a:p>
            <a:pPr marL="69850" indent="0">
              <a:buFont typeface="Wingdings 2" panose="05020102010507070707" pitchFamily="18" charset="2"/>
              <a:buNone/>
              <a:defRPr/>
            </a:pPr>
            <a:endParaRPr lang="en-US" sz="2400" b="1" dirty="0"/>
          </a:p>
          <a:p>
            <a:pPr marL="69850" indent="0">
              <a:buFont typeface="Wingdings 2" panose="05020102010507070707" pitchFamily="18" charset="2"/>
              <a:buNone/>
              <a:defRPr/>
            </a:pPr>
            <a:r>
              <a:rPr lang="en-US" sz="2400" dirty="0"/>
              <a:t>Excluded Variables  in Model  </a:t>
            </a:r>
          </a:p>
          <a:p>
            <a:pPr marL="69850" indent="0">
              <a:buFont typeface="Wingdings 2" panose="05020102010507070707" pitchFamily="18" charset="2"/>
              <a:buNone/>
              <a:defRPr/>
            </a:pPr>
            <a:r>
              <a:rPr lang="en-US" sz="2400" dirty="0"/>
              <a:t> </a:t>
            </a:r>
          </a:p>
          <a:p>
            <a:pPr>
              <a:defRPr/>
            </a:pPr>
            <a:endParaRPr lang="en-US" sz="2400" dirty="0"/>
          </a:p>
        </p:txBody>
      </p:sp>
      <p:graphicFrame>
        <p:nvGraphicFramePr>
          <p:cNvPr id="5" name="Object 8"/>
          <p:cNvGraphicFramePr>
            <a:graphicFrameLocks noChangeAspect="1"/>
          </p:cNvGraphicFramePr>
          <p:nvPr>
            <p:extLst>
              <p:ext uri="{D42A27DB-BD31-4B8C-83A1-F6EECF244321}">
                <p14:modId xmlns:p14="http://schemas.microsoft.com/office/powerpoint/2010/main" val="3667983996"/>
              </p:ext>
            </p:extLst>
          </p:nvPr>
        </p:nvGraphicFramePr>
        <p:xfrm>
          <a:off x="937147" y="3933967"/>
          <a:ext cx="7289800" cy="2076450"/>
        </p:xfrm>
        <a:graphic>
          <a:graphicData uri="http://schemas.openxmlformats.org/presentationml/2006/ole">
            <mc:AlternateContent xmlns:mc="http://schemas.openxmlformats.org/markup-compatibility/2006">
              <mc:Choice xmlns:v="urn:schemas-microsoft-com:vml" Requires="v">
                <p:oleObj name="Document" r:id="rId2" imgW="5731851" imgH="1639037" progId="Word.Document.12">
                  <p:embed/>
                </p:oleObj>
              </mc:Choice>
              <mc:Fallback>
                <p:oleObj name="Document" r:id="rId2" imgW="5731851" imgH="1639037" progId="Word.Document.12">
                  <p:embed/>
                  <p:pic>
                    <p:nvPicPr>
                      <p:cNvPr id="5"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147" y="3933967"/>
                        <a:ext cx="72898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1333793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96938" y="-31845"/>
            <a:ext cx="7259472" cy="8780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dirty="0">
                <a:latin typeface="+mn-lt"/>
              </a:rPr>
              <a:t>Interpreting Outputs of Backward Regression Method</a:t>
            </a:r>
          </a:p>
        </p:txBody>
      </p:sp>
      <p:sp>
        <p:nvSpPr>
          <p:cNvPr id="3" name="Content Placeholder 2"/>
          <p:cNvSpPr txBox="1">
            <a:spLocks/>
          </p:cNvSpPr>
          <p:nvPr/>
        </p:nvSpPr>
        <p:spPr>
          <a:xfrm>
            <a:off x="762000" y="1600200"/>
            <a:ext cx="6777038" cy="40602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b="1" dirty="0"/>
              <a:t>Variable Entered/Removed Table </a:t>
            </a:r>
            <a:endParaRPr lang="en-US"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783258519"/>
              </p:ext>
            </p:extLst>
          </p:nvPr>
        </p:nvGraphicFramePr>
        <p:xfrm>
          <a:off x="762000" y="3350692"/>
          <a:ext cx="7866797" cy="2527365"/>
        </p:xfrm>
        <a:graphic>
          <a:graphicData uri="http://schemas.openxmlformats.org/drawingml/2006/table">
            <a:tbl>
              <a:tblPr/>
              <a:tblGrid>
                <a:gridCol w="1028420">
                  <a:extLst>
                    <a:ext uri="{9D8B030D-6E8A-4147-A177-3AD203B41FA5}">
                      <a16:colId xmlns:a16="http://schemas.microsoft.com/office/drawing/2014/main" val="20000"/>
                    </a:ext>
                  </a:extLst>
                </a:gridCol>
                <a:gridCol w="2075278">
                  <a:extLst>
                    <a:ext uri="{9D8B030D-6E8A-4147-A177-3AD203B41FA5}">
                      <a16:colId xmlns:a16="http://schemas.microsoft.com/office/drawing/2014/main" val="20001"/>
                    </a:ext>
                  </a:extLst>
                </a:gridCol>
                <a:gridCol w="1661450">
                  <a:extLst>
                    <a:ext uri="{9D8B030D-6E8A-4147-A177-3AD203B41FA5}">
                      <a16:colId xmlns:a16="http://schemas.microsoft.com/office/drawing/2014/main" val="20002"/>
                    </a:ext>
                  </a:extLst>
                </a:gridCol>
                <a:gridCol w="3101649">
                  <a:extLst>
                    <a:ext uri="{9D8B030D-6E8A-4147-A177-3AD203B41FA5}">
                      <a16:colId xmlns:a16="http://schemas.microsoft.com/office/drawing/2014/main" val="20003"/>
                    </a:ext>
                  </a:extLst>
                </a:gridCol>
              </a:tblGrid>
              <a:tr h="479425">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Model</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Variables Entered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Variables Removed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Method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79488">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rPr>
                        <a:t>attitude_score</a:t>
                      </a:r>
                      <a:r>
                        <a:rPr kumimoji="0" lang="en-US" sz="2400" b="0" i="0" u="none" strike="noStrike" cap="none" normalizeH="0" baseline="0" dirty="0">
                          <a:ln>
                            <a:noFill/>
                          </a:ln>
                          <a:solidFill>
                            <a:schemeClr val="tx1"/>
                          </a:solidFill>
                          <a:effectLst/>
                          <a:latin typeface="+mn-lt"/>
                        </a:rPr>
                        <a:t>, length_service, age, training_hours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Enter</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0250">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rPr>
                        <a:t>length_service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Backward (criterion: Probability of F-to-remove &gt;= 0.100).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 name="Rectangle 1"/>
          <p:cNvSpPr>
            <a:spLocks noChangeArrowheads="1"/>
          </p:cNvSpPr>
          <p:nvPr/>
        </p:nvSpPr>
        <p:spPr bwMode="auto">
          <a:xfrm>
            <a:off x="1055688" y="2262958"/>
            <a:ext cx="6189662" cy="830997"/>
          </a:xfrm>
          <a:prstGeom prst="rect">
            <a:avLst/>
          </a:prstGeom>
          <a:noFill/>
          <a:ln>
            <a:noFill/>
          </a:ln>
          <a:effectLst/>
        </p:spPr>
        <p:txBody>
          <a:bodyPr wrap="square" anchor="ctr">
            <a:spAutoFit/>
          </a:bodyPr>
          <a:lstStyle/>
          <a:p>
            <a:pPr>
              <a:defRPr/>
            </a:pPr>
            <a:r>
              <a:rPr lang="en-US" sz="2400" dirty="0">
                <a:latin typeface="+mn-lt"/>
                <a:cs typeface="Times New Roman" pitchFamily="18" charset="0"/>
              </a:rPr>
              <a:t>Table 14.6a. Variables Entered/Removed: Backward Regression</a:t>
            </a:r>
            <a:endParaRPr lang="en-US" sz="2400" dirty="0">
              <a:latin typeface="+mn-lt"/>
            </a:endParaRP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4430078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324971" y="1307826"/>
            <a:ext cx="6777038" cy="53681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Model Summary</a:t>
            </a:r>
          </a:p>
        </p:txBody>
      </p:sp>
      <p:graphicFrame>
        <p:nvGraphicFramePr>
          <p:cNvPr id="4" name="Table 3"/>
          <p:cNvGraphicFramePr>
            <a:graphicFrameLocks noGrp="1"/>
          </p:cNvGraphicFramePr>
          <p:nvPr>
            <p:extLst>
              <p:ext uri="{D42A27DB-BD31-4B8C-83A1-F6EECF244321}">
                <p14:modId xmlns:p14="http://schemas.microsoft.com/office/powerpoint/2010/main" val="3742751464"/>
              </p:ext>
            </p:extLst>
          </p:nvPr>
        </p:nvGraphicFramePr>
        <p:xfrm>
          <a:off x="1087271" y="2781869"/>
          <a:ext cx="7772400" cy="2318512"/>
        </p:xfrm>
        <a:graphic>
          <a:graphicData uri="http://schemas.openxmlformats.org/drawingml/2006/table">
            <a:tbl>
              <a:tblPr/>
              <a:tblGrid>
                <a:gridCol w="595313">
                  <a:extLst>
                    <a:ext uri="{9D8B030D-6E8A-4147-A177-3AD203B41FA5}">
                      <a16:colId xmlns:a16="http://schemas.microsoft.com/office/drawing/2014/main" val="20000"/>
                    </a:ext>
                  </a:extLst>
                </a:gridCol>
                <a:gridCol w="395287">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49263">
                  <a:extLst>
                    <a:ext uri="{9D8B030D-6E8A-4147-A177-3AD203B41FA5}">
                      <a16:colId xmlns:a16="http://schemas.microsoft.com/office/drawing/2014/main" val="20008"/>
                    </a:ext>
                  </a:extLst>
                </a:gridCol>
                <a:gridCol w="901700">
                  <a:extLst>
                    <a:ext uri="{9D8B030D-6E8A-4147-A177-3AD203B41FA5}">
                      <a16:colId xmlns:a16="http://schemas.microsoft.com/office/drawing/2014/main" val="20009"/>
                    </a:ext>
                  </a:extLst>
                </a:gridCol>
                <a:gridCol w="935037">
                  <a:extLst>
                    <a:ext uri="{9D8B030D-6E8A-4147-A177-3AD203B41FA5}">
                      <a16:colId xmlns:a16="http://schemas.microsoft.com/office/drawing/2014/main" val="20010"/>
                    </a:ext>
                  </a:extLst>
                </a:gridCol>
              </a:tblGrid>
              <a:tr h="207963">
                <a:tc row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Model</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R</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R Square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Adjusted R Square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Std. Error of the Estimate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Change Statistics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Durbin–Watson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783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R Square Change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 Change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df 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df 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Sig. F Change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1"/>
                  </a:ext>
                </a:extLst>
              </a:tr>
              <a:tr h="533400">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0.805</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0.648</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0.625</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3.13452</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0.648</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27.631</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4</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60</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0.000</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 </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0.801</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0.642</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0.625</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3.13408</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−0.006</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0.983</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1</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60</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0.325</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2.052</a:t>
                      </a:r>
                      <a:endParaRPr kumimoji="0" lang="en-US" sz="1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Rectangle 2"/>
          <p:cNvSpPr>
            <a:spLocks noChangeArrowheads="1"/>
          </p:cNvSpPr>
          <p:nvPr/>
        </p:nvSpPr>
        <p:spPr bwMode="auto">
          <a:xfrm>
            <a:off x="1324971" y="2098343"/>
            <a:ext cx="6617902"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14.6b. Model Summary: Backward Regression</a:t>
            </a:r>
            <a:endParaRPr lang="en-US" sz="2400" dirty="0">
              <a:latin typeface="+mn-lt"/>
            </a:endParaRPr>
          </a:p>
        </p:txBody>
      </p:sp>
      <p:sp>
        <p:nvSpPr>
          <p:cNvPr id="9"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2349249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572904" y="1091821"/>
            <a:ext cx="6777038" cy="48222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ANOVA Table </a:t>
            </a:r>
            <a:endParaRPr lang="en-US" alt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2262921532"/>
              </p:ext>
            </p:extLst>
          </p:nvPr>
        </p:nvGraphicFramePr>
        <p:xfrm>
          <a:off x="1078173" y="2516875"/>
          <a:ext cx="7697337" cy="3081468"/>
        </p:xfrm>
        <a:graphic>
          <a:graphicData uri="http://schemas.openxmlformats.org/drawingml/2006/table">
            <a:tbl>
              <a:tblPr/>
              <a:tblGrid>
                <a:gridCol w="668740">
                  <a:extLst>
                    <a:ext uri="{9D8B030D-6E8A-4147-A177-3AD203B41FA5}">
                      <a16:colId xmlns:a16="http://schemas.microsoft.com/office/drawing/2014/main" val="20000"/>
                    </a:ext>
                  </a:extLst>
                </a:gridCol>
                <a:gridCol w="1473959">
                  <a:extLst>
                    <a:ext uri="{9D8B030D-6E8A-4147-A177-3AD203B41FA5}">
                      <a16:colId xmlns:a16="http://schemas.microsoft.com/office/drawing/2014/main" val="20001"/>
                    </a:ext>
                  </a:extLst>
                </a:gridCol>
                <a:gridCol w="1446662">
                  <a:extLst>
                    <a:ext uri="{9D8B030D-6E8A-4147-A177-3AD203B41FA5}">
                      <a16:colId xmlns:a16="http://schemas.microsoft.com/office/drawing/2014/main" val="20002"/>
                    </a:ext>
                  </a:extLst>
                </a:gridCol>
                <a:gridCol w="873457">
                  <a:extLst>
                    <a:ext uri="{9D8B030D-6E8A-4147-A177-3AD203B41FA5}">
                      <a16:colId xmlns:a16="http://schemas.microsoft.com/office/drawing/2014/main" val="20003"/>
                    </a:ext>
                  </a:extLst>
                </a:gridCol>
                <a:gridCol w="1351128">
                  <a:extLst>
                    <a:ext uri="{9D8B030D-6E8A-4147-A177-3AD203B41FA5}">
                      <a16:colId xmlns:a16="http://schemas.microsoft.com/office/drawing/2014/main" val="20004"/>
                    </a:ext>
                  </a:extLst>
                </a:gridCol>
                <a:gridCol w="1056421">
                  <a:extLst>
                    <a:ext uri="{9D8B030D-6E8A-4147-A177-3AD203B41FA5}">
                      <a16:colId xmlns:a16="http://schemas.microsoft.com/office/drawing/2014/main" val="20005"/>
                    </a:ext>
                  </a:extLst>
                </a:gridCol>
                <a:gridCol w="826970">
                  <a:extLst>
                    <a:ext uri="{9D8B030D-6E8A-4147-A177-3AD203B41FA5}">
                      <a16:colId xmlns:a16="http://schemas.microsoft.com/office/drawing/2014/main" val="20006"/>
                    </a:ext>
                  </a:extLst>
                </a:gridCol>
              </a:tblGrid>
              <a:tr h="465138">
                <a:tc grid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Model</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Sum of Squares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df</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Mean Square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Sig.</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2250">
                <a:tc rowSpan="3">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Regression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1085.933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271.483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27.631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600">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Residual</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589.513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9.825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00">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Total</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1675.446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2250">
                <a:tc rowSpan="3">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Regression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1076.275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358.758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36.524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8600">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Residual</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599.171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9.822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8600">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Total</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1675.446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7" name="Rectangle 3"/>
          <p:cNvSpPr>
            <a:spLocks noChangeArrowheads="1"/>
          </p:cNvSpPr>
          <p:nvPr/>
        </p:nvSpPr>
        <p:spPr bwMode="auto">
          <a:xfrm>
            <a:off x="1317104" y="1728995"/>
            <a:ext cx="6160597" cy="461665"/>
          </a:xfrm>
          <a:prstGeom prst="rect">
            <a:avLst/>
          </a:prstGeom>
          <a:noFill/>
          <a:ln>
            <a:noFill/>
          </a:ln>
          <a:effectLst/>
        </p:spPr>
        <p:txBody>
          <a:bodyPr wrap="none" anchor="ctr">
            <a:spAutoFit/>
          </a:bodyPr>
          <a:lstStyle/>
          <a:p>
            <a:pPr>
              <a:defRPr/>
            </a:pPr>
            <a:r>
              <a:rPr lang="en-US" sz="2400" dirty="0">
                <a:latin typeface="+mn-lt"/>
                <a:cs typeface="Times New Roman" pitchFamily="18" charset="0"/>
              </a:rPr>
              <a:t>Table 14.6c. ANOVA Table: Backward Regression</a:t>
            </a:r>
            <a:endParaRPr lang="en-US" sz="2400" dirty="0">
              <a:latin typeface="+mn-lt"/>
            </a:endParaRPr>
          </a:p>
        </p:txBody>
      </p:sp>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3539901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425054" y="529987"/>
            <a:ext cx="6777038" cy="46629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Model Parameter</a:t>
            </a:r>
            <a:endParaRPr lang="en-US" alt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454322150"/>
              </p:ext>
            </p:extLst>
          </p:nvPr>
        </p:nvGraphicFramePr>
        <p:xfrm>
          <a:off x="1075041" y="1567136"/>
          <a:ext cx="7891534" cy="4603891"/>
        </p:xfrm>
        <a:graphic>
          <a:graphicData uri="http://schemas.openxmlformats.org/drawingml/2006/table">
            <a:tbl>
              <a:tblPr/>
              <a:tblGrid>
                <a:gridCol w="249206">
                  <a:extLst>
                    <a:ext uri="{9D8B030D-6E8A-4147-A177-3AD203B41FA5}">
                      <a16:colId xmlns:a16="http://schemas.microsoft.com/office/drawing/2014/main" val="20000"/>
                    </a:ext>
                  </a:extLst>
                </a:gridCol>
                <a:gridCol w="1329101">
                  <a:extLst>
                    <a:ext uri="{9D8B030D-6E8A-4147-A177-3AD203B41FA5}">
                      <a16:colId xmlns:a16="http://schemas.microsoft.com/office/drawing/2014/main" val="20001"/>
                    </a:ext>
                  </a:extLst>
                </a:gridCol>
                <a:gridCol w="789153">
                  <a:extLst>
                    <a:ext uri="{9D8B030D-6E8A-4147-A177-3AD203B41FA5}">
                      <a16:colId xmlns:a16="http://schemas.microsoft.com/office/drawing/2014/main" val="20002"/>
                    </a:ext>
                  </a:extLst>
                </a:gridCol>
                <a:gridCol w="623016">
                  <a:extLst>
                    <a:ext uri="{9D8B030D-6E8A-4147-A177-3AD203B41FA5}">
                      <a16:colId xmlns:a16="http://schemas.microsoft.com/office/drawing/2014/main" val="20003"/>
                    </a:ext>
                  </a:extLst>
                </a:gridCol>
                <a:gridCol w="1246032">
                  <a:extLst>
                    <a:ext uri="{9D8B030D-6E8A-4147-A177-3AD203B41FA5}">
                      <a16:colId xmlns:a16="http://schemas.microsoft.com/office/drawing/2014/main" val="20004"/>
                    </a:ext>
                  </a:extLst>
                </a:gridCol>
                <a:gridCol w="498414">
                  <a:extLst>
                    <a:ext uri="{9D8B030D-6E8A-4147-A177-3AD203B41FA5}">
                      <a16:colId xmlns:a16="http://schemas.microsoft.com/office/drawing/2014/main" val="20005"/>
                    </a:ext>
                  </a:extLst>
                </a:gridCol>
                <a:gridCol w="789153">
                  <a:extLst>
                    <a:ext uri="{9D8B030D-6E8A-4147-A177-3AD203B41FA5}">
                      <a16:colId xmlns:a16="http://schemas.microsoft.com/office/drawing/2014/main" val="20006"/>
                    </a:ext>
                  </a:extLst>
                </a:gridCol>
                <a:gridCol w="789153">
                  <a:extLst>
                    <a:ext uri="{9D8B030D-6E8A-4147-A177-3AD203B41FA5}">
                      <a16:colId xmlns:a16="http://schemas.microsoft.com/office/drawing/2014/main" val="20007"/>
                    </a:ext>
                  </a:extLst>
                </a:gridCol>
                <a:gridCol w="789153">
                  <a:extLst>
                    <a:ext uri="{9D8B030D-6E8A-4147-A177-3AD203B41FA5}">
                      <a16:colId xmlns:a16="http://schemas.microsoft.com/office/drawing/2014/main" val="20008"/>
                    </a:ext>
                  </a:extLst>
                </a:gridCol>
                <a:gridCol w="789153">
                  <a:extLst>
                    <a:ext uri="{9D8B030D-6E8A-4147-A177-3AD203B41FA5}">
                      <a16:colId xmlns:a16="http://schemas.microsoft.com/office/drawing/2014/main" val="20009"/>
                    </a:ext>
                  </a:extLst>
                </a:gridCol>
              </a:tblGrid>
              <a:tr h="511951">
                <a:tc rowSpan="2" grid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Model</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Unstandardized Coefficients</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Standardized Coefficients</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t</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Sig.</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Correlations</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3039">
                <a:tc gridSpan="2" vMerge="1">
                  <a:txBody>
                    <a:bodyPr/>
                    <a:lstStyle/>
                    <a:p>
                      <a:endParaRPr lang="en-US"/>
                    </a:p>
                  </a:txBody>
                  <a:tcPr/>
                </a:tc>
                <a:tc hMerge="1"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B</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Std. Error</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Beta</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Zero-order</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Partial</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Part</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3039">
                <a:tc rowSpan="5">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(Constant)</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−1.044</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1.527</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 </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−0.684</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0.497</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 </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 </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 </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3039">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training_hours</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0.167</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0.029</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0.602</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5.731</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0.000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0.764</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0.595</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0.439</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3039">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length_service</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0.122</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0.123</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0.086</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0.991</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0.325</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0.306</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0.127</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0.076</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3039">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age</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0.047</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0.037</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0.110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1.289</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0.202</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0.197</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0.164</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0.099</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3039">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attitude_score</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0.107</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0.048</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0.229</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2.213</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0.031</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0.614</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0.275</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0.169</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3039">
                <a:tc rowSpan="4">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2</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(Constant)</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−0.732</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1.494</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 </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−0.490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0.626</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 </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 </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 </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3039">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training_hours</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0.179</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0.027</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0.644</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6.708</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0.000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0.764</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0.652</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0.514</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3039">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age</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0.059</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0.035</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0.137</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1.705</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0.093</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0.197</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0.213</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0.131</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83039">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attitude_score</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0.094</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0.046</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0.201</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2.019</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0.048</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0.614</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0.250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0.155</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5" name="Rectangle 1"/>
          <p:cNvSpPr>
            <a:spLocks noChangeArrowheads="1"/>
          </p:cNvSpPr>
          <p:nvPr/>
        </p:nvSpPr>
        <p:spPr bwMode="auto">
          <a:xfrm>
            <a:off x="1075040" y="996285"/>
            <a:ext cx="6849760"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14.6d. Model Parameters: Backward Regression</a:t>
            </a:r>
            <a:endParaRPr lang="en-US" sz="2400" dirty="0">
              <a:latin typeface="+mn-lt"/>
            </a:endParaRP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632929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166047"/>
            <a:ext cx="7314063" cy="5709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Partial and Part correlations </a:t>
            </a:r>
          </a:p>
        </p:txBody>
      </p:sp>
      <p:graphicFrame>
        <p:nvGraphicFramePr>
          <p:cNvPr id="3" name="Content Placeholder 5"/>
          <p:cNvGraphicFramePr>
            <a:graphicFrameLocks/>
          </p:cNvGraphicFramePr>
          <p:nvPr>
            <p:extLst>
              <p:ext uri="{D42A27DB-BD31-4B8C-83A1-F6EECF244321}">
                <p14:modId xmlns:p14="http://schemas.microsoft.com/office/powerpoint/2010/main" val="3048561906"/>
              </p:ext>
            </p:extLst>
          </p:nvPr>
        </p:nvGraphicFramePr>
        <p:xfrm>
          <a:off x="838200" y="1752600"/>
          <a:ext cx="7685806" cy="2192641"/>
        </p:xfrm>
        <a:graphic>
          <a:graphicData uri="http://schemas.openxmlformats.org/drawingml/2006/table">
            <a:tbl>
              <a:tblPr/>
              <a:tblGrid>
                <a:gridCol w="2635016">
                  <a:extLst>
                    <a:ext uri="{9D8B030D-6E8A-4147-A177-3AD203B41FA5}">
                      <a16:colId xmlns:a16="http://schemas.microsoft.com/office/drawing/2014/main" val="20000"/>
                    </a:ext>
                  </a:extLst>
                </a:gridCol>
                <a:gridCol w="2262098">
                  <a:extLst>
                    <a:ext uri="{9D8B030D-6E8A-4147-A177-3AD203B41FA5}">
                      <a16:colId xmlns:a16="http://schemas.microsoft.com/office/drawing/2014/main" val="20001"/>
                    </a:ext>
                  </a:extLst>
                </a:gridCol>
                <a:gridCol w="2788692">
                  <a:extLst>
                    <a:ext uri="{9D8B030D-6E8A-4147-A177-3AD203B41FA5}">
                      <a16:colId xmlns:a16="http://schemas.microsoft.com/office/drawing/2014/main" val="20002"/>
                    </a:ext>
                  </a:extLst>
                </a:gridCol>
              </a:tblGrid>
              <a:tr h="48768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Significant predictor</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Contribution of Predictors in Model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9679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Shared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Unique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796">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rPr>
                        <a:t>training_hours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(0.652)</a:t>
                      </a:r>
                      <a:r>
                        <a:rPr kumimoji="0" lang="en-US" sz="2400" b="0" i="0" u="none" strike="noStrike" cap="none" normalizeH="0" baseline="30000" dirty="0">
                          <a:ln>
                            <a:noFill/>
                          </a:ln>
                          <a:solidFill>
                            <a:schemeClr val="tx1"/>
                          </a:solidFill>
                          <a:effectLst/>
                          <a:latin typeface="+mn-lt"/>
                        </a:rPr>
                        <a:t>2 </a:t>
                      </a:r>
                      <a:r>
                        <a:rPr kumimoji="0" lang="en-US" sz="2400" b="0" i="0" u="none" strike="noStrike" cap="none" normalizeH="0" baseline="0" dirty="0">
                          <a:ln>
                            <a:noFill/>
                          </a:ln>
                          <a:solidFill>
                            <a:schemeClr val="tx1"/>
                          </a:solidFill>
                          <a:effectLst/>
                          <a:latin typeface="+mn-lt"/>
                        </a:rPr>
                        <a:t>= 42%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(0.514)</a:t>
                      </a:r>
                      <a:r>
                        <a:rPr kumimoji="0" lang="en-US" sz="2400" b="0" i="0" u="none" strike="noStrike" cap="none" normalizeH="0" baseline="30000" dirty="0">
                          <a:ln>
                            <a:noFill/>
                          </a:ln>
                          <a:solidFill>
                            <a:schemeClr val="tx1"/>
                          </a:solidFill>
                          <a:effectLst/>
                          <a:latin typeface="+mn-lt"/>
                        </a:rPr>
                        <a:t>2 </a:t>
                      </a:r>
                      <a:r>
                        <a:rPr kumimoji="0" lang="en-US" sz="2400" b="0" i="0" u="none" strike="noStrike" cap="none" normalizeH="0" baseline="0" dirty="0">
                          <a:ln>
                            <a:noFill/>
                          </a:ln>
                          <a:solidFill>
                            <a:schemeClr val="tx1"/>
                          </a:solidFill>
                          <a:effectLst/>
                          <a:latin typeface="+mn-lt"/>
                        </a:rPr>
                        <a:t>= 26%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796">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Age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(0.213)</a:t>
                      </a:r>
                      <a:r>
                        <a:rPr kumimoji="0" lang="en-US" sz="2400" b="0" i="0" u="none" strike="noStrike" cap="none" normalizeH="0" baseline="30000" dirty="0">
                          <a:ln>
                            <a:noFill/>
                          </a:ln>
                          <a:solidFill>
                            <a:schemeClr val="tx1"/>
                          </a:solidFill>
                          <a:effectLst/>
                          <a:latin typeface="+mn-lt"/>
                        </a:rPr>
                        <a:t>2 </a:t>
                      </a:r>
                      <a:r>
                        <a:rPr kumimoji="0" lang="en-US" sz="2400" b="0" i="0" u="none" strike="noStrike" cap="none" normalizeH="0" baseline="0" dirty="0">
                          <a:ln>
                            <a:noFill/>
                          </a:ln>
                          <a:solidFill>
                            <a:schemeClr val="tx1"/>
                          </a:solidFill>
                          <a:effectLst/>
                          <a:latin typeface="+mn-lt"/>
                        </a:rPr>
                        <a:t>= 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(0.131)</a:t>
                      </a:r>
                      <a:r>
                        <a:rPr kumimoji="0" lang="en-US" sz="2400" b="0" i="0" u="none" strike="noStrike" cap="none" normalizeH="0" baseline="30000" dirty="0">
                          <a:ln>
                            <a:noFill/>
                          </a:ln>
                          <a:solidFill>
                            <a:schemeClr val="tx1"/>
                          </a:solidFill>
                          <a:effectLst/>
                          <a:latin typeface="+mn-lt"/>
                        </a:rPr>
                        <a:t>2 </a:t>
                      </a:r>
                      <a:r>
                        <a:rPr kumimoji="0" lang="en-US" sz="2400" b="0" i="0" u="none" strike="noStrike" cap="none" normalizeH="0" baseline="0" dirty="0">
                          <a:ln>
                            <a:noFill/>
                          </a:ln>
                          <a:solidFill>
                            <a:schemeClr val="tx1"/>
                          </a:solidFill>
                          <a:effectLst/>
                          <a:latin typeface="+mn-lt"/>
                        </a:rPr>
                        <a:t>= 1.7%</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796">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rPr>
                        <a:t>attitude_score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(0.250)</a:t>
                      </a:r>
                      <a:r>
                        <a:rPr kumimoji="0" lang="en-US" sz="2400" b="0" i="0" u="none" strike="noStrike" cap="none" normalizeH="0" baseline="30000" dirty="0">
                          <a:ln>
                            <a:noFill/>
                          </a:ln>
                          <a:solidFill>
                            <a:schemeClr val="tx1"/>
                          </a:solidFill>
                          <a:effectLst/>
                          <a:latin typeface="+mn-lt"/>
                        </a:rPr>
                        <a:t>2 </a:t>
                      </a:r>
                      <a:r>
                        <a:rPr kumimoji="0" lang="en-US" sz="2400" b="0" i="0" u="none" strike="noStrike" cap="none" normalizeH="0" baseline="0" dirty="0">
                          <a:ln>
                            <a:noFill/>
                          </a:ln>
                          <a:solidFill>
                            <a:schemeClr val="tx1"/>
                          </a:solidFill>
                          <a:effectLst/>
                          <a:latin typeface="+mn-lt"/>
                        </a:rPr>
                        <a:t>= 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(0.155)</a:t>
                      </a:r>
                      <a:r>
                        <a:rPr kumimoji="0" lang="en-US" sz="2400" b="0" i="0" u="none" strike="noStrike" cap="none" normalizeH="0" baseline="30000" dirty="0">
                          <a:ln>
                            <a:noFill/>
                          </a:ln>
                          <a:solidFill>
                            <a:schemeClr val="tx1"/>
                          </a:solidFill>
                          <a:effectLst/>
                          <a:latin typeface="+mn-lt"/>
                        </a:rPr>
                        <a:t>2 </a:t>
                      </a:r>
                      <a:r>
                        <a:rPr kumimoji="0" lang="en-US" sz="2400" b="0" i="0" u="none" strike="noStrike" cap="none" normalizeH="0" baseline="0" dirty="0">
                          <a:ln>
                            <a:noFill/>
                          </a:ln>
                          <a:solidFill>
                            <a:schemeClr val="tx1"/>
                          </a:solidFill>
                          <a:effectLst/>
                          <a:latin typeface="+mn-lt"/>
                        </a:rPr>
                        <a:t>= 2.4%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741363" y="1115571"/>
            <a:ext cx="7782643"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14.6e. Contribution of Predictors: Backward Regression</a:t>
            </a:r>
            <a:endParaRPr lang="en-US" sz="2400" dirty="0">
              <a:latin typeface="+mn-lt"/>
            </a:endParaRPr>
          </a:p>
        </p:txBody>
      </p:sp>
      <p:sp>
        <p:nvSpPr>
          <p:cNvPr id="6" name="Rectangle 5"/>
          <p:cNvSpPr/>
          <p:nvPr/>
        </p:nvSpPr>
        <p:spPr>
          <a:xfrm>
            <a:off x="762000" y="4097306"/>
            <a:ext cx="2775824" cy="461665"/>
          </a:xfrm>
          <a:prstGeom prst="rect">
            <a:avLst/>
          </a:prstGeom>
        </p:spPr>
        <p:txBody>
          <a:bodyPr wrap="none">
            <a:spAutoFit/>
          </a:bodyPr>
          <a:lstStyle/>
          <a:p>
            <a:pPr eaLnBrk="1" hangingPunct="1">
              <a:defRPr/>
            </a:pPr>
            <a:r>
              <a:rPr lang="en-US" sz="2400" b="1" dirty="0">
                <a:latin typeface="+mn-lt"/>
              </a:rPr>
              <a:t>Regression Equation</a:t>
            </a:r>
            <a:endParaRPr lang="en-US" sz="2400" dirty="0">
              <a:latin typeface="+mn-lt"/>
            </a:endParaRPr>
          </a:p>
        </p:txBody>
      </p:sp>
      <p:sp>
        <p:nvSpPr>
          <p:cNvPr id="7" name="Rectangle 6"/>
          <p:cNvSpPr/>
          <p:nvPr/>
        </p:nvSpPr>
        <p:spPr>
          <a:xfrm>
            <a:off x="762000" y="4591050"/>
            <a:ext cx="7467600" cy="1569660"/>
          </a:xfrm>
          <a:prstGeom prst="rect">
            <a:avLst/>
          </a:prstGeom>
        </p:spPr>
        <p:txBody>
          <a:bodyPr>
            <a:spAutoFit/>
          </a:bodyPr>
          <a:lstStyle/>
          <a:p>
            <a:pPr eaLnBrk="1" hangingPunct="1">
              <a:defRPr/>
            </a:pPr>
            <a:r>
              <a:rPr lang="en-US" sz="2400" dirty="0">
                <a:solidFill>
                  <a:srgbClr val="00B050"/>
                </a:solidFill>
              </a:rPr>
              <a:t>Number of Policies (ŷ) = </a:t>
            </a:r>
            <a:r>
              <a:rPr lang="en-US" sz="2400" i="1" dirty="0">
                <a:solidFill>
                  <a:srgbClr val="00B050"/>
                </a:solidFill>
              </a:rPr>
              <a:t>a </a:t>
            </a:r>
            <a:r>
              <a:rPr lang="en-US" sz="2400" dirty="0">
                <a:solidFill>
                  <a:srgbClr val="00B050"/>
                </a:solidFill>
              </a:rPr>
              <a:t>+ b</a:t>
            </a:r>
            <a:r>
              <a:rPr lang="en-US" sz="2400" baseline="-25000" dirty="0">
                <a:solidFill>
                  <a:srgbClr val="00B050"/>
                </a:solidFill>
              </a:rPr>
              <a:t>1 </a:t>
            </a:r>
            <a:r>
              <a:rPr lang="en-US" sz="2400" dirty="0">
                <a:solidFill>
                  <a:srgbClr val="00B050"/>
                </a:solidFill>
              </a:rPr>
              <a:t>(training hours) + b</a:t>
            </a:r>
            <a:r>
              <a:rPr lang="en-US" sz="2400" baseline="-25000" dirty="0">
                <a:solidFill>
                  <a:srgbClr val="00B050"/>
                </a:solidFill>
              </a:rPr>
              <a:t>2</a:t>
            </a:r>
            <a:r>
              <a:rPr lang="en-US" sz="2400" dirty="0">
                <a:solidFill>
                  <a:srgbClr val="00B050"/>
                </a:solidFill>
              </a:rPr>
              <a:t> (age) + b</a:t>
            </a:r>
            <a:r>
              <a:rPr lang="en-US" sz="2400" baseline="-25000" dirty="0">
                <a:solidFill>
                  <a:srgbClr val="00B050"/>
                </a:solidFill>
              </a:rPr>
              <a:t>2</a:t>
            </a:r>
            <a:r>
              <a:rPr lang="en-US" sz="2400" dirty="0">
                <a:solidFill>
                  <a:srgbClr val="00B050"/>
                </a:solidFill>
              </a:rPr>
              <a:t> (attitude score)</a:t>
            </a:r>
          </a:p>
          <a:p>
            <a:pPr eaLnBrk="1" hangingPunct="1">
              <a:defRPr/>
            </a:pPr>
            <a:r>
              <a:rPr lang="en-US" sz="2400" dirty="0"/>
              <a:t>= −0.732 + 0.179 (training hours) + 0.059(age) + 0.094 (attitude score)</a:t>
            </a:r>
          </a:p>
        </p:txBody>
      </p:sp>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277777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655928" y="1260381"/>
            <a:ext cx="6464490" cy="389847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In multiple linear regression, more than one independent variable is used for predicting the value of the dependent variable, and the variables should be measured at metric scale. </a:t>
            </a:r>
          </a:p>
          <a:p>
            <a:pPr algn="just"/>
            <a:endParaRPr lang="en-US" altLang="en-US" sz="2400" dirty="0"/>
          </a:p>
          <a:p>
            <a:pPr algn="just"/>
            <a:r>
              <a:rPr lang="en-US" altLang="en-US" sz="2400" dirty="0"/>
              <a:t>The multiple regression model as derived from LSM examines the overall model fit and indicating the total variance explained in the study as well as the relative importance of each predictor with respect to contributing in the total variance. </a:t>
            </a:r>
          </a:p>
          <a:p>
            <a:pPr algn="just"/>
            <a:endParaRPr lang="en-US" altLang="en-US" sz="2400" dirty="0"/>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8548005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359090" y="1430337"/>
            <a:ext cx="4650475" cy="51593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Excluded Variables in Model </a:t>
            </a:r>
            <a:endParaRPr lang="en-US" alt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51467269"/>
              </p:ext>
            </p:extLst>
          </p:nvPr>
        </p:nvGraphicFramePr>
        <p:xfrm>
          <a:off x="1195317" y="3008356"/>
          <a:ext cx="7621137" cy="2164144"/>
        </p:xfrm>
        <a:graphic>
          <a:graphicData uri="http://schemas.openxmlformats.org/drawingml/2006/table">
            <a:tbl>
              <a:tblPr/>
              <a:tblGrid>
                <a:gridCol w="454626">
                  <a:extLst>
                    <a:ext uri="{9D8B030D-6E8A-4147-A177-3AD203B41FA5}">
                      <a16:colId xmlns:a16="http://schemas.microsoft.com/office/drawing/2014/main" val="20000"/>
                    </a:ext>
                  </a:extLst>
                </a:gridCol>
                <a:gridCol w="1011371">
                  <a:extLst>
                    <a:ext uri="{9D8B030D-6E8A-4147-A177-3AD203B41FA5}">
                      <a16:colId xmlns:a16="http://schemas.microsoft.com/office/drawing/2014/main" val="20001"/>
                    </a:ext>
                  </a:extLst>
                </a:gridCol>
                <a:gridCol w="873456">
                  <a:extLst>
                    <a:ext uri="{9D8B030D-6E8A-4147-A177-3AD203B41FA5}">
                      <a16:colId xmlns:a16="http://schemas.microsoft.com/office/drawing/2014/main" val="20002"/>
                    </a:ext>
                  </a:extLst>
                </a:gridCol>
                <a:gridCol w="859809">
                  <a:extLst>
                    <a:ext uri="{9D8B030D-6E8A-4147-A177-3AD203B41FA5}">
                      <a16:colId xmlns:a16="http://schemas.microsoft.com/office/drawing/2014/main" val="20003"/>
                    </a:ext>
                  </a:extLst>
                </a:gridCol>
                <a:gridCol w="879457">
                  <a:extLst>
                    <a:ext uri="{9D8B030D-6E8A-4147-A177-3AD203B41FA5}">
                      <a16:colId xmlns:a16="http://schemas.microsoft.com/office/drawing/2014/main" val="20004"/>
                    </a:ext>
                  </a:extLst>
                </a:gridCol>
                <a:gridCol w="1206681">
                  <a:extLst>
                    <a:ext uri="{9D8B030D-6E8A-4147-A177-3AD203B41FA5}">
                      <a16:colId xmlns:a16="http://schemas.microsoft.com/office/drawing/2014/main" val="20005"/>
                    </a:ext>
                  </a:extLst>
                </a:gridCol>
                <a:gridCol w="2335737">
                  <a:extLst>
                    <a:ext uri="{9D8B030D-6E8A-4147-A177-3AD203B41FA5}">
                      <a16:colId xmlns:a16="http://schemas.microsoft.com/office/drawing/2014/main" val="20006"/>
                    </a:ext>
                  </a:extLst>
                </a:gridCol>
              </a:tblGrid>
              <a:tr h="721381">
                <a:tc rowSpan="2" grid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Model</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Beta In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1" u="none" strike="noStrike" cap="none" normalizeH="0" baseline="0" dirty="0">
                          <a:ln>
                            <a:noFill/>
                          </a:ln>
                          <a:solidFill>
                            <a:schemeClr val="tx1"/>
                          </a:solidFill>
                          <a:effectLst/>
                          <a:latin typeface="+mn-lt"/>
                        </a:rPr>
                        <a:t>t</a:t>
                      </a:r>
                      <a:endParaRPr kumimoji="0" lang="en-US" sz="2400" b="0" i="1"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Sig.</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Partial Correlation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Collinearity Statistics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691">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Tolerance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82072">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rPr>
                        <a:t>length_service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0.086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0.991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0.325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0.127</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0.786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1359090" y="2268030"/>
            <a:ext cx="6783524"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14.6f. Excluded Variables: Backward Regression</a:t>
            </a:r>
            <a:endParaRPr lang="en-US" sz="2400" dirty="0">
              <a:latin typeface="+mn-lt"/>
            </a:endParaRP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3861899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52483" y="168892"/>
            <a:ext cx="8686800" cy="533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GB" sz="3200" b="1" dirty="0">
                <a:latin typeface="+mn-lt"/>
              </a:rPr>
              <a:t>Reporting the Final Results of Multiple Regression</a:t>
            </a:r>
          </a:p>
        </p:txBody>
      </p:sp>
      <p:sp>
        <p:nvSpPr>
          <p:cNvPr id="3" name="Content Placeholder 2"/>
          <p:cNvSpPr txBox="1">
            <a:spLocks/>
          </p:cNvSpPr>
          <p:nvPr/>
        </p:nvSpPr>
        <p:spPr>
          <a:xfrm>
            <a:off x="884260" y="1914099"/>
            <a:ext cx="7423245"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GB" altLang="en-US" sz="2400" dirty="0"/>
              <a:t>The results of correlation matrix indicate that predictors </a:t>
            </a:r>
            <a:r>
              <a:rPr lang="en-GB" altLang="en-US" sz="2400" i="1" dirty="0"/>
              <a:t>training hours</a:t>
            </a:r>
            <a:r>
              <a:rPr lang="en-GB" altLang="en-US" sz="2400" dirty="0"/>
              <a:t> (r = 0.764; </a:t>
            </a:r>
            <a:r>
              <a:rPr lang="en-GB" altLang="en-US" sz="2400" i="1" dirty="0"/>
              <a:t>p </a:t>
            </a:r>
            <a:r>
              <a:rPr lang="en-GB" altLang="en-US" sz="2400" dirty="0"/>
              <a:t>&lt; 0.01, 0.000) and </a:t>
            </a:r>
            <a:r>
              <a:rPr lang="en-GB" altLang="en-US" sz="2400" i="1" dirty="0"/>
              <a:t>length of service </a:t>
            </a:r>
            <a:r>
              <a:rPr lang="en-GB" altLang="en-US" sz="2400" dirty="0"/>
              <a:t>(r = 0.306; </a:t>
            </a:r>
            <a:r>
              <a:rPr lang="en-GB" altLang="en-US" sz="2400" i="1" dirty="0"/>
              <a:t>p </a:t>
            </a:r>
            <a:r>
              <a:rPr lang="en-GB" altLang="en-US" sz="2400" dirty="0"/>
              <a:t>&lt; 0.01, 0.007) are significantly associated with </a:t>
            </a:r>
            <a:r>
              <a:rPr lang="en-GB" altLang="en-US" sz="2400" i="1" dirty="0"/>
              <a:t>number of policies. </a:t>
            </a:r>
            <a:r>
              <a:rPr lang="en-GB" altLang="en-US" sz="2400" dirty="0"/>
              <a:t>Whereas, </a:t>
            </a:r>
            <a:r>
              <a:rPr lang="en-GB" altLang="en-US" sz="2400" i="1" dirty="0"/>
              <a:t>age </a:t>
            </a:r>
            <a:r>
              <a:rPr lang="en-GB" altLang="en-US" sz="2400" dirty="0"/>
              <a:t>is considered as non-significant (r = 0.197; </a:t>
            </a:r>
            <a:r>
              <a:rPr lang="en-GB" altLang="en-US" sz="2400" i="1" dirty="0"/>
              <a:t>p </a:t>
            </a:r>
            <a:r>
              <a:rPr lang="en-GB" altLang="en-US" sz="2400" dirty="0"/>
              <a:t>&gt; 0.01, 0.059). </a:t>
            </a:r>
          </a:p>
          <a:p>
            <a:pPr algn="just"/>
            <a:endParaRPr lang="en-GB" altLang="en-US" sz="2400" dirty="0"/>
          </a:p>
          <a:p>
            <a:pPr algn="just"/>
            <a:r>
              <a:rPr lang="en-GB" altLang="en-US" sz="2400" dirty="0"/>
              <a:t>The value of R square indicates that 61 per cent (0.691 × 100 = 61%) of variance in the sale of insurance policies is explained by the independent variables. </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5416730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734403" y="1586552"/>
            <a:ext cx="6481549"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GB" altLang="en-US" sz="2400" dirty="0"/>
              <a:t>The </a:t>
            </a:r>
            <a:r>
              <a:rPr lang="en-GB" altLang="en-US" sz="2400" i="1" dirty="0"/>
              <a:t>p</a:t>
            </a:r>
            <a:r>
              <a:rPr lang="en-GB" altLang="en-US" sz="2400" dirty="0"/>
              <a:t>-values associated to </a:t>
            </a:r>
            <a:r>
              <a:rPr lang="en-GB" altLang="en-US" sz="2400" i="1" dirty="0"/>
              <a:t>t</a:t>
            </a:r>
            <a:r>
              <a:rPr lang="en-GB" altLang="en-US" sz="2400" dirty="0"/>
              <a:t>-statistics are less than 0.05 for </a:t>
            </a:r>
            <a:r>
              <a:rPr lang="en-GB" altLang="en-US" sz="2400" i="1" dirty="0" err="1"/>
              <a:t>training_hours</a:t>
            </a:r>
            <a:r>
              <a:rPr lang="en-GB" altLang="en-US" sz="2400" dirty="0"/>
              <a:t> (t = 9.04, </a:t>
            </a:r>
            <a:r>
              <a:rPr lang="en-GB" altLang="en-US" sz="2400" i="1" dirty="0"/>
              <a:t>p </a:t>
            </a:r>
            <a:r>
              <a:rPr lang="en-GB" altLang="en-US" sz="2400" dirty="0"/>
              <a:t>&lt; 0.05, 0.000) and </a:t>
            </a:r>
            <a:r>
              <a:rPr lang="en-GB" altLang="en-US" sz="2400" i="1" dirty="0"/>
              <a:t>age </a:t>
            </a:r>
            <a:r>
              <a:rPr lang="en-GB" altLang="en-US" sz="2400" dirty="0"/>
              <a:t>(t = 2.19, </a:t>
            </a:r>
            <a:r>
              <a:rPr lang="en-GB" altLang="en-US" sz="2400" i="1" dirty="0"/>
              <a:t>p </a:t>
            </a:r>
            <a:r>
              <a:rPr lang="en-GB" altLang="en-US" sz="2400" dirty="0"/>
              <a:t>&lt; 0.05, 0.032). Hence, we reject the null hypothesis and the results are in the favour of alternative hypothesis. </a:t>
            </a:r>
          </a:p>
          <a:p>
            <a:pPr algn="just"/>
            <a:endParaRPr lang="en-GB" altLang="en-US" sz="2400" dirty="0"/>
          </a:p>
          <a:p>
            <a:pPr algn="just"/>
            <a:r>
              <a:rPr lang="en-GB" altLang="en-US" sz="2400" dirty="0"/>
              <a:t>The values of VIF for all independent variables are less than 10, hence the estimated regression model is not affected by the </a:t>
            </a:r>
            <a:r>
              <a:rPr lang="en-GB" altLang="en-US" sz="2400" dirty="0" err="1"/>
              <a:t>multicollinearity</a:t>
            </a:r>
            <a:r>
              <a:rPr lang="en-GB" altLang="en-US" sz="2400" dirty="0"/>
              <a:t>.</a:t>
            </a:r>
          </a:p>
          <a:p>
            <a:pPr algn="just"/>
            <a:endParaRPr lang="en-GB" altLang="en-US" sz="2400" dirty="0"/>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0428956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5">
            <a:extLst>
              <a:ext uri="{FF2B5EF4-FFF2-40B4-BE49-F238E27FC236}">
                <a16:creationId xmlns:a16="http://schemas.microsoft.com/office/drawing/2014/main" id="{75D578CA-59BF-4B75-97C5-9768D4C6BBF5}"/>
              </a:ext>
            </a:extLst>
          </p:cNvPr>
          <p:cNvGraphicFramePr>
            <a:graphicFrameLocks/>
          </p:cNvGraphicFramePr>
          <p:nvPr>
            <p:extLst>
              <p:ext uri="{D42A27DB-BD31-4B8C-83A1-F6EECF244321}">
                <p14:modId xmlns:p14="http://schemas.microsoft.com/office/powerpoint/2010/main" val="1359486228"/>
              </p:ext>
            </p:extLst>
          </p:nvPr>
        </p:nvGraphicFramePr>
        <p:xfrm>
          <a:off x="1145177" y="2495005"/>
          <a:ext cx="6444342" cy="2560320"/>
        </p:xfrm>
        <a:graphic>
          <a:graphicData uri="http://schemas.openxmlformats.org/drawingml/2006/table">
            <a:tbl>
              <a:tblPr firstRow="1" firstCol="1" bandRow="1">
                <a:tableStyleId>{5940675A-B579-460E-94D1-54222C63F5DA}</a:tableStyleId>
              </a:tblPr>
              <a:tblGrid>
                <a:gridCol w="3259207">
                  <a:extLst>
                    <a:ext uri="{9D8B030D-6E8A-4147-A177-3AD203B41FA5}">
                      <a16:colId xmlns:a16="http://schemas.microsoft.com/office/drawing/2014/main" val="20000"/>
                    </a:ext>
                  </a:extLst>
                </a:gridCol>
                <a:gridCol w="3185135">
                  <a:extLst>
                    <a:ext uri="{9D8B030D-6E8A-4147-A177-3AD203B41FA5}">
                      <a16:colId xmlns:a16="http://schemas.microsoft.com/office/drawing/2014/main" val="20001"/>
                    </a:ext>
                  </a:extLst>
                </a:gridCol>
              </a:tblGrid>
              <a:tr h="1646238">
                <a:tc>
                  <a:txBody>
                    <a:bodyPr/>
                    <a:lstStyle/>
                    <a:p>
                      <a:pPr marL="0" marR="0">
                        <a:spcBef>
                          <a:spcPts val="0"/>
                        </a:spcBef>
                        <a:spcAft>
                          <a:spcPts val="0"/>
                        </a:spcAft>
                      </a:pPr>
                      <a:r>
                        <a:rPr lang="en-US" sz="2400" dirty="0">
                          <a:effectLst/>
                        </a:rPr>
                        <a:t>Backward</a:t>
                      </a:r>
                      <a:r>
                        <a:rPr lang="en-US" sz="2400" baseline="0" dirty="0">
                          <a:effectLst/>
                        </a:rPr>
                        <a:t> regression</a:t>
                      </a:r>
                      <a:endParaRPr lang="en-US" sz="2400" dirty="0">
                        <a:effectLst/>
                      </a:endParaRPr>
                    </a:p>
                    <a:p>
                      <a:pPr marL="0" marR="0">
                        <a:spcBef>
                          <a:spcPts val="0"/>
                        </a:spcBef>
                        <a:spcAft>
                          <a:spcPts val="0"/>
                        </a:spcAft>
                      </a:pPr>
                      <a:r>
                        <a:rPr lang="en-US" sz="2400" dirty="0">
                          <a:effectLst/>
                        </a:rPr>
                        <a:t>Durbin-Watson</a:t>
                      </a:r>
                      <a:r>
                        <a:rPr lang="en-US" sz="2400" baseline="0" dirty="0">
                          <a:effectLst/>
                        </a:rPr>
                        <a:t> statistics</a:t>
                      </a:r>
                      <a:endParaRPr lang="en-US" sz="2400" dirty="0">
                        <a:effectLst/>
                      </a:endParaRPr>
                    </a:p>
                    <a:p>
                      <a:pPr marL="0" marR="0">
                        <a:spcBef>
                          <a:spcPts val="0"/>
                        </a:spcBef>
                        <a:spcAft>
                          <a:spcPts val="0"/>
                        </a:spcAft>
                      </a:pPr>
                      <a:r>
                        <a:rPr lang="en-IN" sz="2400" dirty="0">
                          <a:effectLst/>
                        </a:rPr>
                        <a:t>Forward</a:t>
                      </a:r>
                      <a:r>
                        <a:rPr lang="en-IN" sz="2400" baseline="0" dirty="0">
                          <a:effectLst/>
                        </a:rPr>
                        <a:t> regression</a:t>
                      </a:r>
                      <a:endParaRPr lang="en-US" sz="2400" dirty="0">
                        <a:effectLst/>
                      </a:endParaRPr>
                    </a:p>
                    <a:p>
                      <a:pPr marL="0" marR="0">
                        <a:spcBef>
                          <a:spcPts val="0"/>
                        </a:spcBef>
                        <a:spcAft>
                          <a:spcPts val="0"/>
                        </a:spcAft>
                      </a:pPr>
                      <a:r>
                        <a:rPr lang="en-US" sz="2400" dirty="0">
                          <a:effectLst/>
                        </a:rPr>
                        <a:t>Model</a:t>
                      </a:r>
                      <a:r>
                        <a:rPr lang="en-US" sz="2400" baseline="0" dirty="0">
                          <a:effectLst/>
                        </a:rPr>
                        <a:t> selection</a:t>
                      </a:r>
                      <a:endParaRPr lang="en-US" sz="2400" dirty="0">
                        <a:effectLst/>
                      </a:endParaRPr>
                    </a:p>
                    <a:p>
                      <a:pPr marL="0" marR="0">
                        <a:spcBef>
                          <a:spcPts val="0"/>
                        </a:spcBef>
                        <a:spcAft>
                          <a:spcPts val="0"/>
                        </a:spcAft>
                      </a:pPr>
                      <a:r>
                        <a:rPr lang="en-US" sz="2400" dirty="0">
                          <a:effectLst/>
                        </a:rPr>
                        <a:t>Multicollinearity</a:t>
                      </a:r>
                    </a:p>
                    <a:p>
                      <a:pPr marL="0" marR="0">
                        <a:spcBef>
                          <a:spcPts val="0"/>
                        </a:spcBef>
                        <a:spcAft>
                          <a:spcPts val="0"/>
                        </a:spcAft>
                      </a:pPr>
                      <a:r>
                        <a:rPr lang="en-US" sz="2400" dirty="0">
                          <a:effectLst/>
                        </a:rPr>
                        <a:t>Multiple</a:t>
                      </a:r>
                      <a:r>
                        <a:rPr lang="en-US" sz="2400" baseline="0" dirty="0">
                          <a:effectLst/>
                        </a:rPr>
                        <a:t> linear regression model</a:t>
                      </a:r>
                      <a:r>
                        <a:rPr lang="en-US" sz="2400" dirty="0">
                          <a:effectLst/>
                        </a:rPr>
                        <a:t> </a:t>
                      </a:r>
                      <a:endParaRPr lang="en-US" sz="2400" dirty="0">
                        <a:effectLst/>
                        <a:latin typeface="Arial"/>
                        <a:ea typeface="Times New Roman"/>
                        <a:cs typeface="Times New Roman"/>
                      </a:endParaRPr>
                    </a:p>
                  </a:txBody>
                  <a:tcPr marL="68580" marR="68580" marT="0" marB="0"/>
                </a:tc>
                <a:tc>
                  <a:txBody>
                    <a:bodyPr/>
                    <a:lstStyle/>
                    <a:p>
                      <a:pPr marL="0" marR="0">
                        <a:spcBef>
                          <a:spcPts val="0"/>
                        </a:spcBef>
                        <a:spcAft>
                          <a:spcPts val="0"/>
                        </a:spcAft>
                      </a:pPr>
                      <a:r>
                        <a:rPr lang="en-US" sz="2400" dirty="0">
                          <a:effectLst/>
                        </a:rPr>
                        <a:t>Parsimonious</a:t>
                      </a:r>
                      <a:r>
                        <a:rPr lang="en-US" sz="2400" baseline="0" dirty="0">
                          <a:effectLst/>
                        </a:rPr>
                        <a:t> model</a:t>
                      </a:r>
                      <a:endParaRPr lang="en-US" sz="2400" dirty="0">
                        <a:effectLst/>
                      </a:endParaRPr>
                    </a:p>
                    <a:p>
                      <a:pPr marL="0" marR="0">
                        <a:spcBef>
                          <a:spcPts val="0"/>
                        </a:spcBef>
                        <a:spcAft>
                          <a:spcPts val="0"/>
                        </a:spcAft>
                      </a:pPr>
                      <a:r>
                        <a:rPr lang="en-US" sz="2400" dirty="0">
                          <a:effectLst/>
                        </a:rPr>
                        <a:t>Part</a:t>
                      </a:r>
                      <a:r>
                        <a:rPr lang="en-US" sz="2400" baseline="0" dirty="0">
                          <a:effectLst/>
                        </a:rPr>
                        <a:t> and partial correlation</a:t>
                      </a:r>
                      <a:endParaRPr lang="en-US" sz="2400" dirty="0">
                        <a:effectLst/>
                      </a:endParaRPr>
                    </a:p>
                    <a:p>
                      <a:pPr marL="0" marR="0">
                        <a:spcBef>
                          <a:spcPts val="0"/>
                        </a:spcBef>
                        <a:spcAft>
                          <a:spcPts val="0"/>
                        </a:spcAft>
                      </a:pPr>
                      <a:r>
                        <a:rPr lang="en-US" sz="2400" dirty="0">
                          <a:effectLst/>
                        </a:rPr>
                        <a:t>Stepwise regression  </a:t>
                      </a:r>
                    </a:p>
                    <a:p>
                      <a:pPr marL="0" marR="0">
                        <a:spcBef>
                          <a:spcPts val="0"/>
                        </a:spcBef>
                        <a:spcAft>
                          <a:spcPts val="0"/>
                        </a:spcAft>
                      </a:pPr>
                      <a:r>
                        <a:rPr lang="en-US" sz="2400" dirty="0">
                          <a:effectLst/>
                        </a:rPr>
                        <a:t>Tolerance</a:t>
                      </a:r>
                      <a:r>
                        <a:rPr lang="en-US" sz="2400" baseline="0" dirty="0">
                          <a:effectLst/>
                        </a:rPr>
                        <a:t> </a:t>
                      </a:r>
                      <a:endParaRPr lang="en-US" sz="2400" dirty="0">
                        <a:effectLst/>
                      </a:endParaRPr>
                    </a:p>
                    <a:p>
                      <a:pPr marL="0" marR="0">
                        <a:spcBef>
                          <a:spcPts val="0"/>
                        </a:spcBef>
                        <a:spcAft>
                          <a:spcPts val="0"/>
                        </a:spcAft>
                      </a:pPr>
                      <a:r>
                        <a:rPr lang="en-US" sz="2400" dirty="0">
                          <a:effectLst/>
                        </a:rPr>
                        <a:t>Variance</a:t>
                      </a:r>
                      <a:r>
                        <a:rPr lang="en-US" sz="2400" baseline="0" dirty="0">
                          <a:effectLst/>
                        </a:rPr>
                        <a:t> inflation factor</a:t>
                      </a:r>
                      <a:endParaRPr lang="en-US" sz="2400" dirty="0">
                        <a:effectLst/>
                      </a:endParaRPr>
                    </a:p>
                  </a:txBody>
                  <a:tcPr marL="68580" marR="68580" marT="0" marB="0"/>
                </a:tc>
                <a:extLst>
                  <a:ext uri="{0D108BD9-81ED-4DB2-BD59-A6C34878D82A}">
                    <a16:rowId xmlns:a16="http://schemas.microsoft.com/office/drawing/2014/main" val="10000"/>
                  </a:ext>
                </a:extLst>
              </a:tr>
            </a:tbl>
          </a:graphicData>
        </a:graphic>
      </p:graphicFrame>
      <p:sp>
        <p:nvSpPr>
          <p:cNvPr id="3" name="Title 1">
            <a:extLst>
              <a:ext uri="{FF2B5EF4-FFF2-40B4-BE49-F238E27FC236}">
                <a16:creationId xmlns:a16="http://schemas.microsoft.com/office/drawing/2014/main" id="{E33DFE17-A753-45BF-9D9A-D7CD1C714A20}"/>
              </a:ext>
            </a:extLst>
          </p:cNvPr>
          <p:cNvSpPr txBox="1">
            <a:spLocks/>
          </p:cNvSpPr>
          <p:nvPr/>
        </p:nvSpPr>
        <p:spPr>
          <a:xfrm>
            <a:off x="252483" y="168892"/>
            <a:ext cx="8686800" cy="533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GB" sz="3200" b="1" dirty="0">
                <a:latin typeface="+mn-lt"/>
              </a:rPr>
              <a:t>Key Terms</a:t>
            </a:r>
          </a:p>
        </p:txBody>
      </p:sp>
      <p:sp>
        <p:nvSpPr>
          <p:cNvPr id="4" name="Footer Placeholder 3">
            <a:extLst>
              <a:ext uri="{FF2B5EF4-FFF2-40B4-BE49-F238E27FC236}">
                <a16:creationId xmlns:a16="http://schemas.microsoft.com/office/drawing/2014/main" id="{6C00563C-5F98-45F0-825A-2A0195343711}"/>
              </a:ext>
            </a:extLst>
          </p:cNvPr>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478660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80029" y="128516"/>
            <a:ext cx="7924800" cy="6084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Probabilistic Regression Model </a:t>
            </a:r>
          </a:p>
        </p:txBody>
      </p:sp>
      <p:sp>
        <p:nvSpPr>
          <p:cNvPr id="4" name="Content Placeholder 1"/>
          <p:cNvSpPr txBox="1">
            <a:spLocks noRot="1" noChangeAspect="1" noMove="1" noResize="1" noEditPoints="1" noAdjustHandles="1" noChangeArrowheads="1" noChangeShapeType="1" noTextEdit="1"/>
          </p:cNvSpPr>
          <p:nvPr/>
        </p:nvSpPr>
        <p:spPr>
          <a:xfrm>
            <a:off x="1042988" y="1066800"/>
            <a:ext cx="7339012" cy="3581400"/>
          </a:xfrm>
          <a:prstGeom prst="rect">
            <a:avLst/>
          </a:prstGeom>
          <a:blipFill rotWithShape="1">
            <a:blip r:embed="rId2"/>
            <a:stretch>
              <a:fillRect t="-850" r="-1578" b="-47449"/>
            </a:stretch>
          </a:blip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a:noFill/>
              </a:rPr>
              <a:t> </a:t>
            </a:r>
            <a:endParaRPr lang="en-US" dirty="0">
              <a:noFill/>
            </a:endParaRP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04293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noRot="1" noChangeAspect="1" noMove="1" noResize="1" noEditPoints="1" noAdjustHandles="1" noChangeArrowheads="1" noChangeShapeType="1" noTextEdit="1"/>
          </p:cNvSpPr>
          <p:nvPr/>
        </p:nvSpPr>
        <p:spPr>
          <a:xfrm>
            <a:off x="685800" y="762000"/>
            <a:ext cx="7310437" cy="3508375"/>
          </a:xfrm>
          <a:prstGeom prst="rect">
            <a:avLst/>
          </a:prstGeom>
          <a:blipFill rotWithShape="1">
            <a:blip r:embed="rId2"/>
            <a:stretch>
              <a:fillRect t="-868" r="-1501"/>
            </a:stretch>
          </a:blipFill>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defRPr/>
            </a:pPr>
            <a:r>
              <a:rPr lang="en-US" dirty="0"/>
              <a:t> </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075" y="3239257"/>
            <a:ext cx="4276725"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388838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4134" y="180263"/>
            <a:ext cx="8495731" cy="5948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IN" sz="3400" b="1" dirty="0">
                <a:latin typeface="+mn-lt"/>
              </a:rPr>
              <a:t>Assumptions for Multiple Linear Regression</a:t>
            </a:r>
            <a:endParaRPr lang="en-US" sz="3400" b="1" dirty="0">
              <a:latin typeface="+mn-lt"/>
            </a:endParaRPr>
          </a:p>
        </p:txBody>
      </p:sp>
      <p:sp>
        <p:nvSpPr>
          <p:cNvPr id="3" name="Content Placeholder 2"/>
          <p:cNvSpPr txBox="1">
            <a:spLocks/>
          </p:cNvSpPr>
          <p:nvPr/>
        </p:nvSpPr>
        <p:spPr>
          <a:xfrm>
            <a:off x="961029" y="1443251"/>
            <a:ext cx="7221940"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defRPr/>
            </a:pPr>
            <a:r>
              <a:rPr lang="en-US" sz="2400" b="1" dirty="0"/>
              <a:t>Measurement scale:</a:t>
            </a:r>
            <a:r>
              <a:rPr lang="en-US" sz="2400" dirty="0"/>
              <a:t> The dependent and independent variables are also continuous in nature and are measured at interval or ratio scale.</a:t>
            </a:r>
          </a:p>
          <a:p>
            <a:pPr algn="just">
              <a:defRPr/>
            </a:pPr>
            <a:r>
              <a:rPr lang="en-US" sz="2400" b="1" dirty="0"/>
              <a:t>Linear relationship: </a:t>
            </a:r>
            <a:r>
              <a:rPr lang="en-US" sz="2400" dirty="0"/>
              <a:t>A linear relationship exists between dependent and each independent variable. </a:t>
            </a:r>
          </a:p>
          <a:p>
            <a:pPr algn="just">
              <a:defRPr/>
            </a:pPr>
            <a:r>
              <a:rPr lang="en-US" sz="2400" b="1" dirty="0"/>
              <a:t>Absence of outliers: </a:t>
            </a:r>
            <a:r>
              <a:rPr lang="en-US" sz="2400" dirty="0"/>
              <a:t>The presence of unusual data in the analysis affects the predictive accuracy of overall regression model. </a:t>
            </a:r>
          </a:p>
          <a:p>
            <a:pPr algn="just">
              <a:defRPr/>
            </a:pPr>
            <a:r>
              <a:rPr lang="en-US" sz="2400" b="1" dirty="0"/>
              <a:t>Independent assumption: </a:t>
            </a:r>
            <a:r>
              <a:rPr lang="en-US" sz="2400" dirty="0"/>
              <a:t>The observations used in the regression are independent to each other. This assumption confirms that the response of one observation does not affect the response of other. </a:t>
            </a:r>
          </a:p>
        </p:txBody>
      </p:sp>
      <p:sp>
        <p:nvSpPr>
          <p:cNvPr id="4"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303933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703696" y="1443251"/>
            <a:ext cx="6389427"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defRPr/>
            </a:pPr>
            <a:r>
              <a:rPr lang="en-US" sz="2400" b="1" dirty="0"/>
              <a:t>Homoscedasticity:</a:t>
            </a:r>
            <a:r>
              <a:rPr lang="en-US" sz="2400" dirty="0"/>
              <a:t> The homoscedasticity is referred to as equally distributed residuals or amount of error in the regression model. </a:t>
            </a:r>
          </a:p>
          <a:p>
            <a:pPr algn="just">
              <a:defRPr/>
            </a:pPr>
            <a:r>
              <a:rPr lang="en-US" sz="2400" b="1" dirty="0"/>
              <a:t>Normal distributed errors: </a:t>
            </a:r>
            <a:r>
              <a:rPr lang="en-US" sz="2400" dirty="0"/>
              <a:t>The assumption is related to the distribution of residuals or errors. </a:t>
            </a:r>
          </a:p>
          <a:p>
            <a:pPr algn="just">
              <a:defRPr/>
            </a:pPr>
            <a:r>
              <a:rPr lang="en-US" sz="2400" b="1" dirty="0" err="1"/>
              <a:t>Multicollinearity</a:t>
            </a:r>
            <a:r>
              <a:rPr lang="en-US" sz="2400" b="1" dirty="0"/>
              <a:t>: </a:t>
            </a:r>
            <a:r>
              <a:rPr lang="en-US" sz="2400" dirty="0"/>
              <a:t>This assumption of </a:t>
            </a:r>
            <a:r>
              <a:rPr lang="en-US" sz="2400" dirty="0" err="1"/>
              <a:t>multicollinearity</a:t>
            </a:r>
            <a:r>
              <a:rPr lang="en-US" sz="2400" dirty="0"/>
              <a:t> confirms ‘no relationship’ among the independent variables.</a:t>
            </a:r>
          </a:p>
          <a:p>
            <a:pPr algn="just">
              <a:defRPr/>
            </a:pPr>
            <a:endParaRPr lang="en-US" sz="2400" dirty="0"/>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59346966"/>
      </p:ext>
    </p:extLst>
  </p:cSld>
  <p:clrMapOvr>
    <a:masterClrMapping/>
  </p:clrMapOvr>
</p:sld>
</file>

<file path=ppt/theme/_rels/themeOverride1.xml.rels><?xml version="1.0" encoding="UTF-8" standalone="yes"?>
<Relationships xmlns="http://schemas.openxmlformats.org/package/2006/relationships"><Relationship Id="rId1" Type="http://schemas.openxmlformats.org/officeDocument/2006/relationships/image" Target="../media/image18.jpeg"/></Relationships>
</file>

<file path=ppt/theme/_rels/themeOverride2.xml.rels><?xml version="1.0" encoding="UTF-8" standalone="yes"?>
<Relationships xmlns="http://schemas.openxmlformats.org/package/2006/relationships"><Relationship Id="rId1" Type="http://schemas.openxmlformats.org/officeDocument/2006/relationships/image" Target="../media/image18.jpeg"/></Relationships>
</file>

<file path=ppt/theme/_rels/themeOverride3.xml.rels><?xml version="1.0" encoding="UTF-8" standalone="yes"?>
<Relationships xmlns="http://schemas.openxmlformats.org/package/2006/relationships"><Relationship Id="rId1" Type="http://schemas.openxmlformats.org/officeDocument/2006/relationships/image" Target="../media/image18.jpeg"/></Relationships>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Override>
</file>

<file path=ppt/theme/themeOverride2.xml><?xml version="1.0" encoding="utf-8"?>
<a:themeOverride xmlns:a="http://schemas.openxmlformats.org/drawingml/2006/main">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Override>
</file>

<file path=ppt/theme/themeOverride3.xml><?xml version="1.0" encoding="utf-8"?>
<a:themeOverride xmlns:a="http://schemas.openxmlformats.org/drawingml/2006/main">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Override>
</file>

<file path=docProps/app.xml><?xml version="1.0" encoding="utf-8"?>
<Properties xmlns="http://schemas.openxmlformats.org/officeDocument/2006/extended-properties" xmlns:vt="http://schemas.openxmlformats.org/officeDocument/2006/docPropsVTypes">
  <Template/>
  <TotalTime>321</TotalTime>
  <Words>3326</Words>
  <Application>Microsoft Office PowerPoint</Application>
  <PresentationFormat>On-screen Show (4:3)</PresentationFormat>
  <Paragraphs>1111</Paragraphs>
  <Slides>53</Slides>
  <Notes>0</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53</vt:i4>
      </vt:variant>
    </vt:vector>
  </HeadingPairs>
  <TitlesOfParts>
    <vt:vector size="63" baseType="lpstr">
      <vt:lpstr>Arial</vt:lpstr>
      <vt:lpstr>Calibri</vt:lpstr>
      <vt:lpstr>Calibri Light</vt:lpstr>
      <vt:lpstr>Century Gothic</vt:lpstr>
      <vt:lpstr>Times New Roman</vt:lpstr>
      <vt:lpstr>Wingdings 2</vt:lpstr>
      <vt:lpstr>2_Custom Design</vt:lpstr>
      <vt:lpstr>Custom Design</vt:lpstr>
      <vt:lpstr>1_Custom Design</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Shruti Gupta</cp:lastModifiedBy>
  <cp:revision>142</cp:revision>
  <dcterms:created xsi:type="dcterms:W3CDTF">2016-03-11T09:55:25Z</dcterms:created>
  <dcterms:modified xsi:type="dcterms:W3CDTF">2020-12-08T10:14:00Z</dcterms:modified>
</cp:coreProperties>
</file>