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49"/>
  </p:notesMasterIdLst>
  <p:handoutMasterIdLst>
    <p:handoutMasterId r:id="rId50"/>
  </p:handoutMasterIdLst>
  <p:sldIdLst>
    <p:sldId id="259" r:id="rId4"/>
    <p:sldId id="260" r:id="rId5"/>
    <p:sldId id="261" r:id="rId6"/>
    <p:sldId id="263" r:id="rId7"/>
    <p:sldId id="266" r:id="rId8"/>
    <p:sldId id="265" r:id="rId9"/>
    <p:sldId id="264" r:id="rId10"/>
    <p:sldId id="269" r:id="rId11"/>
    <p:sldId id="268" r:id="rId12"/>
    <p:sldId id="267" r:id="rId13"/>
    <p:sldId id="272" r:id="rId14"/>
    <p:sldId id="273" r:id="rId15"/>
    <p:sldId id="274" r:id="rId16"/>
    <p:sldId id="275" r:id="rId17"/>
    <p:sldId id="271" r:id="rId18"/>
    <p:sldId id="276" r:id="rId19"/>
    <p:sldId id="270" r:id="rId20"/>
    <p:sldId id="278" r:id="rId21"/>
    <p:sldId id="279" r:id="rId22"/>
    <p:sldId id="280" r:id="rId23"/>
    <p:sldId id="281" r:id="rId24"/>
    <p:sldId id="282" r:id="rId25"/>
    <p:sldId id="277"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83" r:id="rId40"/>
    <p:sldId id="299" r:id="rId41"/>
    <p:sldId id="300" r:id="rId42"/>
    <p:sldId id="298" r:id="rId43"/>
    <p:sldId id="297" r:id="rId44"/>
    <p:sldId id="303" r:id="rId45"/>
    <p:sldId id="301" r:id="rId46"/>
    <p:sldId id="262" r:id="rId47"/>
    <p:sldId id="306"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06" autoAdjust="0"/>
    <p:restoredTop sz="94694"/>
  </p:normalViewPr>
  <p:slideViewPr>
    <p:cSldViewPr snapToGrid="0" snapToObjects="1">
      <p:cViewPr varScale="1">
        <p:scale>
          <a:sx n="68" d="100"/>
          <a:sy n="68" d="100"/>
        </p:scale>
        <p:origin x="1626"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Gupta" userId="efc20510-ac0f-4b78-ab9b-febf1b22575a" providerId="ADAL" clId="{B5F62983-0B58-4A29-A72F-745059C157D4}"/>
    <pc:docChg chg="undo custSel modSld">
      <pc:chgData name="Shruti Gupta" userId="efc20510-ac0f-4b78-ab9b-febf1b22575a" providerId="ADAL" clId="{B5F62983-0B58-4A29-A72F-745059C157D4}" dt="2020-08-17T07:14:58.068" v="109" actId="313"/>
      <pc:docMkLst>
        <pc:docMk/>
      </pc:docMkLst>
      <pc:sldChg chg="modSp mod">
        <pc:chgData name="Shruti Gupta" userId="efc20510-ac0f-4b78-ab9b-febf1b22575a" providerId="ADAL" clId="{B5F62983-0B58-4A29-A72F-745059C157D4}" dt="2020-08-05T04:26:32.569" v="0" actId="113"/>
        <pc:sldMkLst>
          <pc:docMk/>
          <pc:sldMk cId="1303164627" sldId="265"/>
        </pc:sldMkLst>
        <pc:spChg chg="mod">
          <ac:chgData name="Shruti Gupta" userId="efc20510-ac0f-4b78-ab9b-febf1b22575a" providerId="ADAL" clId="{B5F62983-0B58-4A29-A72F-745059C157D4}" dt="2020-08-05T04:26:32.569" v="0" actId="113"/>
          <ac:spMkLst>
            <pc:docMk/>
            <pc:sldMk cId="1303164627" sldId="265"/>
            <ac:spMk id="2" creationId="{00000000-0000-0000-0000-000000000000}"/>
          </ac:spMkLst>
        </pc:spChg>
      </pc:sldChg>
      <pc:sldChg chg="modSp mod">
        <pc:chgData name="Shruti Gupta" userId="efc20510-ac0f-4b78-ab9b-febf1b22575a" providerId="ADAL" clId="{B5F62983-0B58-4A29-A72F-745059C157D4}" dt="2020-08-17T07:10:41.788" v="98" actId="114"/>
        <pc:sldMkLst>
          <pc:docMk/>
          <pc:sldMk cId="2513077348" sldId="271"/>
        </pc:sldMkLst>
        <pc:spChg chg="mod">
          <ac:chgData name="Shruti Gupta" userId="efc20510-ac0f-4b78-ab9b-febf1b22575a" providerId="ADAL" clId="{B5F62983-0B58-4A29-A72F-745059C157D4}" dt="2020-08-17T07:10:41.788" v="98" actId="114"/>
          <ac:spMkLst>
            <pc:docMk/>
            <pc:sldMk cId="2513077348" sldId="271"/>
            <ac:spMk id="2" creationId="{00000000-0000-0000-0000-000000000000}"/>
          </ac:spMkLst>
        </pc:spChg>
      </pc:sldChg>
      <pc:sldChg chg="modSp mod">
        <pc:chgData name="Shruti Gupta" userId="efc20510-ac0f-4b78-ab9b-febf1b22575a" providerId="ADAL" clId="{B5F62983-0B58-4A29-A72F-745059C157D4}" dt="2020-08-17T07:12:18.420" v="101" actId="113"/>
        <pc:sldMkLst>
          <pc:docMk/>
          <pc:sldMk cId="3259345775" sldId="275"/>
        </pc:sldMkLst>
        <pc:spChg chg="mod">
          <ac:chgData name="Shruti Gupta" userId="efc20510-ac0f-4b78-ab9b-febf1b22575a" providerId="ADAL" clId="{B5F62983-0B58-4A29-A72F-745059C157D4}" dt="2020-08-17T07:12:18.420" v="101" actId="113"/>
          <ac:spMkLst>
            <pc:docMk/>
            <pc:sldMk cId="3259345775" sldId="275"/>
            <ac:spMk id="3" creationId="{00000000-0000-0000-0000-000000000000}"/>
          </ac:spMkLst>
        </pc:spChg>
      </pc:sldChg>
      <pc:sldChg chg="modSp mod">
        <pc:chgData name="Shruti Gupta" userId="efc20510-ac0f-4b78-ab9b-febf1b22575a" providerId="ADAL" clId="{B5F62983-0B58-4A29-A72F-745059C157D4}" dt="2020-08-17T07:12:32.916" v="106" actId="114"/>
        <pc:sldMkLst>
          <pc:docMk/>
          <pc:sldMk cId="2427279703" sldId="276"/>
        </pc:sldMkLst>
        <pc:spChg chg="mod">
          <ac:chgData name="Shruti Gupta" userId="efc20510-ac0f-4b78-ab9b-febf1b22575a" providerId="ADAL" clId="{B5F62983-0B58-4A29-A72F-745059C157D4}" dt="2020-08-17T07:12:32.916" v="106" actId="114"/>
          <ac:spMkLst>
            <pc:docMk/>
            <pc:sldMk cId="2427279703" sldId="276"/>
            <ac:spMk id="2" creationId="{00000000-0000-0000-0000-000000000000}"/>
          </ac:spMkLst>
        </pc:spChg>
      </pc:sldChg>
      <pc:sldChg chg="modSp mod">
        <pc:chgData name="Shruti Gupta" userId="efc20510-ac0f-4b78-ab9b-febf1b22575a" providerId="ADAL" clId="{B5F62983-0B58-4A29-A72F-745059C157D4}" dt="2020-08-17T07:14:55.981" v="108" actId="313"/>
        <pc:sldMkLst>
          <pc:docMk/>
          <pc:sldMk cId="117321519" sldId="278"/>
        </pc:sldMkLst>
        <pc:graphicFrameChg chg="modGraphic">
          <ac:chgData name="Shruti Gupta" userId="efc20510-ac0f-4b78-ab9b-febf1b22575a" providerId="ADAL" clId="{B5F62983-0B58-4A29-A72F-745059C157D4}" dt="2020-08-17T07:14:55.981" v="108" actId="313"/>
          <ac:graphicFrameMkLst>
            <pc:docMk/>
            <pc:sldMk cId="117321519" sldId="278"/>
            <ac:graphicFrameMk id="4" creationId="{00000000-0000-0000-0000-000000000000}"/>
          </ac:graphicFrameMkLst>
        </pc:graphicFrameChg>
      </pc:sldChg>
      <pc:sldChg chg="modSp mod">
        <pc:chgData name="Shruti Gupta" userId="efc20510-ac0f-4b78-ab9b-febf1b22575a" providerId="ADAL" clId="{B5F62983-0B58-4A29-A72F-745059C157D4}" dt="2020-08-05T05:15:13.710" v="69" actId="404"/>
        <pc:sldMkLst>
          <pc:docMk/>
          <pc:sldMk cId="2238955542" sldId="284"/>
        </pc:sldMkLst>
        <pc:graphicFrameChg chg="modGraphic">
          <ac:chgData name="Shruti Gupta" userId="efc20510-ac0f-4b78-ab9b-febf1b22575a" providerId="ADAL" clId="{B5F62983-0B58-4A29-A72F-745059C157D4}" dt="2020-08-05T05:15:13.710" v="69" actId="404"/>
          <ac:graphicFrameMkLst>
            <pc:docMk/>
            <pc:sldMk cId="2238955542" sldId="284"/>
            <ac:graphicFrameMk id="3" creationId="{00000000-0000-0000-0000-000000000000}"/>
          </ac:graphicFrameMkLst>
        </pc:graphicFrameChg>
      </pc:sldChg>
      <pc:sldChg chg="modSp mod">
        <pc:chgData name="Shruti Gupta" userId="efc20510-ac0f-4b78-ab9b-febf1b22575a" providerId="ADAL" clId="{B5F62983-0B58-4A29-A72F-745059C157D4}" dt="2020-08-05T05:15:25.292" v="70" actId="404"/>
        <pc:sldMkLst>
          <pc:docMk/>
          <pc:sldMk cId="2569075689" sldId="285"/>
        </pc:sldMkLst>
        <pc:graphicFrameChg chg="modGraphic">
          <ac:chgData name="Shruti Gupta" userId="efc20510-ac0f-4b78-ab9b-febf1b22575a" providerId="ADAL" clId="{B5F62983-0B58-4A29-A72F-745059C157D4}" dt="2020-08-05T05:15:25.292" v="70" actId="404"/>
          <ac:graphicFrameMkLst>
            <pc:docMk/>
            <pc:sldMk cId="2569075689" sldId="285"/>
            <ac:graphicFrameMk id="4" creationId="{00000000-0000-0000-0000-000000000000}"/>
          </ac:graphicFrameMkLst>
        </pc:graphicFrameChg>
      </pc:sldChg>
      <pc:sldChg chg="modSp mod">
        <pc:chgData name="Shruti Gupta" userId="efc20510-ac0f-4b78-ab9b-febf1b22575a" providerId="ADAL" clId="{B5F62983-0B58-4A29-A72F-745059C157D4}" dt="2020-08-05T05:15:35.239" v="71" actId="404"/>
        <pc:sldMkLst>
          <pc:docMk/>
          <pc:sldMk cId="2598557039" sldId="286"/>
        </pc:sldMkLst>
        <pc:graphicFrameChg chg="modGraphic">
          <ac:chgData name="Shruti Gupta" userId="efc20510-ac0f-4b78-ab9b-febf1b22575a" providerId="ADAL" clId="{B5F62983-0B58-4A29-A72F-745059C157D4}" dt="2020-08-05T05:15:35.239" v="71" actId="404"/>
          <ac:graphicFrameMkLst>
            <pc:docMk/>
            <pc:sldMk cId="2598557039" sldId="286"/>
            <ac:graphicFrameMk id="6" creationId="{00000000-0000-0000-0000-000000000000}"/>
          </ac:graphicFrameMkLst>
        </pc:graphicFrameChg>
      </pc:sldChg>
      <pc:sldChg chg="modSp mod">
        <pc:chgData name="Shruti Gupta" userId="efc20510-ac0f-4b78-ab9b-febf1b22575a" providerId="ADAL" clId="{B5F62983-0B58-4A29-A72F-745059C157D4}" dt="2020-08-05T05:16:47.655" v="74" actId="404"/>
        <pc:sldMkLst>
          <pc:docMk/>
          <pc:sldMk cId="3606414800" sldId="292"/>
        </pc:sldMkLst>
        <pc:graphicFrameChg chg="modGraphic">
          <ac:chgData name="Shruti Gupta" userId="efc20510-ac0f-4b78-ab9b-febf1b22575a" providerId="ADAL" clId="{B5F62983-0B58-4A29-A72F-745059C157D4}" dt="2020-08-05T05:16:47.655" v="74" actId="404"/>
          <ac:graphicFrameMkLst>
            <pc:docMk/>
            <pc:sldMk cId="3606414800" sldId="292"/>
            <ac:graphicFrameMk id="8" creationId="{00000000-0000-0000-0000-000000000000}"/>
          </ac:graphicFrameMkLst>
        </pc:graphicFrameChg>
      </pc:sldChg>
      <pc:sldChg chg="modSp mod">
        <pc:chgData name="Shruti Gupta" userId="efc20510-ac0f-4b78-ab9b-febf1b22575a" providerId="ADAL" clId="{B5F62983-0B58-4A29-A72F-745059C157D4}" dt="2020-08-05T05:17:23.700" v="75" actId="2710"/>
        <pc:sldMkLst>
          <pc:docMk/>
          <pc:sldMk cId="344058672" sldId="294"/>
        </pc:sldMkLst>
        <pc:graphicFrameChg chg="modGraphic">
          <ac:chgData name="Shruti Gupta" userId="efc20510-ac0f-4b78-ab9b-febf1b22575a" providerId="ADAL" clId="{B5F62983-0B58-4A29-A72F-745059C157D4}" dt="2020-08-05T05:17:23.700" v="75" actId="2710"/>
          <ac:graphicFrameMkLst>
            <pc:docMk/>
            <pc:sldMk cId="344058672" sldId="294"/>
            <ac:graphicFrameMk id="4" creationId="{00000000-0000-0000-0000-000000000000}"/>
          </ac:graphicFrameMkLst>
        </pc:graphicFrameChg>
      </pc:sldChg>
      <pc:sldChg chg="modSp mod">
        <pc:chgData name="Shruti Gupta" userId="efc20510-ac0f-4b78-ab9b-febf1b22575a" providerId="ADAL" clId="{B5F62983-0B58-4A29-A72F-745059C157D4}" dt="2020-08-17T07:14:58.068" v="109" actId="313"/>
        <pc:sldMkLst>
          <pc:docMk/>
          <pc:sldMk cId="3812823318" sldId="297"/>
        </pc:sldMkLst>
        <pc:graphicFrameChg chg="modGraphic">
          <ac:chgData name="Shruti Gupta" userId="efc20510-ac0f-4b78-ab9b-febf1b22575a" providerId="ADAL" clId="{B5F62983-0B58-4A29-A72F-745059C157D4}" dt="2020-08-17T07:14:58.068" v="109" actId="313"/>
          <ac:graphicFrameMkLst>
            <pc:docMk/>
            <pc:sldMk cId="3812823318" sldId="297"/>
            <ac:graphicFrameMk id="4" creationId="{00000000-0000-0000-0000-000000000000}"/>
          </ac:graphicFrameMkLst>
        </pc:graphicFrameChg>
      </pc:sldChg>
      <pc:sldChg chg="modSp mod">
        <pc:chgData name="Shruti Gupta" userId="efc20510-ac0f-4b78-ab9b-febf1b22575a" providerId="ADAL" clId="{B5F62983-0B58-4A29-A72F-745059C157D4}" dt="2020-08-17T07:14:23.515" v="107" actId="20577"/>
        <pc:sldMkLst>
          <pc:docMk/>
          <pc:sldMk cId="1253526287" sldId="300"/>
        </pc:sldMkLst>
        <pc:spChg chg="mod">
          <ac:chgData name="Shruti Gupta" userId="efc20510-ac0f-4b78-ab9b-febf1b22575a" providerId="ADAL" clId="{B5F62983-0B58-4A29-A72F-745059C157D4}" dt="2020-08-17T07:14:23.515" v="107" actId="20577"/>
          <ac:spMkLst>
            <pc:docMk/>
            <pc:sldMk cId="1253526287" sldId="300"/>
            <ac:spMk id="5" creationId="{00000000-0000-0000-0000-000000000000}"/>
          </ac:spMkLst>
        </pc:spChg>
        <pc:graphicFrameChg chg="modGraphic">
          <ac:chgData name="Shruti Gupta" userId="efc20510-ac0f-4b78-ab9b-febf1b22575a" providerId="ADAL" clId="{B5F62983-0B58-4A29-A72F-745059C157D4}" dt="2020-08-05T05:24:28.567" v="78" actId="2710"/>
          <ac:graphicFrameMkLst>
            <pc:docMk/>
            <pc:sldMk cId="1253526287" sldId="300"/>
            <ac:graphicFrameMk id="3" creationId="{00000000-0000-0000-0000-000000000000}"/>
          </ac:graphicFrameMkLst>
        </pc:graphicFrameChg>
      </pc:sldChg>
      <pc:sldChg chg="modSp mod">
        <pc:chgData name="Shruti Gupta" userId="efc20510-ac0f-4b78-ab9b-febf1b22575a" providerId="ADAL" clId="{B5F62983-0B58-4A29-A72F-745059C157D4}" dt="2020-08-05T05:27:40.714" v="93" actId="14100"/>
        <pc:sldMkLst>
          <pc:docMk/>
          <pc:sldMk cId="1950888488" sldId="303"/>
        </pc:sldMkLst>
        <pc:spChg chg="mod">
          <ac:chgData name="Shruti Gupta" userId="efc20510-ac0f-4b78-ab9b-febf1b22575a" providerId="ADAL" clId="{B5F62983-0B58-4A29-A72F-745059C157D4}" dt="2020-08-05T05:26:31.755" v="80" actId="20577"/>
          <ac:spMkLst>
            <pc:docMk/>
            <pc:sldMk cId="1950888488" sldId="303"/>
            <ac:spMk id="6" creationId="{00000000-0000-0000-0000-000000000000}"/>
          </ac:spMkLst>
        </pc:spChg>
        <pc:graphicFrameChg chg="mod modGraphic">
          <ac:chgData name="Shruti Gupta" userId="efc20510-ac0f-4b78-ab9b-febf1b22575a" providerId="ADAL" clId="{B5F62983-0B58-4A29-A72F-745059C157D4}" dt="2020-08-05T05:27:40.714" v="93" actId="14100"/>
          <ac:graphicFrameMkLst>
            <pc:docMk/>
            <pc:sldMk cId="1950888488" sldId="303"/>
            <ac:graphicFrameMk id="3" creationId="{00000000-0000-0000-0000-000000000000}"/>
          </ac:graphicFrameMkLst>
        </pc:graphicFrameChg>
      </pc:sldChg>
    </pc:docChg>
  </pc:docChgLst>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Sheet1!$F$3</c:f>
              <c:strCache>
                <c:ptCount val="1"/>
                <c:pt idx="0">
                  <c:v>Probability</c:v>
                </c:pt>
              </c:strCache>
            </c:strRef>
          </c:tx>
          <c:spPr>
            <a:ln w="28575">
              <a:noFill/>
            </a:ln>
          </c:spPr>
          <c:xVal>
            <c:numRef>
              <c:f>Sheet1!$E$4:$E$21</c:f>
              <c:numCache>
                <c:formatCode>General</c:formatCode>
                <c:ptCount val="18"/>
                <c:pt idx="0">
                  <c:v>1.3</c:v>
                </c:pt>
                <c:pt idx="1">
                  <c:v>3.4</c:v>
                </c:pt>
                <c:pt idx="2">
                  <c:v>2.1</c:v>
                </c:pt>
                <c:pt idx="3">
                  <c:v>2</c:v>
                </c:pt>
                <c:pt idx="4">
                  <c:v>1.7</c:v>
                </c:pt>
                <c:pt idx="5">
                  <c:v>2.5</c:v>
                </c:pt>
                <c:pt idx="6">
                  <c:v>2.6</c:v>
                </c:pt>
                <c:pt idx="7">
                  <c:v>1.4</c:v>
                </c:pt>
                <c:pt idx="8">
                  <c:v>2.5</c:v>
                </c:pt>
                <c:pt idx="9">
                  <c:v>3.6</c:v>
                </c:pt>
                <c:pt idx="10">
                  <c:v>1.5</c:v>
                </c:pt>
                <c:pt idx="11">
                  <c:v>1.3</c:v>
                </c:pt>
                <c:pt idx="12">
                  <c:v>4.2</c:v>
                </c:pt>
                <c:pt idx="13">
                  <c:v>1.9</c:v>
                </c:pt>
                <c:pt idx="14">
                  <c:v>3.1</c:v>
                </c:pt>
                <c:pt idx="15">
                  <c:v>2.8</c:v>
                </c:pt>
                <c:pt idx="16">
                  <c:v>1.8</c:v>
                </c:pt>
                <c:pt idx="17">
                  <c:v>2.4</c:v>
                </c:pt>
              </c:numCache>
            </c:numRef>
          </c:xVal>
          <c:yVal>
            <c:numRef>
              <c:f>Sheet1!$F$4:$F$21</c:f>
              <c:numCache>
                <c:formatCode>General</c:formatCode>
                <c:ptCount val="18"/>
                <c:pt idx="0">
                  <c:v>0</c:v>
                </c:pt>
                <c:pt idx="1">
                  <c:v>1</c:v>
                </c:pt>
                <c:pt idx="2">
                  <c:v>1</c:v>
                </c:pt>
                <c:pt idx="3">
                  <c:v>0</c:v>
                </c:pt>
                <c:pt idx="4">
                  <c:v>0</c:v>
                </c:pt>
                <c:pt idx="5">
                  <c:v>1</c:v>
                </c:pt>
                <c:pt idx="6">
                  <c:v>1</c:v>
                </c:pt>
                <c:pt idx="7">
                  <c:v>0</c:v>
                </c:pt>
                <c:pt idx="8">
                  <c:v>1</c:v>
                </c:pt>
                <c:pt idx="9">
                  <c:v>1</c:v>
                </c:pt>
                <c:pt idx="10">
                  <c:v>0</c:v>
                </c:pt>
                <c:pt idx="11">
                  <c:v>0</c:v>
                </c:pt>
                <c:pt idx="12">
                  <c:v>1</c:v>
                </c:pt>
                <c:pt idx="13">
                  <c:v>0</c:v>
                </c:pt>
                <c:pt idx="14">
                  <c:v>1</c:v>
                </c:pt>
                <c:pt idx="15">
                  <c:v>1</c:v>
                </c:pt>
                <c:pt idx="16">
                  <c:v>0</c:v>
                </c:pt>
                <c:pt idx="17">
                  <c:v>0</c:v>
                </c:pt>
              </c:numCache>
            </c:numRef>
          </c:yVal>
          <c:smooth val="0"/>
          <c:extLst>
            <c:ext xmlns:c16="http://schemas.microsoft.com/office/drawing/2014/chart" uri="{C3380CC4-5D6E-409C-BE32-E72D297353CC}">
              <c16:uniqueId val="{00000000-D6C1-4A01-AB9B-C2D54167D15E}"/>
            </c:ext>
          </c:extLst>
        </c:ser>
        <c:dLbls>
          <c:showLegendKey val="0"/>
          <c:showVal val="0"/>
          <c:showCatName val="0"/>
          <c:showSerName val="0"/>
          <c:showPercent val="0"/>
          <c:showBubbleSize val="0"/>
        </c:dLbls>
        <c:axId val="44262528"/>
        <c:axId val="44264448"/>
      </c:scatterChart>
      <c:valAx>
        <c:axId val="44262528"/>
        <c:scaling>
          <c:orientation val="minMax"/>
        </c:scaling>
        <c:delete val="0"/>
        <c:axPos val="b"/>
        <c:title>
          <c:tx>
            <c:rich>
              <a:bodyPr/>
              <a:lstStyle/>
              <a:p>
                <a:pPr>
                  <a:defRPr/>
                </a:pPr>
                <a:r>
                  <a:rPr lang="en-US" dirty="0"/>
                  <a:t>Temperature (C)</a:t>
                </a:r>
              </a:p>
            </c:rich>
          </c:tx>
          <c:overlay val="0"/>
        </c:title>
        <c:numFmt formatCode="General" sourceLinked="1"/>
        <c:majorTickMark val="out"/>
        <c:minorTickMark val="none"/>
        <c:tickLblPos val="nextTo"/>
        <c:crossAx val="44264448"/>
        <c:crosses val="autoZero"/>
        <c:crossBetween val="midCat"/>
      </c:valAx>
      <c:valAx>
        <c:axId val="44264448"/>
        <c:scaling>
          <c:orientation val="minMax"/>
          <c:max val="1"/>
        </c:scaling>
        <c:delete val="0"/>
        <c:axPos val="l"/>
        <c:majorGridlines/>
        <c:title>
          <c:tx>
            <c:rich>
              <a:bodyPr rot="-5400000" vert="horz"/>
              <a:lstStyle/>
              <a:p>
                <a:pPr>
                  <a:defRPr/>
                </a:pPr>
                <a:r>
                  <a:rPr lang="en-US" dirty="0"/>
                  <a:t>Probability</a:t>
                </a:r>
              </a:p>
            </c:rich>
          </c:tx>
          <c:overlay val="0"/>
        </c:title>
        <c:numFmt formatCode="General" sourceLinked="1"/>
        <c:majorTickMark val="out"/>
        <c:minorTickMark val="none"/>
        <c:tickLblPos val="nextTo"/>
        <c:crossAx val="44262528"/>
        <c:crosses val="autoZero"/>
        <c:crossBetween val="midCat"/>
      </c:valAx>
      <c:spPr>
        <a:noFill/>
        <a:ln w="25400">
          <a:noFill/>
        </a:ln>
      </c:spPr>
    </c:plotArea>
    <c:plotVisOnly val="1"/>
    <c:dispBlanksAs val="gap"/>
    <c:showDLblsOverMax val="0"/>
  </c:chart>
  <c:spPr>
    <a:ln>
      <a:solidFill>
        <a:schemeClr val="bg2">
          <a:lumMod val="50000"/>
        </a:schemeClr>
      </a:solidFill>
    </a:ln>
  </c:sp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15</a:t>
            </a:r>
          </a:p>
          <a:p>
            <a:pPr marL="69850" algn="ctr"/>
            <a:r>
              <a:rPr lang="en-US" altLang="en-US" sz="2500" b="1" dirty="0">
                <a:latin typeface="+mn-lt"/>
              </a:rPr>
              <a:t>Binary Logistic Regression</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117143"/>
            <a:ext cx="7887269" cy="6198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400" b="1" dirty="0">
                <a:latin typeface="+mn-lt"/>
              </a:rPr>
              <a:t>A Sigmoid</a:t>
            </a:r>
            <a:r>
              <a:rPr lang="en-US" altLang="en-US" sz="3400" b="1" i="1" dirty="0">
                <a:latin typeface="+mn-lt"/>
              </a:rPr>
              <a:t> </a:t>
            </a:r>
            <a:r>
              <a:rPr lang="en-US" altLang="en-US" sz="3400" b="1" dirty="0">
                <a:latin typeface="+mn-lt"/>
              </a:rPr>
              <a:t>(S-shaped) </a:t>
            </a:r>
          </a:p>
        </p:txBody>
      </p:sp>
      <p:sp>
        <p:nvSpPr>
          <p:cNvPr id="3" name="Content Placeholder 2"/>
          <p:cNvSpPr txBox="1">
            <a:spLocks/>
          </p:cNvSpPr>
          <p:nvPr/>
        </p:nvSpPr>
        <p:spPr>
          <a:xfrm>
            <a:off x="5318220" y="2698513"/>
            <a:ext cx="2624777" cy="1565275"/>
          </a:xfrm>
          <a:prstGeom prst="rect">
            <a:avLst/>
          </a:prstGeom>
          <a:ln>
            <a:solidFill>
              <a:schemeClr val="accent1"/>
            </a:solidFill>
            <a:miter lim="800000"/>
            <a:headEnd/>
            <a:tailEnd/>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dirty="0"/>
              <a:t>Logistic regression fits the data with maximum likelihood method. </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994" y="1970964"/>
            <a:ext cx="3657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1177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6412" y="208129"/>
            <a:ext cx="6537278" cy="5697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Odds</a:t>
            </a:r>
          </a:p>
        </p:txBody>
      </p:sp>
      <p:sp>
        <p:nvSpPr>
          <p:cNvPr id="3" name="Content Placeholder 2"/>
          <p:cNvSpPr txBox="1">
            <a:spLocks noRot="1" noChangeAspect="1" noMove="1" noResize="1" noEditPoints="1" noAdjustHandles="1" noChangeArrowheads="1" noChangeShapeType="1" noTextEdit="1"/>
          </p:cNvSpPr>
          <p:nvPr/>
        </p:nvSpPr>
        <p:spPr>
          <a:xfrm>
            <a:off x="838200" y="990600"/>
            <a:ext cx="7696200" cy="4876800"/>
          </a:xfrm>
          <a:prstGeom prst="rect">
            <a:avLst/>
          </a:prstGeom>
          <a:blipFill rotWithShape="1">
            <a:blip r:embed="rId2"/>
            <a:stretch>
              <a:fillRect l="-396" t="-625" r="-1664" b="-5625"/>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noFill/>
              </a:rPr>
              <a:t> </a:t>
            </a:r>
            <a:endParaRPr lang="en-US" dirty="0">
              <a:noFill/>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9354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99030"/>
            <a:ext cx="8217090" cy="5379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Logistic Regression Model </a:t>
            </a:r>
          </a:p>
        </p:txBody>
      </p:sp>
      <p:sp>
        <p:nvSpPr>
          <p:cNvPr id="3" name="Content Placeholder 2"/>
          <p:cNvSpPr txBox="1">
            <a:spLocks noRot="1" noChangeAspect="1" noMove="1" noResize="1" noEditPoints="1" noAdjustHandles="1" noChangeArrowheads="1" noChangeShapeType="1" noTextEdit="1"/>
          </p:cNvSpPr>
          <p:nvPr/>
        </p:nvSpPr>
        <p:spPr>
          <a:xfrm>
            <a:off x="838200" y="1295400"/>
            <a:ext cx="6777037" cy="3508375"/>
          </a:xfrm>
          <a:prstGeom prst="rect">
            <a:avLst/>
          </a:prstGeom>
          <a:blipFill rotWithShape="1">
            <a:blip r:embed="rId2"/>
            <a:stretch>
              <a:fillRect l="-450" r="-1350" b="-42087"/>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noFill/>
              </a:rPr>
              <a:t> </a:t>
            </a:r>
            <a:endParaRPr lang="en-US" dirty="0">
              <a:noFill/>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92762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7700" y="226326"/>
            <a:ext cx="7848600" cy="5925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Significance of Logistics Regression </a:t>
            </a:r>
          </a:p>
        </p:txBody>
      </p:sp>
      <p:sp>
        <p:nvSpPr>
          <p:cNvPr id="3" name="Content Placeholder 2"/>
          <p:cNvSpPr txBox="1">
            <a:spLocks/>
          </p:cNvSpPr>
          <p:nvPr/>
        </p:nvSpPr>
        <p:spPr>
          <a:xfrm>
            <a:off x="838200" y="1576315"/>
            <a:ext cx="7467600"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Hosmer and </a:t>
            </a:r>
            <a:r>
              <a:rPr lang="en-US" altLang="en-US" sz="2400" dirty="0" err="1"/>
              <a:t>Lemeshow</a:t>
            </a:r>
            <a:r>
              <a:rPr lang="en-US" altLang="en-US" sz="2400" dirty="0"/>
              <a:t> (H–L) statistic indicates the overall model-fit. </a:t>
            </a:r>
          </a:p>
          <a:p>
            <a:pPr algn="just"/>
            <a:r>
              <a:rPr lang="en-US" altLang="en-US" sz="2400" dirty="0"/>
              <a:t>The well-fitting logistic model depicts non-significance on the H–L goodness-of-fit based on probabilistic value at preset </a:t>
            </a:r>
            <a:r>
              <a:rPr lang="en-US" altLang="en-US" sz="2400" dirty="0" err="1"/>
              <a:t>LoS</a:t>
            </a:r>
            <a:r>
              <a:rPr lang="en-US" altLang="en-US" sz="2400" dirty="0"/>
              <a:t>.</a:t>
            </a:r>
          </a:p>
          <a:p>
            <a:pPr algn="just"/>
            <a:r>
              <a:rPr lang="en-US" altLang="en-US" sz="2400" dirty="0"/>
              <a:t>Receiver operating characteristics (ROC) curve is also used to examine goodness-of-fit by measuring sensitivity (true positive) and specificity (true negative) for the all the possible cut-off points. </a:t>
            </a:r>
          </a:p>
          <a:p>
            <a:pPr algn="just"/>
            <a:r>
              <a:rPr lang="en-US" altLang="en-US" sz="2400" dirty="0"/>
              <a:t>The area under curve ranges from 0.5 to 1.0 and larger value is the indication of better fit.</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06563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76617" y="136478"/>
            <a:ext cx="7881583"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Framing Hypothesis in Logistic Regression </a:t>
            </a:r>
          </a:p>
        </p:txBody>
      </p:sp>
      <p:sp>
        <p:nvSpPr>
          <p:cNvPr id="3" name="Content Placeholder 2"/>
          <p:cNvSpPr txBox="1">
            <a:spLocks/>
          </p:cNvSpPr>
          <p:nvPr/>
        </p:nvSpPr>
        <p:spPr>
          <a:xfrm>
            <a:off x="840473" y="1429603"/>
            <a:ext cx="7743967" cy="446623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defRPr/>
            </a:pPr>
            <a:r>
              <a:rPr lang="en-US" sz="2400" b="1" dirty="0"/>
              <a:t>Hypothesis for Model-Fit</a:t>
            </a:r>
          </a:p>
          <a:p>
            <a:pPr>
              <a:defRPr/>
            </a:pPr>
            <a:endParaRPr lang="en-US" sz="2400" dirty="0"/>
          </a:p>
          <a:p>
            <a:pPr marL="69850" indent="0">
              <a:buFont typeface="Wingdings 2" panose="05020102010507070707" pitchFamily="18" charset="2"/>
              <a:buNone/>
              <a:defRPr/>
            </a:pPr>
            <a:r>
              <a:rPr lang="en-US" sz="2400" dirty="0"/>
              <a:t>Null hypothesis		H</a:t>
            </a:r>
            <a:r>
              <a:rPr lang="en-US" sz="2400" baseline="-25000" dirty="0"/>
              <a:t>0</a:t>
            </a:r>
            <a:r>
              <a:rPr lang="en-US" sz="2400" dirty="0"/>
              <a:t>: </a:t>
            </a:r>
            <a:r>
              <a:rPr lang="en-US" sz="2400" i="1" dirty="0"/>
              <a:t>β</a:t>
            </a:r>
            <a:r>
              <a:rPr lang="en-US" sz="2400" baseline="-25000" dirty="0"/>
              <a:t> </a:t>
            </a:r>
            <a:r>
              <a:rPr lang="en-US" sz="2400" dirty="0"/>
              <a:t>= 0</a:t>
            </a:r>
          </a:p>
          <a:p>
            <a:pPr marL="69850" indent="0">
              <a:buFont typeface="Wingdings 2" panose="05020102010507070707" pitchFamily="18" charset="2"/>
              <a:buNone/>
              <a:defRPr/>
            </a:pPr>
            <a:r>
              <a:rPr lang="en-US" sz="2400" dirty="0"/>
              <a:t>(The regression model does not predict significantly the outcome variable as compared to base/null model.)</a:t>
            </a:r>
          </a:p>
          <a:p>
            <a:pPr marL="69850" indent="0">
              <a:buFont typeface="Wingdings 2" panose="05020102010507070707" pitchFamily="18" charset="2"/>
              <a:buNone/>
              <a:defRPr/>
            </a:pPr>
            <a:r>
              <a:rPr lang="en-US" sz="2400" dirty="0"/>
              <a:t> </a:t>
            </a:r>
          </a:p>
          <a:p>
            <a:pPr marL="69850" indent="0">
              <a:buFont typeface="Wingdings 2" panose="05020102010507070707" pitchFamily="18" charset="2"/>
              <a:buNone/>
              <a:defRPr/>
            </a:pPr>
            <a:r>
              <a:rPr lang="en-US" sz="2400" dirty="0"/>
              <a:t>Alternative hypothesis	H</a:t>
            </a:r>
            <a:r>
              <a:rPr lang="en-US" sz="2400" baseline="-25000" dirty="0"/>
              <a:t>a</a:t>
            </a:r>
            <a:r>
              <a:rPr lang="en-US" sz="2400" dirty="0"/>
              <a:t>: </a:t>
            </a:r>
            <a:r>
              <a:rPr lang="en-US" sz="2400" i="1" dirty="0"/>
              <a:t>β</a:t>
            </a:r>
            <a:r>
              <a:rPr lang="en-US" sz="2400" dirty="0"/>
              <a:t> ≠ 0 </a:t>
            </a:r>
          </a:p>
          <a:p>
            <a:pPr marL="69850" indent="0">
              <a:buFont typeface="Wingdings 2" panose="05020102010507070707" pitchFamily="18" charset="2"/>
              <a:buNone/>
              <a:defRPr/>
            </a:pPr>
            <a:r>
              <a:rPr lang="en-US" sz="2400" dirty="0"/>
              <a:t>(The regression model predicts significantly the outcome variable as compared to base/null model.)</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25934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50158" y="1456899"/>
            <a:ext cx="6665794"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defRPr/>
            </a:pPr>
            <a:r>
              <a:rPr lang="en-US" sz="2400" b="1" dirty="0"/>
              <a:t>Hypothesis for Relationship between the Variables</a:t>
            </a:r>
          </a:p>
          <a:p>
            <a:pPr marL="69850" indent="0">
              <a:buFont typeface="Wingdings 2" panose="05020102010507070707" pitchFamily="18" charset="2"/>
              <a:buNone/>
              <a:defRPr/>
            </a:pPr>
            <a:r>
              <a:rPr lang="en-US" sz="2400" dirty="0"/>
              <a:t> </a:t>
            </a:r>
          </a:p>
          <a:p>
            <a:pPr marL="69850" indent="0">
              <a:buFont typeface="Wingdings 2" panose="05020102010507070707" pitchFamily="18" charset="2"/>
              <a:buNone/>
              <a:defRPr/>
            </a:pPr>
            <a:r>
              <a:rPr lang="en-US" sz="2400" dirty="0"/>
              <a:t> </a:t>
            </a:r>
            <a:r>
              <a:rPr lang="en-US" sz="2400" i="1" dirty="0"/>
              <a:t>Null hypothesis: </a:t>
            </a:r>
            <a:r>
              <a:rPr lang="en-US" sz="2400" dirty="0"/>
              <a:t>There is no significant effect of each predictor on the outcome variable. </a:t>
            </a:r>
          </a:p>
          <a:p>
            <a:pPr marL="69850" indent="0">
              <a:buFont typeface="Wingdings 2" panose="05020102010507070707" pitchFamily="18" charset="2"/>
              <a:buNone/>
              <a:defRPr/>
            </a:pPr>
            <a:endParaRPr lang="en-US" sz="2400" i="1" dirty="0"/>
          </a:p>
          <a:p>
            <a:pPr marL="69850" indent="0">
              <a:buFont typeface="Wingdings 2" panose="05020102010507070707" pitchFamily="18" charset="2"/>
              <a:buNone/>
              <a:defRPr/>
            </a:pPr>
            <a:r>
              <a:rPr lang="en-US" sz="2400" i="1" dirty="0"/>
              <a:t>Alternative hypothesis: </a:t>
            </a:r>
            <a:r>
              <a:rPr lang="en-US" sz="2400" dirty="0"/>
              <a:t>There is significant effect of each predictor on the outcome variable.</a:t>
            </a:r>
          </a:p>
          <a:p>
            <a:pPr>
              <a:defRPr/>
            </a:pPr>
            <a:endParaRPr 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13077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25305" y="1219200"/>
            <a:ext cx="6067567" cy="35083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lgn="just">
              <a:buFont typeface="Wingdings 2" panose="05020102010507070707" pitchFamily="18" charset="2"/>
              <a:buNone/>
              <a:defRPr/>
            </a:pPr>
            <a:r>
              <a:rPr lang="en-US" sz="2400" b="1" dirty="0"/>
              <a:t>Hypothesis for Actual Outcomes</a:t>
            </a:r>
          </a:p>
          <a:p>
            <a:pPr marL="69850" indent="0" algn="just">
              <a:buFont typeface="Wingdings 2" panose="05020102010507070707" pitchFamily="18" charset="2"/>
              <a:buNone/>
              <a:defRPr/>
            </a:pPr>
            <a:r>
              <a:rPr lang="en-US" sz="2400" dirty="0"/>
              <a:t> </a:t>
            </a:r>
          </a:p>
          <a:p>
            <a:pPr marL="69850" indent="0" algn="just">
              <a:buFont typeface="Wingdings 2" panose="05020102010507070707" pitchFamily="18" charset="2"/>
              <a:buNone/>
              <a:defRPr/>
            </a:pPr>
            <a:r>
              <a:rPr lang="en-US" sz="2400" i="1" dirty="0"/>
              <a:t>Null hypothesis: </a:t>
            </a:r>
            <a:r>
              <a:rPr lang="en-US" sz="2400" dirty="0"/>
              <a:t>No difference exists between the observed and model 	predicted values.</a:t>
            </a:r>
          </a:p>
          <a:p>
            <a:pPr algn="just">
              <a:defRPr/>
            </a:pPr>
            <a:endParaRPr lang="en-US" sz="2400" dirty="0"/>
          </a:p>
          <a:p>
            <a:pPr marL="69850" indent="0" algn="just">
              <a:buFont typeface="Wingdings 2" panose="05020102010507070707" pitchFamily="18" charset="2"/>
              <a:buNone/>
              <a:defRPr/>
            </a:pPr>
            <a:r>
              <a:rPr lang="en-US" sz="2400" i="1" dirty="0"/>
              <a:t>Alternative hypothesis: </a:t>
            </a:r>
            <a:r>
              <a:rPr lang="en-US" sz="2400" dirty="0"/>
              <a:t>Significant difference exists between observed and model predicted values.</a:t>
            </a:r>
          </a:p>
          <a:p>
            <a:pPr algn="just">
              <a:defRPr/>
            </a:pPr>
            <a:endParaRPr 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27279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56230" y="163773"/>
            <a:ext cx="7526740" cy="5868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Research Problem and Test Technique</a:t>
            </a:r>
          </a:p>
        </p:txBody>
      </p:sp>
      <p:sp>
        <p:nvSpPr>
          <p:cNvPr id="3" name="Content Placeholder 2"/>
          <p:cNvSpPr txBox="1">
            <a:spLocks/>
          </p:cNvSpPr>
          <p:nvPr/>
        </p:nvSpPr>
        <p:spPr>
          <a:xfrm>
            <a:off x="1259574" y="1636594"/>
            <a:ext cx="6601536"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Data set </a:t>
            </a:r>
            <a:r>
              <a:rPr lang="en-US" altLang="en-US" sz="2400" i="1" dirty="0" err="1"/>
              <a:t>knee_replacement</a:t>
            </a:r>
            <a:r>
              <a:rPr lang="en-US" altLang="en-US" sz="2400" dirty="0"/>
              <a:t> is used to conduct binary logistic regression consisting of four explanatory variables based on metric and non-metric (gender, age, obesity and calcium range) scales and one dependent variable with two distinct categories (slow or fast recovery). </a:t>
            </a:r>
          </a:p>
          <a:p>
            <a:pPr algn="just"/>
            <a:endParaRPr lang="en-US" altLang="en-US" sz="2400" dirty="0"/>
          </a:p>
          <a:p>
            <a:pPr algn="just"/>
            <a:r>
              <a:rPr lang="en-US" altLang="en-US" sz="2400" dirty="0"/>
              <a:t>The explanatory variables include gender and obesity measured at nominal scale, whereas age and calcium level were measured at ratio scale.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91034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66247" y="499969"/>
            <a:ext cx="6777038" cy="49359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Placing Dependent and Independent Variables</a:t>
            </a:r>
            <a:endParaRPr lang="en-US" altLang="en-US" sz="2400" dirty="0"/>
          </a:p>
        </p:txBody>
      </p:sp>
      <p:graphicFrame>
        <p:nvGraphicFramePr>
          <p:cNvPr id="4" name="Content Placeholder 6"/>
          <p:cNvGraphicFramePr>
            <a:graphicFrameLocks/>
          </p:cNvGraphicFramePr>
          <p:nvPr>
            <p:extLst>
              <p:ext uri="{D42A27DB-BD31-4B8C-83A1-F6EECF244321}">
                <p14:modId xmlns:p14="http://schemas.microsoft.com/office/powerpoint/2010/main" val="2580853893"/>
              </p:ext>
            </p:extLst>
          </p:nvPr>
        </p:nvGraphicFramePr>
        <p:xfrm>
          <a:off x="1875217" y="1188723"/>
          <a:ext cx="6326874" cy="2076069"/>
        </p:xfrm>
        <a:graphic>
          <a:graphicData uri="http://schemas.openxmlformats.org/drawingml/2006/table">
            <a:tbl>
              <a:tblPr firstRow="1" firstCol="1" lastRow="1" lastCol="1" bandRow="1" bandCol="1">
                <a:tableStyleId>{5940675A-B579-460E-94D1-54222C63F5DA}</a:tableStyleId>
              </a:tblPr>
              <a:tblGrid>
                <a:gridCol w="6326874">
                  <a:extLst>
                    <a:ext uri="{9D8B030D-6E8A-4147-A177-3AD203B41FA5}">
                      <a16:colId xmlns:a16="http://schemas.microsoft.com/office/drawing/2014/main" val="20000"/>
                    </a:ext>
                  </a:extLst>
                </a:gridCol>
              </a:tblGrid>
              <a:tr h="126206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15.1. </a:t>
                      </a:r>
                      <a:r>
                        <a:rPr lang="en-US" sz="2400" kern="1200" dirty="0">
                          <a:effectLst/>
                        </a:rPr>
                        <a:t>Use knee_replacement.sav » Menu bar » </a:t>
                      </a:r>
                      <a:r>
                        <a:rPr lang="en-US" sz="2400" kern="1200" dirty="0" err="1">
                          <a:effectLst/>
                        </a:rPr>
                        <a:t>analyse</a:t>
                      </a:r>
                      <a:r>
                        <a:rPr lang="en-US" sz="2400" kern="1200" dirty="0">
                          <a:effectLst/>
                        </a:rPr>
                        <a:t> » Regression » Logistic Regression » Select Knee_recovery and transfer to Dependent box » Select Gender, Age, Obesity, and Calcium_range » Click on Categorical option </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872" y="3487003"/>
            <a:ext cx="3581400" cy="2743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7321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70164" y="1711088"/>
            <a:ext cx="4721450" cy="4879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SPSS Path for Coding the Categorical Variables</a:t>
            </a:r>
            <a:endParaRPr lang="en-US" altLang="en-US" sz="2400" dirty="0"/>
          </a:p>
        </p:txBody>
      </p:sp>
      <p:graphicFrame>
        <p:nvGraphicFramePr>
          <p:cNvPr id="4" name="Content Placeholder 6"/>
          <p:cNvGraphicFramePr>
            <a:graphicFrameLocks/>
          </p:cNvGraphicFramePr>
          <p:nvPr>
            <p:extLst>
              <p:ext uri="{D42A27DB-BD31-4B8C-83A1-F6EECF244321}">
                <p14:modId xmlns:p14="http://schemas.microsoft.com/office/powerpoint/2010/main" val="3817022193"/>
              </p:ext>
            </p:extLst>
          </p:nvPr>
        </p:nvGraphicFramePr>
        <p:xfrm>
          <a:off x="1970164" y="3057927"/>
          <a:ext cx="5813271" cy="2076069"/>
        </p:xfrm>
        <a:graphic>
          <a:graphicData uri="http://schemas.openxmlformats.org/drawingml/2006/table">
            <a:tbl>
              <a:tblPr firstRow="1" firstCol="1" lastRow="1" lastCol="1" bandRow="1" bandCol="1">
                <a:tableStyleId>{5940675A-B579-460E-94D1-54222C63F5DA}</a:tableStyleId>
              </a:tblPr>
              <a:tblGrid>
                <a:gridCol w="5813271">
                  <a:extLst>
                    <a:ext uri="{9D8B030D-6E8A-4147-A177-3AD203B41FA5}">
                      <a16:colId xmlns:a16="http://schemas.microsoft.com/office/drawing/2014/main" val="20000"/>
                    </a:ext>
                  </a:extLst>
                </a:gridCol>
              </a:tblGrid>
              <a:tr h="126206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15.2. </a:t>
                      </a:r>
                      <a:r>
                        <a:rPr lang="en-US" sz="2400" kern="1200" dirty="0">
                          <a:effectLst/>
                        </a:rPr>
                        <a:t>Use Categorical option and select Gender (Indicator) » Click First option in Change Contrast » Click Change » Select Obesity (Indicator) » Click First option in Change Contrast » Click Change » Continue </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07857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3" name="Title 1"/>
          <p:cNvSpPr txBox="1">
            <a:spLocks/>
          </p:cNvSpPr>
          <p:nvPr/>
        </p:nvSpPr>
        <p:spPr>
          <a:xfrm>
            <a:off x="874664" y="169459"/>
            <a:ext cx="7232105" cy="6437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400" b="1" dirty="0">
                <a:latin typeface="+mn-lt"/>
              </a:rPr>
              <a:t>Learning Objectives </a:t>
            </a:r>
          </a:p>
        </p:txBody>
      </p:sp>
      <p:sp>
        <p:nvSpPr>
          <p:cNvPr id="4" name="Content Placeholder 2"/>
          <p:cNvSpPr txBox="1">
            <a:spLocks/>
          </p:cNvSpPr>
          <p:nvPr/>
        </p:nvSpPr>
        <p:spPr>
          <a:xfrm>
            <a:off x="1730991" y="1779895"/>
            <a:ext cx="5570561" cy="372015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GB" altLang="en-US" sz="2400" dirty="0"/>
              <a:t>Explain the concept of logistic regression</a:t>
            </a:r>
          </a:p>
          <a:p>
            <a:pPr algn="just"/>
            <a:r>
              <a:rPr lang="en-GB" altLang="en-US" sz="2400" dirty="0"/>
              <a:t>Describe the assumptions of logistic linear regression</a:t>
            </a:r>
          </a:p>
          <a:p>
            <a:pPr algn="just"/>
            <a:r>
              <a:rPr lang="en-GB" altLang="en-US" sz="2400" dirty="0"/>
              <a:t>Describe statistical significance in logistic regression</a:t>
            </a:r>
          </a:p>
          <a:p>
            <a:pPr algn="just"/>
            <a:r>
              <a:rPr lang="en-GB" altLang="en-US" sz="2400" dirty="0"/>
              <a:t>Explain how to frame hypotheses in logistic regression</a:t>
            </a:r>
          </a:p>
          <a:p>
            <a:pPr algn="just"/>
            <a:r>
              <a:rPr lang="en-GB" altLang="en-US" sz="2400" dirty="0"/>
              <a:t>Explain how the research problem is formulated for logistic regression</a:t>
            </a:r>
          </a:p>
        </p:txBody>
      </p:sp>
    </p:spTree>
    <p:extLst>
      <p:ext uri="{BB962C8B-B14F-4D97-AF65-F5344CB8AC3E}">
        <p14:creationId xmlns:p14="http://schemas.microsoft.com/office/powerpoint/2010/main" val="213228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784" y="1524000"/>
            <a:ext cx="3276600" cy="3048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6984" y="1524000"/>
            <a:ext cx="3124200" cy="3048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1099784" y="4738026"/>
            <a:ext cx="3810000" cy="830997"/>
          </a:xfrm>
          <a:prstGeom prst="rect">
            <a:avLst/>
          </a:prstGeom>
        </p:spPr>
        <p:txBody>
          <a:bodyPr>
            <a:spAutoFit/>
          </a:bodyPr>
          <a:lstStyle/>
          <a:p>
            <a:pPr algn="ctr" eaLnBrk="1" hangingPunct="1">
              <a:defRPr/>
            </a:pPr>
            <a:r>
              <a:rPr lang="en-US" sz="2400" dirty="0">
                <a:latin typeface="+mn-lt"/>
              </a:rPr>
              <a:t>Figure 15.4a. Categorical Variable: Logistic Regression</a:t>
            </a:r>
          </a:p>
        </p:txBody>
      </p:sp>
      <p:sp>
        <p:nvSpPr>
          <p:cNvPr id="8" name="Rectangle 7"/>
          <p:cNvSpPr/>
          <p:nvPr/>
        </p:nvSpPr>
        <p:spPr>
          <a:xfrm>
            <a:off x="5098697" y="4730088"/>
            <a:ext cx="3773487" cy="830997"/>
          </a:xfrm>
          <a:prstGeom prst="rect">
            <a:avLst/>
          </a:prstGeom>
        </p:spPr>
        <p:txBody>
          <a:bodyPr>
            <a:spAutoFit/>
          </a:bodyPr>
          <a:lstStyle/>
          <a:p>
            <a:pPr algn="ctr" eaLnBrk="1" hangingPunct="1">
              <a:defRPr/>
            </a:pPr>
            <a:r>
              <a:rPr lang="en-US" sz="2400" dirty="0">
                <a:latin typeface="+mn-lt"/>
              </a:rPr>
              <a:t>Figure 15.4b. Categorical Variable: Reference Category </a:t>
            </a: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50274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05318" y="963306"/>
            <a:ext cx="6085764" cy="8382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i="1" dirty="0"/>
              <a:t> </a:t>
            </a:r>
            <a:r>
              <a:rPr lang="en-US" altLang="en-US" sz="2400" b="1" dirty="0"/>
              <a:t>SPSS Path for Predicting the Probabilities and Group Membership</a:t>
            </a:r>
            <a:endParaRPr lang="en-US" altLang="en-US" sz="24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0955" y="2057400"/>
            <a:ext cx="3200400" cy="33686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3513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48769" y="623250"/>
            <a:ext cx="7472149" cy="53681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SPSS Path for Classification Plot and Goodness of Fit­ </a:t>
            </a:r>
            <a:endParaRPr lang="en-US" altLang="en-US" sz="2400" dirty="0"/>
          </a:p>
        </p:txBody>
      </p:sp>
      <p:graphicFrame>
        <p:nvGraphicFramePr>
          <p:cNvPr id="4" name="Content Placeholder 6"/>
          <p:cNvGraphicFramePr>
            <a:graphicFrameLocks/>
          </p:cNvGraphicFramePr>
          <p:nvPr>
            <p:extLst>
              <p:ext uri="{D42A27DB-BD31-4B8C-83A1-F6EECF244321}">
                <p14:modId xmlns:p14="http://schemas.microsoft.com/office/powerpoint/2010/main" val="2424516189"/>
              </p:ext>
            </p:extLst>
          </p:nvPr>
        </p:nvGraphicFramePr>
        <p:xfrm>
          <a:off x="1398897" y="1264329"/>
          <a:ext cx="7159388" cy="1655445"/>
        </p:xfrm>
        <a:graphic>
          <a:graphicData uri="http://schemas.openxmlformats.org/drawingml/2006/table">
            <a:tbl>
              <a:tblPr firstRow="1" firstCol="1" lastRow="1" lastCol="1" bandRow="1" bandCol="1">
                <a:tableStyleId>{5940675A-B579-460E-94D1-54222C63F5DA}</a:tableStyleId>
              </a:tblPr>
              <a:tblGrid>
                <a:gridCol w="7159388">
                  <a:extLst>
                    <a:ext uri="{9D8B030D-6E8A-4147-A177-3AD203B41FA5}">
                      <a16:colId xmlns:a16="http://schemas.microsoft.com/office/drawing/2014/main" val="20000"/>
                    </a:ext>
                  </a:extLst>
                </a:gridCol>
              </a:tblGrid>
              <a:tr h="128905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15.3. </a:t>
                      </a:r>
                      <a:r>
                        <a:rPr lang="en-US" sz="2400" kern="1200" dirty="0">
                          <a:effectLst/>
                        </a:rPr>
                        <a:t>Click Options in main dialog box » Select Classification plots, Hosmer-Lameshow goodness of fit, Casewise listing of residuals, Correlation of estimates, Iteration history and CI for exp(B) » Continue </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391" y="3132980"/>
            <a:ext cx="3962400" cy="3048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59579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58202" y="-27296"/>
            <a:ext cx="6019801"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Interpreting the Outputs of Logistic Regression</a:t>
            </a:r>
          </a:p>
        </p:txBody>
      </p:sp>
      <p:sp>
        <p:nvSpPr>
          <p:cNvPr id="3" name="Content Placeholder 2"/>
          <p:cNvSpPr txBox="1">
            <a:spLocks/>
          </p:cNvSpPr>
          <p:nvPr/>
        </p:nvSpPr>
        <p:spPr>
          <a:xfrm>
            <a:off x="1820838" y="1843972"/>
            <a:ext cx="4539019" cy="37306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Coding of Dependent Variable­</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018126391"/>
              </p:ext>
            </p:extLst>
          </p:nvPr>
        </p:nvGraphicFramePr>
        <p:xfrm>
          <a:off x="1971531" y="3537807"/>
          <a:ext cx="5393141" cy="1296862"/>
        </p:xfrm>
        <a:graphic>
          <a:graphicData uri="http://schemas.openxmlformats.org/drawingml/2006/table">
            <a:tbl>
              <a:tblPr/>
              <a:tblGrid>
                <a:gridCol w="2698912">
                  <a:extLst>
                    <a:ext uri="{9D8B030D-6E8A-4147-A177-3AD203B41FA5}">
                      <a16:colId xmlns:a16="http://schemas.microsoft.com/office/drawing/2014/main" val="20000"/>
                    </a:ext>
                  </a:extLst>
                </a:gridCol>
                <a:gridCol w="2694229">
                  <a:extLst>
                    <a:ext uri="{9D8B030D-6E8A-4147-A177-3AD203B41FA5}">
                      <a16:colId xmlns:a16="http://schemas.microsoft.com/office/drawing/2014/main" val="20001"/>
                    </a:ext>
                  </a:extLst>
                </a:gridCol>
              </a:tblGrid>
              <a:tr h="424752">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Original Value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Internal Value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4752">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Slow</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4752">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Fast</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3001963" y="3817938"/>
            <a:ext cx="184150" cy="368300"/>
          </a:xfrm>
          <a:prstGeom prst="rect">
            <a:avLst/>
          </a:prstGeom>
          <a:noFill/>
          <a:ln>
            <a:noFill/>
          </a:ln>
          <a:effectLst/>
        </p:spPr>
        <p:txBody>
          <a:bodyPr wrap="none" anchor="ctr">
            <a:spAutoFit/>
          </a:bodyPr>
          <a:lstStyle/>
          <a:p>
            <a:pPr>
              <a:defRPr/>
            </a:pPr>
            <a:endParaRPr lang="en-US" dirty="0">
              <a:latin typeface="+mn-lt"/>
            </a:endParaRPr>
          </a:p>
        </p:txBody>
      </p:sp>
      <p:sp>
        <p:nvSpPr>
          <p:cNvPr id="7" name="Rectangle 6"/>
          <p:cNvSpPr/>
          <p:nvPr/>
        </p:nvSpPr>
        <p:spPr>
          <a:xfrm>
            <a:off x="1658202" y="2736755"/>
            <a:ext cx="6678305" cy="461665"/>
          </a:xfrm>
          <a:prstGeom prst="rect">
            <a:avLst/>
          </a:prstGeom>
        </p:spPr>
        <p:txBody>
          <a:bodyPr wrap="square">
            <a:spAutoFit/>
          </a:bodyPr>
          <a:lstStyle/>
          <a:p>
            <a:pPr eaLnBrk="1" hangingPunct="1">
              <a:defRPr/>
            </a:pPr>
            <a:r>
              <a:rPr lang="en-US" sz="2400" dirty="0">
                <a:latin typeface="+mn-lt"/>
              </a:rPr>
              <a:t> Table 15.3a. Internal Values for Outcome Variable </a:t>
            </a:r>
          </a:p>
        </p:txBody>
      </p:sp>
      <p:sp>
        <p:nvSpPr>
          <p:cNvPr id="1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690121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5413" y="1280236"/>
            <a:ext cx="5679825" cy="461665"/>
          </a:xfrm>
          <a:prstGeom prst="rect">
            <a:avLst/>
          </a:prstGeom>
        </p:spPr>
        <p:txBody>
          <a:bodyPr wrap="none">
            <a:spAutoFit/>
          </a:bodyPr>
          <a:lstStyle/>
          <a:p>
            <a:pPr marL="342900" indent="-342900">
              <a:buFont typeface="Arial" panose="020B0604020202020204" pitchFamily="34" charset="0"/>
              <a:buChar char="•"/>
            </a:pPr>
            <a:r>
              <a:rPr lang="en-US" altLang="en-US" sz="2400" b="1" dirty="0"/>
              <a:t>Parameterization with Dummy Variables</a:t>
            </a:r>
            <a:endParaRPr lang="en-US" alt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2343145080"/>
              </p:ext>
            </p:extLst>
          </p:nvPr>
        </p:nvGraphicFramePr>
        <p:xfrm>
          <a:off x="1310185" y="2760816"/>
          <a:ext cx="7328848" cy="3089160"/>
        </p:xfrm>
        <a:graphic>
          <a:graphicData uri="http://schemas.openxmlformats.org/drawingml/2006/table">
            <a:tbl>
              <a:tblPr/>
              <a:tblGrid>
                <a:gridCol w="1389853">
                  <a:extLst>
                    <a:ext uri="{9D8B030D-6E8A-4147-A177-3AD203B41FA5}">
                      <a16:colId xmlns:a16="http://schemas.microsoft.com/office/drawing/2014/main" val="20000"/>
                    </a:ext>
                  </a:extLst>
                </a:gridCol>
                <a:gridCol w="1579646">
                  <a:extLst>
                    <a:ext uri="{9D8B030D-6E8A-4147-A177-3AD203B41FA5}">
                      <a16:colId xmlns:a16="http://schemas.microsoft.com/office/drawing/2014/main" val="20001"/>
                    </a:ext>
                  </a:extLst>
                </a:gridCol>
                <a:gridCol w="1579643">
                  <a:extLst>
                    <a:ext uri="{9D8B030D-6E8A-4147-A177-3AD203B41FA5}">
                      <a16:colId xmlns:a16="http://schemas.microsoft.com/office/drawing/2014/main" val="20002"/>
                    </a:ext>
                  </a:extLst>
                </a:gridCol>
                <a:gridCol w="1389853">
                  <a:extLst>
                    <a:ext uri="{9D8B030D-6E8A-4147-A177-3AD203B41FA5}">
                      <a16:colId xmlns:a16="http://schemas.microsoft.com/office/drawing/2014/main" val="20003"/>
                    </a:ext>
                  </a:extLst>
                </a:gridCol>
                <a:gridCol w="1389853">
                  <a:extLst>
                    <a:ext uri="{9D8B030D-6E8A-4147-A177-3AD203B41FA5}">
                      <a16:colId xmlns:a16="http://schemas.microsoft.com/office/drawing/2014/main" val="20004"/>
                    </a:ext>
                  </a:extLst>
                </a:gridCol>
              </a:tblGrid>
              <a:tr h="510097">
                <a:tc rowSpan="2"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Frequency</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Parameter Coding</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55077">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5077">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Obesity</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High</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5077">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Medium</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077">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Low</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8009">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Gender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Male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8009">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Female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Rectangle 2"/>
          <p:cNvSpPr>
            <a:spLocks noChangeArrowheads="1"/>
          </p:cNvSpPr>
          <p:nvPr/>
        </p:nvSpPr>
        <p:spPr bwMode="auto">
          <a:xfrm>
            <a:off x="1925413" y="2020526"/>
            <a:ext cx="4828181"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15.3b. Dummy Variable Coding </a:t>
            </a:r>
            <a:endParaRPr lang="en-US" sz="2400" dirty="0">
              <a:latin typeface="+mn-lt"/>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38955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81914" y="1719809"/>
            <a:ext cx="6777038" cy="42876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Magnitude of Unexplained Variance</a:t>
            </a:r>
            <a:endParaRPr lang="en-US" alt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186851407"/>
              </p:ext>
            </p:extLst>
          </p:nvPr>
        </p:nvGraphicFramePr>
        <p:xfrm>
          <a:off x="1529498" y="3248166"/>
          <a:ext cx="6881871" cy="2022908"/>
        </p:xfrm>
        <a:graphic>
          <a:graphicData uri="http://schemas.openxmlformats.org/drawingml/2006/table">
            <a:tbl>
              <a:tblPr/>
              <a:tblGrid>
                <a:gridCol w="1902073">
                  <a:extLst>
                    <a:ext uri="{9D8B030D-6E8A-4147-A177-3AD203B41FA5}">
                      <a16:colId xmlns:a16="http://schemas.microsoft.com/office/drawing/2014/main" val="20000"/>
                    </a:ext>
                  </a:extLst>
                </a:gridCol>
                <a:gridCol w="1178043">
                  <a:extLst>
                    <a:ext uri="{9D8B030D-6E8A-4147-A177-3AD203B41FA5}">
                      <a16:colId xmlns:a16="http://schemas.microsoft.com/office/drawing/2014/main" val="20001"/>
                    </a:ext>
                  </a:extLst>
                </a:gridCol>
                <a:gridCol w="1899682">
                  <a:extLst>
                    <a:ext uri="{9D8B030D-6E8A-4147-A177-3AD203B41FA5}">
                      <a16:colId xmlns:a16="http://schemas.microsoft.com/office/drawing/2014/main" val="20002"/>
                    </a:ext>
                  </a:extLst>
                </a:gridCol>
                <a:gridCol w="1902073">
                  <a:extLst>
                    <a:ext uri="{9D8B030D-6E8A-4147-A177-3AD203B41FA5}">
                      <a16:colId xmlns:a16="http://schemas.microsoft.com/office/drawing/2014/main" val="20003"/>
                    </a:ext>
                  </a:extLst>
                </a:gridCol>
              </a:tblGrid>
              <a:tr h="377470">
                <a:tc rowSpan="2"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Iteration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 Log Likelihood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Coefficients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47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Constant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470">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Step 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78.861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−0.533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470">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78.859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−0.547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470">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78.859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−0.547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634331" y="2504140"/>
            <a:ext cx="4447692"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15.3c. Unexplained Variance</a:t>
            </a:r>
            <a:endParaRPr lang="en-US" sz="2400" dirty="0">
              <a:latin typeface="+mn-lt"/>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69075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39023" y="922361"/>
            <a:ext cx="4094328" cy="56524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Classification of Cases</a:t>
            </a:r>
            <a:endParaRPr lang="en-US" alt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09715624"/>
              </p:ext>
            </p:extLst>
          </p:nvPr>
        </p:nvGraphicFramePr>
        <p:xfrm>
          <a:off x="1160060" y="2057238"/>
          <a:ext cx="7683688" cy="3680869"/>
        </p:xfrm>
        <a:graphic>
          <a:graphicData uri="http://schemas.openxmlformats.org/drawingml/2006/table">
            <a:tbl>
              <a:tblPr/>
              <a:tblGrid>
                <a:gridCol w="846161">
                  <a:extLst>
                    <a:ext uri="{9D8B030D-6E8A-4147-A177-3AD203B41FA5}">
                      <a16:colId xmlns:a16="http://schemas.microsoft.com/office/drawing/2014/main" val="20000"/>
                    </a:ext>
                  </a:extLst>
                </a:gridCol>
                <a:gridCol w="2006221">
                  <a:extLst>
                    <a:ext uri="{9D8B030D-6E8A-4147-A177-3AD203B41FA5}">
                      <a16:colId xmlns:a16="http://schemas.microsoft.com/office/drawing/2014/main" val="20001"/>
                    </a:ext>
                  </a:extLst>
                </a:gridCol>
                <a:gridCol w="709683">
                  <a:extLst>
                    <a:ext uri="{9D8B030D-6E8A-4147-A177-3AD203B41FA5}">
                      <a16:colId xmlns:a16="http://schemas.microsoft.com/office/drawing/2014/main" val="20002"/>
                    </a:ext>
                  </a:extLst>
                </a:gridCol>
                <a:gridCol w="1187356">
                  <a:extLst>
                    <a:ext uri="{9D8B030D-6E8A-4147-A177-3AD203B41FA5}">
                      <a16:colId xmlns:a16="http://schemas.microsoft.com/office/drawing/2014/main" val="20003"/>
                    </a:ext>
                  </a:extLst>
                </a:gridCol>
                <a:gridCol w="1150274">
                  <a:extLst>
                    <a:ext uri="{9D8B030D-6E8A-4147-A177-3AD203B41FA5}">
                      <a16:colId xmlns:a16="http://schemas.microsoft.com/office/drawing/2014/main" val="20004"/>
                    </a:ext>
                  </a:extLst>
                </a:gridCol>
                <a:gridCol w="1783993">
                  <a:extLst>
                    <a:ext uri="{9D8B030D-6E8A-4147-A177-3AD203B41FA5}">
                      <a16:colId xmlns:a16="http://schemas.microsoft.com/office/drawing/2014/main" val="20005"/>
                    </a:ext>
                  </a:extLst>
                </a:gridCol>
              </a:tblGrid>
              <a:tr h="203214">
                <a:tc gridSpan="6">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Classification of Cases</a:t>
                      </a:r>
                      <a:r>
                        <a:rPr kumimoji="0" lang="en-US" sz="2000" b="0" i="0" u="none" strike="noStrike" cap="none" normalizeH="0" baseline="30000" dirty="0">
                          <a:ln>
                            <a:noFill/>
                          </a:ln>
                          <a:solidFill>
                            <a:schemeClr val="tx1"/>
                          </a:solidFill>
                          <a:effectLst/>
                          <a:latin typeface="+mn-lt"/>
                        </a:rPr>
                        <a:t>a,b</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0326">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Observed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en-US"/>
                    </a:p>
                  </a:txBody>
                  <a:tcPr/>
                </a:tc>
                <a:tc grid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Predicted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10326">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vMerge="1">
                  <a:txBody>
                    <a:bodyPr/>
                    <a:lstStyle/>
                    <a:p>
                      <a:endParaRPr lang="en-US"/>
                    </a:p>
                  </a:txBody>
                  <a:tcPr/>
                </a:tc>
                <a:tc hMerge="1" v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Knee_recovery</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Percentage Correct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041">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Slow</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Fast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r h="203214">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Step 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rPr>
                        <a:t>Knee_recovery</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Slow</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3214">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Fast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0326">
                <a:tc vMerge="1">
                  <a:txBody>
                    <a:bodyPr/>
                    <a:lstStyle/>
                    <a:p>
                      <a:endParaRPr lang="en-US"/>
                    </a:p>
                  </a:txBody>
                  <a:tcPr/>
                </a:tc>
                <a:tc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Overall Percentage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63.3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3214">
                <a:tc gridSpan="6">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30000" dirty="0" err="1">
                          <a:ln>
                            <a:noFill/>
                          </a:ln>
                          <a:solidFill>
                            <a:schemeClr val="tx1"/>
                          </a:solidFill>
                          <a:effectLst/>
                          <a:latin typeface="+mn-lt"/>
                        </a:rPr>
                        <a:t>a</a:t>
                      </a:r>
                      <a:r>
                        <a:rPr kumimoji="0" lang="en-US" sz="2000" b="0" i="0" u="none" strike="noStrike" cap="none" normalizeH="0" baseline="0" dirty="0" err="1">
                          <a:ln>
                            <a:noFill/>
                          </a:ln>
                          <a:solidFill>
                            <a:schemeClr val="tx1"/>
                          </a:solidFill>
                          <a:effectLst/>
                          <a:latin typeface="+mn-lt"/>
                        </a:rPr>
                        <a:t>Constant</a:t>
                      </a:r>
                      <a:r>
                        <a:rPr kumimoji="0" lang="en-US" sz="2000" b="0" i="0" u="none" strike="noStrike" cap="none" normalizeH="0" baseline="0" dirty="0">
                          <a:ln>
                            <a:noFill/>
                          </a:ln>
                          <a:solidFill>
                            <a:schemeClr val="tx1"/>
                          </a:solidFill>
                          <a:effectLst/>
                          <a:latin typeface="+mn-lt"/>
                        </a:rPr>
                        <a:t> is included in the model.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03214">
                <a:tc gridSpan="6">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30000" dirty="0" err="1">
                          <a:ln>
                            <a:noFill/>
                          </a:ln>
                          <a:solidFill>
                            <a:schemeClr val="tx1"/>
                          </a:solidFill>
                          <a:effectLst/>
                          <a:latin typeface="+mn-lt"/>
                        </a:rPr>
                        <a:t>b</a:t>
                      </a:r>
                      <a:r>
                        <a:rPr kumimoji="0" lang="en-US" sz="2000" b="0" i="0" u="none" strike="noStrike" cap="none" normalizeH="0" baseline="0" dirty="0" err="1">
                          <a:ln>
                            <a:noFill/>
                          </a:ln>
                          <a:solidFill>
                            <a:schemeClr val="tx1"/>
                          </a:solidFill>
                          <a:effectLst/>
                          <a:latin typeface="+mn-lt"/>
                        </a:rPr>
                        <a:t>The</a:t>
                      </a:r>
                      <a:r>
                        <a:rPr kumimoji="0" lang="en-US" sz="2000" b="0" i="0" u="none" strike="noStrike" cap="none" normalizeH="0" baseline="0" dirty="0">
                          <a:ln>
                            <a:noFill/>
                          </a:ln>
                          <a:solidFill>
                            <a:schemeClr val="tx1"/>
                          </a:solidFill>
                          <a:effectLst/>
                          <a:latin typeface="+mn-lt"/>
                        </a:rPr>
                        <a:t> cut-off value is 0.500.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7" name="Rectangle 2"/>
          <p:cNvSpPr>
            <a:spLocks noChangeArrowheads="1"/>
          </p:cNvSpPr>
          <p:nvPr/>
        </p:nvSpPr>
        <p:spPr bwMode="auto">
          <a:xfrm>
            <a:off x="1739023" y="1487606"/>
            <a:ext cx="4121000"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15.3d. Classification Table</a:t>
            </a:r>
            <a:endParaRPr lang="en-US" sz="2400" dirty="0">
              <a:latin typeface="+mn-lt"/>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98557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noRot="1" noChangeAspect="1" noMove="1" noResize="1" noEditPoints="1" noAdjustHandles="1" noChangeArrowheads="1" noChangeShapeType="1" noTextEdit="1"/>
          </p:cNvSpPr>
          <p:nvPr/>
        </p:nvSpPr>
        <p:spPr>
          <a:xfrm>
            <a:off x="838200" y="685800"/>
            <a:ext cx="7467600" cy="5562600"/>
          </a:xfrm>
          <a:prstGeom prst="rect">
            <a:avLst/>
          </a:prstGeom>
          <a:blipFill rotWithShape="1">
            <a:blip r:embed="rId2"/>
            <a:stretch>
              <a:fillRect t="-329" r="-1224" b="-877"/>
            </a:stretch>
          </a:blipFill>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noFill/>
              </a:rPr>
              <a:t> </a:t>
            </a:r>
            <a:endParaRPr lang="en-US" dirty="0">
              <a:noFill/>
            </a:endParaRPr>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18422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extLst>
              <p:ext uri="{D42A27DB-BD31-4B8C-83A1-F6EECF244321}">
                <p14:modId xmlns:p14="http://schemas.microsoft.com/office/powerpoint/2010/main" val="3304888725"/>
              </p:ext>
            </p:extLst>
          </p:nvPr>
        </p:nvGraphicFramePr>
        <p:xfrm>
          <a:off x="1018241" y="3319854"/>
          <a:ext cx="7890682" cy="958198"/>
        </p:xfrm>
        <a:graphic>
          <a:graphicData uri="http://schemas.openxmlformats.org/drawingml/2006/table">
            <a:tbl>
              <a:tblPr/>
              <a:tblGrid>
                <a:gridCol w="947037">
                  <a:extLst>
                    <a:ext uri="{9D8B030D-6E8A-4147-A177-3AD203B41FA5}">
                      <a16:colId xmlns:a16="http://schemas.microsoft.com/office/drawing/2014/main" val="20000"/>
                    </a:ext>
                  </a:extLst>
                </a:gridCol>
                <a:gridCol w="1282889">
                  <a:extLst>
                    <a:ext uri="{9D8B030D-6E8A-4147-A177-3AD203B41FA5}">
                      <a16:colId xmlns:a16="http://schemas.microsoft.com/office/drawing/2014/main" val="20001"/>
                    </a:ext>
                  </a:extLst>
                </a:gridCol>
                <a:gridCol w="982639">
                  <a:extLst>
                    <a:ext uri="{9D8B030D-6E8A-4147-A177-3AD203B41FA5}">
                      <a16:colId xmlns:a16="http://schemas.microsoft.com/office/drawing/2014/main" val="20002"/>
                    </a:ext>
                  </a:extLst>
                </a:gridCol>
                <a:gridCol w="1023582">
                  <a:extLst>
                    <a:ext uri="{9D8B030D-6E8A-4147-A177-3AD203B41FA5}">
                      <a16:colId xmlns:a16="http://schemas.microsoft.com/office/drawing/2014/main" val="20003"/>
                    </a:ext>
                  </a:extLst>
                </a:gridCol>
                <a:gridCol w="1132764">
                  <a:extLst>
                    <a:ext uri="{9D8B030D-6E8A-4147-A177-3AD203B41FA5}">
                      <a16:colId xmlns:a16="http://schemas.microsoft.com/office/drawing/2014/main" val="20004"/>
                    </a:ext>
                  </a:extLst>
                </a:gridCol>
                <a:gridCol w="508542">
                  <a:extLst>
                    <a:ext uri="{9D8B030D-6E8A-4147-A177-3AD203B41FA5}">
                      <a16:colId xmlns:a16="http://schemas.microsoft.com/office/drawing/2014/main" val="20005"/>
                    </a:ext>
                  </a:extLst>
                </a:gridCol>
                <a:gridCol w="1005385">
                  <a:extLst>
                    <a:ext uri="{9D8B030D-6E8A-4147-A177-3AD203B41FA5}">
                      <a16:colId xmlns:a16="http://schemas.microsoft.com/office/drawing/2014/main" val="20006"/>
                    </a:ext>
                  </a:extLst>
                </a:gridCol>
                <a:gridCol w="1007844">
                  <a:extLst>
                    <a:ext uri="{9D8B030D-6E8A-4147-A177-3AD203B41FA5}">
                      <a16:colId xmlns:a16="http://schemas.microsoft.com/office/drawing/2014/main" val="20007"/>
                    </a:ext>
                  </a:extLst>
                </a:gridCol>
              </a:tblGrid>
              <a:tr h="528811">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 </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B</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SE</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Wald</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df</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Sig.</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Exp(B)</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5898">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Step 0</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Constant</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−0.547</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0.268</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4.162</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1</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0.041</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0.579</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1373083" y="2551314"/>
            <a:ext cx="4255845"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15.3e. Variable in Equation</a:t>
            </a: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82935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1182014" y="925382"/>
            <a:ext cx="3100657" cy="430887"/>
          </a:xfrm>
          <a:prstGeom prst="rect">
            <a:avLst/>
          </a:prstGeom>
          <a:noFill/>
          <a:ln>
            <a:noFill/>
          </a:ln>
        </p:spPr>
        <p:txBody>
          <a:bodyPr wrap="none">
            <a:spAutoFit/>
          </a:bodyPr>
          <a:lstStyle/>
          <a:p>
            <a:pPr eaLnBrk="1" hangingPunct="1">
              <a:defRPr/>
            </a:pPr>
            <a:r>
              <a:rPr lang="en-US" sz="2200" b="1" dirty="0">
                <a:latin typeface="+mn-lt"/>
              </a:rPr>
              <a:t>Variable Not in Equation </a:t>
            </a:r>
            <a:endParaRPr lang="en-US" sz="2200"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3961759269"/>
              </p:ext>
            </p:extLst>
          </p:nvPr>
        </p:nvGraphicFramePr>
        <p:xfrm>
          <a:off x="1106178" y="1865080"/>
          <a:ext cx="7746527" cy="3288538"/>
        </p:xfrm>
        <a:graphic>
          <a:graphicData uri="http://schemas.openxmlformats.org/drawingml/2006/table">
            <a:tbl>
              <a:tblPr/>
              <a:tblGrid>
                <a:gridCol w="919741">
                  <a:extLst>
                    <a:ext uri="{9D8B030D-6E8A-4147-A177-3AD203B41FA5}">
                      <a16:colId xmlns:a16="http://schemas.microsoft.com/office/drawing/2014/main" val="20000"/>
                    </a:ext>
                  </a:extLst>
                </a:gridCol>
                <a:gridCol w="1282890">
                  <a:extLst>
                    <a:ext uri="{9D8B030D-6E8A-4147-A177-3AD203B41FA5}">
                      <a16:colId xmlns:a16="http://schemas.microsoft.com/office/drawing/2014/main" val="20001"/>
                    </a:ext>
                  </a:extLst>
                </a:gridCol>
                <a:gridCol w="2425946">
                  <a:extLst>
                    <a:ext uri="{9D8B030D-6E8A-4147-A177-3AD203B41FA5}">
                      <a16:colId xmlns:a16="http://schemas.microsoft.com/office/drawing/2014/main" val="20002"/>
                    </a:ext>
                  </a:extLst>
                </a:gridCol>
                <a:gridCol w="1037574">
                  <a:extLst>
                    <a:ext uri="{9D8B030D-6E8A-4147-A177-3AD203B41FA5}">
                      <a16:colId xmlns:a16="http://schemas.microsoft.com/office/drawing/2014/main" val="20003"/>
                    </a:ext>
                  </a:extLst>
                </a:gridCol>
                <a:gridCol w="1040188">
                  <a:extLst>
                    <a:ext uri="{9D8B030D-6E8A-4147-A177-3AD203B41FA5}">
                      <a16:colId xmlns:a16="http://schemas.microsoft.com/office/drawing/2014/main" val="20004"/>
                    </a:ext>
                  </a:extLst>
                </a:gridCol>
                <a:gridCol w="1040188">
                  <a:extLst>
                    <a:ext uri="{9D8B030D-6E8A-4147-A177-3AD203B41FA5}">
                      <a16:colId xmlns:a16="http://schemas.microsoft.com/office/drawing/2014/main" val="20005"/>
                    </a:ext>
                  </a:extLst>
                </a:gridCol>
              </a:tblGrid>
              <a:tr h="284223">
                <a:tc gridSpan="3">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Score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4086">
                <a:tc rowSpan="7">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Step 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Variables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Gender(1)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0.028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0.866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4086">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10.232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4086">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Obesity</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2.529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0.282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4086">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Obesity(1)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0.629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0.428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4086">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Obesity(2)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0.919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0.338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4086">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rPr>
                        <a:t>Calcium_range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13.508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4086">
                <a:tc v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Overall statistics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17.600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 name="Rectangle 2"/>
          <p:cNvSpPr>
            <a:spLocks noChangeArrowheads="1"/>
          </p:cNvSpPr>
          <p:nvPr/>
        </p:nvSpPr>
        <p:spPr bwMode="auto">
          <a:xfrm>
            <a:off x="1045537" y="1365267"/>
            <a:ext cx="6681253" cy="430887"/>
          </a:xfrm>
          <a:prstGeom prst="rect">
            <a:avLst/>
          </a:prstGeom>
          <a:noFill/>
          <a:ln>
            <a:noFill/>
          </a:ln>
          <a:effectLst/>
        </p:spPr>
        <p:txBody>
          <a:bodyPr wrap="none" anchor="ctr">
            <a:spAutoFit/>
          </a:bodyPr>
          <a:lstStyle/>
          <a:p>
            <a:pPr>
              <a:defRPr/>
            </a:pPr>
            <a:r>
              <a:rPr lang="en-US" sz="2200" dirty="0">
                <a:latin typeface="+mn-lt"/>
                <a:ea typeface="Calibri" pitchFamily="34" charset="0"/>
                <a:cs typeface="Times New Roman" pitchFamily="18" charset="0"/>
              </a:rPr>
              <a:t>Table 15.3f. Variables Not Included in the Baseline Model</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91312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49356" y="1452349"/>
            <a:ext cx="5816220" cy="298317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GB" altLang="en-US" sz="2400" dirty="0"/>
              <a:t>Demonstrate the steps used in SPSS to execute logistic regression</a:t>
            </a:r>
          </a:p>
          <a:p>
            <a:pPr algn="just"/>
            <a:r>
              <a:rPr lang="en-GB" altLang="en-US" sz="2400" dirty="0"/>
              <a:t>Explain how to analyse and interpret the SPSS outputs for logistic regression</a:t>
            </a:r>
          </a:p>
          <a:p>
            <a:pPr algn="just"/>
            <a:r>
              <a:rPr lang="en-GB" altLang="en-US" sz="2400" dirty="0"/>
              <a:t>Examine the assumptions of logistic regression</a:t>
            </a:r>
          </a:p>
          <a:p>
            <a:pPr algn="just"/>
            <a:r>
              <a:rPr lang="en-GB" altLang="en-US" sz="2400" dirty="0"/>
              <a:t>Report the final results of logistic regression</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7309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61556" y="1776319"/>
            <a:ext cx="6777037" cy="279568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defRPr/>
            </a:pPr>
            <a:r>
              <a:rPr lang="en-US" sz="2400" b="1" dirty="0"/>
              <a:t>Interpretation of Block 1 with Enter Method</a:t>
            </a:r>
          </a:p>
          <a:p>
            <a:pPr marL="69850" indent="0" algn="just">
              <a:buFont typeface="Wingdings 2" panose="05020102010507070707" pitchFamily="18" charset="2"/>
              <a:buNone/>
              <a:defRPr/>
            </a:pPr>
            <a:endParaRPr lang="en-US" sz="2400" b="1" i="1" dirty="0"/>
          </a:p>
          <a:p>
            <a:pPr marL="69850" indent="0" algn="just">
              <a:buFont typeface="Wingdings 2" panose="05020102010507070707" pitchFamily="18" charset="2"/>
              <a:buNone/>
              <a:defRPr/>
            </a:pPr>
            <a:r>
              <a:rPr lang="en-US" sz="2400" dirty="0"/>
              <a:t>Step: 		The step indicates the results of a specific 			variable incorporated in the step.</a:t>
            </a:r>
          </a:p>
          <a:p>
            <a:pPr marL="69850" indent="0" algn="just">
              <a:buFont typeface="Wingdings 2" panose="05020102010507070707" pitchFamily="18" charset="2"/>
              <a:buNone/>
              <a:defRPr/>
            </a:pPr>
            <a:r>
              <a:rPr lang="en-US" sz="2400" dirty="0"/>
              <a:t>Block:		The results of all variables are entered.</a:t>
            </a:r>
          </a:p>
          <a:p>
            <a:pPr marL="69850" indent="0" algn="just">
              <a:buFont typeface="Wingdings 2" panose="05020102010507070707" pitchFamily="18" charset="2"/>
              <a:buNone/>
              <a:defRPr/>
            </a:pPr>
            <a:r>
              <a:rPr lang="en-US" sz="2400" dirty="0"/>
              <a:t>Model:  	The results of the whole model. </a:t>
            </a:r>
          </a:p>
          <a:p>
            <a:pPr algn="just">
              <a:defRPr/>
            </a:pPr>
            <a:endParaRPr lang="en-US" sz="2400" dirty="0"/>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94545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38057130"/>
              </p:ext>
            </p:extLst>
          </p:nvPr>
        </p:nvGraphicFramePr>
        <p:xfrm>
          <a:off x="1297509" y="1993479"/>
          <a:ext cx="7491650" cy="2054104"/>
        </p:xfrm>
        <a:graphic>
          <a:graphicData uri="http://schemas.openxmlformats.org/drawingml/2006/table">
            <a:tbl>
              <a:tblPr/>
              <a:tblGrid>
                <a:gridCol w="833940">
                  <a:extLst>
                    <a:ext uri="{9D8B030D-6E8A-4147-A177-3AD203B41FA5}">
                      <a16:colId xmlns:a16="http://schemas.microsoft.com/office/drawing/2014/main" val="20000"/>
                    </a:ext>
                  </a:extLst>
                </a:gridCol>
                <a:gridCol w="1253671">
                  <a:extLst>
                    <a:ext uri="{9D8B030D-6E8A-4147-A177-3AD203B41FA5}">
                      <a16:colId xmlns:a16="http://schemas.microsoft.com/office/drawing/2014/main" val="20001"/>
                    </a:ext>
                  </a:extLst>
                </a:gridCol>
                <a:gridCol w="2090371">
                  <a:extLst>
                    <a:ext uri="{9D8B030D-6E8A-4147-A177-3AD203B41FA5}">
                      <a16:colId xmlns:a16="http://schemas.microsoft.com/office/drawing/2014/main" val="20002"/>
                    </a:ext>
                  </a:extLst>
                </a:gridCol>
                <a:gridCol w="1458014">
                  <a:extLst>
                    <a:ext uri="{9D8B030D-6E8A-4147-A177-3AD203B41FA5}">
                      <a16:colId xmlns:a16="http://schemas.microsoft.com/office/drawing/2014/main" val="20003"/>
                    </a:ext>
                  </a:extLst>
                </a:gridCol>
                <a:gridCol w="1855654">
                  <a:extLst>
                    <a:ext uri="{9D8B030D-6E8A-4147-A177-3AD203B41FA5}">
                      <a16:colId xmlns:a16="http://schemas.microsoft.com/office/drawing/2014/main" val="20004"/>
                    </a:ext>
                  </a:extLst>
                </a:gridCol>
              </a:tblGrid>
              <a:tr h="745939">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Chi-Square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652">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Step 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Step</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19.875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0.001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652">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Block</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19.875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0.001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652">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Model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19.875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0.001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5"/>
          <p:cNvSpPr>
            <a:spLocks noChangeArrowheads="1"/>
          </p:cNvSpPr>
          <p:nvPr/>
        </p:nvSpPr>
        <p:spPr bwMode="auto">
          <a:xfrm>
            <a:off x="1297509" y="1342266"/>
            <a:ext cx="6302366"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15.3g. Omnibus Tests of Model Coefficients</a:t>
            </a:r>
            <a:endParaRPr lang="en-US" sz="2400" dirty="0">
              <a:latin typeface="+mn-lt"/>
            </a:endParaRPr>
          </a:p>
        </p:txBody>
      </p:sp>
      <p:sp>
        <p:nvSpPr>
          <p:cNvPr id="6" name="Rectangle 5"/>
          <p:cNvSpPr/>
          <p:nvPr/>
        </p:nvSpPr>
        <p:spPr>
          <a:xfrm>
            <a:off x="1144054" y="4475305"/>
            <a:ext cx="7798559" cy="1200329"/>
          </a:xfrm>
          <a:prstGeom prst="rect">
            <a:avLst/>
          </a:prstGeom>
          <a:ln>
            <a:solidFill>
              <a:schemeClr val="accent1"/>
            </a:solidFill>
          </a:ln>
        </p:spPr>
        <p:txBody>
          <a:bodyPr wrap="square">
            <a:spAutoFit/>
          </a:bodyPr>
          <a:lstStyle/>
          <a:p>
            <a:pPr eaLnBrk="1" hangingPunct="1">
              <a:defRPr/>
            </a:pPr>
            <a:r>
              <a:rPr lang="en-US" sz="2400" dirty="0">
                <a:latin typeface="+mn-lt"/>
              </a:rPr>
              <a:t>All the values are equal for different models as the  same set of explanatory variables are incorporated into the analysis by using </a:t>
            </a:r>
            <a:r>
              <a:rPr lang="en-US" sz="2400" i="1" dirty="0">
                <a:latin typeface="+mn-lt"/>
              </a:rPr>
              <a:t>enter </a:t>
            </a:r>
            <a:r>
              <a:rPr lang="en-US" sz="2400" dirty="0">
                <a:latin typeface="+mn-lt"/>
              </a:rPr>
              <a:t>method in the logistic regression.</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98191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452562" y="479907"/>
            <a:ext cx="2682710" cy="5127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Goodness of Fit</a:t>
            </a:r>
          </a:p>
        </p:txBody>
      </p:sp>
      <p:sp>
        <p:nvSpPr>
          <p:cNvPr id="6" name="Rectangle 5"/>
          <p:cNvSpPr/>
          <p:nvPr/>
        </p:nvSpPr>
        <p:spPr>
          <a:xfrm>
            <a:off x="1386385" y="977257"/>
            <a:ext cx="2372509" cy="461665"/>
          </a:xfrm>
          <a:prstGeom prst="rect">
            <a:avLst/>
          </a:prstGeom>
        </p:spPr>
        <p:txBody>
          <a:bodyPr wrap="none">
            <a:spAutoFit/>
          </a:bodyPr>
          <a:lstStyle/>
          <a:p>
            <a:pPr eaLnBrk="1" hangingPunct="1">
              <a:defRPr/>
            </a:pPr>
            <a:r>
              <a:rPr lang="en-US" sz="2400" b="1" dirty="0">
                <a:latin typeface="+mn-lt"/>
              </a:rPr>
              <a:t>Model Summary </a:t>
            </a:r>
          </a:p>
        </p:txBody>
      </p:sp>
      <p:sp>
        <p:nvSpPr>
          <p:cNvPr id="7" name="Rectangle 6"/>
          <p:cNvSpPr>
            <a:spLocks noChangeArrowheads="1"/>
          </p:cNvSpPr>
          <p:nvPr/>
        </p:nvSpPr>
        <p:spPr bwMode="auto">
          <a:xfrm>
            <a:off x="1281872" y="1471116"/>
            <a:ext cx="6400919"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15.3h. Model Summary: Logistic Regression </a:t>
            </a:r>
            <a:endParaRPr lang="en-US" sz="2400"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1608083760"/>
              </p:ext>
            </p:extLst>
          </p:nvPr>
        </p:nvGraphicFramePr>
        <p:xfrm>
          <a:off x="1131745" y="1964975"/>
          <a:ext cx="7752946" cy="1785498"/>
        </p:xfrm>
        <a:graphic>
          <a:graphicData uri="http://schemas.openxmlformats.org/drawingml/2006/table">
            <a:tbl>
              <a:tblPr/>
              <a:tblGrid>
                <a:gridCol w="628814">
                  <a:extLst>
                    <a:ext uri="{9D8B030D-6E8A-4147-A177-3AD203B41FA5}">
                      <a16:colId xmlns:a16="http://schemas.microsoft.com/office/drawing/2014/main" val="20000"/>
                    </a:ext>
                  </a:extLst>
                </a:gridCol>
                <a:gridCol w="1487606">
                  <a:extLst>
                    <a:ext uri="{9D8B030D-6E8A-4147-A177-3AD203B41FA5}">
                      <a16:colId xmlns:a16="http://schemas.microsoft.com/office/drawing/2014/main" val="20001"/>
                    </a:ext>
                  </a:extLst>
                </a:gridCol>
                <a:gridCol w="2879678">
                  <a:extLst>
                    <a:ext uri="{9D8B030D-6E8A-4147-A177-3AD203B41FA5}">
                      <a16:colId xmlns:a16="http://schemas.microsoft.com/office/drawing/2014/main" val="20002"/>
                    </a:ext>
                  </a:extLst>
                </a:gridCol>
                <a:gridCol w="2756848">
                  <a:extLst>
                    <a:ext uri="{9D8B030D-6E8A-4147-A177-3AD203B41FA5}">
                      <a16:colId xmlns:a16="http://schemas.microsoft.com/office/drawing/2014/main" val="20003"/>
                    </a:ext>
                  </a:extLst>
                </a:gridCol>
              </a:tblGrid>
              <a:tr h="681421">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Step</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 Log Likelihood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Cox and Snell R 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Nagelkerke R 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5676">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58.984</a:t>
                      </a:r>
                      <a:r>
                        <a:rPr kumimoji="0" lang="en-US" sz="2000" b="0" i="0" u="none" strike="noStrike" cap="none" normalizeH="0" baseline="30000" dirty="0">
                          <a:ln>
                            <a:noFill/>
                          </a:ln>
                          <a:solidFill>
                            <a:schemeClr val="tx1"/>
                          </a:solidFill>
                          <a:effectLst/>
                          <a:latin typeface="+mn-lt"/>
                        </a:rPr>
                        <a:t>a</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0.282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0.386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1421">
                <a:tc gridSpan="4">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30000" dirty="0" err="1">
                          <a:ln>
                            <a:noFill/>
                          </a:ln>
                          <a:solidFill>
                            <a:schemeClr val="tx1"/>
                          </a:solidFill>
                          <a:effectLst/>
                          <a:latin typeface="+mn-lt"/>
                        </a:rPr>
                        <a:t>a</a:t>
                      </a:r>
                      <a:r>
                        <a:rPr kumimoji="0" lang="en-US" sz="2000" b="0" i="0" u="none" strike="noStrike" cap="none" normalizeH="0" baseline="0" dirty="0" err="1">
                          <a:ln>
                            <a:noFill/>
                          </a:ln>
                          <a:solidFill>
                            <a:schemeClr val="tx1"/>
                          </a:solidFill>
                          <a:effectLst/>
                          <a:latin typeface="+mn-lt"/>
                        </a:rPr>
                        <a:t>Estimation</a:t>
                      </a:r>
                      <a:r>
                        <a:rPr kumimoji="0" lang="en-US" sz="2000" b="0" i="0" u="none" strike="noStrike" cap="none" normalizeH="0" baseline="0" dirty="0">
                          <a:ln>
                            <a:noFill/>
                          </a:ln>
                          <a:solidFill>
                            <a:schemeClr val="tx1"/>
                          </a:solidFill>
                          <a:effectLst/>
                          <a:latin typeface="+mn-lt"/>
                        </a:rPr>
                        <a:t> terminated at iteration number 5 because parameter estimates changes by less than 0.001.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9" name="Rectangle 8"/>
          <p:cNvSpPr/>
          <p:nvPr/>
        </p:nvSpPr>
        <p:spPr>
          <a:xfrm>
            <a:off x="1091821" y="3935341"/>
            <a:ext cx="7902053" cy="2123658"/>
          </a:xfrm>
          <a:prstGeom prst="rect">
            <a:avLst/>
          </a:prstGeom>
          <a:ln>
            <a:solidFill>
              <a:schemeClr val="accent1"/>
            </a:solidFill>
          </a:ln>
        </p:spPr>
        <p:txBody>
          <a:bodyPr wrap="square">
            <a:spAutoFit/>
          </a:bodyPr>
          <a:lstStyle/>
          <a:p>
            <a:pPr algn="just" eaLnBrk="1" hangingPunct="1">
              <a:defRPr/>
            </a:pPr>
            <a:r>
              <a:rPr lang="en-US" sz="2200" dirty="0"/>
              <a:t>It can be seen in Table 15.3h that the value of −2 Log likelihood has been reduced to 58.984 with a difference of 19.87 (78.861 − 58.984 =  19.87) with 5 degrees of freedom as compared to Block 0 model. </a:t>
            </a:r>
          </a:p>
          <a:p>
            <a:pPr algn="just" eaLnBrk="1" hangingPunct="1">
              <a:defRPr/>
            </a:pPr>
            <a:r>
              <a:rPr lang="en-US" sz="2200" dirty="0"/>
              <a:t>It can be concluded that 28 to 38 per cent of the variation in the knee recovery can be explained by the Model 1 based on these measures. </a:t>
            </a:r>
          </a:p>
        </p:txBody>
      </p:sp>
      <p:sp>
        <p:nvSpPr>
          <p:cNvPr id="11"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06414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10535612"/>
              </p:ext>
            </p:extLst>
          </p:nvPr>
        </p:nvGraphicFramePr>
        <p:xfrm>
          <a:off x="1274644" y="2183215"/>
          <a:ext cx="7259756" cy="1102805"/>
        </p:xfrm>
        <a:graphic>
          <a:graphicData uri="http://schemas.openxmlformats.org/drawingml/2006/table">
            <a:tbl>
              <a:tblPr/>
              <a:tblGrid>
                <a:gridCol w="1323150">
                  <a:extLst>
                    <a:ext uri="{9D8B030D-6E8A-4147-A177-3AD203B41FA5}">
                      <a16:colId xmlns:a16="http://schemas.microsoft.com/office/drawing/2014/main" val="20000"/>
                    </a:ext>
                  </a:extLst>
                </a:gridCol>
                <a:gridCol w="2236472">
                  <a:extLst>
                    <a:ext uri="{9D8B030D-6E8A-4147-A177-3AD203B41FA5}">
                      <a16:colId xmlns:a16="http://schemas.microsoft.com/office/drawing/2014/main" val="20001"/>
                    </a:ext>
                  </a:extLst>
                </a:gridCol>
                <a:gridCol w="1850067">
                  <a:extLst>
                    <a:ext uri="{9D8B030D-6E8A-4147-A177-3AD203B41FA5}">
                      <a16:colId xmlns:a16="http://schemas.microsoft.com/office/drawing/2014/main" val="20002"/>
                    </a:ext>
                  </a:extLst>
                </a:gridCol>
                <a:gridCol w="1850067">
                  <a:extLst>
                    <a:ext uri="{9D8B030D-6E8A-4147-A177-3AD203B41FA5}">
                      <a16:colId xmlns:a16="http://schemas.microsoft.com/office/drawing/2014/main" val="20003"/>
                    </a:ext>
                  </a:extLst>
                </a:gridCol>
              </a:tblGrid>
              <a:tr h="66675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Step</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Chi-Square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4.017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0.856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1698008" y="1264723"/>
            <a:ext cx="7104797" cy="461665"/>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15.3i. Hosmer and Lemeshow (H–L) Statistics</a:t>
            </a:r>
            <a:endParaRPr lang="en-US" sz="2400" dirty="0">
              <a:latin typeface="+mn-lt"/>
            </a:endParaRPr>
          </a:p>
        </p:txBody>
      </p:sp>
      <p:sp>
        <p:nvSpPr>
          <p:cNvPr id="10" name="Rectangle 9"/>
          <p:cNvSpPr/>
          <p:nvPr/>
        </p:nvSpPr>
        <p:spPr>
          <a:xfrm>
            <a:off x="1788851" y="3717376"/>
            <a:ext cx="6231341" cy="1938992"/>
          </a:xfrm>
          <a:prstGeom prst="rect">
            <a:avLst/>
          </a:prstGeom>
          <a:ln>
            <a:solidFill>
              <a:schemeClr val="accent1"/>
            </a:solidFill>
          </a:ln>
        </p:spPr>
        <p:txBody>
          <a:bodyPr wrap="square">
            <a:spAutoFit/>
          </a:bodyPr>
          <a:lstStyle/>
          <a:p>
            <a:pPr eaLnBrk="1" hangingPunct="1">
              <a:defRPr/>
            </a:pPr>
            <a:r>
              <a:rPr lang="en-US" sz="2400"/>
              <a:t>H</a:t>
            </a:r>
            <a:r>
              <a:rPr lang="en-US" sz="2400">
                <a:ea typeface="Times New Roman" pitchFamily="18" charset="0"/>
                <a:cs typeface="Times New Roman" pitchFamily="18" charset="0"/>
              </a:rPr>
              <a:t>–</a:t>
            </a:r>
            <a:r>
              <a:rPr lang="en-US" sz="2400"/>
              <a:t>L statistic is non-significance (Chi-Square 4.017, </a:t>
            </a:r>
            <a:r>
              <a:rPr lang="en-US" sz="2400" i="1"/>
              <a:t>p </a:t>
            </a:r>
            <a:r>
              <a:rPr lang="en-US" sz="2400"/>
              <a:t>&gt; 0.05, 0.856) at 5 per cent LoS.  Hence, we fail to reject the null hypothesis regarding no difference between the observed and model predicted values.</a:t>
            </a:r>
            <a:endParaRPr lang="en-US" sz="2400" dirty="0"/>
          </a:p>
        </p:txBody>
      </p:sp>
      <p:sp>
        <p:nvSpPr>
          <p:cNvPr id="12"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86170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09381" y="1015622"/>
            <a:ext cx="3619500" cy="50724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Classification Table</a:t>
            </a:r>
            <a:endParaRPr lang="en-US" alt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194564130"/>
              </p:ext>
            </p:extLst>
          </p:nvPr>
        </p:nvGraphicFramePr>
        <p:xfrm>
          <a:off x="1187356" y="2188711"/>
          <a:ext cx="7615448" cy="3894459"/>
        </p:xfrm>
        <a:graphic>
          <a:graphicData uri="http://schemas.openxmlformats.org/drawingml/2006/table">
            <a:tbl>
              <a:tblPr/>
              <a:tblGrid>
                <a:gridCol w="900751">
                  <a:extLst>
                    <a:ext uri="{9D8B030D-6E8A-4147-A177-3AD203B41FA5}">
                      <a16:colId xmlns:a16="http://schemas.microsoft.com/office/drawing/2014/main" val="20000"/>
                    </a:ext>
                  </a:extLst>
                </a:gridCol>
                <a:gridCol w="1940835">
                  <a:extLst>
                    <a:ext uri="{9D8B030D-6E8A-4147-A177-3AD203B41FA5}">
                      <a16:colId xmlns:a16="http://schemas.microsoft.com/office/drawing/2014/main" val="20001"/>
                    </a:ext>
                  </a:extLst>
                </a:gridCol>
                <a:gridCol w="1022970">
                  <a:extLst>
                    <a:ext uri="{9D8B030D-6E8A-4147-A177-3AD203B41FA5}">
                      <a16:colId xmlns:a16="http://schemas.microsoft.com/office/drawing/2014/main" val="20002"/>
                    </a:ext>
                  </a:extLst>
                </a:gridCol>
                <a:gridCol w="1022970">
                  <a:extLst>
                    <a:ext uri="{9D8B030D-6E8A-4147-A177-3AD203B41FA5}">
                      <a16:colId xmlns:a16="http://schemas.microsoft.com/office/drawing/2014/main" val="20003"/>
                    </a:ext>
                  </a:extLst>
                </a:gridCol>
                <a:gridCol w="1022970">
                  <a:extLst>
                    <a:ext uri="{9D8B030D-6E8A-4147-A177-3AD203B41FA5}">
                      <a16:colId xmlns:a16="http://schemas.microsoft.com/office/drawing/2014/main" val="20004"/>
                    </a:ext>
                  </a:extLst>
                </a:gridCol>
                <a:gridCol w="1704952">
                  <a:extLst>
                    <a:ext uri="{9D8B030D-6E8A-4147-A177-3AD203B41FA5}">
                      <a16:colId xmlns:a16="http://schemas.microsoft.com/office/drawing/2014/main" val="20005"/>
                    </a:ext>
                  </a:extLst>
                </a:gridCol>
              </a:tblGrid>
              <a:tr h="287496">
                <a:tc gridSpan="6">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Classification Table</a:t>
                      </a:r>
                      <a:r>
                        <a:rPr kumimoji="0" lang="en-US" sz="2400" b="0" i="0" u="none" strike="noStrike" cap="none" normalizeH="0" baseline="30000" dirty="0">
                          <a:ln>
                            <a:noFill/>
                          </a:ln>
                          <a:solidFill>
                            <a:schemeClr val="tx1"/>
                          </a:solidFill>
                          <a:effectLst/>
                          <a:latin typeface="+mn-lt"/>
                        </a:rPr>
                        <a:t>a</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4696">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Observed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en-US"/>
                    </a:p>
                  </a:txBody>
                  <a:tcPr/>
                </a:tc>
                <a:tc grid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Predicted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4696">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vMerge="1">
                  <a:txBody>
                    <a:bodyPr/>
                    <a:lstStyle/>
                    <a:p>
                      <a:endParaRPr lang="en-US"/>
                    </a:p>
                  </a:txBody>
                  <a:tcPr/>
                </a:tc>
                <a:tc hMerge="1" v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Knee_recovery</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Percentage Correct</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585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Slow</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Fast</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r h="287496">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Step 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Knee_recovery</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Slow</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86.8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496">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Fast</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4992">
                <a:tc vMerge="1">
                  <a:txBody>
                    <a:bodyPr/>
                    <a:lstStyle/>
                    <a:p>
                      <a:endParaRPr lang="en-US"/>
                    </a:p>
                  </a:txBody>
                  <a:tcPr/>
                </a:tc>
                <a:tc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Overall Percentage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73.3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7496">
                <a:tc gridSpan="6">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30000" dirty="0" err="1">
                          <a:ln>
                            <a:noFill/>
                          </a:ln>
                          <a:solidFill>
                            <a:schemeClr val="tx1"/>
                          </a:solidFill>
                          <a:effectLst/>
                          <a:latin typeface="+mn-lt"/>
                        </a:rPr>
                        <a:t>a</a:t>
                      </a:r>
                      <a:r>
                        <a:rPr kumimoji="0" lang="en-US" sz="2400" b="0" i="0" u="none" strike="noStrike" cap="none" normalizeH="0" baseline="0" dirty="0" err="1">
                          <a:ln>
                            <a:noFill/>
                          </a:ln>
                          <a:solidFill>
                            <a:schemeClr val="tx1"/>
                          </a:solidFill>
                          <a:effectLst/>
                          <a:latin typeface="+mn-lt"/>
                        </a:rPr>
                        <a:t>The</a:t>
                      </a:r>
                      <a:r>
                        <a:rPr kumimoji="0" lang="en-US" sz="2400" b="0" i="0" u="none" strike="noStrike" cap="none" normalizeH="0" baseline="0" dirty="0">
                          <a:ln>
                            <a:noFill/>
                          </a:ln>
                          <a:solidFill>
                            <a:schemeClr val="tx1"/>
                          </a:solidFill>
                          <a:effectLst/>
                          <a:latin typeface="+mn-lt"/>
                        </a:rPr>
                        <a:t> cut-off value is 0.500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1693734" y="1624955"/>
            <a:ext cx="4403128"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15.3j. Classification of Cases</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4058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60478" y="1409131"/>
            <a:ext cx="6432645" cy="3785652"/>
          </a:xfrm>
          <a:prstGeom prst="rect">
            <a:avLst/>
          </a:prstGeom>
          <a:ln>
            <a:solidFill>
              <a:schemeClr val="accent1"/>
            </a:solidFill>
          </a:ln>
        </p:spPr>
        <p:txBody>
          <a:bodyPr wrap="square">
            <a:spAutoFit/>
          </a:bodyPr>
          <a:lstStyle/>
          <a:p>
            <a:pPr algn="just" eaLnBrk="1" hangingPunct="1">
              <a:defRPr/>
            </a:pPr>
            <a:r>
              <a:rPr lang="en-US" sz="2400" dirty="0">
                <a:latin typeface="+mn-lt"/>
              </a:rPr>
              <a:t>1. Thirty-three cases are correctly classified into slow category,  whereas five cases are predicted as fast recovery (misclassified). Hence, 86.8 per cent (33/38) is the predictive accuracy for slow recovery (consider diagonal values of the matrix).</a:t>
            </a:r>
          </a:p>
          <a:p>
            <a:pPr algn="just" eaLnBrk="1" hangingPunct="1">
              <a:defRPr/>
            </a:pPr>
            <a:r>
              <a:rPr lang="en-US" sz="2400" dirty="0">
                <a:latin typeface="+mn-lt"/>
              </a:rPr>
              <a:t>  </a:t>
            </a:r>
          </a:p>
          <a:p>
            <a:pPr algn="just" eaLnBrk="1" hangingPunct="1">
              <a:defRPr/>
            </a:pPr>
            <a:r>
              <a:rPr lang="en-US" sz="2400" dirty="0">
                <a:latin typeface="+mn-lt"/>
              </a:rPr>
              <a:t>2. Twenty-two cases and 11 cases are misclassified and predicted as slow category. Hence, 50 per cent is the accuracy (consider off-diagonal values of the matrix) for fast recovery.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38627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097451" y="685801"/>
            <a:ext cx="7923718" cy="46061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Examine the Contribution of Prediction in Logistic Model</a:t>
            </a:r>
            <a:endParaRPr lang="en-US" alt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699008067"/>
              </p:ext>
            </p:extLst>
          </p:nvPr>
        </p:nvGraphicFramePr>
        <p:xfrm>
          <a:off x="1042859" y="1765111"/>
          <a:ext cx="7923718" cy="4073969"/>
        </p:xfrm>
        <a:graphic>
          <a:graphicData uri="http://schemas.openxmlformats.org/drawingml/2006/table">
            <a:tbl>
              <a:tblPr/>
              <a:tblGrid>
                <a:gridCol w="744997">
                  <a:extLst>
                    <a:ext uri="{9D8B030D-6E8A-4147-A177-3AD203B41FA5}">
                      <a16:colId xmlns:a16="http://schemas.microsoft.com/office/drawing/2014/main" val="20000"/>
                    </a:ext>
                  </a:extLst>
                </a:gridCol>
                <a:gridCol w="1528549">
                  <a:extLst>
                    <a:ext uri="{9D8B030D-6E8A-4147-A177-3AD203B41FA5}">
                      <a16:colId xmlns:a16="http://schemas.microsoft.com/office/drawing/2014/main" val="20001"/>
                    </a:ext>
                  </a:extLst>
                </a:gridCol>
                <a:gridCol w="736979">
                  <a:extLst>
                    <a:ext uri="{9D8B030D-6E8A-4147-A177-3AD203B41FA5}">
                      <a16:colId xmlns:a16="http://schemas.microsoft.com/office/drawing/2014/main" val="20002"/>
                    </a:ext>
                  </a:extLst>
                </a:gridCol>
                <a:gridCol w="721134">
                  <a:extLst>
                    <a:ext uri="{9D8B030D-6E8A-4147-A177-3AD203B41FA5}">
                      <a16:colId xmlns:a16="http://schemas.microsoft.com/office/drawing/2014/main" val="20003"/>
                    </a:ext>
                  </a:extLst>
                </a:gridCol>
                <a:gridCol w="671560">
                  <a:extLst>
                    <a:ext uri="{9D8B030D-6E8A-4147-A177-3AD203B41FA5}">
                      <a16:colId xmlns:a16="http://schemas.microsoft.com/office/drawing/2014/main" val="20004"/>
                    </a:ext>
                  </a:extLst>
                </a:gridCol>
                <a:gridCol w="448284">
                  <a:extLst>
                    <a:ext uri="{9D8B030D-6E8A-4147-A177-3AD203B41FA5}">
                      <a16:colId xmlns:a16="http://schemas.microsoft.com/office/drawing/2014/main" val="20005"/>
                    </a:ext>
                  </a:extLst>
                </a:gridCol>
                <a:gridCol w="657714">
                  <a:extLst>
                    <a:ext uri="{9D8B030D-6E8A-4147-A177-3AD203B41FA5}">
                      <a16:colId xmlns:a16="http://schemas.microsoft.com/office/drawing/2014/main" val="20006"/>
                    </a:ext>
                  </a:extLst>
                </a:gridCol>
                <a:gridCol w="657714">
                  <a:extLst>
                    <a:ext uri="{9D8B030D-6E8A-4147-A177-3AD203B41FA5}">
                      <a16:colId xmlns:a16="http://schemas.microsoft.com/office/drawing/2014/main" val="20007"/>
                    </a:ext>
                  </a:extLst>
                </a:gridCol>
                <a:gridCol w="879259">
                  <a:extLst>
                    <a:ext uri="{9D8B030D-6E8A-4147-A177-3AD203B41FA5}">
                      <a16:colId xmlns:a16="http://schemas.microsoft.com/office/drawing/2014/main" val="20008"/>
                    </a:ext>
                  </a:extLst>
                </a:gridCol>
                <a:gridCol w="877528">
                  <a:extLst>
                    <a:ext uri="{9D8B030D-6E8A-4147-A177-3AD203B41FA5}">
                      <a16:colId xmlns:a16="http://schemas.microsoft.com/office/drawing/2014/main" val="20009"/>
                    </a:ext>
                  </a:extLst>
                </a:gridCol>
              </a:tblGrid>
              <a:tr h="443011">
                <a:tc rowSpan="2"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B</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Wald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df</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Sig.</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Exp(B)</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95% CI for Exp(B)</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22300">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Lower</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Upper</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2300">
                <a:tc rowSpan="7">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Step 1</a:t>
                      </a:r>
                      <a:r>
                        <a:rPr kumimoji="0" lang="en-US" sz="1800" b="0" i="0" u="none" strike="noStrike" cap="none" normalizeH="0" baseline="30000" dirty="0">
                          <a:ln>
                            <a:noFill/>
                          </a:ln>
                          <a:solidFill>
                            <a:schemeClr val="tx1"/>
                          </a:solidFill>
                          <a:effectLst/>
                          <a:latin typeface="+mn-lt"/>
                        </a:rPr>
                        <a:t>a</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Gender (1)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0.101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0.695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0.021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0.885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1.106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0.283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4.320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3011">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Age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−0.114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0.056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4.122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0.042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0.892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0.799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0.996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5419">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Obesity</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0.645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0.724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230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Obesity(1)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0.409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0.740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0.305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0.581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1.505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0.353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6.414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230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Obesity(2)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0.730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0.945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0.597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0.440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2.076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0.326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13.234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3011">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mn-lt"/>
                        </a:rPr>
                        <a:t>Calcium_range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0.794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0.322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6.093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0.014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2.213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1.178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4.159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3011">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Constant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−0.351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4.722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0.941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0.704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2300">
                <a:tc gridSpan="10">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30000" dirty="0" err="1">
                          <a:ln>
                            <a:noFill/>
                          </a:ln>
                          <a:solidFill>
                            <a:schemeClr val="tx1"/>
                          </a:solidFill>
                          <a:effectLst/>
                          <a:latin typeface="+mn-lt"/>
                        </a:rPr>
                        <a:t>a</a:t>
                      </a:r>
                      <a:r>
                        <a:rPr kumimoji="0" lang="en-US" sz="1800" b="0" i="0" u="none" strike="noStrike" cap="none" normalizeH="0" baseline="0" dirty="0" err="1">
                          <a:ln>
                            <a:noFill/>
                          </a:ln>
                          <a:solidFill>
                            <a:schemeClr val="tx1"/>
                          </a:solidFill>
                          <a:effectLst/>
                          <a:latin typeface="+mn-lt"/>
                        </a:rPr>
                        <a:t>Variable</a:t>
                      </a:r>
                      <a:r>
                        <a:rPr kumimoji="0" lang="en-US" sz="1800" b="0" i="0" u="none" strike="noStrike" cap="none" normalizeH="0" baseline="0" dirty="0">
                          <a:ln>
                            <a:noFill/>
                          </a:ln>
                          <a:solidFill>
                            <a:schemeClr val="tx1"/>
                          </a:solidFill>
                          <a:effectLst/>
                          <a:latin typeface="+mn-lt"/>
                        </a:rPr>
                        <a:t>(s) entered on Step 1: Gender, Age, Obesity, Calcium_range.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5" name="Rectangle 1"/>
          <p:cNvSpPr>
            <a:spLocks noChangeArrowheads="1"/>
          </p:cNvSpPr>
          <p:nvPr/>
        </p:nvSpPr>
        <p:spPr bwMode="auto">
          <a:xfrm>
            <a:off x="1436427" y="1146413"/>
            <a:ext cx="6589624"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15.3k. Regression Coefficients: Logistic Model</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650677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199" y="179388"/>
            <a:ext cx="8059003"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Logistic Model </a:t>
            </a:r>
          </a:p>
        </p:txBody>
      </p:sp>
      <p:sp>
        <p:nvSpPr>
          <p:cNvPr id="3" name="Content Placeholder 2"/>
          <p:cNvSpPr txBox="1">
            <a:spLocks noRot="1" noChangeAspect="1" noMove="1" noResize="1" noEditPoints="1" noAdjustHandles="1" noChangeArrowheads="1" noChangeShapeType="1" noTextEdit="1"/>
          </p:cNvSpPr>
          <p:nvPr/>
        </p:nvSpPr>
        <p:spPr>
          <a:xfrm>
            <a:off x="609600" y="914400"/>
            <a:ext cx="7696200" cy="3508375"/>
          </a:xfrm>
          <a:prstGeom prst="rect">
            <a:avLst/>
          </a:prstGeom>
          <a:blipFill rotWithShape="1">
            <a:blip r:embed="rId2"/>
            <a:stretch>
              <a:fillRect l="-317" t="-1389"/>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defRPr/>
            </a:pPr>
            <a:r>
              <a:rPr lang="en-US"/>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73664057"/>
              </p:ext>
            </p:extLst>
          </p:nvPr>
        </p:nvGraphicFramePr>
        <p:xfrm>
          <a:off x="1027193" y="3370998"/>
          <a:ext cx="6686550" cy="818865"/>
        </p:xfrm>
        <a:graphic>
          <a:graphicData uri="http://schemas.openxmlformats.org/drawingml/2006/table">
            <a:tbl>
              <a:tblPr firstRow="1" firstCol="1" bandRow="1">
                <a:tableStyleId>{5940675A-B579-460E-94D1-54222C63F5DA}</a:tableStyleId>
              </a:tblPr>
              <a:tblGrid>
                <a:gridCol w="6686550">
                  <a:extLst>
                    <a:ext uri="{9D8B030D-6E8A-4147-A177-3AD203B41FA5}">
                      <a16:colId xmlns:a16="http://schemas.microsoft.com/office/drawing/2014/main" val="20000"/>
                    </a:ext>
                  </a:extLst>
                </a:gridCol>
              </a:tblGrid>
              <a:tr h="818865">
                <a:tc>
                  <a:txBody>
                    <a:bodyPr/>
                    <a:lstStyle/>
                    <a:p>
                      <a:pPr marL="0" marR="0" algn="just">
                        <a:lnSpc>
                          <a:spcPts val="2000"/>
                        </a:lnSpc>
                        <a:spcBef>
                          <a:spcPts val="0"/>
                        </a:spcBef>
                        <a:spcAft>
                          <a:spcPts val="0"/>
                        </a:spcAft>
                      </a:pPr>
                      <a:r>
                        <a:rPr lang="en-US" sz="2400" dirty="0">
                          <a:solidFill>
                            <a:srgbClr val="00B050"/>
                          </a:solidFill>
                          <a:effectLst/>
                        </a:rPr>
                        <a:t>In (odds)= -0.0351+ 0.101 female – 0.114 age + 0.409 medium weight +0.730 low weight  +0.794 calcium range</a:t>
                      </a:r>
                      <a:endParaRPr lang="en-US" sz="2400" dirty="0">
                        <a:solidFill>
                          <a:srgbClr val="00B050"/>
                        </a:solidFill>
                        <a:effectLst/>
                        <a:latin typeface="Arial"/>
                        <a:ea typeface="Times New Roman"/>
                        <a:cs typeface="Times New Roman"/>
                      </a:endParaRPr>
                    </a:p>
                  </a:txBody>
                  <a:tcPr marL="68585" marR="68585" marT="0" marB="0"/>
                </a:tc>
                <a:extLst>
                  <a:ext uri="{0D108BD9-81ED-4DB2-BD59-A6C34878D82A}">
                    <a16:rowId xmlns:a16="http://schemas.microsoft.com/office/drawing/2014/main" val="10000"/>
                  </a:ext>
                </a:extLst>
              </a:tr>
            </a:tbl>
          </a:graphicData>
        </a:graphic>
      </p:graphicFrame>
      <p:sp>
        <p:nvSpPr>
          <p:cNvPr id="6" name="Rectangle 5"/>
          <p:cNvSpPr/>
          <p:nvPr/>
        </p:nvSpPr>
        <p:spPr>
          <a:xfrm>
            <a:off x="914400" y="4495800"/>
            <a:ext cx="4866845" cy="461665"/>
          </a:xfrm>
          <a:prstGeom prst="rect">
            <a:avLst/>
          </a:prstGeom>
        </p:spPr>
        <p:txBody>
          <a:bodyPr wrap="none">
            <a:spAutoFit/>
          </a:bodyPr>
          <a:lstStyle/>
          <a:p>
            <a:pPr eaLnBrk="1" hangingPunct="1">
              <a:defRPr/>
            </a:pPr>
            <a:r>
              <a:rPr lang="en-US" sz="2400" dirty="0">
                <a:latin typeface="+mn-lt"/>
              </a:rPr>
              <a:t>Conversion of Odds into Probabilities </a:t>
            </a:r>
          </a:p>
        </p:txBody>
      </p:sp>
      <p:sp>
        <p:nvSpPr>
          <p:cNvPr id="7" name="Rectangle 6"/>
          <p:cNvSpPr>
            <a:spLocks noRot="1" noChangeAspect="1" noMove="1" noResize="1" noEditPoints="1" noAdjustHandles="1" noChangeArrowheads="1" noChangeShapeType="1" noTextEdit="1"/>
          </p:cNvSpPr>
          <p:nvPr/>
        </p:nvSpPr>
        <p:spPr>
          <a:xfrm>
            <a:off x="1066800" y="5029200"/>
            <a:ext cx="3683957" cy="667427"/>
          </a:xfrm>
          <a:prstGeom prst="rect">
            <a:avLst/>
          </a:prstGeom>
          <a:blipFill rotWithShape="1">
            <a:blip r:embed="rId3"/>
            <a:stretch>
              <a:fillRect r="-331"/>
            </a:stretch>
          </a:blipFill>
        </p:spPr>
        <p:txBody>
          <a:bodyPr/>
          <a:lstStyle/>
          <a:p>
            <a:pPr eaLnBrk="1" hangingPunct="1">
              <a:defRPr/>
            </a:pPr>
            <a:r>
              <a:rPr lang="en-US" dirty="0">
                <a:latin typeface="Arial" charset="0"/>
              </a:rPr>
              <a:t> </a:t>
            </a: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39477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18281"/>
            <a:ext cx="8099946" cy="5368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Classification Plot </a:t>
            </a:r>
          </a:p>
        </p:txBody>
      </p:sp>
      <p:sp>
        <p:nvSpPr>
          <p:cNvPr id="3" name="Content Placeholder 2"/>
          <p:cNvSpPr txBox="1">
            <a:spLocks/>
          </p:cNvSpPr>
          <p:nvPr/>
        </p:nvSpPr>
        <p:spPr>
          <a:xfrm>
            <a:off x="474260" y="4852917"/>
            <a:ext cx="8195480" cy="1143000"/>
          </a:xfrm>
          <a:prstGeom prst="rect">
            <a:avLst/>
          </a:prstGeom>
          <a:ln>
            <a:solidFill>
              <a:schemeClr val="accent1"/>
            </a:solidFill>
            <a:miter lim="800000"/>
            <a:headEnd/>
            <a:tailEnd/>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A fit model indicates a U-shaped distribution of cases and resembles greater frequency of predictive probabilities belonging to the cases that are correctly classified at both ends.</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19120"/>
            <a:ext cx="7315200" cy="3581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45827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218364"/>
            <a:ext cx="7622275" cy="5231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Case-wise Analysis </a:t>
            </a:r>
          </a:p>
        </p:txBody>
      </p:sp>
      <p:graphicFrame>
        <p:nvGraphicFramePr>
          <p:cNvPr id="3" name="Content Placeholder 5"/>
          <p:cNvGraphicFramePr>
            <a:graphicFrameLocks/>
          </p:cNvGraphicFramePr>
          <p:nvPr>
            <p:extLst>
              <p:ext uri="{D42A27DB-BD31-4B8C-83A1-F6EECF244321}">
                <p14:modId xmlns:p14="http://schemas.microsoft.com/office/powerpoint/2010/main" val="811675940"/>
              </p:ext>
            </p:extLst>
          </p:nvPr>
        </p:nvGraphicFramePr>
        <p:xfrm>
          <a:off x="300251" y="1959107"/>
          <a:ext cx="8475258" cy="3932944"/>
        </p:xfrm>
        <a:graphic>
          <a:graphicData uri="http://schemas.openxmlformats.org/drawingml/2006/table">
            <a:tbl>
              <a:tblPr/>
              <a:tblGrid>
                <a:gridCol w="1326025">
                  <a:extLst>
                    <a:ext uri="{9D8B030D-6E8A-4147-A177-3AD203B41FA5}">
                      <a16:colId xmlns:a16="http://schemas.microsoft.com/office/drawing/2014/main" val="20000"/>
                    </a:ext>
                  </a:extLst>
                </a:gridCol>
                <a:gridCol w="1114143">
                  <a:extLst>
                    <a:ext uri="{9D8B030D-6E8A-4147-A177-3AD203B41FA5}">
                      <a16:colId xmlns:a16="http://schemas.microsoft.com/office/drawing/2014/main" val="20001"/>
                    </a:ext>
                  </a:extLst>
                </a:gridCol>
                <a:gridCol w="1324259">
                  <a:extLst>
                    <a:ext uri="{9D8B030D-6E8A-4147-A177-3AD203B41FA5}">
                      <a16:colId xmlns:a16="http://schemas.microsoft.com/office/drawing/2014/main" val="20002"/>
                    </a:ext>
                  </a:extLst>
                </a:gridCol>
                <a:gridCol w="981717">
                  <a:extLst>
                    <a:ext uri="{9D8B030D-6E8A-4147-A177-3AD203B41FA5}">
                      <a16:colId xmlns:a16="http://schemas.microsoft.com/office/drawing/2014/main" val="20003"/>
                    </a:ext>
                  </a:extLst>
                </a:gridCol>
                <a:gridCol w="1135333">
                  <a:extLst>
                    <a:ext uri="{9D8B030D-6E8A-4147-A177-3AD203B41FA5}">
                      <a16:colId xmlns:a16="http://schemas.microsoft.com/office/drawing/2014/main" val="20004"/>
                    </a:ext>
                  </a:extLst>
                </a:gridCol>
                <a:gridCol w="1296008">
                  <a:extLst>
                    <a:ext uri="{9D8B030D-6E8A-4147-A177-3AD203B41FA5}">
                      <a16:colId xmlns:a16="http://schemas.microsoft.com/office/drawing/2014/main" val="20005"/>
                    </a:ext>
                  </a:extLst>
                </a:gridCol>
                <a:gridCol w="1297773">
                  <a:extLst>
                    <a:ext uri="{9D8B030D-6E8A-4147-A177-3AD203B41FA5}">
                      <a16:colId xmlns:a16="http://schemas.microsoft.com/office/drawing/2014/main" val="20006"/>
                    </a:ext>
                  </a:extLst>
                </a:gridCol>
              </a:tblGrid>
              <a:tr h="735798">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Case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Selected Status</a:t>
                      </a:r>
                      <a:r>
                        <a:rPr kumimoji="0" lang="en-US" sz="2400" b="0" i="0" u="none" strike="noStrike" cap="none" normalizeH="0" baseline="30000" dirty="0">
                          <a:ln>
                            <a:noFill/>
                          </a:ln>
                          <a:solidFill>
                            <a:schemeClr val="tx1"/>
                          </a:solidFill>
                          <a:effectLst/>
                          <a:latin typeface="+mn-lt"/>
                        </a:rPr>
                        <a:t>a</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mn-lt"/>
                        </a:rPr>
                        <a:t>Observed</a:t>
                      </a:r>
                      <a:endParaRPr kumimoji="0" lang="en-US" sz="2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Predicted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Predicted Group</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Temporary Variable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735798">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Knee_recovery</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Resid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ZResid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146">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0.150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0.850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2.385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146">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0.838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−0.838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−2.276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5798">
                <a:tc gridSpan="7">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30000" dirty="0" err="1">
                          <a:ln>
                            <a:noFill/>
                          </a:ln>
                          <a:solidFill>
                            <a:schemeClr val="tx1"/>
                          </a:solidFill>
                          <a:effectLst/>
                          <a:latin typeface="+mn-lt"/>
                        </a:rPr>
                        <a:t>a</a:t>
                      </a:r>
                      <a:r>
                        <a:rPr kumimoji="0" lang="en-US" sz="2400" b="0" i="0" u="none" strike="noStrike" cap="none" normalizeH="0" baseline="0" dirty="0" err="1">
                          <a:ln>
                            <a:noFill/>
                          </a:ln>
                          <a:solidFill>
                            <a:schemeClr val="tx1"/>
                          </a:solidFill>
                          <a:effectLst/>
                          <a:latin typeface="+mn-lt"/>
                        </a:rPr>
                        <a:t>S</a:t>
                      </a:r>
                      <a:r>
                        <a:rPr kumimoji="0" lang="en-US" sz="2400" b="0" i="0" u="none" strike="noStrike" cap="none" normalizeH="0" baseline="0" dirty="0">
                          <a:ln>
                            <a:noFill/>
                          </a:ln>
                          <a:solidFill>
                            <a:schemeClr val="tx1"/>
                          </a:solidFill>
                          <a:effectLst/>
                          <a:latin typeface="+mn-lt"/>
                        </a:rPr>
                        <a:t>: Selected; U: Unselected cases; **Misclassified cases.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735798">
                <a:tc gridSpan="7">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30000" dirty="0" err="1">
                          <a:ln>
                            <a:noFill/>
                          </a:ln>
                          <a:solidFill>
                            <a:schemeClr val="tx1"/>
                          </a:solidFill>
                          <a:effectLst/>
                          <a:latin typeface="+mn-lt"/>
                        </a:rPr>
                        <a:t>b</a:t>
                      </a:r>
                      <a:r>
                        <a:rPr kumimoji="0" lang="en-US" sz="2400" b="0" i="0" u="none" strike="noStrike" cap="none" normalizeH="0" baseline="0" dirty="0" err="1">
                          <a:ln>
                            <a:noFill/>
                          </a:ln>
                          <a:solidFill>
                            <a:schemeClr val="tx1"/>
                          </a:solidFill>
                          <a:effectLst/>
                          <a:latin typeface="+mn-lt"/>
                        </a:rPr>
                        <a:t>Cases</a:t>
                      </a:r>
                      <a:r>
                        <a:rPr kumimoji="0" lang="en-US" sz="2400" b="0" i="0" u="none" strike="noStrike" cap="none" normalizeH="0" baseline="0" dirty="0">
                          <a:ln>
                            <a:noFill/>
                          </a:ln>
                          <a:solidFill>
                            <a:schemeClr val="tx1"/>
                          </a:solidFill>
                          <a:effectLst/>
                          <a:latin typeface="+mn-lt"/>
                        </a:rPr>
                        <a:t> with studentized residuals greater than 2.000 are listed.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609600" y="1228667"/>
            <a:ext cx="3460947"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15.3l. Case-wise List</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5352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167185"/>
            <a:ext cx="8078338" cy="5697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Introduction </a:t>
            </a:r>
          </a:p>
        </p:txBody>
      </p:sp>
      <p:sp>
        <p:nvSpPr>
          <p:cNvPr id="3" name="Content Placeholder 2"/>
          <p:cNvSpPr txBox="1">
            <a:spLocks/>
          </p:cNvSpPr>
          <p:nvPr/>
        </p:nvSpPr>
        <p:spPr>
          <a:xfrm>
            <a:off x="762000" y="1249907"/>
            <a:ext cx="7696200" cy="495982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Logistic regression is used to predict the probability of a dependent variable based on nominal scale. </a:t>
            </a:r>
          </a:p>
          <a:p>
            <a:pPr algn="just"/>
            <a:r>
              <a:rPr lang="en-US" altLang="en-US" sz="2400" dirty="0"/>
              <a:t>In logistic regression (commonly known as binary logistic regression), the dependent variable is dichotomous in nature with two distinct categories, whereas independent variables are either categorical or continuous in nature. </a:t>
            </a:r>
          </a:p>
          <a:p>
            <a:pPr algn="just"/>
            <a:r>
              <a:rPr lang="en-US" altLang="en-US" sz="2400" dirty="0"/>
              <a:t>Logistic regression is predictive in nature and describes the relationship among one dependent (non-metric) and more than one independent variable(s) measured at metric and/or non-metric scales. </a:t>
            </a:r>
          </a:p>
          <a:p>
            <a:pPr algn="just"/>
            <a:r>
              <a:rPr lang="en-US" altLang="en-US" sz="2400" dirty="0"/>
              <a:t>A logistic regression model consists of regression coefficients and is used to predict the </a:t>
            </a:r>
            <a:r>
              <a:rPr lang="en-US" altLang="en-US" sz="2400" i="1" dirty="0"/>
              <a:t>logit </a:t>
            </a:r>
            <a:r>
              <a:rPr lang="en-US" altLang="en-US" sz="2400" dirty="0"/>
              <a:t>transformation of the probability of binary outcome variable.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72310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23281" y="1942603"/>
            <a:ext cx="5619466" cy="1938992"/>
          </a:xfrm>
          <a:prstGeom prst="rect">
            <a:avLst/>
          </a:prstGeom>
          <a:ln>
            <a:solidFill>
              <a:schemeClr val="accent1"/>
            </a:solidFill>
          </a:ln>
        </p:spPr>
        <p:txBody>
          <a:bodyPr wrap="square">
            <a:spAutoFit/>
          </a:bodyPr>
          <a:lstStyle/>
          <a:p>
            <a:pPr eaLnBrk="1" hangingPunct="1">
              <a:defRPr/>
            </a:pPr>
            <a:r>
              <a:rPr lang="en-US" sz="2400" dirty="0">
                <a:latin typeface="+mn-lt"/>
              </a:rPr>
              <a:t>Cases 50 and 53 are identified as outliers. A Case 50 is observed in the category of ‘fast recovery’, whereas the predicted ones into ‘slow recovery’ group with probability of 15 per cent are to be in the target group.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173679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1384" y="187656"/>
            <a:ext cx="8610600" cy="5356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Validation of Logistic Regression Model </a:t>
            </a:r>
          </a:p>
        </p:txBody>
      </p:sp>
      <p:graphicFrame>
        <p:nvGraphicFramePr>
          <p:cNvPr id="4" name="Content Placeholder 6"/>
          <p:cNvGraphicFramePr>
            <a:graphicFrameLocks/>
          </p:cNvGraphicFramePr>
          <p:nvPr>
            <p:extLst>
              <p:ext uri="{D42A27DB-BD31-4B8C-83A1-F6EECF244321}">
                <p14:modId xmlns:p14="http://schemas.microsoft.com/office/powerpoint/2010/main" val="103010010"/>
              </p:ext>
            </p:extLst>
          </p:nvPr>
        </p:nvGraphicFramePr>
        <p:xfrm>
          <a:off x="656224" y="941386"/>
          <a:ext cx="7900920" cy="2496693"/>
        </p:xfrm>
        <a:graphic>
          <a:graphicData uri="http://schemas.openxmlformats.org/drawingml/2006/table">
            <a:tbl>
              <a:tblPr firstRow="1" firstCol="1" lastRow="1" lastCol="1" bandRow="1" bandCol="1">
                <a:tableStyleId>{5940675A-B579-460E-94D1-54222C63F5DA}</a:tableStyleId>
              </a:tblPr>
              <a:tblGrid>
                <a:gridCol w="7900920">
                  <a:extLst>
                    <a:ext uri="{9D8B030D-6E8A-4147-A177-3AD203B41FA5}">
                      <a16:colId xmlns:a16="http://schemas.microsoft.com/office/drawing/2014/main" val="20000"/>
                    </a:ext>
                  </a:extLst>
                </a:gridCol>
              </a:tblGrid>
              <a:tr h="1577975">
                <a:tc>
                  <a:txBody>
                    <a:bodyPr/>
                    <a:lstStyle/>
                    <a:p>
                      <a:pPr marL="0" marR="0" algn="just">
                        <a:lnSpc>
                          <a:spcPct val="115000"/>
                        </a:lnSpc>
                        <a:spcBef>
                          <a:spcPts val="0"/>
                        </a:spcBef>
                        <a:spcAft>
                          <a:spcPts val="0"/>
                        </a:spcAft>
                      </a:pPr>
                      <a:r>
                        <a:rPr lang="en-US" sz="2200" b="1" kern="1200" dirty="0">
                          <a:effectLst/>
                        </a:rPr>
                        <a:t>Exhibit 15.4. </a:t>
                      </a:r>
                      <a:r>
                        <a:rPr lang="en-US" sz="2400" kern="1200" dirty="0">
                          <a:effectLst/>
                        </a:rPr>
                        <a:t>Use </a:t>
                      </a:r>
                      <a:r>
                        <a:rPr lang="en-US" sz="2400" kern="1200" dirty="0" err="1">
                          <a:effectLst/>
                        </a:rPr>
                        <a:t>knee_replacement.sav</a:t>
                      </a:r>
                      <a:r>
                        <a:rPr lang="en-US" sz="2400" kern="1200" dirty="0">
                          <a:effectLst/>
                        </a:rPr>
                        <a:t> » </a:t>
                      </a:r>
                      <a:r>
                        <a:rPr lang="en-US" sz="2400" kern="1200" dirty="0" err="1">
                          <a:effectLst/>
                        </a:rPr>
                        <a:t>analyse</a:t>
                      </a:r>
                      <a:r>
                        <a:rPr lang="en-US" sz="2400" kern="1200" dirty="0">
                          <a:effectLst/>
                        </a:rPr>
                        <a:t> » ROC » transfer </a:t>
                      </a:r>
                      <a:r>
                        <a:rPr lang="en-US" sz="2400" i="0" kern="1200" dirty="0" err="1">
                          <a:effectLst/>
                        </a:rPr>
                        <a:t>Predicited</a:t>
                      </a:r>
                      <a:r>
                        <a:rPr lang="en-US" sz="2400" i="0" kern="1200" baseline="0" dirty="0">
                          <a:effectLst/>
                        </a:rPr>
                        <a:t> probability [PRE_1] </a:t>
                      </a:r>
                      <a:r>
                        <a:rPr lang="en-US" sz="2400" kern="1200" dirty="0">
                          <a:effectLst/>
                        </a:rPr>
                        <a:t>into test variable box » transfer </a:t>
                      </a:r>
                      <a:r>
                        <a:rPr lang="en-US" sz="2400" i="1" kern="1200" dirty="0" err="1">
                          <a:effectLst/>
                        </a:rPr>
                        <a:t>Knee_recoverly</a:t>
                      </a:r>
                      <a:r>
                        <a:rPr lang="en-US" sz="2400" kern="1200" baseline="0" dirty="0">
                          <a:effectLst/>
                        </a:rPr>
                        <a:t> </a:t>
                      </a:r>
                      <a:r>
                        <a:rPr lang="en-US" sz="2400" kern="1200" dirty="0">
                          <a:effectLst/>
                        </a:rPr>
                        <a:t>state variable box » type 1 in Value of state variable box » select options ROC curve and with diagonal reference line » select » standard error and confidence interval » Press ok </a:t>
                      </a:r>
                      <a:endParaRPr lang="en-US" sz="20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884" y="3475825"/>
            <a:ext cx="3657600" cy="30829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12823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68807"/>
            <a:ext cx="8209128" cy="58359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400" b="1" dirty="0">
                <a:latin typeface="+mn-lt"/>
              </a:rPr>
              <a:t>Validation of Logistic Regression</a:t>
            </a:r>
          </a:p>
        </p:txBody>
      </p:sp>
      <p:graphicFrame>
        <p:nvGraphicFramePr>
          <p:cNvPr id="3" name="Content Placeholder 6"/>
          <p:cNvGraphicFramePr>
            <a:graphicFrameLocks/>
          </p:cNvGraphicFramePr>
          <p:nvPr>
            <p:extLst>
              <p:ext uri="{D42A27DB-BD31-4B8C-83A1-F6EECF244321}">
                <p14:modId xmlns:p14="http://schemas.microsoft.com/office/powerpoint/2010/main" val="2666306127"/>
              </p:ext>
            </p:extLst>
          </p:nvPr>
        </p:nvGraphicFramePr>
        <p:xfrm>
          <a:off x="3886200" y="2059967"/>
          <a:ext cx="5080381" cy="2715586"/>
        </p:xfrm>
        <a:graphic>
          <a:graphicData uri="http://schemas.openxmlformats.org/drawingml/2006/table">
            <a:tbl>
              <a:tblPr/>
              <a:tblGrid>
                <a:gridCol w="870073">
                  <a:extLst>
                    <a:ext uri="{9D8B030D-6E8A-4147-A177-3AD203B41FA5}">
                      <a16:colId xmlns:a16="http://schemas.microsoft.com/office/drawing/2014/main" val="20000"/>
                    </a:ext>
                  </a:extLst>
                </a:gridCol>
                <a:gridCol w="630274">
                  <a:extLst>
                    <a:ext uri="{9D8B030D-6E8A-4147-A177-3AD203B41FA5}">
                      <a16:colId xmlns:a16="http://schemas.microsoft.com/office/drawing/2014/main" val="20001"/>
                    </a:ext>
                  </a:extLst>
                </a:gridCol>
                <a:gridCol w="967691">
                  <a:extLst>
                    <a:ext uri="{9D8B030D-6E8A-4147-A177-3AD203B41FA5}">
                      <a16:colId xmlns:a16="http://schemas.microsoft.com/office/drawing/2014/main" val="20002"/>
                    </a:ext>
                  </a:extLst>
                </a:gridCol>
                <a:gridCol w="1305110">
                  <a:extLst>
                    <a:ext uri="{9D8B030D-6E8A-4147-A177-3AD203B41FA5}">
                      <a16:colId xmlns:a16="http://schemas.microsoft.com/office/drawing/2014/main" val="20003"/>
                    </a:ext>
                  </a:extLst>
                </a:gridCol>
                <a:gridCol w="1307233">
                  <a:extLst>
                    <a:ext uri="{9D8B030D-6E8A-4147-A177-3AD203B41FA5}">
                      <a16:colId xmlns:a16="http://schemas.microsoft.com/office/drawing/2014/main" val="20004"/>
                    </a:ext>
                  </a:extLst>
                </a:gridCol>
              </a:tblGrid>
              <a:tr h="521026">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Test Result Variable(s): Predicted Probability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23450">
                <a:tc rowSpan="2">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Area</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Std. Error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Asymptotic Sig.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Asymptotic 95% Confidence Interval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5234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Lower Bound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Upper Bound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1026">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0.163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0.052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0.061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0.265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7688"/>
            <a:ext cx="3619897" cy="29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
          <p:cNvSpPr>
            <a:spLocks noChangeArrowheads="1"/>
          </p:cNvSpPr>
          <p:nvPr/>
        </p:nvSpPr>
        <p:spPr bwMode="auto">
          <a:xfrm>
            <a:off x="3886200" y="1377688"/>
            <a:ext cx="4930254" cy="461665"/>
          </a:xfrm>
          <a:prstGeom prst="rect">
            <a:avLst/>
          </a:prstGeom>
          <a:noFill/>
          <a:ln>
            <a:noFill/>
          </a:ln>
          <a:effectLst/>
        </p:spPr>
        <p:txBody>
          <a:bodyPr wrap="square" anchor="ctr">
            <a:spAutoFit/>
          </a:bodyPr>
          <a:lstStyle/>
          <a:p>
            <a:pPr>
              <a:defRPr/>
            </a:pPr>
            <a:r>
              <a:rPr lang="en-GB" sz="2400" dirty="0">
                <a:latin typeface="+mn-lt"/>
                <a:ea typeface="Calibri" pitchFamily="34" charset="0"/>
                <a:cs typeface="Times New Roman" pitchFamily="18" charset="0"/>
              </a:rPr>
              <a:t>Table 15.4. Area under the ROC Curve</a:t>
            </a:r>
            <a:endParaRPr lang="en-GB" sz="2400" dirty="0">
              <a:latin typeface="+mn-lt"/>
            </a:endParaRPr>
          </a:p>
        </p:txBody>
      </p:sp>
      <p:sp>
        <p:nvSpPr>
          <p:cNvPr id="7" name="Rectangle 6"/>
          <p:cNvSpPr/>
          <p:nvPr/>
        </p:nvSpPr>
        <p:spPr>
          <a:xfrm>
            <a:off x="956575" y="4881156"/>
            <a:ext cx="7210378" cy="1200329"/>
          </a:xfrm>
          <a:prstGeom prst="rect">
            <a:avLst/>
          </a:prstGeom>
          <a:ln>
            <a:solidFill>
              <a:srgbClr val="92D050"/>
            </a:solidFill>
          </a:ln>
        </p:spPr>
        <p:txBody>
          <a:bodyPr wrap="square">
            <a:spAutoFit/>
          </a:bodyPr>
          <a:lstStyle/>
          <a:p>
            <a:pPr eaLnBrk="1" hangingPunct="1">
              <a:defRPr/>
            </a:pPr>
            <a:r>
              <a:rPr lang="en-GB" sz="2400" dirty="0">
                <a:latin typeface="+mn-lt"/>
              </a:rPr>
              <a:t>The </a:t>
            </a:r>
            <a:r>
              <a:rPr lang="en-GB" sz="2400" i="1" dirty="0">
                <a:latin typeface="+mn-lt"/>
              </a:rPr>
              <a:t>p</a:t>
            </a:r>
            <a:r>
              <a:rPr lang="en-GB" sz="2400" dirty="0">
                <a:latin typeface="+mn-lt"/>
              </a:rPr>
              <a:t>-value (</a:t>
            </a:r>
            <a:r>
              <a:rPr lang="en-GB" sz="2400" i="1" dirty="0">
                <a:latin typeface="+mn-lt"/>
              </a:rPr>
              <a:t>p </a:t>
            </a:r>
            <a:r>
              <a:rPr lang="en-GB" sz="2400" dirty="0">
                <a:latin typeface="+mn-lt"/>
              </a:rPr>
              <a:t>&lt; 0.5, </a:t>
            </a:r>
            <a:r>
              <a:rPr lang="en-GB" sz="2400" i="1" dirty="0">
                <a:latin typeface="+mn-lt"/>
              </a:rPr>
              <a:t>p </a:t>
            </a:r>
            <a:r>
              <a:rPr lang="en-GB" sz="2400" dirty="0">
                <a:latin typeface="+mn-lt"/>
              </a:rPr>
              <a:t>= 0.000) is less than 0.05. Hence, it is verified that the presented logistic model classifies the cases into slow and fast knee recoveries significantly. </a:t>
            </a: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50888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26191" y="-30707"/>
            <a:ext cx="6284794"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Reporting the Final Results of Logistic Regression</a:t>
            </a:r>
          </a:p>
        </p:txBody>
      </p:sp>
      <p:sp>
        <p:nvSpPr>
          <p:cNvPr id="3" name="Content Placeholder 2"/>
          <p:cNvSpPr txBox="1">
            <a:spLocks/>
          </p:cNvSpPr>
          <p:nvPr/>
        </p:nvSpPr>
        <p:spPr>
          <a:xfrm>
            <a:off x="834788" y="1601337"/>
            <a:ext cx="7467600" cy="422625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baseline or null model of logistic regression contains the highest unexplained variance (−2 Log likelihood is 78.861) and the overall statistics of Chi-Square is found significant (</a:t>
            </a:r>
            <a:r>
              <a:rPr lang="en-US" altLang="en-US" sz="2400" i="1" dirty="0"/>
              <a:t>p </a:t>
            </a:r>
            <a:r>
              <a:rPr lang="en-US" altLang="en-US" sz="2400" dirty="0"/>
              <a:t>&lt; 0.05, </a:t>
            </a:r>
            <a:r>
              <a:rPr lang="en-US" altLang="en-US" sz="2400" i="1" dirty="0"/>
              <a:t>p </a:t>
            </a:r>
            <a:r>
              <a:rPr lang="en-US" altLang="en-US" sz="2400" dirty="0"/>
              <a:t>= 0.003, </a:t>
            </a:r>
            <a:r>
              <a:rPr lang="en-US" altLang="en-US" sz="2400" i="1" dirty="0"/>
              <a:t>χ</a:t>
            </a:r>
            <a:r>
              <a:rPr lang="en-US" altLang="en-US" sz="2400" baseline="30000" dirty="0"/>
              <a:t>2</a:t>
            </a:r>
            <a:r>
              <a:rPr lang="en-US" altLang="en-US" sz="2400" dirty="0"/>
              <a:t>= 17.600). </a:t>
            </a:r>
          </a:p>
          <a:p>
            <a:pPr algn="just"/>
            <a:endParaRPr lang="en-US" altLang="en-US" sz="2400" dirty="0"/>
          </a:p>
          <a:p>
            <a:pPr algn="just"/>
            <a:r>
              <a:rPr lang="en-US" altLang="en-US" sz="2400" dirty="0"/>
              <a:t>On the basis of </a:t>
            </a:r>
            <a:r>
              <a:rPr lang="en-US" altLang="en-US" sz="2400" i="1" dirty="0"/>
              <a:t>p</a:t>
            </a:r>
            <a:r>
              <a:rPr lang="en-US" altLang="en-US" sz="2400" dirty="0"/>
              <a:t>-value, two predictors namely </a:t>
            </a:r>
            <a:r>
              <a:rPr lang="en-US" altLang="en-US" sz="2400" i="1" dirty="0"/>
              <a:t>age</a:t>
            </a:r>
            <a:r>
              <a:rPr lang="en-US" altLang="en-US" sz="2400" dirty="0"/>
              <a:t> (10.232, </a:t>
            </a:r>
            <a:r>
              <a:rPr lang="en-US" altLang="en-US" sz="2400" i="1" dirty="0"/>
              <a:t>p </a:t>
            </a:r>
            <a:r>
              <a:rPr lang="en-US" altLang="en-US" sz="2400" dirty="0"/>
              <a:t>&lt; 0.05, 0.001) and </a:t>
            </a:r>
            <a:r>
              <a:rPr lang="en-US" altLang="en-US" sz="2400" i="1" dirty="0"/>
              <a:t>calcium level </a:t>
            </a:r>
            <a:r>
              <a:rPr lang="en-US" altLang="en-US" sz="2400" dirty="0"/>
              <a:t>(13.508, </a:t>
            </a:r>
            <a:r>
              <a:rPr lang="en-US" altLang="en-US" sz="2400" i="1" dirty="0"/>
              <a:t>p </a:t>
            </a:r>
            <a:r>
              <a:rPr lang="en-US" altLang="en-US" sz="2400" dirty="0"/>
              <a:t>&lt; 0.05, 000) are identified as significant variables in improving the predictive power of the logistic model as compared to the </a:t>
            </a:r>
            <a:r>
              <a:rPr lang="en-US" altLang="en-US" sz="2400" i="1" dirty="0"/>
              <a:t>gender </a:t>
            </a:r>
            <a:r>
              <a:rPr lang="en-US" altLang="en-US" sz="2400" dirty="0"/>
              <a:t>(0.028, </a:t>
            </a:r>
            <a:r>
              <a:rPr lang="en-US" altLang="en-US" sz="2400" i="1" dirty="0"/>
              <a:t>p </a:t>
            </a:r>
            <a:r>
              <a:rPr lang="en-US" altLang="en-US" sz="2400" dirty="0"/>
              <a:t>&gt; 0.05, 0.866) and </a:t>
            </a:r>
            <a:r>
              <a:rPr lang="en-US" altLang="en-US" sz="2400" i="1" dirty="0"/>
              <a:t>obesity</a:t>
            </a:r>
            <a:r>
              <a:rPr lang="en-US" altLang="en-US" sz="2400" dirty="0"/>
              <a:t> (2.52, </a:t>
            </a:r>
            <a:r>
              <a:rPr lang="en-US" altLang="en-US" sz="2400" i="1" dirty="0"/>
              <a:t>p </a:t>
            </a:r>
            <a:r>
              <a:rPr lang="en-US" altLang="en-US" sz="2400" dirty="0"/>
              <a:t>&gt; 0.05, 0.282).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681484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93209" y="1028131"/>
            <a:ext cx="6959221"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On the basis of Wald statistics, we observed that calcium range in body (6.093, </a:t>
            </a:r>
            <a:r>
              <a:rPr lang="en-US" altLang="en-US" sz="2400" i="1" dirty="0"/>
              <a:t>p </a:t>
            </a:r>
            <a:r>
              <a:rPr lang="en-US" altLang="en-US" sz="2400" dirty="0"/>
              <a:t>&lt; 0.05, 0.014) makes significant contribution in the knee recovery followed by the age (4.122, </a:t>
            </a:r>
            <a:r>
              <a:rPr lang="en-US" altLang="en-US" sz="2400" i="1" dirty="0"/>
              <a:t>p </a:t>
            </a:r>
            <a:r>
              <a:rPr lang="en-US" altLang="en-US" sz="2400" dirty="0"/>
              <a:t>&lt; 0.05, 0.042) of the person. Whereas, gender (0.021, </a:t>
            </a:r>
            <a:r>
              <a:rPr lang="en-US" altLang="en-US" sz="2400" i="1" dirty="0"/>
              <a:t>p </a:t>
            </a:r>
            <a:r>
              <a:rPr lang="en-US" altLang="en-US" sz="2400" dirty="0"/>
              <a:t>&gt; 0.05, 0.885) and obesity (0.645, </a:t>
            </a:r>
            <a:r>
              <a:rPr lang="en-US" altLang="en-US" sz="2400" i="1" dirty="0"/>
              <a:t>p </a:t>
            </a:r>
            <a:r>
              <a:rPr lang="en-US" altLang="en-US" sz="2400" dirty="0"/>
              <a:t>&gt; 0.05, 0.724) are insignificant in contributing to the recovery speed in knee transplant.  </a:t>
            </a:r>
          </a:p>
          <a:p>
            <a:pPr algn="just"/>
            <a:endParaRPr lang="en-US" altLang="en-US" sz="2400" dirty="0"/>
          </a:p>
          <a:p>
            <a:pPr algn="just"/>
            <a:r>
              <a:rPr lang="en-US" altLang="en-US" sz="2400" dirty="0"/>
              <a:t>On the basis of estimated regression coefficients, the knee recovery in females is 1.106 times higher than the male category. </a:t>
            </a:r>
          </a:p>
          <a:p>
            <a:pPr algn="just"/>
            <a:endParaRPr lang="en-US" alt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275196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A9EA56F9-1570-487B-9F02-3DF5A8424DD8}"/>
              </a:ext>
            </a:extLst>
          </p:cNvPr>
          <p:cNvGraphicFramePr>
            <a:graphicFrameLocks/>
          </p:cNvGraphicFramePr>
          <p:nvPr>
            <p:extLst>
              <p:ext uri="{D42A27DB-BD31-4B8C-83A1-F6EECF244321}">
                <p14:modId xmlns:p14="http://schemas.microsoft.com/office/powerpoint/2010/main" val="4009045465"/>
              </p:ext>
            </p:extLst>
          </p:nvPr>
        </p:nvGraphicFramePr>
        <p:xfrm>
          <a:off x="529046" y="1237707"/>
          <a:ext cx="8085908" cy="5120640"/>
        </p:xfrm>
        <a:graphic>
          <a:graphicData uri="http://schemas.openxmlformats.org/drawingml/2006/table">
            <a:tbl>
              <a:tblPr firstRow="1" firstCol="1" bandRow="1">
                <a:tableStyleId>{5940675A-B579-460E-94D1-54222C63F5DA}</a:tableStyleId>
              </a:tblPr>
              <a:tblGrid>
                <a:gridCol w="4042954">
                  <a:extLst>
                    <a:ext uri="{9D8B030D-6E8A-4147-A177-3AD203B41FA5}">
                      <a16:colId xmlns:a16="http://schemas.microsoft.com/office/drawing/2014/main" val="20000"/>
                    </a:ext>
                  </a:extLst>
                </a:gridCol>
                <a:gridCol w="4042954">
                  <a:extLst>
                    <a:ext uri="{9D8B030D-6E8A-4147-A177-3AD203B41FA5}">
                      <a16:colId xmlns:a16="http://schemas.microsoft.com/office/drawing/2014/main" val="20001"/>
                    </a:ext>
                  </a:extLst>
                </a:gridCol>
              </a:tblGrid>
              <a:tr h="2378075">
                <a:tc>
                  <a:txBody>
                    <a:bodyPr/>
                    <a:lstStyle/>
                    <a:p>
                      <a:pPr marL="0" marR="0">
                        <a:spcBef>
                          <a:spcPts val="0"/>
                        </a:spcBef>
                        <a:spcAft>
                          <a:spcPts val="0"/>
                        </a:spcAft>
                      </a:pPr>
                      <a:r>
                        <a:rPr lang="en-US" sz="2400" dirty="0">
                          <a:effectLst/>
                        </a:rPr>
                        <a:t>-2 Log likelihood</a:t>
                      </a:r>
                    </a:p>
                    <a:p>
                      <a:pPr marL="0" marR="0">
                        <a:spcBef>
                          <a:spcPts val="0"/>
                        </a:spcBef>
                        <a:spcAft>
                          <a:spcPts val="0"/>
                        </a:spcAft>
                      </a:pPr>
                      <a:r>
                        <a:rPr lang="en-US" sz="2400" dirty="0">
                          <a:effectLst/>
                        </a:rPr>
                        <a:t>Beginning block</a:t>
                      </a:r>
                    </a:p>
                    <a:p>
                      <a:pPr marL="0" marR="0">
                        <a:spcBef>
                          <a:spcPts val="0"/>
                        </a:spcBef>
                        <a:spcAft>
                          <a:spcPts val="0"/>
                        </a:spcAft>
                      </a:pPr>
                      <a:r>
                        <a:rPr lang="en-US" sz="2400" dirty="0">
                          <a:effectLst/>
                        </a:rPr>
                        <a:t>Binary logistic regression</a:t>
                      </a:r>
                    </a:p>
                    <a:p>
                      <a:pPr marL="0" marR="0">
                        <a:spcBef>
                          <a:spcPts val="0"/>
                        </a:spcBef>
                        <a:spcAft>
                          <a:spcPts val="0"/>
                        </a:spcAft>
                      </a:pPr>
                      <a:r>
                        <a:rPr lang="en-US" sz="2400" dirty="0">
                          <a:effectLst/>
                        </a:rPr>
                        <a:t>Cox &amp; Snell R Square</a:t>
                      </a:r>
                    </a:p>
                    <a:p>
                      <a:pPr marL="0" marR="0">
                        <a:spcBef>
                          <a:spcPts val="0"/>
                        </a:spcBef>
                        <a:spcAft>
                          <a:spcPts val="0"/>
                        </a:spcAft>
                      </a:pPr>
                      <a:r>
                        <a:rPr lang="en-US" sz="2400" dirty="0">
                          <a:effectLst/>
                        </a:rPr>
                        <a:t>Dummy variable</a:t>
                      </a:r>
                    </a:p>
                    <a:p>
                      <a:pPr marL="0" marR="0">
                        <a:spcBef>
                          <a:spcPts val="0"/>
                        </a:spcBef>
                        <a:spcAft>
                          <a:spcPts val="0"/>
                        </a:spcAft>
                      </a:pPr>
                      <a:r>
                        <a:rPr lang="en-US" sz="2400" dirty="0">
                          <a:effectLst/>
                        </a:rPr>
                        <a:t>Exponential Coefficients</a:t>
                      </a:r>
                    </a:p>
                    <a:p>
                      <a:pPr marL="0" marR="0">
                        <a:spcBef>
                          <a:spcPts val="0"/>
                        </a:spcBef>
                        <a:spcAft>
                          <a:spcPts val="0"/>
                        </a:spcAft>
                      </a:pPr>
                      <a:r>
                        <a:rPr lang="en-US" sz="2400" dirty="0" err="1">
                          <a:effectLst/>
                        </a:rPr>
                        <a:t>Heteroskedasticy</a:t>
                      </a:r>
                      <a:endParaRPr lang="en-US" sz="2400" dirty="0">
                        <a:effectLst/>
                      </a:endParaRPr>
                    </a:p>
                    <a:p>
                      <a:pPr marL="0" marR="0">
                        <a:spcBef>
                          <a:spcPts val="0"/>
                        </a:spcBef>
                        <a:spcAft>
                          <a:spcPts val="0"/>
                        </a:spcAft>
                      </a:pPr>
                      <a:r>
                        <a:rPr lang="en-US" sz="2400" dirty="0" err="1">
                          <a:effectLst/>
                        </a:rPr>
                        <a:t>Hosmer</a:t>
                      </a:r>
                      <a:r>
                        <a:rPr lang="en-US" sz="2400" dirty="0">
                          <a:effectLst/>
                        </a:rPr>
                        <a:t> &amp; </a:t>
                      </a:r>
                      <a:r>
                        <a:rPr lang="en-US" sz="2400" dirty="0" err="1">
                          <a:effectLst/>
                        </a:rPr>
                        <a:t>Lemeshow</a:t>
                      </a:r>
                      <a:r>
                        <a:rPr lang="en-US" sz="2400" dirty="0">
                          <a:effectLst/>
                        </a:rPr>
                        <a:t> (H-L) statistic</a:t>
                      </a:r>
                    </a:p>
                    <a:p>
                      <a:pPr marL="0" marR="0">
                        <a:spcBef>
                          <a:spcPts val="0"/>
                        </a:spcBef>
                        <a:spcAft>
                          <a:spcPts val="0"/>
                        </a:spcAft>
                      </a:pPr>
                      <a:r>
                        <a:rPr lang="en-US" sz="2400" dirty="0">
                          <a:effectLst/>
                        </a:rPr>
                        <a:t>Logit transformation</a:t>
                      </a:r>
                    </a:p>
                    <a:p>
                      <a:pPr marL="0" marR="0">
                        <a:spcBef>
                          <a:spcPts val="0"/>
                        </a:spcBef>
                        <a:spcAft>
                          <a:spcPts val="0"/>
                        </a:spcAft>
                      </a:pPr>
                      <a:r>
                        <a:rPr lang="en-US" sz="2400" dirty="0">
                          <a:effectLst/>
                        </a:rPr>
                        <a:t>Maximum likelihood method</a:t>
                      </a:r>
                    </a:p>
                    <a:p>
                      <a:pPr marL="0" marR="0">
                        <a:spcBef>
                          <a:spcPts val="0"/>
                        </a:spcBef>
                        <a:spcAft>
                          <a:spcPts val="0"/>
                        </a:spcAft>
                      </a:pPr>
                      <a:r>
                        <a:rPr lang="en-US" sz="2400" dirty="0" err="1">
                          <a:effectLst/>
                        </a:rPr>
                        <a:t>Nagelkerke</a:t>
                      </a:r>
                      <a:r>
                        <a:rPr lang="en-US" sz="2400" dirty="0">
                          <a:effectLst/>
                        </a:rPr>
                        <a:t> R Square</a:t>
                      </a:r>
                    </a:p>
                    <a:p>
                      <a:pPr marL="0" marR="0">
                        <a:spcBef>
                          <a:spcPts val="0"/>
                        </a:spcBef>
                        <a:spcAft>
                          <a:spcPts val="0"/>
                        </a:spcAft>
                      </a:pPr>
                      <a:r>
                        <a:rPr lang="en-US" sz="2400" dirty="0">
                          <a:effectLst/>
                        </a:rPr>
                        <a:t>Natural logarithm of odds (In)</a:t>
                      </a:r>
                    </a:p>
                    <a:p>
                      <a:pPr marL="0" marR="0">
                        <a:spcBef>
                          <a:spcPts val="0"/>
                        </a:spcBef>
                        <a:spcAft>
                          <a:spcPts val="0"/>
                        </a:spcAft>
                      </a:pPr>
                      <a:r>
                        <a:rPr lang="en-US" sz="2400" dirty="0">
                          <a:effectLst/>
                        </a:rPr>
                        <a:t>Non-linear transformation</a:t>
                      </a:r>
                      <a:endParaRPr lang="en-US" sz="2400" dirty="0">
                        <a:effectLst/>
                        <a:latin typeface="Arial"/>
                        <a:ea typeface="Times New Roman"/>
                        <a:cs typeface="Times New Roman"/>
                      </a:endParaRPr>
                    </a:p>
                  </a:txBody>
                  <a:tcPr marL="68591" marR="68591" marT="0" marB="0"/>
                </a:tc>
                <a:tc>
                  <a:txBody>
                    <a:bodyPr/>
                    <a:lstStyle/>
                    <a:p>
                      <a:pPr marL="0" marR="0">
                        <a:spcBef>
                          <a:spcPts val="0"/>
                        </a:spcBef>
                        <a:spcAft>
                          <a:spcPts val="0"/>
                        </a:spcAft>
                      </a:pPr>
                      <a:r>
                        <a:rPr lang="en-US" sz="2400" dirty="0">
                          <a:effectLst/>
                        </a:rPr>
                        <a:t>Odds </a:t>
                      </a:r>
                    </a:p>
                    <a:p>
                      <a:pPr marL="0" marR="0">
                        <a:spcBef>
                          <a:spcPts val="0"/>
                        </a:spcBef>
                        <a:spcAft>
                          <a:spcPts val="0"/>
                        </a:spcAft>
                      </a:pPr>
                      <a:r>
                        <a:rPr lang="en-US" sz="2400" dirty="0">
                          <a:effectLst/>
                        </a:rPr>
                        <a:t>Odds ratio</a:t>
                      </a:r>
                    </a:p>
                    <a:p>
                      <a:pPr marL="0" marR="0">
                        <a:spcBef>
                          <a:spcPts val="0"/>
                        </a:spcBef>
                        <a:spcAft>
                          <a:spcPts val="0"/>
                        </a:spcAft>
                      </a:pPr>
                      <a:r>
                        <a:rPr lang="en-US" sz="2400" dirty="0">
                          <a:effectLst/>
                        </a:rPr>
                        <a:t>Omnibus Tests</a:t>
                      </a:r>
                    </a:p>
                    <a:p>
                      <a:pPr marL="0" marR="0">
                        <a:spcBef>
                          <a:spcPts val="0"/>
                        </a:spcBef>
                        <a:spcAft>
                          <a:spcPts val="0"/>
                        </a:spcAft>
                      </a:pPr>
                      <a:r>
                        <a:rPr lang="en-US" sz="2400" dirty="0">
                          <a:effectLst/>
                        </a:rPr>
                        <a:t>Parameterization</a:t>
                      </a:r>
                    </a:p>
                    <a:p>
                      <a:pPr marL="0" marR="0">
                        <a:spcBef>
                          <a:spcPts val="0"/>
                        </a:spcBef>
                        <a:spcAft>
                          <a:spcPts val="0"/>
                        </a:spcAft>
                      </a:pPr>
                      <a:r>
                        <a:rPr lang="en-US" sz="2400" dirty="0">
                          <a:effectLst/>
                        </a:rPr>
                        <a:t>Pseudo R square</a:t>
                      </a:r>
                    </a:p>
                    <a:p>
                      <a:pPr marL="0" marR="0">
                        <a:spcBef>
                          <a:spcPts val="0"/>
                        </a:spcBef>
                        <a:spcAft>
                          <a:spcPts val="0"/>
                        </a:spcAft>
                      </a:pPr>
                      <a:r>
                        <a:rPr lang="en-US" sz="2400" dirty="0">
                          <a:effectLst/>
                        </a:rPr>
                        <a:t>Receiver operating characteristics</a:t>
                      </a:r>
                    </a:p>
                    <a:p>
                      <a:pPr marL="0" marR="0">
                        <a:spcBef>
                          <a:spcPts val="0"/>
                        </a:spcBef>
                        <a:spcAft>
                          <a:spcPts val="0"/>
                        </a:spcAft>
                      </a:pPr>
                      <a:r>
                        <a:rPr lang="en-US" sz="2400" dirty="0">
                          <a:effectLst/>
                        </a:rPr>
                        <a:t>Reference category</a:t>
                      </a:r>
                    </a:p>
                    <a:p>
                      <a:pPr marL="0" marR="0">
                        <a:spcBef>
                          <a:spcPts val="0"/>
                        </a:spcBef>
                        <a:spcAft>
                          <a:spcPts val="0"/>
                        </a:spcAft>
                      </a:pPr>
                      <a:r>
                        <a:rPr lang="en-US" sz="2400" dirty="0">
                          <a:effectLst/>
                        </a:rPr>
                        <a:t>Sensitivity</a:t>
                      </a:r>
                    </a:p>
                    <a:p>
                      <a:pPr marL="0" marR="0">
                        <a:spcBef>
                          <a:spcPts val="0"/>
                        </a:spcBef>
                        <a:spcAft>
                          <a:spcPts val="0"/>
                        </a:spcAft>
                      </a:pPr>
                      <a:r>
                        <a:rPr lang="en-US" sz="2400" dirty="0">
                          <a:effectLst/>
                        </a:rPr>
                        <a:t>sigmoid (S- shaped) curve</a:t>
                      </a:r>
                    </a:p>
                    <a:p>
                      <a:pPr marL="0" marR="0">
                        <a:spcBef>
                          <a:spcPts val="0"/>
                        </a:spcBef>
                        <a:spcAft>
                          <a:spcPts val="0"/>
                        </a:spcAft>
                      </a:pPr>
                      <a:r>
                        <a:rPr lang="en-US" sz="2400" dirty="0">
                          <a:effectLst/>
                        </a:rPr>
                        <a:t>Specificity</a:t>
                      </a:r>
                      <a:br>
                        <a:rPr lang="en-US" sz="2400" dirty="0">
                          <a:effectLst/>
                        </a:rPr>
                      </a:br>
                      <a:r>
                        <a:rPr lang="en-US" sz="2400" dirty="0">
                          <a:effectLst/>
                        </a:rPr>
                        <a:t>Goodness-of-fit</a:t>
                      </a:r>
                    </a:p>
                    <a:p>
                      <a:pPr marL="0" marR="0">
                        <a:spcBef>
                          <a:spcPts val="0"/>
                        </a:spcBef>
                        <a:spcAft>
                          <a:spcPts val="0"/>
                        </a:spcAft>
                      </a:pPr>
                      <a:r>
                        <a:rPr lang="en-US" sz="2400" dirty="0">
                          <a:effectLst/>
                        </a:rPr>
                        <a:t>Wald Statistics</a:t>
                      </a:r>
                    </a:p>
                    <a:p>
                      <a:pPr marL="0" marR="0">
                        <a:spcBef>
                          <a:spcPts val="0"/>
                        </a:spcBef>
                        <a:spcAft>
                          <a:spcPts val="0"/>
                        </a:spcAft>
                      </a:pPr>
                      <a:r>
                        <a:rPr lang="en-US" sz="2400" dirty="0">
                          <a:effectLst/>
                        </a:rPr>
                        <a:t> </a:t>
                      </a:r>
                      <a:endParaRPr lang="en-US" sz="2400" dirty="0">
                        <a:effectLst/>
                        <a:latin typeface="Arial"/>
                        <a:ea typeface="Times New Roman"/>
                        <a:cs typeface="Times New Roman"/>
                      </a:endParaRPr>
                    </a:p>
                  </a:txBody>
                  <a:tcPr marL="68591" marR="68591" marT="0" marB="0"/>
                </a:tc>
                <a:extLst>
                  <a:ext uri="{0D108BD9-81ED-4DB2-BD59-A6C34878D82A}">
                    <a16:rowId xmlns:a16="http://schemas.microsoft.com/office/drawing/2014/main" val="10000"/>
                  </a:ext>
                </a:extLst>
              </a:tr>
            </a:tbl>
          </a:graphicData>
        </a:graphic>
      </p:graphicFrame>
      <p:sp>
        <p:nvSpPr>
          <p:cNvPr id="3" name="Title 1">
            <a:extLst>
              <a:ext uri="{FF2B5EF4-FFF2-40B4-BE49-F238E27FC236}">
                <a16:creationId xmlns:a16="http://schemas.microsoft.com/office/drawing/2014/main" id="{03EEC9D7-C44D-4950-8E42-9E562F330849}"/>
              </a:ext>
            </a:extLst>
          </p:cNvPr>
          <p:cNvSpPr txBox="1">
            <a:spLocks/>
          </p:cNvSpPr>
          <p:nvPr/>
        </p:nvSpPr>
        <p:spPr>
          <a:xfrm>
            <a:off x="1429603" y="94707"/>
            <a:ext cx="6284794"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4000" b="1" dirty="0">
                <a:latin typeface="+mn-lt"/>
              </a:rPr>
              <a:t>Key</a:t>
            </a:r>
            <a:r>
              <a:rPr lang="en-US" sz="3200" b="1" dirty="0">
                <a:latin typeface="+mn-lt"/>
              </a:rPr>
              <a:t> </a:t>
            </a:r>
            <a:r>
              <a:rPr lang="en-US" sz="4000" b="1" dirty="0">
                <a:latin typeface="+mn-lt"/>
              </a:rPr>
              <a:t>Terms</a:t>
            </a:r>
            <a:endParaRPr lang="en-US" sz="3200" b="1" dirty="0">
              <a:latin typeface="+mn-lt"/>
            </a:endParaRPr>
          </a:p>
        </p:txBody>
      </p:sp>
      <p:sp>
        <p:nvSpPr>
          <p:cNvPr id="4" name="Footer Placeholder 3">
            <a:extLst>
              <a:ext uri="{FF2B5EF4-FFF2-40B4-BE49-F238E27FC236}">
                <a16:creationId xmlns:a16="http://schemas.microsoft.com/office/drawing/2014/main" id="{87E03BD7-7C69-47C2-ACDA-A67AA8F4297A}"/>
              </a:ext>
            </a:extLst>
          </p:cNvPr>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986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562" y="177421"/>
            <a:ext cx="8536675"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Assumptions for Applying Logistic Regression </a:t>
            </a:r>
          </a:p>
        </p:txBody>
      </p:sp>
      <p:sp>
        <p:nvSpPr>
          <p:cNvPr id="3" name="Content Placeholder 2"/>
          <p:cNvSpPr txBox="1">
            <a:spLocks/>
          </p:cNvSpPr>
          <p:nvPr/>
        </p:nvSpPr>
        <p:spPr>
          <a:xfrm>
            <a:off x="1207257" y="1633182"/>
            <a:ext cx="6653284" cy="415346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b="1" dirty="0"/>
              <a:t>Number of dependent and independent variables: </a:t>
            </a:r>
            <a:r>
              <a:rPr lang="en-US" altLang="en-US" sz="2400" dirty="0"/>
              <a:t>The dependent variable is</a:t>
            </a:r>
            <a:r>
              <a:rPr lang="en-US" altLang="en-US" sz="2400" i="1" dirty="0"/>
              <a:t> binary </a:t>
            </a:r>
            <a:r>
              <a:rPr lang="en-US" altLang="en-US" sz="2400" dirty="0"/>
              <a:t>in nature. One or more independent variables should be used in analysis that indicate the theoretical or conceptual relationship with a dependent variable. </a:t>
            </a:r>
          </a:p>
          <a:p>
            <a:pPr algn="just"/>
            <a:r>
              <a:rPr lang="en-US" altLang="en-US" sz="2400" b="1" dirty="0"/>
              <a:t>Measurement scale: </a:t>
            </a:r>
            <a:r>
              <a:rPr lang="en-US" altLang="en-US" sz="2400" dirty="0"/>
              <a:t>The dependent variable measured at nominal scale consists of at least two distinct categories, whereas independent variable(s) is measured at either metric (interval or ratio) or non-metric (nominal) scale.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8151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08077" y="1046328"/>
            <a:ext cx="6776113" cy="435818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b="1" dirty="0"/>
              <a:t>Independent observations: </a:t>
            </a:r>
            <a:r>
              <a:rPr lang="en-US" altLang="en-US" sz="2400" dirty="0"/>
              <a:t>The observed values or responses collected in the study must be independent to each other for more accurate prediction.</a:t>
            </a:r>
          </a:p>
          <a:p>
            <a:pPr algn="just"/>
            <a:r>
              <a:rPr lang="en-US" altLang="en-US" sz="2400" b="1" dirty="0"/>
              <a:t>Linear relationship: </a:t>
            </a:r>
            <a:r>
              <a:rPr lang="en-US" altLang="en-US" sz="2400" dirty="0"/>
              <a:t>The logistic regression assumes linear association among continuous independent variables with little or no </a:t>
            </a:r>
            <a:r>
              <a:rPr lang="en-US" altLang="en-US" sz="2400" dirty="0" err="1"/>
              <a:t>multicollinearity</a:t>
            </a:r>
            <a:r>
              <a:rPr lang="en-US" altLang="en-US" sz="2400" dirty="0"/>
              <a:t>.</a:t>
            </a:r>
          </a:p>
          <a:p>
            <a:pPr algn="just"/>
            <a:r>
              <a:rPr lang="en-US" altLang="en-US" sz="2400" b="1" dirty="0"/>
              <a:t>Sample size:</a:t>
            </a:r>
            <a:r>
              <a:rPr lang="en-US" altLang="en-US" sz="2400" dirty="0"/>
              <a:t> The general principle to decide the sample size is the requirement of minimum 10 subjects corresponding to probability of least frequent outcome in the study. </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30316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57451" y="218365"/>
            <a:ext cx="7620000" cy="5504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400" b="1" dirty="0">
                <a:latin typeface="+mn-lt"/>
              </a:rPr>
              <a:t>Summary of Assumptions </a:t>
            </a:r>
          </a:p>
        </p:txBody>
      </p:sp>
      <p:graphicFrame>
        <p:nvGraphicFramePr>
          <p:cNvPr id="3" name="Content Placeholder 5"/>
          <p:cNvGraphicFramePr>
            <a:graphicFrameLocks/>
          </p:cNvGraphicFramePr>
          <p:nvPr>
            <p:extLst>
              <p:ext uri="{D42A27DB-BD31-4B8C-83A1-F6EECF244321}">
                <p14:modId xmlns:p14="http://schemas.microsoft.com/office/powerpoint/2010/main" val="2774861725"/>
              </p:ext>
            </p:extLst>
          </p:nvPr>
        </p:nvGraphicFramePr>
        <p:xfrm>
          <a:off x="344606" y="1835502"/>
          <a:ext cx="8445689" cy="4023360"/>
        </p:xfrm>
        <a:graphic>
          <a:graphicData uri="http://schemas.openxmlformats.org/drawingml/2006/table">
            <a:tbl>
              <a:tblPr firstRow="1" firstCol="1" bandRow="1">
                <a:tableStyleId>{5940675A-B579-460E-94D1-54222C63F5DA}</a:tableStyleId>
              </a:tblPr>
              <a:tblGrid>
                <a:gridCol w="2662228">
                  <a:extLst>
                    <a:ext uri="{9D8B030D-6E8A-4147-A177-3AD203B41FA5}">
                      <a16:colId xmlns:a16="http://schemas.microsoft.com/office/drawing/2014/main" val="20000"/>
                    </a:ext>
                  </a:extLst>
                </a:gridCol>
                <a:gridCol w="3121233">
                  <a:extLst>
                    <a:ext uri="{9D8B030D-6E8A-4147-A177-3AD203B41FA5}">
                      <a16:colId xmlns:a16="http://schemas.microsoft.com/office/drawing/2014/main" val="20001"/>
                    </a:ext>
                  </a:extLst>
                </a:gridCol>
                <a:gridCol w="2662228">
                  <a:extLst>
                    <a:ext uri="{9D8B030D-6E8A-4147-A177-3AD203B41FA5}">
                      <a16:colId xmlns:a16="http://schemas.microsoft.com/office/drawing/2014/main" val="20002"/>
                    </a:ext>
                  </a:extLst>
                </a:gridCol>
              </a:tblGrid>
              <a:tr h="213302">
                <a:tc>
                  <a:txBody>
                    <a:bodyPr/>
                    <a:lstStyle/>
                    <a:p>
                      <a:pPr marL="0" marR="0" algn="ctr">
                        <a:spcBef>
                          <a:spcPts val="0"/>
                        </a:spcBef>
                        <a:spcAft>
                          <a:spcPts val="0"/>
                        </a:spcAft>
                      </a:pPr>
                      <a:r>
                        <a:rPr lang="en-US" sz="2200" b="0" dirty="0">
                          <a:effectLst/>
                        </a:rPr>
                        <a:t>Assumption</a:t>
                      </a:r>
                      <a:endParaRPr lang="en-US" sz="2200" b="0" dirty="0">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b="0" dirty="0">
                          <a:effectLst/>
                        </a:rPr>
                        <a:t>Examine Approach </a:t>
                      </a:r>
                      <a:endParaRPr lang="en-US" sz="2200" b="0" dirty="0">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b="0" dirty="0">
                          <a:effectLst/>
                        </a:rPr>
                        <a:t>Measures/Tests </a:t>
                      </a:r>
                      <a:endParaRPr lang="en-US" sz="2200" b="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853209">
                <a:tc>
                  <a:txBody>
                    <a:bodyPr/>
                    <a:lstStyle/>
                    <a:p>
                      <a:pPr marL="0" marR="0" algn="ctr">
                        <a:spcBef>
                          <a:spcPts val="0"/>
                        </a:spcBef>
                        <a:spcAft>
                          <a:spcPts val="0"/>
                        </a:spcAft>
                      </a:pPr>
                      <a:r>
                        <a:rPr lang="en-US" sz="2200" b="0" dirty="0">
                          <a:effectLst/>
                        </a:rPr>
                        <a:t>One dichotomous dependent and more than one independent variables </a:t>
                      </a:r>
                      <a:endParaRPr lang="en-US" sz="2200" b="0" dirty="0">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b="0" dirty="0">
                          <a:effectLst/>
                        </a:rPr>
                        <a:t>Methodology based</a:t>
                      </a:r>
                      <a:endParaRPr lang="en-US" sz="2200" b="0" dirty="0">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GB" sz="2200" kern="1200" dirty="0">
                          <a:solidFill>
                            <a:schemeClr val="tx1"/>
                          </a:solidFill>
                          <a:effectLst/>
                          <a:latin typeface="+mn-lt"/>
                          <a:ea typeface="+mn-ea"/>
                          <a:cs typeface="+mn-cs"/>
                        </a:rPr>
                        <a:t>–</a:t>
                      </a:r>
                      <a:endParaRPr lang="en-US" sz="2200" b="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784811">
                <a:tc>
                  <a:txBody>
                    <a:bodyPr/>
                    <a:lstStyle/>
                    <a:p>
                      <a:pPr marL="0" marR="0" algn="ctr">
                        <a:spcBef>
                          <a:spcPts val="0"/>
                        </a:spcBef>
                        <a:spcAft>
                          <a:spcPts val="0"/>
                        </a:spcAft>
                      </a:pPr>
                      <a:r>
                        <a:rPr lang="en-US" sz="2200" dirty="0">
                          <a:effectLst/>
                        </a:rPr>
                        <a:t>Metric and non-metric data for variables </a:t>
                      </a:r>
                      <a:endParaRPr lang="en-US" sz="2200" dirty="0">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effectLst/>
                        </a:rPr>
                        <a:t>Scale of measurement</a:t>
                      </a:r>
                      <a:endParaRPr lang="en-US" sz="2200" dirty="0">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GB" sz="2200" kern="1200" dirty="0">
                          <a:solidFill>
                            <a:schemeClr val="tx1"/>
                          </a:solidFill>
                          <a:effectLst/>
                          <a:latin typeface="+mn-lt"/>
                          <a:ea typeface="+mn-ea"/>
                          <a:cs typeface="+mn-cs"/>
                        </a:rPr>
                        <a:t>–</a:t>
                      </a:r>
                      <a:endParaRPr lang="en-US" sz="22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426605">
                <a:tc>
                  <a:txBody>
                    <a:bodyPr/>
                    <a:lstStyle/>
                    <a:p>
                      <a:pPr marL="0" marR="0" algn="ctr">
                        <a:spcBef>
                          <a:spcPts val="0"/>
                        </a:spcBef>
                        <a:spcAft>
                          <a:spcPts val="0"/>
                        </a:spcAft>
                      </a:pPr>
                      <a:r>
                        <a:rPr lang="en-US" sz="2200" dirty="0">
                          <a:effectLst/>
                        </a:rPr>
                        <a:t>Independent observation </a:t>
                      </a:r>
                      <a:endParaRPr lang="en-US" sz="2200" dirty="0">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effectLst/>
                        </a:rPr>
                        <a:t>Methodology based</a:t>
                      </a:r>
                      <a:endParaRPr lang="en-US" sz="2200" dirty="0">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GB" sz="2200" kern="1200" dirty="0">
                          <a:solidFill>
                            <a:schemeClr val="tx1"/>
                          </a:solidFill>
                          <a:effectLst/>
                          <a:latin typeface="+mn-lt"/>
                          <a:ea typeface="+mn-ea"/>
                          <a:cs typeface="+mn-cs"/>
                        </a:rPr>
                        <a:t>–</a:t>
                      </a:r>
                      <a:endParaRPr lang="en-US" sz="22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213302">
                <a:tc>
                  <a:txBody>
                    <a:bodyPr/>
                    <a:lstStyle/>
                    <a:p>
                      <a:pPr marL="0" marR="0" algn="ctr">
                        <a:spcBef>
                          <a:spcPts val="0"/>
                        </a:spcBef>
                        <a:spcAft>
                          <a:spcPts val="0"/>
                        </a:spcAft>
                      </a:pPr>
                      <a:r>
                        <a:rPr lang="en-US" sz="2200" dirty="0">
                          <a:effectLst/>
                        </a:rPr>
                        <a:t>Linear relationship</a:t>
                      </a:r>
                      <a:endParaRPr lang="en-US" sz="2200" dirty="0">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effectLst/>
                        </a:rPr>
                        <a:t>Graphical method</a:t>
                      </a:r>
                      <a:endParaRPr lang="en-US" sz="2200" dirty="0">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effectLst/>
                        </a:rPr>
                        <a:t>Scatter plot</a:t>
                      </a:r>
                      <a:endParaRPr lang="en-US" sz="22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r h="213302">
                <a:tc>
                  <a:txBody>
                    <a:bodyPr/>
                    <a:lstStyle/>
                    <a:p>
                      <a:pPr marL="0" marR="0" algn="ctr">
                        <a:spcBef>
                          <a:spcPts val="0"/>
                        </a:spcBef>
                        <a:spcAft>
                          <a:spcPts val="0"/>
                        </a:spcAft>
                      </a:pPr>
                      <a:r>
                        <a:rPr lang="en-US" sz="2200" dirty="0">
                          <a:effectLst/>
                        </a:rPr>
                        <a:t>Absence of outliers</a:t>
                      </a:r>
                      <a:endParaRPr lang="en-US" sz="2200" dirty="0">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effectLst/>
                        </a:rPr>
                        <a:t>Graphical method</a:t>
                      </a:r>
                      <a:endParaRPr lang="en-US" sz="2200" dirty="0">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200" dirty="0">
                          <a:effectLst/>
                        </a:rPr>
                        <a:t>Box and whisker plot</a:t>
                      </a:r>
                      <a:endParaRPr lang="en-US" sz="22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716876" y="1185780"/>
            <a:ext cx="7701147"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15.1. Summary of Assumptions for Logistic Regression </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7348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0225" y="177421"/>
            <a:ext cx="8127242" cy="494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Probabilistic Logistic Regression Model</a:t>
            </a:r>
          </a:p>
        </p:txBody>
      </p:sp>
      <p:sp>
        <p:nvSpPr>
          <p:cNvPr id="3" name="Content Placeholder 2"/>
          <p:cNvSpPr txBox="1">
            <a:spLocks/>
          </p:cNvSpPr>
          <p:nvPr/>
        </p:nvSpPr>
        <p:spPr>
          <a:xfrm>
            <a:off x="1415956" y="1276304"/>
            <a:ext cx="6621202" cy="142595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The logistic regression is same as linear regression except that this technique is used to predict whether outcome is true/false instead of predicting the value of dependent variable. </a:t>
            </a:r>
          </a:p>
        </p:txBody>
      </p:sp>
      <p:graphicFrame>
        <p:nvGraphicFramePr>
          <p:cNvPr id="5" name="Table 4"/>
          <p:cNvGraphicFramePr>
            <a:graphicFrameLocks noGrp="1"/>
          </p:cNvGraphicFramePr>
          <p:nvPr>
            <p:extLst>
              <p:ext uri="{D42A27DB-BD31-4B8C-83A1-F6EECF244321}">
                <p14:modId xmlns:p14="http://schemas.microsoft.com/office/powerpoint/2010/main" val="2536781884"/>
              </p:ext>
            </p:extLst>
          </p:nvPr>
        </p:nvGraphicFramePr>
        <p:xfrm>
          <a:off x="616641" y="3682336"/>
          <a:ext cx="7954409" cy="1463040"/>
        </p:xfrm>
        <a:graphic>
          <a:graphicData uri="http://schemas.openxmlformats.org/drawingml/2006/table">
            <a:tbl>
              <a:tblPr firstRow="1" firstCol="1" bandRow="1">
                <a:tableStyleId>{5940675A-B579-460E-94D1-54222C63F5DA}</a:tableStyleId>
              </a:tblPr>
              <a:tblGrid>
                <a:gridCol w="1196153">
                  <a:extLst>
                    <a:ext uri="{9D8B030D-6E8A-4147-A177-3AD203B41FA5}">
                      <a16:colId xmlns:a16="http://schemas.microsoft.com/office/drawing/2014/main" val="20000"/>
                    </a:ext>
                  </a:extLst>
                </a:gridCol>
                <a:gridCol w="598076">
                  <a:extLst>
                    <a:ext uri="{9D8B030D-6E8A-4147-A177-3AD203B41FA5}">
                      <a16:colId xmlns:a16="http://schemas.microsoft.com/office/drawing/2014/main" val="20001"/>
                    </a:ext>
                  </a:extLst>
                </a:gridCol>
                <a:gridCol w="672004">
                  <a:extLst>
                    <a:ext uri="{9D8B030D-6E8A-4147-A177-3AD203B41FA5}">
                      <a16:colId xmlns:a16="http://schemas.microsoft.com/office/drawing/2014/main" val="20002"/>
                    </a:ext>
                  </a:extLst>
                </a:gridCol>
                <a:gridCol w="783312">
                  <a:extLst>
                    <a:ext uri="{9D8B030D-6E8A-4147-A177-3AD203B41FA5}">
                      <a16:colId xmlns:a16="http://schemas.microsoft.com/office/drawing/2014/main" val="20003"/>
                    </a:ext>
                  </a:extLst>
                </a:gridCol>
                <a:gridCol w="784144">
                  <a:extLst>
                    <a:ext uri="{9D8B030D-6E8A-4147-A177-3AD203B41FA5}">
                      <a16:colId xmlns:a16="http://schemas.microsoft.com/office/drawing/2014/main" val="20004"/>
                    </a:ext>
                  </a:extLst>
                </a:gridCol>
                <a:gridCol w="784144">
                  <a:extLst>
                    <a:ext uri="{9D8B030D-6E8A-4147-A177-3AD203B41FA5}">
                      <a16:colId xmlns:a16="http://schemas.microsoft.com/office/drawing/2014/main" val="20005"/>
                    </a:ext>
                  </a:extLst>
                </a:gridCol>
                <a:gridCol w="784144">
                  <a:extLst>
                    <a:ext uri="{9D8B030D-6E8A-4147-A177-3AD203B41FA5}">
                      <a16:colId xmlns:a16="http://schemas.microsoft.com/office/drawing/2014/main" val="20006"/>
                    </a:ext>
                  </a:extLst>
                </a:gridCol>
                <a:gridCol w="784144">
                  <a:extLst>
                    <a:ext uri="{9D8B030D-6E8A-4147-A177-3AD203B41FA5}">
                      <a16:colId xmlns:a16="http://schemas.microsoft.com/office/drawing/2014/main" val="20007"/>
                    </a:ext>
                  </a:extLst>
                </a:gridCol>
                <a:gridCol w="784144">
                  <a:extLst>
                    <a:ext uri="{9D8B030D-6E8A-4147-A177-3AD203B41FA5}">
                      <a16:colId xmlns:a16="http://schemas.microsoft.com/office/drawing/2014/main" val="20008"/>
                    </a:ext>
                  </a:extLst>
                </a:gridCol>
                <a:gridCol w="784144">
                  <a:extLst>
                    <a:ext uri="{9D8B030D-6E8A-4147-A177-3AD203B41FA5}">
                      <a16:colId xmlns:a16="http://schemas.microsoft.com/office/drawing/2014/main" val="20009"/>
                    </a:ext>
                  </a:extLst>
                </a:gridCol>
              </a:tblGrid>
              <a:tr h="213519">
                <a:tc>
                  <a:txBody>
                    <a:bodyPr/>
                    <a:lstStyle/>
                    <a:p>
                      <a:pPr marL="0" marR="0" algn="just">
                        <a:spcBef>
                          <a:spcPts val="0"/>
                        </a:spcBef>
                        <a:spcAft>
                          <a:spcPts val="0"/>
                        </a:spcAft>
                      </a:pPr>
                      <a:r>
                        <a:rPr lang="en-US" sz="2400" dirty="0">
                          <a:effectLst/>
                        </a:rPr>
                        <a:t>Temp.</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1.3</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3.4</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2.1</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2.0</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1.7</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2.5</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2.6</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1.4</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2.5</a:t>
                      </a:r>
                      <a:endParaRPr lang="en-US" sz="2400" dirty="0">
                        <a:effectLst/>
                        <a:latin typeface="Arial"/>
                        <a:ea typeface="Times New Roman"/>
                        <a:cs typeface="Times New Roman"/>
                      </a:endParaRPr>
                    </a:p>
                  </a:txBody>
                  <a:tcPr marL="68573" marR="68573" marT="0" marB="0"/>
                </a:tc>
                <a:extLst>
                  <a:ext uri="{0D108BD9-81ED-4DB2-BD59-A6C34878D82A}">
                    <a16:rowId xmlns:a16="http://schemas.microsoft.com/office/drawing/2014/main" val="10000"/>
                  </a:ext>
                </a:extLst>
              </a:tr>
              <a:tr h="213519">
                <a:tc>
                  <a:txBody>
                    <a:bodyPr/>
                    <a:lstStyle/>
                    <a:p>
                      <a:pPr marL="0" marR="0" algn="just">
                        <a:spcBef>
                          <a:spcPts val="0"/>
                        </a:spcBef>
                        <a:spcAft>
                          <a:spcPts val="0"/>
                        </a:spcAft>
                      </a:pPr>
                      <a:r>
                        <a:rPr lang="en-US" sz="2400" dirty="0">
                          <a:effectLst/>
                        </a:rPr>
                        <a:t>Snowfall</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0</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0</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0</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0</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0</a:t>
                      </a:r>
                      <a:endParaRPr lang="en-US" sz="2400" dirty="0">
                        <a:effectLst/>
                        <a:latin typeface="Arial"/>
                        <a:ea typeface="Times New Roman"/>
                        <a:cs typeface="Times New Roman"/>
                      </a:endParaRPr>
                    </a:p>
                  </a:txBody>
                  <a:tcPr marL="68573" marR="68573" marT="0" marB="0"/>
                </a:tc>
                <a:extLst>
                  <a:ext uri="{0D108BD9-81ED-4DB2-BD59-A6C34878D82A}">
                    <a16:rowId xmlns:a16="http://schemas.microsoft.com/office/drawing/2014/main" val="10001"/>
                  </a:ext>
                </a:extLst>
              </a:tr>
              <a:tr h="213519">
                <a:tc>
                  <a:txBody>
                    <a:bodyPr/>
                    <a:lstStyle/>
                    <a:p>
                      <a:pPr marL="0" marR="0" algn="just">
                        <a:spcBef>
                          <a:spcPts val="0"/>
                        </a:spcBef>
                        <a:spcAft>
                          <a:spcPts val="0"/>
                        </a:spcAft>
                      </a:pPr>
                      <a:r>
                        <a:rPr lang="en-US" sz="2400" dirty="0">
                          <a:effectLst/>
                        </a:rPr>
                        <a:t>Temp.</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3.6</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1.5</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1.3</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4.2</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1.9</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3.1</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2.8</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1.8</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2.4</a:t>
                      </a:r>
                      <a:endParaRPr lang="en-US" sz="2400" dirty="0">
                        <a:effectLst/>
                        <a:latin typeface="Arial"/>
                        <a:ea typeface="Times New Roman"/>
                        <a:cs typeface="Times New Roman"/>
                      </a:endParaRPr>
                    </a:p>
                  </a:txBody>
                  <a:tcPr marL="68573" marR="68573" marT="0" marB="0"/>
                </a:tc>
                <a:extLst>
                  <a:ext uri="{0D108BD9-81ED-4DB2-BD59-A6C34878D82A}">
                    <a16:rowId xmlns:a16="http://schemas.microsoft.com/office/drawing/2014/main" val="10002"/>
                  </a:ext>
                </a:extLst>
              </a:tr>
              <a:tr h="213519">
                <a:tc>
                  <a:txBody>
                    <a:bodyPr/>
                    <a:lstStyle/>
                    <a:p>
                      <a:pPr marL="0" marR="0" algn="just">
                        <a:spcBef>
                          <a:spcPts val="0"/>
                        </a:spcBef>
                        <a:spcAft>
                          <a:spcPts val="0"/>
                        </a:spcAft>
                      </a:pPr>
                      <a:r>
                        <a:rPr lang="en-US" sz="2400" dirty="0">
                          <a:effectLst/>
                        </a:rPr>
                        <a:t>Snowfall</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0</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0</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0</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0</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a:t>
                      </a:r>
                      <a:endParaRPr lang="en-US" sz="2400" dirty="0">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400" dirty="0">
                          <a:effectLst/>
                        </a:rPr>
                        <a:t>1</a:t>
                      </a:r>
                      <a:endParaRPr lang="en-US" sz="2400" dirty="0">
                        <a:effectLst/>
                        <a:latin typeface="Arial"/>
                        <a:ea typeface="Times New Roman"/>
                        <a:cs typeface="Times New Roman"/>
                      </a:endParaRPr>
                    </a:p>
                  </a:txBody>
                  <a:tcPr marL="68573" marR="68573" marT="0" marB="0"/>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1415956" y="3012836"/>
            <a:ext cx="5711500"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15.2. Logistic Regression: Relationship </a:t>
            </a:r>
            <a:endParaRPr lang="en-US" sz="2400" dirty="0">
              <a:latin typeface="+mn-lt"/>
            </a:endParaRPr>
          </a:p>
        </p:txBody>
      </p:sp>
      <p:sp>
        <p:nvSpPr>
          <p:cNvPr id="12"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0325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443752077"/>
              </p:ext>
            </p:extLst>
          </p:nvPr>
        </p:nvGraphicFramePr>
        <p:xfrm>
          <a:off x="1542197" y="1779895"/>
          <a:ext cx="3048000" cy="23622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4397" y="1779895"/>
            <a:ext cx="3073400" cy="2286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1542197" y="4232583"/>
            <a:ext cx="3398293" cy="830997"/>
          </a:xfrm>
          <a:prstGeom prst="rect">
            <a:avLst/>
          </a:prstGeom>
        </p:spPr>
        <p:txBody>
          <a:bodyPr wrap="square">
            <a:spAutoFit/>
          </a:bodyPr>
          <a:lstStyle/>
          <a:p>
            <a:pPr eaLnBrk="1" hangingPunct="1">
              <a:defRPr/>
            </a:pPr>
            <a:r>
              <a:rPr lang="en-US" sz="2400" dirty="0">
                <a:latin typeface="+mn-lt"/>
              </a:rPr>
              <a:t>Figure 15.1a. Scatter Plot: Logistic Regression </a:t>
            </a:r>
          </a:p>
        </p:txBody>
      </p:sp>
      <p:sp>
        <p:nvSpPr>
          <p:cNvPr id="10" name="Rectangle 9"/>
          <p:cNvSpPr/>
          <p:nvPr/>
        </p:nvSpPr>
        <p:spPr>
          <a:xfrm>
            <a:off x="5234722" y="4232583"/>
            <a:ext cx="3595379" cy="830997"/>
          </a:xfrm>
          <a:prstGeom prst="rect">
            <a:avLst/>
          </a:prstGeom>
        </p:spPr>
        <p:txBody>
          <a:bodyPr wrap="square">
            <a:spAutoFit/>
          </a:bodyPr>
          <a:lstStyle/>
          <a:p>
            <a:pPr eaLnBrk="1" hangingPunct="1">
              <a:defRPr/>
            </a:pPr>
            <a:r>
              <a:rPr lang="en-US" sz="2400" dirty="0">
                <a:latin typeface="+mn-lt"/>
              </a:rPr>
              <a:t>Figure 15.1b. Scatter Plot: Line Fit in Logistic</a:t>
            </a:r>
          </a:p>
        </p:txBody>
      </p:sp>
      <p:sp>
        <p:nvSpPr>
          <p:cNvPr id="11"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8472492"/>
      </p:ext>
    </p:extLst>
  </p:cSld>
  <p:clrMapOvr>
    <a:masterClrMapping/>
  </p:clrMapOvr>
</p:sld>
</file>

<file path=ppt/theme/_rels/themeOverrid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
  <TotalTime>376</TotalTime>
  <Words>2719</Words>
  <Application>Microsoft Office PowerPoint</Application>
  <PresentationFormat>On-screen Show (4:3)</PresentationFormat>
  <Paragraphs>617</Paragraphs>
  <Slides>45</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45</vt:i4>
      </vt:variant>
    </vt:vector>
  </HeadingPairs>
  <TitlesOfParts>
    <vt:vector size="52" baseType="lpstr">
      <vt:lpstr>Arial</vt:lpstr>
      <vt:lpstr>Calibri</vt:lpstr>
      <vt:lpstr>Calibri Light</vt:lpstr>
      <vt:lpstr>Wingdings 2</vt:lpstr>
      <vt:lpstr>2_Custom Design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136</cp:revision>
  <dcterms:created xsi:type="dcterms:W3CDTF">2016-03-11T09:55:25Z</dcterms:created>
  <dcterms:modified xsi:type="dcterms:W3CDTF">2020-12-08T10:20:43Z</dcterms:modified>
</cp:coreProperties>
</file>