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 id="2147483697" r:id="rId2"/>
    <p:sldMasterId id="2147483709" r:id="rId3"/>
  </p:sldMasterIdLst>
  <p:notesMasterIdLst>
    <p:notesMasterId r:id="rId59"/>
  </p:notesMasterIdLst>
  <p:handoutMasterIdLst>
    <p:handoutMasterId r:id="rId60"/>
  </p:handoutMasterIdLst>
  <p:sldIdLst>
    <p:sldId id="259" r:id="rId4"/>
    <p:sldId id="260" r:id="rId5"/>
    <p:sldId id="261" r:id="rId6"/>
    <p:sldId id="264" r:id="rId7"/>
    <p:sldId id="262" r:id="rId8"/>
    <p:sldId id="265" r:id="rId9"/>
    <p:sldId id="267" r:id="rId10"/>
    <p:sldId id="268" r:id="rId11"/>
    <p:sldId id="269" r:id="rId12"/>
    <p:sldId id="270" r:id="rId13"/>
    <p:sldId id="266" r:id="rId14"/>
    <p:sldId id="273" r:id="rId15"/>
    <p:sldId id="272" r:id="rId16"/>
    <p:sldId id="271" r:id="rId17"/>
    <p:sldId id="276" r:id="rId18"/>
    <p:sldId id="275" r:id="rId19"/>
    <p:sldId id="277" r:id="rId20"/>
    <p:sldId id="274" r:id="rId21"/>
    <p:sldId id="280" r:id="rId22"/>
    <p:sldId id="279" r:id="rId23"/>
    <p:sldId id="281" r:id="rId24"/>
    <p:sldId id="282" r:id="rId25"/>
    <p:sldId id="283" r:id="rId26"/>
    <p:sldId id="284" r:id="rId27"/>
    <p:sldId id="285" r:id="rId28"/>
    <p:sldId id="286" r:id="rId29"/>
    <p:sldId id="287" r:id="rId30"/>
    <p:sldId id="288" r:id="rId31"/>
    <p:sldId id="289" r:id="rId32"/>
    <p:sldId id="278" r:id="rId33"/>
    <p:sldId id="291" r:id="rId34"/>
    <p:sldId id="292" r:id="rId35"/>
    <p:sldId id="293" r:id="rId36"/>
    <p:sldId id="290" r:id="rId37"/>
    <p:sldId id="296" r:id="rId38"/>
    <p:sldId id="295" r:id="rId39"/>
    <p:sldId id="294" r:id="rId40"/>
    <p:sldId id="298" r:id="rId41"/>
    <p:sldId id="299" r:id="rId42"/>
    <p:sldId id="300" r:id="rId43"/>
    <p:sldId id="301" r:id="rId44"/>
    <p:sldId id="297" r:id="rId45"/>
    <p:sldId id="302" r:id="rId46"/>
    <p:sldId id="304" r:id="rId47"/>
    <p:sldId id="305" r:id="rId48"/>
    <p:sldId id="306" r:id="rId49"/>
    <p:sldId id="303" r:id="rId50"/>
    <p:sldId id="308" r:id="rId51"/>
    <p:sldId id="307" r:id="rId52"/>
    <p:sldId id="310" r:id="rId53"/>
    <p:sldId id="311" r:id="rId54"/>
    <p:sldId id="309" r:id="rId55"/>
    <p:sldId id="314" r:id="rId56"/>
    <p:sldId id="312" r:id="rId57"/>
    <p:sldId id="316"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51" autoAdjust="0"/>
    <p:restoredTop sz="94694"/>
  </p:normalViewPr>
  <p:slideViewPr>
    <p:cSldViewPr snapToGrid="0" snapToObjects="1">
      <p:cViewPr varScale="1">
        <p:scale>
          <a:sx n="59" d="100"/>
          <a:sy n="59" d="100"/>
        </p:scale>
        <p:origin x="1444" y="5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70" d="100"/>
          <a:sy n="170" d="100"/>
        </p:scale>
        <p:origin x="5376"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ika Mathur" userId="d4b421e2-2f78-4dc1-886e-5f1c5f4170d8" providerId="ADAL" clId="{C5BF768F-3591-094D-8F17-2A52D1EEEC96}"/>
    <pc:docChg chg="modSld">
      <pc:chgData name="Kanika Mathur" userId="d4b421e2-2f78-4dc1-886e-5f1c5f4170d8" providerId="ADAL" clId="{C5BF768F-3591-094D-8F17-2A52D1EEEC96}" dt="2020-04-01T13:24:33.381" v="5"/>
      <pc:docMkLst>
        <pc:docMk/>
      </pc:docMkLst>
      <pc:sldChg chg="setBg">
        <pc:chgData name="Kanika Mathur" userId="d4b421e2-2f78-4dc1-886e-5f1c5f4170d8" providerId="ADAL" clId="{C5BF768F-3591-094D-8F17-2A52D1EEEC96}" dt="2020-04-01T13:24:28.559" v="3"/>
        <pc:sldMkLst>
          <pc:docMk/>
          <pc:sldMk cId="172463319" sldId="257"/>
        </pc:sldMkLst>
      </pc:sldChg>
      <pc:sldChg chg="setBg">
        <pc:chgData name="Kanika Mathur" userId="d4b421e2-2f78-4dc1-886e-5f1c5f4170d8" providerId="ADAL" clId="{C5BF768F-3591-094D-8F17-2A52D1EEEC96}" dt="2020-04-01T13:24:33.381" v="5"/>
        <pc:sldMkLst>
          <pc:docMk/>
          <pc:sldMk cId="1779225914" sldId="258"/>
        </pc:sldMkLst>
      </pc:sldChg>
      <pc:sldChg chg="setBg">
        <pc:chgData name="Kanika Mathur" userId="d4b421e2-2f78-4dc1-886e-5f1c5f4170d8" providerId="ADAL" clId="{C5BF768F-3591-094D-8F17-2A52D1EEEC96}" dt="2020-04-01T13:24:24.074" v="1"/>
        <pc:sldMkLst>
          <pc:docMk/>
          <pc:sldMk cId="164949591" sldId="259"/>
        </pc:sldMkLst>
      </pc:sldChg>
    </pc:docChg>
  </pc:docChgLst>
  <pc:docChgLst>
    <pc:chgData name="Kanika Mathur" userId="d4b421e2-2f78-4dc1-886e-5f1c5f4170d8" providerId="ADAL" clId="{FEA5C985-96BF-E74E-B1D7-D349DCE25A47}"/>
    <pc:docChg chg="modSld">
      <pc:chgData name="Kanika Mathur" userId="d4b421e2-2f78-4dc1-886e-5f1c5f4170d8" providerId="ADAL" clId="{FEA5C985-96BF-E74E-B1D7-D349DCE25A47}" dt="2020-04-01T13:00:28.035" v="5"/>
      <pc:docMkLst>
        <pc:docMk/>
      </pc:docMkLst>
      <pc:sldChg chg="setBg">
        <pc:chgData name="Kanika Mathur" userId="d4b421e2-2f78-4dc1-886e-5f1c5f4170d8" providerId="ADAL" clId="{FEA5C985-96BF-E74E-B1D7-D349DCE25A47}" dt="2020-04-01T12:59:48.320" v="3"/>
        <pc:sldMkLst>
          <pc:docMk/>
          <pc:sldMk cId="172463319" sldId="257"/>
        </pc:sldMkLst>
      </pc:sldChg>
      <pc:sldChg chg="setBg">
        <pc:chgData name="Kanika Mathur" userId="d4b421e2-2f78-4dc1-886e-5f1c5f4170d8" providerId="ADAL" clId="{FEA5C985-96BF-E74E-B1D7-D349DCE25A47}" dt="2020-04-01T13:00:28.035" v="5"/>
        <pc:sldMkLst>
          <pc:docMk/>
          <pc:sldMk cId="1779225914" sldId="258"/>
        </pc:sldMkLst>
      </pc:sldChg>
      <pc:sldChg chg="setBg">
        <pc:chgData name="Kanika Mathur" userId="d4b421e2-2f78-4dc1-886e-5f1c5f4170d8" providerId="ADAL" clId="{FEA5C985-96BF-E74E-B1D7-D349DCE25A47}" dt="2020-04-01T12:59:37.379" v="1"/>
        <pc:sldMkLst>
          <pc:docMk/>
          <pc:sldMk cId="164949591" sldId="259"/>
        </pc:sldMkLst>
      </pc:sldChg>
    </pc:docChg>
  </pc:docChgLst>
  <pc:docChgLst>
    <pc:chgData name="Kanika Mathur" userId="d4b421e2-2f78-4dc1-886e-5f1c5f4170d8" providerId="ADAL" clId="{C84C1976-AED1-8F43-8B9E-BD4862D042CA}"/>
    <pc:docChg chg="modSld modMainMaster">
      <pc:chgData name="Kanika Mathur" userId="d4b421e2-2f78-4dc1-886e-5f1c5f4170d8" providerId="ADAL" clId="{C84C1976-AED1-8F43-8B9E-BD4862D042CA}" dt="2020-04-01T14:01:08.056" v="9"/>
      <pc:docMkLst>
        <pc:docMk/>
      </pc:docMkLst>
      <pc:sldChg chg="setBg">
        <pc:chgData name="Kanika Mathur" userId="d4b421e2-2f78-4dc1-886e-5f1c5f4170d8" providerId="ADAL" clId="{C84C1976-AED1-8F43-8B9E-BD4862D042CA}" dt="2020-04-01T14:01:05.383" v="8"/>
        <pc:sldMkLst>
          <pc:docMk/>
          <pc:sldMk cId="172463319" sldId="257"/>
        </pc:sldMkLst>
      </pc:sldChg>
      <pc:sldChg chg="setBg">
        <pc:chgData name="Kanika Mathur" userId="d4b421e2-2f78-4dc1-886e-5f1c5f4170d8" providerId="ADAL" clId="{C84C1976-AED1-8F43-8B9E-BD4862D042CA}" dt="2020-04-01T14:01:08.056" v="9"/>
        <pc:sldMkLst>
          <pc:docMk/>
          <pc:sldMk cId="1779225914" sldId="258"/>
        </pc:sldMkLst>
      </pc:sldChg>
      <pc:sldChg chg="setBg">
        <pc:chgData name="Kanika Mathur" userId="d4b421e2-2f78-4dc1-886e-5f1c5f4170d8" providerId="ADAL" clId="{C84C1976-AED1-8F43-8B9E-BD4862D042CA}" dt="2020-04-01T14:00:26.280" v="1"/>
        <pc:sldMkLst>
          <pc:docMk/>
          <pc:sldMk cId="164949591" sldId="259"/>
        </pc:sldMkLst>
      </pc:sldChg>
      <pc:sldMasterChg chg="setBg">
        <pc:chgData name="Kanika Mathur" userId="d4b421e2-2f78-4dc1-886e-5f1c5f4170d8" providerId="ADAL" clId="{C84C1976-AED1-8F43-8B9E-BD4862D042CA}" dt="2020-04-01T14:00:41.823" v="3"/>
        <pc:sldMasterMkLst>
          <pc:docMk/>
          <pc:sldMasterMk cId="68014301" sldId="2147483685"/>
        </pc:sldMasterMkLst>
      </pc:sldMasterChg>
      <pc:sldMasterChg chg="setBg">
        <pc:chgData name="Kanika Mathur" userId="d4b421e2-2f78-4dc1-886e-5f1c5f4170d8" providerId="ADAL" clId="{C84C1976-AED1-8F43-8B9E-BD4862D042CA}" dt="2020-04-01T14:00:46.991" v="5"/>
        <pc:sldMasterMkLst>
          <pc:docMk/>
          <pc:sldMasterMk cId="682196783" sldId="2147483697"/>
        </pc:sldMasterMkLst>
      </pc:sldMasterChg>
      <pc:sldMasterChg chg="setBg">
        <pc:chgData name="Kanika Mathur" userId="d4b421e2-2f78-4dc1-886e-5f1c5f4170d8" providerId="ADAL" clId="{C84C1976-AED1-8F43-8B9E-BD4862D042CA}" dt="2020-04-01T14:00:52.320" v="7"/>
        <pc:sldMasterMkLst>
          <pc:docMk/>
          <pc:sldMasterMk cId="473419242" sldId="2147483709"/>
        </pc:sldMasterMkLst>
      </pc:sldMasterChg>
    </pc:docChg>
  </pc:docChgLst>
  <pc:docChgLst>
    <pc:chgData name="Kanika Mathur" userId="d4b421e2-2f78-4dc1-886e-5f1c5f4170d8" providerId="ADAL" clId="{2066AAC0-1AC7-C64E-8BB3-D22541843B54}"/>
    <pc:docChg chg="modSld">
      <pc:chgData name="Kanika Mathur" userId="d4b421e2-2f78-4dc1-886e-5f1c5f4170d8" providerId="ADAL" clId="{2066AAC0-1AC7-C64E-8BB3-D22541843B54}" dt="2020-04-01T13:40:33.262" v="5"/>
      <pc:docMkLst>
        <pc:docMk/>
      </pc:docMkLst>
      <pc:sldChg chg="setBg">
        <pc:chgData name="Kanika Mathur" userId="d4b421e2-2f78-4dc1-886e-5f1c5f4170d8" providerId="ADAL" clId="{2066AAC0-1AC7-C64E-8BB3-D22541843B54}" dt="2020-04-01T13:40:28.386" v="3"/>
        <pc:sldMkLst>
          <pc:docMk/>
          <pc:sldMk cId="172463319" sldId="257"/>
        </pc:sldMkLst>
      </pc:sldChg>
      <pc:sldChg chg="setBg">
        <pc:chgData name="Kanika Mathur" userId="d4b421e2-2f78-4dc1-886e-5f1c5f4170d8" providerId="ADAL" clId="{2066AAC0-1AC7-C64E-8BB3-D22541843B54}" dt="2020-04-01T13:40:33.262" v="5"/>
        <pc:sldMkLst>
          <pc:docMk/>
          <pc:sldMk cId="1779225914" sldId="258"/>
        </pc:sldMkLst>
      </pc:sldChg>
      <pc:sldChg chg="setBg">
        <pc:chgData name="Kanika Mathur" userId="d4b421e2-2f78-4dc1-886e-5f1c5f4170d8" providerId="ADAL" clId="{2066AAC0-1AC7-C64E-8BB3-D22541843B54}" dt="2020-04-01T13:40:23.051" v="1"/>
        <pc:sldMkLst>
          <pc:docMk/>
          <pc:sldMk cId="164949591" sldId="259"/>
        </pc:sldMkLst>
      </pc:sldChg>
    </pc:docChg>
  </pc:docChgLst>
  <pc:docChgLst>
    <pc:chgData name="Kanika Mathur" userId="d4b421e2-2f78-4dc1-886e-5f1c5f4170d8" providerId="ADAL" clId="{54B59F0C-F807-434B-992E-1402969F20AA}"/>
    <pc:docChg chg="modMainMaster">
      <pc:chgData name="Kanika Mathur" userId="d4b421e2-2f78-4dc1-886e-5f1c5f4170d8" providerId="ADAL" clId="{54B59F0C-F807-434B-992E-1402969F20AA}" dt="2020-06-05T09:02:34.359" v="5"/>
      <pc:docMkLst>
        <pc:docMk/>
      </pc:docMkLst>
      <pc:sldMasterChg chg="setBg">
        <pc:chgData name="Kanika Mathur" userId="d4b421e2-2f78-4dc1-886e-5f1c5f4170d8" providerId="ADAL" clId="{54B59F0C-F807-434B-992E-1402969F20AA}" dt="2020-06-05T09:02:22.318" v="1"/>
        <pc:sldMasterMkLst>
          <pc:docMk/>
          <pc:sldMasterMk cId="68014301" sldId="2147483685"/>
        </pc:sldMasterMkLst>
      </pc:sldMasterChg>
      <pc:sldMasterChg chg="setBg">
        <pc:chgData name="Kanika Mathur" userId="d4b421e2-2f78-4dc1-886e-5f1c5f4170d8" providerId="ADAL" clId="{54B59F0C-F807-434B-992E-1402969F20AA}" dt="2020-06-05T09:02:28.493" v="3"/>
        <pc:sldMasterMkLst>
          <pc:docMk/>
          <pc:sldMasterMk cId="682196783" sldId="2147483697"/>
        </pc:sldMasterMkLst>
      </pc:sldMasterChg>
      <pc:sldMasterChg chg="setBg">
        <pc:chgData name="Kanika Mathur" userId="d4b421e2-2f78-4dc1-886e-5f1c5f4170d8" providerId="ADAL" clId="{54B59F0C-F807-434B-992E-1402969F20AA}" dt="2020-06-05T09:02:34.359" v="5"/>
        <pc:sldMasterMkLst>
          <pc:docMk/>
          <pc:sldMasterMk cId="473419242" sldId="2147483709"/>
        </pc:sldMasterMkLst>
      </pc:sldMasterChg>
    </pc:docChg>
  </pc:docChgLst>
  <pc:docChgLst>
    <pc:chgData name="Shruti Gupta" userId="efc20510-ac0f-4b78-ab9b-febf1b22575a" providerId="ADAL" clId="{4891ADBC-2EEA-43C2-9FE9-4673A5C5AC0A}"/>
    <pc:docChg chg="undo custSel modSld">
      <pc:chgData name="Shruti Gupta" userId="efc20510-ac0f-4b78-ab9b-febf1b22575a" providerId="ADAL" clId="{4891ADBC-2EEA-43C2-9FE9-4673A5C5AC0A}" dt="2020-08-17T07:26:50.114" v="124" actId="313"/>
      <pc:docMkLst>
        <pc:docMk/>
      </pc:docMkLst>
      <pc:sldChg chg="modSp mod">
        <pc:chgData name="Shruti Gupta" userId="efc20510-ac0f-4b78-ab9b-febf1b22575a" providerId="ADAL" clId="{4891ADBC-2EEA-43C2-9FE9-4673A5C5AC0A}" dt="2020-08-05T06:18:28.365" v="115" actId="20577"/>
        <pc:sldMkLst>
          <pc:docMk/>
          <pc:sldMk cId="164949591" sldId="259"/>
        </pc:sldMkLst>
        <pc:spChg chg="mod">
          <ac:chgData name="Shruti Gupta" userId="efc20510-ac0f-4b78-ab9b-febf1b22575a" providerId="ADAL" clId="{4891ADBC-2EEA-43C2-9FE9-4673A5C5AC0A}" dt="2020-08-05T06:18:28.365" v="115" actId="20577"/>
          <ac:spMkLst>
            <pc:docMk/>
            <pc:sldMk cId="164949591" sldId="259"/>
            <ac:spMk id="2" creationId="{00000000-0000-0000-0000-000000000000}"/>
          </ac:spMkLst>
        </pc:spChg>
      </pc:sldChg>
      <pc:sldChg chg="modSp mod">
        <pc:chgData name="Shruti Gupta" userId="efc20510-ac0f-4b78-ab9b-febf1b22575a" providerId="ADAL" clId="{4891ADBC-2EEA-43C2-9FE9-4673A5C5AC0A}" dt="2020-08-05T05:30:52.243" v="0" actId="20577"/>
        <pc:sldMkLst>
          <pc:docMk/>
          <pc:sldMk cId="2132287536" sldId="260"/>
        </pc:sldMkLst>
        <pc:spChg chg="mod">
          <ac:chgData name="Shruti Gupta" userId="efc20510-ac0f-4b78-ab9b-febf1b22575a" providerId="ADAL" clId="{4891ADBC-2EEA-43C2-9FE9-4673A5C5AC0A}" dt="2020-08-05T05:30:52.243" v="0" actId="20577"/>
          <ac:spMkLst>
            <pc:docMk/>
            <pc:sldMk cId="2132287536" sldId="260"/>
            <ac:spMk id="4" creationId="{00000000-0000-0000-0000-000000000000}"/>
          </ac:spMkLst>
        </pc:spChg>
      </pc:sldChg>
      <pc:sldChg chg="modSp mod">
        <pc:chgData name="Shruti Gupta" userId="efc20510-ac0f-4b78-ab9b-febf1b22575a" providerId="ADAL" clId="{4891ADBC-2EEA-43C2-9FE9-4673A5C5AC0A}" dt="2020-08-05T05:30:57.226" v="1" actId="20577"/>
        <pc:sldMkLst>
          <pc:docMk/>
          <pc:sldMk cId="2217309356" sldId="261"/>
        </pc:sldMkLst>
        <pc:spChg chg="mod">
          <ac:chgData name="Shruti Gupta" userId="efc20510-ac0f-4b78-ab9b-febf1b22575a" providerId="ADAL" clId="{4891ADBC-2EEA-43C2-9FE9-4673A5C5AC0A}" dt="2020-08-05T05:30:57.226" v="1" actId="20577"/>
          <ac:spMkLst>
            <pc:docMk/>
            <pc:sldMk cId="2217309356" sldId="261"/>
            <ac:spMk id="2" creationId="{00000000-0000-0000-0000-000000000000}"/>
          </ac:spMkLst>
        </pc:spChg>
      </pc:sldChg>
      <pc:sldChg chg="modSp mod">
        <pc:chgData name="Shruti Gupta" userId="efc20510-ac0f-4b78-ab9b-febf1b22575a" providerId="ADAL" clId="{4891ADBC-2EEA-43C2-9FE9-4673A5C5AC0A}" dt="2020-08-05T05:33:47.726" v="21" actId="20577"/>
        <pc:sldMkLst>
          <pc:docMk/>
          <pc:sldMk cId="4242991980" sldId="267"/>
        </pc:sldMkLst>
        <pc:spChg chg="mod">
          <ac:chgData name="Shruti Gupta" userId="efc20510-ac0f-4b78-ab9b-febf1b22575a" providerId="ADAL" clId="{4891ADBC-2EEA-43C2-9FE9-4673A5C5AC0A}" dt="2020-08-05T05:33:47.726" v="21" actId="20577"/>
          <ac:spMkLst>
            <pc:docMk/>
            <pc:sldMk cId="4242991980" sldId="267"/>
            <ac:spMk id="5" creationId="{00000000-0000-0000-0000-000000000000}"/>
          </ac:spMkLst>
        </pc:spChg>
      </pc:sldChg>
      <pc:sldChg chg="modSp mod">
        <pc:chgData name="Shruti Gupta" userId="efc20510-ac0f-4b78-ab9b-febf1b22575a" providerId="ADAL" clId="{4891ADBC-2EEA-43C2-9FE9-4673A5C5AC0A}" dt="2020-08-17T07:23:14.778" v="116" actId="20577"/>
        <pc:sldMkLst>
          <pc:docMk/>
          <pc:sldMk cId="3689763927" sldId="268"/>
        </pc:sldMkLst>
        <pc:graphicFrameChg chg="modGraphic">
          <ac:chgData name="Shruti Gupta" userId="efc20510-ac0f-4b78-ab9b-febf1b22575a" providerId="ADAL" clId="{4891ADBC-2EEA-43C2-9FE9-4673A5C5AC0A}" dt="2020-08-17T07:23:14.778" v="116" actId="20577"/>
          <ac:graphicFrameMkLst>
            <pc:docMk/>
            <pc:sldMk cId="3689763927" sldId="268"/>
            <ac:graphicFrameMk id="2" creationId="{00000000-0000-0000-0000-000000000000}"/>
          </ac:graphicFrameMkLst>
        </pc:graphicFrameChg>
      </pc:sldChg>
      <pc:sldChg chg="modSp mod">
        <pc:chgData name="Shruti Gupta" userId="efc20510-ac0f-4b78-ab9b-febf1b22575a" providerId="ADAL" clId="{4891ADBC-2EEA-43C2-9FE9-4673A5C5AC0A}" dt="2020-08-05T05:35:31.636" v="50" actId="20577"/>
        <pc:sldMkLst>
          <pc:docMk/>
          <pc:sldMk cId="1560339393" sldId="270"/>
        </pc:sldMkLst>
        <pc:spChg chg="mod">
          <ac:chgData name="Shruti Gupta" userId="efc20510-ac0f-4b78-ab9b-febf1b22575a" providerId="ADAL" clId="{4891ADBC-2EEA-43C2-9FE9-4673A5C5AC0A}" dt="2020-08-05T05:35:31.636" v="50" actId="20577"/>
          <ac:spMkLst>
            <pc:docMk/>
            <pc:sldMk cId="1560339393" sldId="270"/>
            <ac:spMk id="8" creationId="{00000000-0000-0000-0000-000000000000}"/>
          </ac:spMkLst>
        </pc:spChg>
      </pc:sldChg>
      <pc:sldChg chg="modSp mod">
        <pc:chgData name="Shruti Gupta" userId="efc20510-ac0f-4b78-ab9b-febf1b22575a" providerId="ADAL" clId="{4891ADBC-2EEA-43C2-9FE9-4673A5C5AC0A}" dt="2020-08-17T07:23:41.681" v="117" actId="20577"/>
        <pc:sldMkLst>
          <pc:docMk/>
          <pc:sldMk cId="3615686026" sldId="272"/>
        </pc:sldMkLst>
        <pc:graphicFrameChg chg="modGraphic">
          <ac:chgData name="Shruti Gupta" userId="efc20510-ac0f-4b78-ab9b-febf1b22575a" providerId="ADAL" clId="{4891ADBC-2EEA-43C2-9FE9-4673A5C5AC0A}" dt="2020-08-17T07:23:41.681" v="117" actId="20577"/>
          <ac:graphicFrameMkLst>
            <pc:docMk/>
            <pc:sldMk cId="3615686026" sldId="272"/>
            <ac:graphicFrameMk id="2" creationId="{00000000-0000-0000-0000-000000000000}"/>
          </ac:graphicFrameMkLst>
        </pc:graphicFrameChg>
      </pc:sldChg>
      <pc:sldChg chg="modSp mod">
        <pc:chgData name="Shruti Gupta" userId="efc20510-ac0f-4b78-ab9b-febf1b22575a" providerId="ADAL" clId="{4891ADBC-2EEA-43C2-9FE9-4673A5C5AC0A}" dt="2020-08-05T05:37:00.465" v="62" actId="20577"/>
        <pc:sldMkLst>
          <pc:docMk/>
          <pc:sldMk cId="3138955854" sldId="273"/>
        </pc:sldMkLst>
        <pc:spChg chg="mod">
          <ac:chgData name="Shruti Gupta" userId="efc20510-ac0f-4b78-ab9b-febf1b22575a" providerId="ADAL" clId="{4891ADBC-2EEA-43C2-9FE9-4673A5C5AC0A}" dt="2020-08-05T05:37:00.465" v="62" actId="20577"/>
          <ac:spMkLst>
            <pc:docMk/>
            <pc:sldMk cId="3138955854" sldId="273"/>
            <ac:spMk id="5" creationId="{00000000-0000-0000-0000-000000000000}"/>
          </ac:spMkLst>
        </pc:spChg>
      </pc:sldChg>
      <pc:sldChg chg="modSp mod">
        <pc:chgData name="Shruti Gupta" userId="efc20510-ac0f-4b78-ab9b-febf1b22575a" providerId="ADAL" clId="{4891ADBC-2EEA-43C2-9FE9-4673A5C5AC0A}" dt="2020-08-05T05:39:57.052" v="63" actId="20577"/>
        <pc:sldMkLst>
          <pc:docMk/>
          <pc:sldMk cId="1066879397" sldId="274"/>
        </pc:sldMkLst>
        <pc:graphicFrameChg chg="modGraphic">
          <ac:chgData name="Shruti Gupta" userId="efc20510-ac0f-4b78-ab9b-febf1b22575a" providerId="ADAL" clId="{4891ADBC-2EEA-43C2-9FE9-4673A5C5AC0A}" dt="2020-08-05T05:39:57.052" v="63" actId="20577"/>
          <ac:graphicFrameMkLst>
            <pc:docMk/>
            <pc:sldMk cId="1066879397" sldId="274"/>
            <ac:graphicFrameMk id="5" creationId="{00000000-0000-0000-0000-000000000000}"/>
          </ac:graphicFrameMkLst>
        </pc:graphicFrameChg>
      </pc:sldChg>
      <pc:sldChg chg="modSp mod">
        <pc:chgData name="Shruti Gupta" userId="efc20510-ac0f-4b78-ab9b-febf1b22575a" providerId="ADAL" clId="{4891ADBC-2EEA-43C2-9FE9-4673A5C5AC0A}" dt="2020-08-05T05:41:16.645" v="69" actId="20577"/>
        <pc:sldMkLst>
          <pc:docMk/>
          <pc:sldMk cId="4011967079" sldId="279"/>
        </pc:sldMkLst>
        <pc:spChg chg="mod">
          <ac:chgData name="Shruti Gupta" userId="efc20510-ac0f-4b78-ab9b-febf1b22575a" providerId="ADAL" clId="{4891ADBC-2EEA-43C2-9FE9-4673A5C5AC0A}" dt="2020-08-05T05:41:16.645" v="69" actId="20577"/>
          <ac:spMkLst>
            <pc:docMk/>
            <pc:sldMk cId="4011967079" sldId="279"/>
            <ac:spMk id="2" creationId="{00000000-0000-0000-0000-000000000000}"/>
          </ac:spMkLst>
        </pc:spChg>
      </pc:sldChg>
      <pc:sldChg chg="modSp mod">
        <pc:chgData name="Shruti Gupta" userId="efc20510-ac0f-4b78-ab9b-febf1b22575a" providerId="ADAL" clId="{4891ADBC-2EEA-43C2-9FE9-4673A5C5AC0A}" dt="2020-08-17T07:24:00.369" v="118" actId="20577"/>
        <pc:sldMkLst>
          <pc:docMk/>
          <pc:sldMk cId="1034026790" sldId="282"/>
        </pc:sldMkLst>
        <pc:graphicFrameChg chg="modGraphic">
          <ac:chgData name="Shruti Gupta" userId="efc20510-ac0f-4b78-ab9b-febf1b22575a" providerId="ADAL" clId="{4891ADBC-2EEA-43C2-9FE9-4673A5C5AC0A}" dt="2020-08-17T07:24:00.369" v="118" actId="20577"/>
          <ac:graphicFrameMkLst>
            <pc:docMk/>
            <pc:sldMk cId="1034026790" sldId="282"/>
            <ac:graphicFrameMk id="2" creationId="{00000000-0000-0000-0000-000000000000}"/>
          </ac:graphicFrameMkLst>
        </pc:graphicFrameChg>
      </pc:sldChg>
      <pc:sldChg chg="modSp mod">
        <pc:chgData name="Shruti Gupta" userId="efc20510-ac0f-4b78-ab9b-febf1b22575a" providerId="ADAL" clId="{4891ADBC-2EEA-43C2-9FE9-4673A5C5AC0A}" dt="2020-08-05T06:00:21.629" v="76" actId="1036"/>
        <pc:sldMkLst>
          <pc:docMk/>
          <pc:sldMk cId="2479960842" sldId="284"/>
        </pc:sldMkLst>
        <pc:spChg chg="mod">
          <ac:chgData name="Shruti Gupta" userId="efc20510-ac0f-4b78-ab9b-febf1b22575a" providerId="ADAL" clId="{4891ADBC-2EEA-43C2-9FE9-4673A5C5AC0A}" dt="2020-08-05T06:00:21.629" v="76" actId="1036"/>
          <ac:spMkLst>
            <pc:docMk/>
            <pc:sldMk cId="2479960842" sldId="284"/>
            <ac:spMk id="8" creationId="{00000000-0000-0000-0000-000000000000}"/>
          </ac:spMkLst>
        </pc:spChg>
        <pc:graphicFrameChg chg="modGraphic">
          <ac:chgData name="Shruti Gupta" userId="efc20510-ac0f-4b78-ab9b-febf1b22575a" providerId="ADAL" clId="{4891ADBC-2EEA-43C2-9FE9-4673A5C5AC0A}" dt="2020-08-05T05:43:06.996" v="73" actId="2710"/>
          <ac:graphicFrameMkLst>
            <pc:docMk/>
            <pc:sldMk cId="2479960842" sldId="284"/>
            <ac:graphicFrameMk id="6" creationId="{00000000-0000-0000-0000-000000000000}"/>
          </ac:graphicFrameMkLst>
        </pc:graphicFrameChg>
      </pc:sldChg>
      <pc:sldChg chg="modSp mod">
        <pc:chgData name="Shruti Gupta" userId="efc20510-ac0f-4b78-ab9b-febf1b22575a" providerId="ADAL" clId="{4891ADBC-2EEA-43C2-9FE9-4673A5C5AC0A}" dt="2020-08-05T06:00:45.151" v="91" actId="20577"/>
        <pc:sldMkLst>
          <pc:docMk/>
          <pc:sldMk cId="949436673" sldId="285"/>
        </pc:sldMkLst>
        <pc:spChg chg="mod">
          <ac:chgData name="Shruti Gupta" userId="efc20510-ac0f-4b78-ab9b-febf1b22575a" providerId="ADAL" clId="{4891ADBC-2EEA-43C2-9FE9-4673A5C5AC0A}" dt="2020-08-05T06:00:45.151" v="91" actId="20577"/>
          <ac:spMkLst>
            <pc:docMk/>
            <pc:sldMk cId="949436673" sldId="285"/>
            <ac:spMk id="2" creationId="{00000000-0000-0000-0000-000000000000}"/>
          </ac:spMkLst>
        </pc:spChg>
      </pc:sldChg>
      <pc:sldChg chg="modSp mod">
        <pc:chgData name="Shruti Gupta" userId="efc20510-ac0f-4b78-ab9b-febf1b22575a" providerId="ADAL" clId="{4891ADBC-2EEA-43C2-9FE9-4673A5C5AC0A}" dt="2020-08-17T07:26:47.442" v="120" actId="313"/>
        <pc:sldMkLst>
          <pc:docMk/>
          <pc:sldMk cId="3850237477" sldId="287"/>
        </pc:sldMkLst>
        <pc:graphicFrameChg chg="modGraphic">
          <ac:chgData name="Shruti Gupta" userId="efc20510-ac0f-4b78-ab9b-febf1b22575a" providerId="ADAL" clId="{4891ADBC-2EEA-43C2-9FE9-4673A5C5AC0A}" dt="2020-08-17T07:26:47.442" v="120" actId="313"/>
          <ac:graphicFrameMkLst>
            <pc:docMk/>
            <pc:sldMk cId="3850237477" sldId="287"/>
            <ac:graphicFrameMk id="5" creationId="{00000000-0000-0000-0000-000000000000}"/>
          </ac:graphicFrameMkLst>
        </pc:graphicFrameChg>
      </pc:sldChg>
      <pc:sldChg chg="modSp mod">
        <pc:chgData name="Shruti Gupta" userId="efc20510-ac0f-4b78-ab9b-febf1b22575a" providerId="ADAL" clId="{4891ADBC-2EEA-43C2-9FE9-4673A5C5AC0A}" dt="2020-08-05T06:01:36.177" v="94" actId="1076"/>
        <pc:sldMkLst>
          <pc:docMk/>
          <pc:sldMk cId="3393762341" sldId="289"/>
        </pc:sldMkLst>
        <pc:spChg chg="mod">
          <ac:chgData name="Shruti Gupta" userId="efc20510-ac0f-4b78-ab9b-febf1b22575a" providerId="ADAL" clId="{4891ADBC-2EEA-43C2-9FE9-4673A5C5AC0A}" dt="2020-08-05T06:01:36.177" v="94" actId="1076"/>
          <ac:spMkLst>
            <pc:docMk/>
            <pc:sldMk cId="3393762341" sldId="289"/>
            <ac:spMk id="6" creationId="{00000000-0000-0000-0000-000000000000}"/>
          </ac:spMkLst>
        </pc:spChg>
        <pc:graphicFrameChg chg="mod modGraphic">
          <ac:chgData name="Shruti Gupta" userId="efc20510-ac0f-4b78-ab9b-febf1b22575a" providerId="ADAL" clId="{4891ADBC-2EEA-43C2-9FE9-4673A5C5AC0A}" dt="2020-08-05T06:01:32.585" v="93" actId="1076"/>
          <ac:graphicFrameMkLst>
            <pc:docMk/>
            <pc:sldMk cId="3393762341" sldId="289"/>
            <ac:graphicFrameMk id="3" creationId="{00000000-0000-0000-0000-000000000000}"/>
          </ac:graphicFrameMkLst>
        </pc:graphicFrameChg>
      </pc:sldChg>
      <pc:sldChg chg="modSp mod">
        <pc:chgData name="Shruti Gupta" userId="efc20510-ac0f-4b78-ab9b-febf1b22575a" providerId="ADAL" clId="{4891ADBC-2EEA-43C2-9FE9-4673A5C5AC0A}" dt="2020-08-17T07:26:48.082" v="121" actId="313"/>
        <pc:sldMkLst>
          <pc:docMk/>
          <pc:sldMk cId="723797299" sldId="291"/>
        </pc:sldMkLst>
        <pc:graphicFrameChg chg="modGraphic">
          <ac:chgData name="Shruti Gupta" userId="efc20510-ac0f-4b78-ab9b-febf1b22575a" providerId="ADAL" clId="{4891ADBC-2EEA-43C2-9FE9-4673A5C5AC0A}" dt="2020-08-17T07:26:48.082" v="121" actId="313"/>
          <ac:graphicFrameMkLst>
            <pc:docMk/>
            <pc:sldMk cId="723797299" sldId="291"/>
            <ac:graphicFrameMk id="5" creationId="{00000000-0000-0000-0000-000000000000}"/>
          </ac:graphicFrameMkLst>
        </pc:graphicFrameChg>
      </pc:sldChg>
      <pc:sldChg chg="modSp mod">
        <pc:chgData name="Shruti Gupta" userId="efc20510-ac0f-4b78-ab9b-febf1b22575a" providerId="ADAL" clId="{4891ADBC-2EEA-43C2-9FE9-4673A5C5AC0A}" dt="2020-08-05T06:10:45.883" v="96" actId="114"/>
        <pc:sldMkLst>
          <pc:docMk/>
          <pc:sldMk cId="4221818606" sldId="294"/>
        </pc:sldMkLst>
        <pc:spChg chg="mod">
          <ac:chgData name="Shruti Gupta" userId="efc20510-ac0f-4b78-ab9b-febf1b22575a" providerId="ADAL" clId="{4891ADBC-2EEA-43C2-9FE9-4673A5C5AC0A}" dt="2020-08-05T06:10:45.883" v="96" actId="114"/>
          <ac:spMkLst>
            <pc:docMk/>
            <pc:sldMk cId="4221818606" sldId="294"/>
            <ac:spMk id="4" creationId="{00000000-0000-0000-0000-000000000000}"/>
          </ac:spMkLst>
        </pc:spChg>
      </pc:sldChg>
      <pc:sldChg chg="modSp mod">
        <pc:chgData name="Shruti Gupta" userId="efc20510-ac0f-4b78-ab9b-febf1b22575a" providerId="ADAL" clId="{4891ADBC-2EEA-43C2-9FE9-4673A5C5AC0A}" dt="2020-08-05T06:02:57.846" v="95" actId="114"/>
        <pc:sldMkLst>
          <pc:docMk/>
          <pc:sldMk cId="2556740389" sldId="296"/>
        </pc:sldMkLst>
        <pc:spChg chg="mod">
          <ac:chgData name="Shruti Gupta" userId="efc20510-ac0f-4b78-ab9b-febf1b22575a" providerId="ADAL" clId="{4891ADBC-2EEA-43C2-9FE9-4673A5C5AC0A}" dt="2020-08-05T06:02:57.846" v="95" actId="114"/>
          <ac:spMkLst>
            <pc:docMk/>
            <pc:sldMk cId="2556740389" sldId="296"/>
            <ac:spMk id="3" creationId="{00000000-0000-0000-0000-000000000000}"/>
          </ac:spMkLst>
        </pc:spChg>
      </pc:sldChg>
      <pc:sldChg chg="modSp mod">
        <pc:chgData name="Shruti Gupta" userId="efc20510-ac0f-4b78-ab9b-febf1b22575a" providerId="ADAL" clId="{4891ADBC-2EEA-43C2-9FE9-4673A5C5AC0A}" dt="2020-08-05T06:15:56.082" v="114" actId="20577"/>
        <pc:sldMkLst>
          <pc:docMk/>
          <pc:sldMk cId="2564147524" sldId="297"/>
        </pc:sldMkLst>
        <pc:spChg chg="mod">
          <ac:chgData name="Shruti Gupta" userId="efc20510-ac0f-4b78-ab9b-febf1b22575a" providerId="ADAL" clId="{4891ADBC-2EEA-43C2-9FE9-4673A5C5AC0A}" dt="2020-08-05T06:15:56.082" v="114" actId="20577"/>
          <ac:spMkLst>
            <pc:docMk/>
            <pc:sldMk cId="2564147524" sldId="297"/>
            <ac:spMk id="2" creationId="{00000000-0000-0000-0000-000000000000}"/>
          </ac:spMkLst>
        </pc:spChg>
      </pc:sldChg>
      <pc:sldChg chg="modSp mod">
        <pc:chgData name="Shruti Gupta" userId="efc20510-ac0f-4b78-ab9b-febf1b22575a" providerId="ADAL" clId="{4891ADBC-2EEA-43C2-9FE9-4673A5C5AC0A}" dt="2020-08-17T07:26:48.866" v="122" actId="313"/>
        <pc:sldMkLst>
          <pc:docMk/>
          <pc:sldMk cId="104184379" sldId="298"/>
        </pc:sldMkLst>
        <pc:graphicFrameChg chg="modGraphic">
          <ac:chgData name="Shruti Gupta" userId="efc20510-ac0f-4b78-ab9b-febf1b22575a" providerId="ADAL" clId="{4891ADBC-2EEA-43C2-9FE9-4673A5C5AC0A}" dt="2020-08-17T07:26:48.866" v="122" actId="313"/>
          <ac:graphicFrameMkLst>
            <pc:docMk/>
            <pc:sldMk cId="104184379" sldId="298"/>
            <ac:graphicFrameMk id="5" creationId="{00000000-0000-0000-0000-000000000000}"/>
          </ac:graphicFrameMkLst>
        </pc:graphicFrameChg>
      </pc:sldChg>
      <pc:sldChg chg="modSp mod">
        <pc:chgData name="Shruti Gupta" userId="efc20510-ac0f-4b78-ab9b-febf1b22575a" providerId="ADAL" clId="{4891ADBC-2EEA-43C2-9FE9-4673A5C5AC0A}" dt="2020-08-05T06:11:14.447" v="100" actId="20577"/>
        <pc:sldMkLst>
          <pc:docMk/>
          <pc:sldMk cId="111251052" sldId="300"/>
        </pc:sldMkLst>
        <pc:graphicFrameChg chg="modGraphic">
          <ac:chgData name="Shruti Gupta" userId="efc20510-ac0f-4b78-ab9b-febf1b22575a" providerId="ADAL" clId="{4891ADBC-2EEA-43C2-9FE9-4673A5C5AC0A}" dt="2020-08-05T06:11:14.447" v="100" actId="20577"/>
          <ac:graphicFrameMkLst>
            <pc:docMk/>
            <pc:sldMk cId="111251052" sldId="300"/>
            <ac:graphicFrameMk id="3" creationId="{00000000-0000-0000-0000-000000000000}"/>
          </ac:graphicFrameMkLst>
        </pc:graphicFrameChg>
      </pc:sldChg>
      <pc:sldChg chg="modSp mod">
        <pc:chgData name="Shruti Gupta" userId="efc20510-ac0f-4b78-ab9b-febf1b22575a" providerId="ADAL" clId="{4891ADBC-2EEA-43C2-9FE9-4673A5C5AC0A}" dt="2020-08-17T07:26:49.410" v="123" actId="313"/>
        <pc:sldMkLst>
          <pc:docMk/>
          <pc:sldMk cId="412385992" sldId="302"/>
        </pc:sldMkLst>
        <pc:spChg chg="mod">
          <ac:chgData name="Shruti Gupta" userId="efc20510-ac0f-4b78-ab9b-febf1b22575a" providerId="ADAL" clId="{4891ADBC-2EEA-43C2-9FE9-4673A5C5AC0A}" dt="2020-08-17T07:24:48.886" v="119" actId="114"/>
          <ac:spMkLst>
            <pc:docMk/>
            <pc:sldMk cId="412385992" sldId="302"/>
            <ac:spMk id="2" creationId="{00000000-0000-0000-0000-000000000000}"/>
          </ac:spMkLst>
        </pc:spChg>
        <pc:graphicFrameChg chg="modGraphic">
          <ac:chgData name="Shruti Gupta" userId="efc20510-ac0f-4b78-ab9b-febf1b22575a" providerId="ADAL" clId="{4891ADBC-2EEA-43C2-9FE9-4673A5C5AC0A}" dt="2020-08-17T07:26:49.410" v="123" actId="313"/>
          <ac:graphicFrameMkLst>
            <pc:docMk/>
            <pc:sldMk cId="412385992" sldId="302"/>
            <ac:graphicFrameMk id="5" creationId="{00000000-0000-0000-0000-000000000000}"/>
          </ac:graphicFrameMkLst>
        </pc:graphicFrameChg>
      </pc:sldChg>
      <pc:sldChg chg="modSp mod">
        <pc:chgData name="Shruti Gupta" userId="efc20510-ac0f-4b78-ab9b-febf1b22575a" providerId="ADAL" clId="{4891ADBC-2EEA-43C2-9FE9-4673A5C5AC0A}" dt="2020-08-05T06:13:00.977" v="104" actId="404"/>
        <pc:sldMkLst>
          <pc:docMk/>
          <pc:sldMk cId="1953229205" sldId="303"/>
        </pc:sldMkLst>
        <pc:graphicFrameChg chg="modGraphic">
          <ac:chgData name="Shruti Gupta" userId="efc20510-ac0f-4b78-ab9b-febf1b22575a" providerId="ADAL" clId="{4891ADBC-2EEA-43C2-9FE9-4673A5C5AC0A}" dt="2020-08-05T06:13:00.977" v="104" actId="404"/>
          <ac:graphicFrameMkLst>
            <pc:docMk/>
            <pc:sldMk cId="1953229205" sldId="303"/>
            <ac:graphicFrameMk id="3" creationId="{00000000-0000-0000-0000-000000000000}"/>
          </ac:graphicFrameMkLst>
        </pc:graphicFrameChg>
      </pc:sldChg>
      <pc:sldChg chg="modSp mod">
        <pc:chgData name="Shruti Gupta" userId="efc20510-ac0f-4b78-ab9b-febf1b22575a" providerId="ADAL" clId="{4891ADBC-2EEA-43C2-9FE9-4673A5C5AC0A}" dt="2020-08-17T07:26:50.114" v="124" actId="313"/>
        <pc:sldMkLst>
          <pc:docMk/>
          <pc:sldMk cId="2528012419" sldId="307"/>
        </pc:sldMkLst>
        <pc:graphicFrameChg chg="modGraphic">
          <ac:chgData name="Shruti Gupta" userId="efc20510-ac0f-4b78-ab9b-febf1b22575a" providerId="ADAL" clId="{4891ADBC-2EEA-43C2-9FE9-4673A5C5AC0A}" dt="2020-08-17T07:26:50.114" v="124" actId="313"/>
          <ac:graphicFrameMkLst>
            <pc:docMk/>
            <pc:sldMk cId="2528012419" sldId="307"/>
            <ac:graphicFrameMk id="4" creationId="{00000000-0000-0000-0000-000000000000}"/>
          </ac:graphicFrameMkLst>
        </pc:graphicFrameChg>
      </pc:sldChg>
      <pc:sldChg chg="modSp mod">
        <pc:chgData name="Shruti Gupta" userId="efc20510-ac0f-4b78-ab9b-febf1b22575a" providerId="ADAL" clId="{4891ADBC-2EEA-43C2-9FE9-4673A5C5AC0A}" dt="2020-08-05T06:13:59.397" v="109" actId="1076"/>
        <pc:sldMkLst>
          <pc:docMk/>
          <pc:sldMk cId="1690638425" sldId="310"/>
        </pc:sldMkLst>
        <pc:spChg chg="mod">
          <ac:chgData name="Shruti Gupta" userId="efc20510-ac0f-4b78-ab9b-febf1b22575a" providerId="ADAL" clId="{4891ADBC-2EEA-43C2-9FE9-4673A5C5AC0A}" dt="2020-08-05T06:13:53.733" v="107" actId="1076"/>
          <ac:spMkLst>
            <pc:docMk/>
            <pc:sldMk cId="1690638425" sldId="310"/>
            <ac:spMk id="5" creationId="{00000000-0000-0000-0000-000000000000}"/>
          </ac:spMkLst>
        </pc:spChg>
        <pc:graphicFrameChg chg="mod modGraphic">
          <ac:chgData name="Shruti Gupta" userId="efc20510-ac0f-4b78-ab9b-febf1b22575a" providerId="ADAL" clId="{4891ADBC-2EEA-43C2-9FE9-4673A5C5AC0A}" dt="2020-08-05T06:13:59.397" v="109" actId="1076"/>
          <ac:graphicFrameMkLst>
            <pc:docMk/>
            <pc:sldMk cId="1690638425" sldId="310"/>
            <ac:graphicFrameMk id="3" creationId="{00000000-0000-0000-0000-000000000000}"/>
          </ac:graphicFrameMkLst>
        </pc:graphicFrameChg>
      </pc:sldChg>
      <pc:sldChg chg="modSp mod">
        <pc:chgData name="Shruti Gupta" userId="efc20510-ac0f-4b78-ab9b-febf1b22575a" providerId="ADAL" clId="{4891ADBC-2EEA-43C2-9FE9-4673A5C5AC0A}" dt="2020-08-05T06:15:18.539" v="111" actId="20577"/>
        <pc:sldMkLst>
          <pc:docMk/>
          <pc:sldMk cId="4018089048" sldId="312"/>
        </pc:sldMkLst>
        <pc:spChg chg="mod">
          <ac:chgData name="Shruti Gupta" userId="efc20510-ac0f-4b78-ab9b-febf1b22575a" providerId="ADAL" clId="{4891ADBC-2EEA-43C2-9FE9-4673A5C5AC0A}" dt="2020-08-05T06:15:18.539" v="111" actId="20577"/>
          <ac:spMkLst>
            <pc:docMk/>
            <pc:sldMk cId="4018089048" sldId="312"/>
            <ac:spMk id="2" creationId="{00000000-0000-0000-0000-000000000000}"/>
          </ac:spMkLst>
        </pc:spChg>
      </pc:sldChg>
      <pc:sldChg chg="modSp mod">
        <pc:chgData name="Shruti Gupta" userId="efc20510-ac0f-4b78-ab9b-febf1b22575a" providerId="ADAL" clId="{4891ADBC-2EEA-43C2-9FE9-4673A5C5AC0A}" dt="2020-08-05T06:15:27.302" v="113" actId="20577"/>
        <pc:sldMkLst>
          <pc:docMk/>
          <pc:sldMk cId="4210844373" sldId="314"/>
        </pc:sldMkLst>
        <pc:spChg chg="mod">
          <ac:chgData name="Shruti Gupta" userId="efc20510-ac0f-4b78-ab9b-febf1b22575a" providerId="ADAL" clId="{4891ADBC-2EEA-43C2-9FE9-4673A5C5AC0A}" dt="2020-08-05T06:15:27.302" v="113" actId="20577"/>
          <ac:spMkLst>
            <pc:docMk/>
            <pc:sldMk cId="4210844373" sldId="314"/>
            <ac:spMk id="2" creationId="{00000000-0000-0000-0000-000000000000}"/>
          </ac:spMkLst>
        </pc:spChg>
      </pc:sldChg>
    </pc:docChg>
  </pc:docChgLst>
  <pc:docChgLst>
    <pc:chgData name="Kanika Mathur" userId="d4b421e2-2f78-4dc1-886e-5f1c5f4170d8" providerId="ADAL" clId="{A0953153-7851-1C43-B5DB-DD679E96005A}"/>
    <pc:docChg chg="modMainMaster">
      <pc:chgData name="Kanika Mathur" userId="d4b421e2-2f78-4dc1-886e-5f1c5f4170d8" providerId="ADAL" clId="{A0953153-7851-1C43-B5DB-DD679E96005A}" dt="2020-06-05T08:31:17.790" v="5"/>
      <pc:docMkLst>
        <pc:docMk/>
      </pc:docMkLst>
      <pc:sldMasterChg chg="setBg">
        <pc:chgData name="Kanika Mathur" userId="d4b421e2-2f78-4dc1-886e-5f1c5f4170d8" providerId="ADAL" clId="{A0953153-7851-1C43-B5DB-DD679E96005A}" dt="2020-06-05T08:31:02.557" v="1"/>
        <pc:sldMasterMkLst>
          <pc:docMk/>
          <pc:sldMasterMk cId="68014301" sldId="2147483685"/>
        </pc:sldMasterMkLst>
      </pc:sldMasterChg>
      <pc:sldMasterChg chg="setBg">
        <pc:chgData name="Kanika Mathur" userId="d4b421e2-2f78-4dc1-886e-5f1c5f4170d8" providerId="ADAL" clId="{A0953153-7851-1C43-B5DB-DD679E96005A}" dt="2020-06-05T08:31:10.246" v="3"/>
        <pc:sldMasterMkLst>
          <pc:docMk/>
          <pc:sldMasterMk cId="682196783" sldId="2147483697"/>
        </pc:sldMasterMkLst>
      </pc:sldMasterChg>
      <pc:sldMasterChg chg="setBg">
        <pc:chgData name="Kanika Mathur" userId="d4b421e2-2f78-4dc1-886e-5f1c5f4170d8" providerId="ADAL" clId="{A0953153-7851-1C43-B5DB-DD679E96005A}" dt="2020-06-05T08:31:17.790" v="5"/>
        <pc:sldMasterMkLst>
          <pc:docMk/>
          <pc:sldMasterMk cId="473419242" sldId="2147483709"/>
        </pc:sldMasterMkLst>
      </pc:sldMasterChg>
    </pc:docChg>
  </pc:docChgLst>
  <pc:docChgLst>
    <pc:chgData name="Kanika Mathur" userId="d4b421e2-2f78-4dc1-886e-5f1c5f4170d8" providerId="ADAL" clId="{E0B99FBB-89C9-CB4B-8566-F06F894F32BB}"/>
    <pc:docChg chg="modSld modMainMaster">
      <pc:chgData name="Kanika Mathur" userId="d4b421e2-2f78-4dc1-886e-5f1c5f4170d8" providerId="ADAL" clId="{E0B99FBB-89C9-CB4B-8566-F06F894F32BB}" dt="2020-06-05T04:22:26.089" v="6"/>
      <pc:docMkLst>
        <pc:docMk/>
      </pc:docMkLst>
      <pc:sldChg chg="setBg">
        <pc:chgData name="Kanika Mathur" userId="d4b421e2-2f78-4dc1-886e-5f1c5f4170d8" providerId="ADAL" clId="{E0B99FBB-89C9-CB4B-8566-F06F894F32BB}" dt="2020-06-05T04:22:26.089" v="6"/>
        <pc:sldMkLst>
          <pc:docMk/>
          <pc:sldMk cId="164949591" sldId="259"/>
        </pc:sldMkLst>
      </pc:sldChg>
      <pc:sldMasterChg chg="setBg">
        <pc:chgData name="Kanika Mathur" userId="d4b421e2-2f78-4dc1-886e-5f1c5f4170d8" providerId="ADAL" clId="{E0B99FBB-89C9-CB4B-8566-F06F894F32BB}" dt="2020-06-05T04:18:46.341" v="1"/>
        <pc:sldMasterMkLst>
          <pc:docMk/>
          <pc:sldMasterMk cId="68014301" sldId="2147483685"/>
        </pc:sldMasterMkLst>
      </pc:sldMasterChg>
      <pc:sldMasterChg chg="setBg">
        <pc:chgData name="Kanika Mathur" userId="d4b421e2-2f78-4dc1-886e-5f1c5f4170d8" providerId="ADAL" clId="{E0B99FBB-89C9-CB4B-8566-F06F894F32BB}" dt="2020-06-05T04:22:07.951" v="3"/>
        <pc:sldMasterMkLst>
          <pc:docMk/>
          <pc:sldMasterMk cId="682196783" sldId="2147483697"/>
        </pc:sldMasterMkLst>
      </pc:sldMasterChg>
      <pc:sldMasterChg chg="setBg">
        <pc:chgData name="Kanika Mathur" userId="d4b421e2-2f78-4dc1-886e-5f1c5f4170d8" providerId="ADAL" clId="{E0B99FBB-89C9-CB4B-8566-F06F894F32BB}" dt="2020-06-05T04:22:19.231" v="5"/>
        <pc:sldMasterMkLst>
          <pc:docMk/>
          <pc:sldMasterMk cId="473419242" sldId="2147483709"/>
        </pc:sldMasterMkLst>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C77BCA-DCF0-F946-8233-A7ABE3BAD15F}" type="datetimeFigureOut">
              <a:rPr lang="en-US" smtClean="0"/>
              <a:t>11/16/2022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9A1FFE-FF2A-9C45-BFDE-1592D97A92F6}" type="slidenum">
              <a:rPr lang="en-US" smtClean="0"/>
              <a:t>‹#›</a:t>
            </a:fld>
            <a:endParaRPr lang="en-US"/>
          </a:p>
        </p:txBody>
      </p:sp>
    </p:spTree>
    <p:extLst>
      <p:ext uri="{BB962C8B-B14F-4D97-AF65-F5344CB8AC3E}">
        <p14:creationId xmlns:p14="http://schemas.microsoft.com/office/powerpoint/2010/main" val="30575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B42CB-6A0F-7241-912B-5D2F7B9CB09B}" type="datetimeFigureOut">
              <a:rPr lang="en-US" smtClean="0"/>
              <a:t>11/16/2022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50658-7FED-A04E-B5AC-33B8213004FF}" type="slidenum">
              <a:rPr lang="en-US" smtClean="0"/>
              <a:t>‹#›</a:t>
            </a:fld>
            <a:endParaRPr lang="en-US"/>
          </a:p>
        </p:txBody>
      </p:sp>
    </p:spTree>
    <p:extLst>
      <p:ext uri="{BB962C8B-B14F-4D97-AF65-F5344CB8AC3E}">
        <p14:creationId xmlns:p14="http://schemas.microsoft.com/office/powerpoint/2010/main" val="9638353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dirty="0"/>
          </a:p>
        </p:txBody>
      </p:sp>
    </p:spTree>
    <p:extLst>
      <p:ext uri="{BB962C8B-B14F-4D97-AF65-F5344CB8AC3E}">
        <p14:creationId xmlns:p14="http://schemas.microsoft.com/office/powerpoint/2010/main" val="65505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11/16/2022</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07679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11/16/2022</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7307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11/16/2022</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6614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11/16/2022</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963237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11/16/2022</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4108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11/16/2022</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8200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11/16/2022</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967181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11/16/2022</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9527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11/16/2022</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801721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11/16/2022</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01814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11/16/2022</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36832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11/16/2022</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643252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11/16/2022</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511369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11/16/2022</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54055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11/16/2022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06969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11/16/2022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153048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11/16/2022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423870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11/16/2022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584446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11/16/2022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229233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11/16/2022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6796119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11/16/2022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07803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11/16/2022</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7630303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11/16/2022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874966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11/16/2022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715211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11/16/2022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6649097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11/16/2022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38928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11/16/2022</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7129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11/16/2022</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53319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11/16/2022</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209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11/16/2022</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47669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11/16/2022</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1094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11/16/2022</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6125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1430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219678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41924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28652" y="5275571"/>
            <a:ext cx="8229600" cy="1070640"/>
          </a:xfrm>
          <a:prstGeom prst="rect">
            <a:avLst/>
          </a:prstGeom>
        </p:spPr>
        <p:txBody>
          <a:bodyPr rtlCol="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500" b="1" dirty="0">
                <a:latin typeface="+mn-lt"/>
              </a:rPr>
              <a:t>Chapter 16</a:t>
            </a:r>
          </a:p>
          <a:p>
            <a:pPr marL="69850" algn="ctr"/>
            <a:r>
              <a:rPr lang="en-US" altLang="en-US" sz="2500" b="1">
                <a:latin typeface="+mn-lt"/>
              </a:rPr>
              <a:t>Non-Parametric </a:t>
            </a:r>
            <a:r>
              <a:rPr lang="en-US" altLang="en-US" sz="2500" b="1" dirty="0">
                <a:latin typeface="+mn-lt"/>
              </a:rPr>
              <a:t>Tests</a:t>
            </a:r>
          </a:p>
        </p:txBody>
      </p:sp>
    </p:spTree>
    <p:extLst>
      <p:ext uri="{BB962C8B-B14F-4D97-AF65-F5344CB8AC3E}">
        <p14:creationId xmlns:p14="http://schemas.microsoft.com/office/powerpoint/2010/main" val="16494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2614" y="1168063"/>
            <a:ext cx="4814972" cy="461665"/>
          </a:xfrm>
          <a:prstGeom prst="rect">
            <a:avLst/>
          </a:prstGeom>
        </p:spPr>
        <p:txBody>
          <a:bodyPr wrap="none">
            <a:spAutoFit/>
          </a:bodyPr>
          <a:lstStyle/>
          <a:p>
            <a:pPr lvl="2" eaLnBrk="1" hangingPunct="1">
              <a:defRPr/>
            </a:pPr>
            <a:r>
              <a:rPr lang="en-US" sz="2400" b="1" dirty="0">
                <a:latin typeface="+mn-lt"/>
              </a:rPr>
              <a:t>Binomial Test: Scale Variable </a:t>
            </a:r>
          </a:p>
        </p:txBody>
      </p:sp>
      <p:sp>
        <p:nvSpPr>
          <p:cNvPr id="8" name="Rectangle 7"/>
          <p:cNvSpPr/>
          <p:nvPr/>
        </p:nvSpPr>
        <p:spPr>
          <a:xfrm>
            <a:off x="1401170" y="2286506"/>
            <a:ext cx="7155976" cy="3046988"/>
          </a:xfrm>
          <a:prstGeom prst="rect">
            <a:avLst/>
          </a:prstGeom>
        </p:spPr>
        <p:txBody>
          <a:bodyPr wrap="square">
            <a:spAutoFit/>
          </a:bodyPr>
          <a:lstStyle/>
          <a:p>
            <a:pPr algn="just" eaLnBrk="1" hangingPunct="1">
              <a:defRPr/>
            </a:pPr>
            <a:r>
              <a:rPr lang="en-US" sz="2400" dirty="0">
                <a:latin typeface="+mn-lt"/>
              </a:rPr>
              <a:t>Null hypothesis 	H</a:t>
            </a:r>
            <a:r>
              <a:rPr lang="en-US" sz="2400" baseline="-25000" dirty="0">
                <a:latin typeface="+mn-lt"/>
              </a:rPr>
              <a:t>0</a:t>
            </a:r>
            <a:r>
              <a:rPr lang="en-US" sz="2400" dirty="0">
                <a:latin typeface="+mn-lt"/>
              </a:rPr>
              <a:t>: </a:t>
            </a:r>
            <a:r>
              <a:rPr lang="en-US" sz="2400" i="1" dirty="0">
                <a:latin typeface="+mn-lt"/>
              </a:rPr>
              <a:t>P </a:t>
            </a:r>
            <a:r>
              <a:rPr lang="en-US" sz="2400" dirty="0">
                <a:latin typeface="+mn-lt"/>
              </a:rPr>
              <a:t>= 0.5 </a:t>
            </a:r>
            <a:r>
              <a:rPr lang="en-US" sz="2400" baseline="-25000" dirty="0">
                <a:latin typeface="+mn-lt"/>
              </a:rPr>
              <a:t> 	</a:t>
            </a:r>
          </a:p>
          <a:p>
            <a:pPr algn="just" eaLnBrk="1" hangingPunct="1">
              <a:defRPr/>
            </a:pPr>
            <a:r>
              <a:rPr lang="en-US" sz="2400" dirty="0">
                <a:latin typeface="+mn-lt"/>
              </a:rPr>
              <a:t>(The category of customers reaching in the departmental store for less and more than 6 km is same.)</a:t>
            </a:r>
          </a:p>
          <a:p>
            <a:pPr algn="just" eaLnBrk="1" hangingPunct="1">
              <a:defRPr/>
            </a:pPr>
            <a:r>
              <a:rPr lang="en-US" sz="2400" dirty="0">
                <a:latin typeface="+mn-lt"/>
              </a:rPr>
              <a:t> </a:t>
            </a:r>
          </a:p>
          <a:p>
            <a:pPr algn="just" eaLnBrk="1" hangingPunct="1">
              <a:defRPr/>
            </a:pPr>
            <a:r>
              <a:rPr lang="en-US" sz="2400" dirty="0">
                <a:latin typeface="+mn-lt"/>
              </a:rPr>
              <a:t>Alternative hypothesis 	H</a:t>
            </a:r>
            <a:r>
              <a:rPr lang="en-US" sz="2400" baseline="-25000" dirty="0">
                <a:latin typeface="+mn-lt"/>
              </a:rPr>
              <a:t>a</a:t>
            </a:r>
            <a:r>
              <a:rPr lang="en-US" sz="2400" dirty="0">
                <a:latin typeface="+mn-lt"/>
              </a:rPr>
              <a:t>: </a:t>
            </a:r>
            <a:r>
              <a:rPr lang="en-US" sz="2400" i="1" dirty="0">
                <a:latin typeface="+mn-lt"/>
              </a:rPr>
              <a:t>P</a:t>
            </a:r>
            <a:r>
              <a:rPr lang="en-US" sz="2400" dirty="0">
                <a:latin typeface="+mn-lt"/>
              </a:rPr>
              <a:t> ≠ 0.5 </a:t>
            </a:r>
            <a:r>
              <a:rPr lang="en-US" sz="2400" baseline="-25000" dirty="0">
                <a:latin typeface="+mn-lt"/>
              </a:rPr>
              <a:t> </a:t>
            </a:r>
            <a:endParaRPr lang="en-US" sz="2400" dirty="0">
              <a:latin typeface="+mn-lt"/>
            </a:endParaRPr>
          </a:p>
          <a:p>
            <a:pPr algn="just" eaLnBrk="1" hangingPunct="1">
              <a:defRPr/>
            </a:pPr>
            <a:r>
              <a:rPr lang="en-US" sz="2400" dirty="0"/>
              <a:t>(</a:t>
            </a:r>
            <a:r>
              <a:rPr lang="en-US" sz="2400" dirty="0">
                <a:latin typeface="+mn-lt"/>
              </a:rPr>
              <a:t>The  category of customers reaching the departmental store for less and more than 6 km is not same.) </a:t>
            </a:r>
            <a:r>
              <a:rPr lang="en-US" sz="2400" baseline="-25000" dirty="0">
                <a:latin typeface="+mn-lt"/>
              </a:rPr>
              <a:t> </a:t>
            </a:r>
            <a:endParaRPr lang="en-US" sz="2400" dirty="0">
              <a:latin typeface="+mn-lt"/>
            </a:endParaRP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560339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09851" y="40943"/>
            <a:ext cx="7162800" cy="5709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Binomial Test: Dichotomy Option</a:t>
            </a:r>
          </a:p>
        </p:txBody>
      </p:sp>
      <p:graphicFrame>
        <p:nvGraphicFramePr>
          <p:cNvPr id="3" name="Content Placeholder 5"/>
          <p:cNvGraphicFramePr>
            <a:graphicFrameLocks/>
          </p:cNvGraphicFramePr>
          <p:nvPr>
            <p:extLst>
              <p:ext uri="{D42A27DB-BD31-4B8C-83A1-F6EECF244321}">
                <p14:modId xmlns:p14="http://schemas.microsoft.com/office/powerpoint/2010/main" val="1529127854"/>
              </p:ext>
            </p:extLst>
          </p:nvPr>
        </p:nvGraphicFramePr>
        <p:xfrm>
          <a:off x="259307" y="1644744"/>
          <a:ext cx="8611736" cy="2053718"/>
        </p:xfrm>
        <a:graphic>
          <a:graphicData uri="http://schemas.openxmlformats.org/drawingml/2006/table">
            <a:tbl>
              <a:tblPr/>
              <a:tblGrid>
                <a:gridCol w="1437710">
                  <a:extLst>
                    <a:ext uri="{9D8B030D-6E8A-4147-A177-3AD203B41FA5}">
                      <a16:colId xmlns:a16="http://schemas.microsoft.com/office/drawing/2014/main" val="20000"/>
                    </a:ext>
                  </a:extLst>
                </a:gridCol>
                <a:gridCol w="1062883">
                  <a:extLst>
                    <a:ext uri="{9D8B030D-6E8A-4147-A177-3AD203B41FA5}">
                      <a16:colId xmlns:a16="http://schemas.microsoft.com/office/drawing/2014/main" val="20001"/>
                    </a:ext>
                  </a:extLst>
                </a:gridCol>
                <a:gridCol w="1020650">
                  <a:extLst>
                    <a:ext uri="{9D8B030D-6E8A-4147-A177-3AD203B41FA5}">
                      <a16:colId xmlns:a16="http://schemas.microsoft.com/office/drawing/2014/main" val="20002"/>
                    </a:ext>
                  </a:extLst>
                </a:gridCol>
                <a:gridCol w="818647">
                  <a:extLst>
                    <a:ext uri="{9D8B030D-6E8A-4147-A177-3AD203B41FA5}">
                      <a16:colId xmlns:a16="http://schemas.microsoft.com/office/drawing/2014/main" val="20003"/>
                    </a:ext>
                  </a:extLst>
                </a:gridCol>
                <a:gridCol w="1284319">
                  <a:extLst>
                    <a:ext uri="{9D8B030D-6E8A-4147-A177-3AD203B41FA5}">
                      <a16:colId xmlns:a16="http://schemas.microsoft.com/office/drawing/2014/main" val="20004"/>
                    </a:ext>
                  </a:extLst>
                </a:gridCol>
                <a:gridCol w="1494826">
                  <a:extLst>
                    <a:ext uri="{9D8B030D-6E8A-4147-A177-3AD203B41FA5}">
                      <a16:colId xmlns:a16="http://schemas.microsoft.com/office/drawing/2014/main" val="20005"/>
                    </a:ext>
                  </a:extLst>
                </a:gridCol>
                <a:gridCol w="1492701">
                  <a:extLst>
                    <a:ext uri="{9D8B030D-6E8A-4147-A177-3AD203B41FA5}">
                      <a16:colId xmlns:a16="http://schemas.microsoft.com/office/drawing/2014/main" val="20006"/>
                    </a:ext>
                  </a:extLst>
                </a:gridCol>
              </a:tblGrid>
              <a:tr h="420370">
                <a:tc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Category</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Observed Prop.</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Test Prop.</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Exact Sig. (2-tailed)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0185">
                <a:tc rowSpan="3">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Distance from the home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Group 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&lt;= 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77</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0.64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0.50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0.002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0185">
                <a:tc v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Group 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&gt;6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0.36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0185">
                <a:tc v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Total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120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1711543" y="1040904"/>
            <a:ext cx="5698163"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16.2. Binomial Test: Dichotomy Option</a:t>
            </a:r>
            <a:endParaRPr lang="en-US" sz="2400" dirty="0">
              <a:latin typeface="+mn-lt"/>
            </a:endParaRPr>
          </a:p>
        </p:txBody>
      </p:sp>
      <p:sp>
        <p:nvSpPr>
          <p:cNvPr id="7" name="Rectangle 6"/>
          <p:cNvSpPr/>
          <p:nvPr/>
        </p:nvSpPr>
        <p:spPr>
          <a:xfrm>
            <a:off x="814315" y="3920630"/>
            <a:ext cx="7492620" cy="2308324"/>
          </a:xfrm>
          <a:prstGeom prst="rect">
            <a:avLst/>
          </a:prstGeom>
          <a:ln>
            <a:solidFill>
              <a:schemeClr val="accent1"/>
            </a:solidFill>
          </a:ln>
        </p:spPr>
        <p:txBody>
          <a:bodyPr wrap="square">
            <a:spAutoFit/>
          </a:bodyPr>
          <a:lstStyle/>
          <a:p>
            <a:pPr algn="just" eaLnBrk="1" hangingPunct="1">
              <a:defRPr/>
            </a:pPr>
            <a:r>
              <a:rPr lang="en-US" sz="2400" dirty="0">
                <a:latin typeface="+mn-lt"/>
              </a:rPr>
              <a:t>The </a:t>
            </a:r>
            <a:r>
              <a:rPr lang="en-US" sz="2400" i="1" dirty="0">
                <a:latin typeface="+mn-lt"/>
              </a:rPr>
              <a:t>p</a:t>
            </a:r>
            <a:r>
              <a:rPr lang="en-US" sz="2400" dirty="0">
                <a:latin typeface="+mn-lt"/>
              </a:rPr>
              <a:t>-value associated with this test is less than 5 per cent LoS (</a:t>
            </a:r>
            <a:r>
              <a:rPr lang="en-US" sz="2400" i="1" dirty="0">
                <a:latin typeface="+mn-lt"/>
              </a:rPr>
              <a:t>p </a:t>
            </a:r>
            <a:r>
              <a:rPr lang="en-US" sz="2400" dirty="0">
                <a:latin typeface="+mn-lt"/>
              </a:rPr>
              <a:t>&lt; 0.05, 0.002). Thus, there is sufficient evidence to reject the null hypothesis and conclude that the proportion for these two groups is not the same. Hence, we can conclude that there is greater proportion of customers that cover the distance equal or less than 6 km. </a:t>
            </a: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47894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89296" y="154676"/>
            <a:ext cx="7292454" cy="5231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ctr" defTabSz="914400">
              <a:defRPr/>
            </a:pPr>
            <a:r>
              <a:rPr lang="en-US" sz="3400" b="1" kern="0" dirty="0">
                <a:solidFill>
                  <a:schemeClr val="tx1"/>
                </a:solidFill>
                <a:latin typeface="+mn-lt"/>
              </a:rPr>
              <a:t> Chi-Square: Test of Association</a:t>
            </a:r>
          </a:p>
        </p:txBody>
      </p:sp>
      <p:sp>
        <p:nvSpPr>
          <p:cNvPr id="3" name="Content Placeholder 2"/>
          <p:cNvSpPr txBox="1">
            <a:spLocks/>
          </p:cNvSpPr>
          <p:nvPr/>
        </p:nvSpPr>
        <p:spPr>
          <a:xfrm>
            <a:off x="685800" y="1276065"/>
            <a:ext cx="7772400" cy="116688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The test is used to ascertain whether one categorical variable is dependent on another or not. Thus, it is used to examine the association between the nominal variables.</a:t>
            </a:r>
          </a:p>
        </p:txBody>
      </p:sp>
      <p:sp>
        <p:nvSpPr>
          <p:cNvPr id="5" name="Rectangle 4"/>
          <p:cNvSpPr/>
          <p:nvPr/>
        </p:nvSpPr>
        <p:spPr>
          <a:xfrm>
            <a:off x="789296" y="2546490"/>
            <a:ext cx="7772400" cy="3416320"/>
          </a:xfrm>
          <a:prstGeom prst="rect">
            <a:avLst/>
          </a:prstGeom>
        </p:spPr>
        <p:txBody>
          <a:bodyPr>
            <a:spAutoFit/>
          </a:bodyPr>
          <a:lstStyle/>
          <a:p>
            <a:pPr eaLnBrk="1" hangingPunct="1">
              <a:defRPr/>
            </a:pPr>
            <a:r>
              <a:rPr lang="en-US" sz="2400" dirty="0">
                <a:latin typeface="+mn-lt"/>
              </a:rPr>
              <a:t>Data set </a:t>
            </a:r>
            <a:r>
              <a:rPr lang="en-US" sz="2400" i="1" dirty="0">
                <a:latin typeface="+mn-lt"/>
              </a:rPr>
              <a:t>retail.sav </a:t>
            </a:r>
            <a:r>
              <a:rPr lang="en-US" sz="2400" dirty="0">
                <a:latin typeface="+mn-lt"/>
              </a:rPr>
              <a:t>is used to examine whether shopping time in the departmental store is independent to the gender. The following null and alternative hypothesis are framed.</a:t>
            </a:r>
          </a:p>
          <a:p>
            <a:pPr eaLnBrk="1" hangingPunct="1">
              <a:defRPr/>
            </a:pPr>
            <a:r>
              <a:rPr lang="en-US" sz="2400" dirty="0">
                <a:latin typeface="+mn-lt"/>
              </a:rPr>
              <a:t> </a:t>
            </a:r>
          </a:p>
          <a:p>
            <a:pPr eaLnBrk="1" hangingPunct="1">
              <a:defRPr/>
            </a:pPr>
            <a:r>
              <a:rPr lang="en-US" sz="2400" dirty="0">
                <a:latin typeface="+mn-lt"/>
              </a:rPr>
              <a:t>Null hypothesis 	H</a:t>
            </a:r>
            <a:r>
              <a:rPr lang="en-US" sz="2400" baseline="-25000" dirty="0">
                <a:latin typeface="+mn-lt"/>
              </a:rPr>
              <a:t>0</a:t>
            </a:r>
            <a:r>
              <a:rPr lang="en-US" sz="2400" dirty="0">
                <a:latin typeface="+mn-lt"/>
              </a:rPr>
              <a:t>: </a:t>
            </a:r>
            <a:r>
              <a:rPr lang="en-US" sz="2400" baseline="-25000" dirty="0">
                <a:latin typeface="+mn-lt"/>
              </a:rPr>
              <a:t> </a:t>
            </a:r>
            <a:r>
              <a:rPr lang="en-US" sz="2400" dirty="0">
                <a:latin typeface="+mn-lt"/>
              </a:rPr>
              <a:t>The shopping time is independent to a particular gender.</a:t>
            </a:r>
          </a:p>
          <a:p>
            <a:pPr eaLnBrk="1" hangingPunct="1">
              <a:defRPr/>
            </a:pPr>
            <a:r>
              <a:rPr lang="en-US" sz="2400" dirty="0">
                <a:latin typeface="+mn-lt"/>
              </a:rPr>
              <a:t> </a:t>
            </a:r>
          </a:p>
          <a:p>
            <a:pPr eaLnBrk="1" hangingPunct="1">
              <a:defRPr/>
            </a:pPr>
            <a:r>
              <a:rPr lang="en-US" sz="2400" dirty="0">
                <a:latin typeface="+mn-lt"/>
              </a:rPr>
              <a:t>Alternative hypothesis 	H</a:t>
            </a:r>
            <a:r>
              <a:rPr lang="en-US" sz="2400" baseline="-25000" dirty="0">
                <a:latin typeface="+mn-lt"/>
              </a:rPr>
              <a:t>a</a:t>
            </a:r>
            <a:r>
              <a:rPr lang="en-US" sz="2400" dirty="0">
                <a:latin typeface="+mn-lt"/>
              </a:rPr>
              <a:t>: 	 The shopping time is not independent to a particular gender.</a:t>
            </a: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138955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6"/>
          <p:cNvGraphicFramePr>
            <a:graphicFrameLocks/>
          </p:cNvGraphicFramePr>
          <p:nvPr>
            <p:extLst>
              <p:ext uri="{D42A27DB-BD31-4B8C-83A1-F6EECF244321}">
                <p14:modId xmlns:p14="http://schemas.microsoft.com/office/powerpoint/2010/main" val="3176602017"/>
              </p:ext>
            </p:extLst>
          </p:nvPr>
        </p:nvGraphicFramePr>
        <p:xfrm>
          <a:off x="1182806" y="619835"/>
          <a:ext cx="7597775" cy="2076069"/>
        </p:xfrm>
        <a:graphic>
          <a:graphicData uri="http://schemas.openxmlformats.org/drawingml/2006/table">
            <a:tbl>
              <a:tblPr firstRow="1" firstCol="1" lastRow="1" lastCol="1" bandRow="1" bandCol="1">
                <a:tableStyleId>{5940675A-B579-460E-94D1-54222C63F5DA}</a:tableStyleId>
              </a:tblPr>
              <a:tblGrid>
                <a:gridCol w="7597775">
                  <a:extLst>
                    <a:ext uri="{9D8B030D-6E8A-4147-A177-3AD203B41FA5}">
                      <a16:colId xmlns:a16="http://schemas.microsoft.com/office/drawing/2014/main" val="20000"/>
                    </a:ext>
                  </a:extLst>
                </a:gridCol>
              </a:tblGrid>
              <a:tr h="1577975">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16.2. </a:t>
                      </a:r>
                      <a:r>
                        <a:rPr lang="en-US" sz="2400" kern="1200" dirty="0">
                          <a:effectLst/>
                        </a:rPr>
                        <a:t>Use retail.sav » </a:t>
                      </a:r>
                      <a:r>
                        <a:rPr lang="en-US" sz="2400" kern="1200" dirty="0" err="1">
                          <a:effectLst/>
                        </a:rPr>
                        <a:t>Analyse</a:t>
                      </a:r>
                      <a:r>
                        <a:rPr lang="en-US" sz="2400" kern="1200" dirty="0">
                          <a:effectLst/>
                        </a:rPr>
                        <a:t> » Descriptive statistics » Cross tabs » Select Shopping time and transfer into Row(s) box » Select Gender and transfer into Column(s) box » Click Cells » Expected » Click Statistics » Select Chi-square and Phi and Cramer’s V in Nominal area » Continue » Click </a:t>
                      </a:r>
                      <a:r>
                        <a:rPr lang="en-US" sz="2400" i="1" kern="1200" dirty="0">
                          <a:effectLst/>
                        </a:rPr>
                        <a:t>OK </a:t>
                      </a:r>
                      <a:endParaRPr lang="en-US" sz="2400" i="1"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608" y="3068469"/>
            <a:ext cx="3505200" cy="29718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4008" y="3068469"/>
            <a:ext cx="3352800" cy="29718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615686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70128" y="180833"/>
            <a:ext cx="7218528" cy="58344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Outputs</a:t>
            </a:r>
          </a:p>
        </p:txBody>
      </p:sp>
      <p:graphicFrame>
        <p:nvGraphicFramePr>
          <p:cNvPr id="3" name="Content Placeholder 5"/>
          <p:cNvGraphicFramePr>
            <a:graphicFrameLocks/>
          </p:cNvGraphicFramePr>
          <p:nvPr>
            <p:extLst>
              <p:ext uri="{D42A27DB-BD31-4B8C-83A1-F6EECF244321}">
                <p14:modId xmlns:p14="http://schemas.microsoft.com/office/powerpoint/2010/main" val="1271090478"/>
              </p:ext>
            </p:extLst>
          </p:nvPr>
        </p:nvGraphicFramePr>
        <p:xfrm>
          <a:off x="184813" y="1601504"/>
          <a:ext cx="8789157" cy="4635370"/>
        </p:xfrm>
        <a:graphic>
          <a:graphicData uri="http://schemas.openxmlformats.org/drawingml/2006/table">
            <a:tbl>
              <a:tblPr/>
              <a:tblGrid>
                <a:gridCol w="1405328">
                  <a:extLst>
                    <a:ext uri="{9D8B030D-6E8A-4147-A177-3AD203B41FA5}">
                      <a16:colId xmlns:a16="http://schemas.microsoft.com/office/drawing/2014/main" val="20000"/>
                    </a:ext>
                  </a:extLst>
                </a:gridCol>
                <a:gridCol w="1407280">
                  <a:extLst>
                    <a:ext uri="{9D8B030D-6E8A-4147-A177-3AD203B41FA5}">
                      <a16:colId xmlns:a16="http://schemas.microsoft.com/office/drawing/2014/main" val="20001"/>
                    </a:ext>
                  </a:extLst>
                </a:gridCol>
                <a:gridCol w="2041630">
                  <a:extLst>
                    <a:ext uri="{9D8B030D-6E8A-4147-A177-3AD203B41FA5}">
                      <a16:colId xmlns:a16="http://schemas.microsoft.com/office/drawing/2014/main" val="20002"/>
                    </a:ext>
                  </a:extLst>
                </a:gridCol>
                <a:gridCol w="1217951">
                  <a:extLst>
                    <a:ext uri="{9D8B030D-6E8A-4147-A177-3AD203B41FA5}">
                      <a16:colId xmlns:a16="http://schemas.microsoft.com/office/drawing/2014/main" val="20003"/>
                    </a:ext>
                  </a:extLst>
                </a:gridCol>
                <a:gridCol w="1311640">
                  <a:extLst>
                    <a:ext uri="{9D8B030D-6E8A-4147-A177-3AD203B41FA5}">
                      <a16:colId xmlns:a16="http://schemas.microsoft.com/office/drawing/2014/main" val="20004"/>
                    </a:ext>
                  </a:extLst>
                </a:gridCol>
                <a:gridCol w="1405328">
                  <a:extLst>
                    <a:ext uri="{9D8B030D-6E8A-4147-A177-3AD203B41FA5}">
                      <a16:colId xmlns:a16="http://schemas.microsoft.com/office/drawing/2014/main" val="20005"/>
                    </a:ext>
                  </a:extLst>
                </a:gridCol>
              </a:tblGrid>
              <a:tr h="210344">
                <a:tc rowSpan="2" gridSpan="3">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 </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hMerge="1">
                  <a:txBody>
                    <a:bodyPr/>
                    <a:lstStyle/>
                    <a:p>
                      <a:endParaRPr lang="en-US"/>
                    </a:p>
                  </a:txBody>
                  <a:tcPr/>
                </a:tc>
                <a:tc gridSpan="2">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Gender</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Total</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0344">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Male</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Female</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210344">
                <a:tc rowSpan="10">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Shopping time</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Early in the morning</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Count</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33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Expected count</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20.6</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12.4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33.0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0344">
                <a:tc vMerge="1">
                  <a:txBody>
                    <a:bodyPr/>
                    <a:lstStyle/>
                    <a:p>
                      <a:endParaRPr lang="en-US"/>
                    </a:p>
                  </a:txBody>
                  <a:tcPr/>
                </a:tc>
                <a:tc rowSpan="2">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Afternoon</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Count</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6</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8</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Expected count</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8.8</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5.3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14.0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0344">
                <a:tc vMerge="1">
                  <a:txBody>
                    <a:bodyPr/>
                    <a:lstStyle/>
                    <a:p>
                      <a:endParaRPr lang="en-US"/>
                    </a:p>
                  </a:txBody>
                  <a:tcPr/>
                </a:tc>
                <a:tc rowSpan="2">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Evening</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Count</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5</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19</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Expected count</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11.9</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7.1</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19.0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0344">
                <a:tc vMerge="1">
                  <a:txBody>
                    <a:bodyPr/>
                    <a:lstStyle/>
                    <a:p>
                      <a:endParaRPr lang="en-US"/>
                    </a:p>
                  </a:txBody>
                  <a:tcPr/>
                </a:tc>
                <a:tc rowSpan="2">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Late evening hours</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Count</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30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16</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46</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Expected count</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28.8</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17.3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46.0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10344">
                <a:tc vMerge="1">
                  <a:txBody>
                    <a:bodyPr/>
                    <a:lstStyle/>
                    <a:p>
                      <a:endParaRPr lang="en-US"/>
                    </a:p>
                  </a:txBody>
                  <a:tcPr/>
                </a:tc>
                <a:tc rowSpan="2">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Not fixed</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Count</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5</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8</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20687">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Expected count</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5.0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3.0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8.0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10344">
                <a:tc rowSpan="2" gridSpan="2">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Total</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Count</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75</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45</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120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420687">
                <a:tc gridSpan="2" vMerge="1">
                  <a:txBody>
                    <a:bodyPr/>
                    <a:lstStyle/>
                    <a:p>
                      <a:endParaRPr lang="en-US"/>
                    </a:p>
                  </a:txBody>
                  <a:tcPr/>
                </a:tc>
                <a:tc hMerge="1" vMerge="1">
                  <a:txBody>
                    <a:bodyPr/>
                    <a:lstStyle/>
                    <a:p>
                      <a:endParaRPr lang="en-US"/>
                    </a:p>
                  </a:txBody>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Expected count</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75.0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45.0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120.0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5" name="Rectangle 1"/>
          <p:cNvSpPr>
            <a:spLocks noChangeArrowheads="1"/>
          </p:cNvSpPr>
          <p:nvPr/>
        </p:nvSpPr>
        <p:spPr bwMode="auto">
          <a:xfrm>
            <a:off x="838200" y="1023135"/>
            <a:ext cx="7191584"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16.3. Cross-Tabulation: </a:t>
            </a:r>
            <a:r>
              <a:rPr lang="en-US" sz="2400" i="1" dirty="0">
                <a:latin typeface="+mn-lt"/>
                <a:ea typeface="Times New Roman" pitchFamily="18" charset="0"/>
                <a:cs typeface="Times New Roman" pitchFamily="18" charset="0"/>
              </a:rPr>
              <a:t>Shopping Time</a:t>
            </a:r>
            <a:r>
              <a:rPr lang="en-US" sz="2400" dirty="0">
                <a:latin typeface="+mn-lt"/>
                <a:ea typeface="Times New Roman" pitchFamily="18" charset="0"/>
                <a:cs typeface="Times New Roman" pitchFamily="18" charset="0"/>
              </a:rPr>
              <a:t> and </a:t>
            </a:r>
            <a:r>
              <a:rPr lang="en-US" sz="2400" i="1" dirty="0">
                <a:latin typeface="+mn-lt"/>
                <a:ea typeface="Times New Roman" pitchFamily="18" charset="0"/>
                <a:cs typeface="Times New Roman" pitchFamily="18" charset="0"/>
              </a:rPr>
              <a:t>Gender</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719963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03847" y="218364"/>
            <a:ext cx="6994478" cy="5368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Chi-Square Statistic</a:t>
            </a:r>
          </a:p>
        </p:txBody>
      </p:sp>
      <p:graphicFrame>
        <p:nvGraphicFramePr>
          <p:cNvPr id="3" name="Content Placeholder 5"/>
          <p:cNvGraphicFramePr>
            <a:graphicFrameLocks/>
          </p:cNvGraphicFramePr>
          <p:nvPr>
            <p:extLst>
              <p:ext uri="{D42A27DB-BD31-4B8C-83A1-F6EECF244321}">
                <p14:modId xmlns:p14="http://schemas.microsoft.com/office/powerpoint/2010/main" val="3676167532"/>
              </p:ext>
            </p:extLst>
          </p:nvPr>
        </p:nvGraphicFramePr>
        <p:xfrm>
          <a:off x="706911" y="1765746"/>
          <a:ext cx="7631231" cy="2400239"/>
        </p:xfrm>
        <a:graphic>
          <a:graphicData uri="http://schemas.openxmlformats.org/drawingml/2006/table">
            <a:tbl>
              <a:tblPr/>
              <a:tblGrid>
                <a:gridCol w="2517520">
                  <a:extLst>
                    <a:ext uri="{9D8B030D-6E8A-4147-A177-3AD203B41FA5}">
                      <a16:colId xmlns:a16="http://schemas.microsoft.com/office/drawing/2014/main" val="20000"/>
                    </a:ext>
                  </a:extLst>
                </a:gridCol>
                <a:gridCol w="1103601">
                  <a:extLst>
                    <a:ext uri="{9D8B030D-6E8A-4147-A177-3AD203B41FA5}">
                      <a16:colId xmlns:a16="http://schemas.microsoft.com/office/drawing/2014/main" val="20001"/>
                    </a:ext>
                  </a:extLst>
                </a:gridCol>
                <a:gridCol w="863211">
                  <a:extLst>
                    <a:ext uri="{9D8B030D-6E8A-4147-A177-3AD203B41FA5}">
                      <a16:colId xmlns:a16="http://schemas.microsoft.com/office/drawing/2014/main" val="20002"/>
                    </a:ext>
                  </a:extLst>
                </a:gridCol>
                <a:gridCol w="3146899">
                  <a:extLst>
                    <a:ext uri="{9D8B030D-6E8A-4147-A177-3AD203B41FA5}">
                      <a16:colId xmlns:a16="http://schemas.microsoft.com/office/drawing/2014/main" val="20003"/>
                    </a:ext>
                  </a:extLst>
                </a:gridCol>
              </a:tblGrid>
              <a:tr h="245269">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Value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df</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Asymp. Sig. (2-sided)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5269">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Pearson chi-square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3.514</a:t>
                      </a:r>
                      <a:r>
                        <a:rPr kumimoji="0" lang="en-US" sz="2400" b="0" i="0" u="none" strike="noStrike" cap="none" normalizeH="0" baseline="30000" dirty="0">
                          <a:ln>
                            <a:noFill/>
                          </a:ln>
                          <a:solidFill>
                            <a:schemeClr val="tx1"/>
                          </a:solidFill>
                          <a:effectLst/>
                          <a:latin typeface="+mn-lt"/>
                        </a:rPr>
                        <a:t>a</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0.476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5269">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Likelihood ratio</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3.476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0.482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5269">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No of valid cases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120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0537">
                <a:tc gridSpan="4">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30000" dirty="0">
                          <a:ln>
                            <a:noFill/>
                          </a:ln>
                          <a:solidFill>
                            <a:schemeClr val="tx1"/>
                          </a:solidFill>
                          <a:effectLst/>
                          <a:latin typeface="+mn-lt"/>
                        </a:rPr>
                        <a:t>a</a:t>
                      </a:r>
                      <a:r>
                        <a:rPr kumimoji="0" lang="en-US" sz="2400" b="0" i="0" u="none" strike="noStrike" cap="none" normalizeH="0" baseline="0" dirty="0">
                          <a:ln>
                            <a:noFill/>
                          </a:ln>
                          <a:solidFill>
                            <a:schemeClr val="tx1"/>
                          </a:solidFill>
                          <a:effectLst/>
                          <a:latin typeface="+mn-lt"/>
                        </a:rPr>
                        <a:t>1 cells (10.0%) have expected count less than 5. The minimum expected count is 3.00.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1822711" y="1147286"/>
            <a:ext cx="4009687"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16.4. Chi-Square Statistic</a:t>
            </a:r>
            <a:endParaRPr lang="en-US" sz="2400" dirty="0">
              <a:latin typeface="+mn-lt"/>
            </a:endParaRPr>
          </a:p>
        </p:txBody>
      </p:sp>
      <p:sp>
        <p:nvSpPr>
          <p:cNvPr id="8" name="Rectangle 7"/>
          <p:cNvSpPr/>
          <p:nvPr/>
        </p:nvSpPr>
        <p:spPr>
          <a:xfrm>
            <a:off x="726102" y="4515230"/>
            <a:ext cx="7612040" cy="1569660"/>
          </a:xfrm>
          <a:prstGeom prst="rect">
            <a:avLst/>
          </a:prstGeom>
          <a:ln>
            <a:solidFill>
              <a:srgbClr val="92D050"/>
            </a:solidFill>
          </a:ln>
        </p:spPr>
        <p:txBody>
          <a:bodyPr wrap="square">
            <a:spAutoFit/>
          </a:bodyPr>
          <a:lstStyle/>
          <a:p>
            <a:pPr algn="just" eaLnBrk="1" hangingPunct="1">
              <a:defRPr/>
            </a:pPr>
            <a:r>
              <a:rPr lang="en-US" sz="2400" dirty="0">
                <a:latin typeface="+mn-lt"/>
              </a:rPr>
              <a:t>A </a:t>
            </a:r>
            <a:r>
              <a:rPr lang="en-US" sz="2400" i="1" dirty="0">
                <a:latin typeface="+mn-lt"/>
              </a:rPr>
              <a:t>p</a:t>
            </a:r>
            <a:r>
              <a:rPr lang="en-US" sz="2400" dirty="0">
                <a:latin typeface="+mn-lt"/>
              </a:rPr>
              <a:t>-value associated with this test is more than 5 per cent LoS (Chi-square = 3.5 (4), </a:t>
            </a:r>
            <a:r>
              <a:rPr lang="en-US" sz="2400" i="1" dirty="0">
                <a:latin typeface="+mn-lt"/>
              </a:rPr>
              <a:t>p </a:t>
            </a:r>
            <a:r>
              <a:rPr lang="en-US" sz="2400" dirty="0">
                <a:latin typeface="+mn-lt"/>
              </a:rPr>
              <a:t>&gt; 0.05, 0.476). Thus, we fail to reject the null hypothesis of no-relationship between the two variables. </a:t>
            </a: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47773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9471380"/>
              </p:ext>
            </p:extLst>
          </p:nvPr>
        </p:nvGraphicFramePr>
        <p:xfrm>
          <a:off x="1188207" y="2563671"/>
          <a:ext cx="7487257" cy="1282384"/>
        </p:xfrm>
        <a:graphic>
          <a:graphicData uri="http://schemas.openxmlformats.org/drawingml/2006/table">
            <a:tbl>
              <a:tblPr/>
              <a:tblGrid>
                <a:gridCol w="1759709">
                  <a:extLst>
                    <a:ext uri="{9D8B030D-6E8A-4147-A177-3AD203B41FA5}">
                      <a16:colId xmlns:a16="http://schemas.microsoft.com/office/drawing/2014/main" val="20000"/>
                    </a:ext>
                  </a:extLst>
                </a:gridCol>
                <a:gridCol w="1619203">
                  <a:extLst>
                    <a:ext uri="{9D8B030D-6E8A-4147-A177-3AD203B41FA5}">
                      <a16:colId xmlns:a16="http://schemas.microsoft.com/office/drawing/2014/main" val="20001"/>
                    </a:ext>
                  </a:extLst>
                </a:gridCol>
                <a:gridCol w="2052665">
                  <a:extLst>
                    <a:ext uri="{9D8B030D-6E8A-4147-A177-3AD203B41FA5}">
                      <a16:colId xmlns:a16="http://schemas.microsoft.com/office/drawing/2014/main" val="20002"/>
                    </a:ext>
                  </a:extLst>
                </a:gridCol>
                <a:gridCol w="2055680">
                  <a:extLst>
                    <a:ext uri="{9D8B030D-6E8A-4147-A177-3AD203B41FA5}">
                      <a16:colId xmlns:a16="http://schemas.microsoft.com/office/drawing/2014/main" val="20003"/>
                    </a:ext>
                  </a:extLst>
                </a:gridCol>
              </a:tblGrid>
              <a:tr h="245269">
                <a:tc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Value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Approx Sig.</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5269">
                <a:tc rowSpan="2">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Nominal by nominal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Phi</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0.171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0.476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0538">
                <a:tc vMerge="1">
                  <a:txBody>
                    <a:bodyPr/>
                    <a:lstStyle/>
                    <a:p>
                      <a:endParaRPr lang="en-US"/>
                    </a:p>
                  </a:txBody>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Cramer's V</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0.171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0.476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Rectangle 2"/>
          <p:cNvSpPr>
            <a:spLocks noChangeArrowheads="1"/>
          </p:cNvSpPr>
          <p:nvPr/>
        </p:nvSpPr>
        <p:spPr bwMode="auto">
          <a:xfrm>
            <a:off x="1426191" y="1818215"/>
            <a:ext cx="6689716"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16.5. Test of Association: Symmetric Measures</a:t>
            </a:r>
            <a:endParaRPr lang="en-US" sz="2400" dirty="0">
              <a:latin typeface="+mn-lt"/>
            </a:endParaRP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174635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Rot="1" noChangeAspect="1" noMove="1" noResize="1" noEditPoints="1" noAdjustHandles="1" noChangeArrowheads="1" noChangeShapeType="1" noTextEdit="1"/>
          </p:cNvSpPr>
          <p:nvPr/>
        </p:nvSpPr>
        <p:spPr>
          <a:xfrm>
            <a:off x="1219200" y="1752600"/>
            <a:ext cx="6553200" cy="2835520"/>
          </a:xfrm>
          <a:prstGeom prst="rect">
            <a:avLst/>
          </a:prstGeom>
          <a:blipFill rotWithShape="1">
            <a:blip r:embed="rId2"/>
            <a:stretch>
              <a:fillRect l="-744" t="-1075" b="-1075"/>
            </a:stretch>
          </a:blipFill>
        </p:spPr>
        <p:txBody>
          <a:bodyPr/>
          <a:lstStyle/>
          <a:p>
            <a:pPr eaLnBrk="1" hangingPunct="1">
              <a:defRPr/>
            </a:pPr>
            <a:r>
              <a:rPr lang="en-US" dirty="0">
                <a:noFill/>
                <a:latin typeface="Arial" charset="0"/>
              </a:rPr>
              <a:t> </a:t>
            </a: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901850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03263" y="150125"/>
            <a:ext cx="7559722" cy="5595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Calculations in Chi-Square </a:t>
            </a:r>
          </a:p>
        </p:txBody>
      </p:sp>
      <p:sp>
        <p:nvSpPr>
          <p:cNvPr id="4" name="Rectangle 1"/>
          <p:cNvSpPr>
            <a:spLocks noChangeArrowheads="1"/>
          </p:cNvSpPr>
          <p:nvPr/>
        </p:nvSpPr>
        <p:spPr bwMode="auto">
          <a:xfrm>
            <a:off x="1896057" y="1005425"/>
            <a:ext cx="5254067"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16.6. Calculations: Chi-Square Test </a:t>
            </a:r>
            <a:endParaRPr lang="en-US" sz="2400" dirty="0">
              <a:latin typeface="+mn-lt"/>
            </a:endParaRPr>
          </a:p>
        </p:txBody>
      </p:sp>
      <p:graphicFrame>
        <p:nvGraphicFramePr>
          <p:cNvPr id="5" name="Content Placeholder 7"/>
          <p:cNvGraphicFramePr>
            <a:graphicFrameLocks/>
          </p:cNvGraphicFramePr>
          <p:nvPr>
            <p:extLst>
              <p:ext uri="{D42A27DB-BD31-4B8C-83A1-F6EECF244321}">
                <p14:modId xmlns:p14="http://schemas.microsoft.com/office/powerpoint/2010/main" val="957299053"/>
              </p:ext>
            </p:extLst>
          </p:nvPr>
        </p:nvGraphicFramePr>
        <p:xfrm>
          <a:off x="1870716" y="1558116"/>
          <a:ext cx="5334000" cy="4559863"/>
        </p:xfrm>
        <a:graphic>
          <a:graphicData uri="http://schemas.openxmlformats.org/drawingml/2006/table">
            <a:tbl>
              <a:tblPr firstRow="1" firstCol="1" bandRow="1">
                <a:tableStyleId>{5940675A-B579-460E-94D1-54222C63F5DA}</a:tableStyleId>
              </a:tblPr>
              <a:tblGrid>
                <a:gridCol w="1778000">
                  <a:extLst>
                    <a:ext uri="{9D8B030D-6E8A-4147-A177-3AD203B41FA5}">
                      <a16:colId xmlns:a16="http://schemas.microsoft.com/office/drawing/2014/main" val="20000"/>
                    </a:ext>
                  </a:extLst>
                </a:gridCol>
                <a:gridCol w="2025316">
                  <a:extLst>
                    <a:ext uri="{9D8B030D-6E8A-4147-A177-3AD203B41FA5}">
                      <a16:colId xmlns:a16="http://schemas.microsoft.com/office/drawing/2014/main" val="20001"/>
                    </a:ext>
                  </a:extLst>
                </a:gridCol>
                <a:gridCol w="1530684">
                  <a:extLst>
                    <a:ext uri="{9D8B030D-6E8A-4147-A177-3AD203B41FA5}">
                      <a16:colId xmlns:a16="http://schemas.microsoft.com/office/drawing/2014/main" val="20002"/>
                    </a:ext>
                  </a:extLst>
                </a:gridCol>
              </a:tblGrid>
              <a:tr h="536503">
                <a:tc>
                  <a:txBody>
                    <a:bodyPr/>
                    <a:lstStyle/>
                    <a:p>
                      <a:endParaRPr lang="en-US" sz="2400" dirty="0"/>
                    </a:p>
                  </a:txBody>
                  <a:tcPr marL="68580" marR="68580" marT="0" marB="0">
                    <a:blipFill rotWithShape="1">
                      <a:blip r:embed="rId2"/>
                      <a:stretch>
                        <a:fillRect l="-342" t="-7955" r="-199658" b="-642045"/>
                      </a:stretch>
                    </a:blipFill>
                  </a:tcPr>
                </a:tc>
                <a:tc>
                  <a:txBody>
                    <a:bodyPr/>
                    <a:lstStyle/>
                    <a:p>
                      <a:endParaRPr lang="en-US" sz="2400" dirty="0"/>
                    </a:p>
                  </a:txBody>
                  <a:tcPr marL="68580" marR="68580" marT="0" marB="0">
                    <a:blipFill rotWithShape="1">
                      <a:blip r:embed="rId2"/>
                      <a:stretch>
                        <a:fillRect l="-88253" t="-7955" r="-75602" b="-642045"/>
                      </a:stretch>
                    </a:blipFill>
                  </a:tcPr>
                </a:tc>
                <a:tc>
                  <a:txBody>
                    <a:bodyPr/>
                    <a:lstStyle/>
                    <a:p>
                      <a:endParaRPr lang="en-US" sz="2400" dirty="0"/>
                    </a:p>
                  </a:txBody>
                  <a:tcPr marL="68580" marR="68580" marT="0" marB="0">
                    <a:blipFill rotWithShape="1">
                      <a:blip r:embed="rId2"/>
                      <a:stretch>
                        <a:fillRect l="-249004" t="-7955" b="-642045"/>
                      </a:stretch>
                    </a:blipFill>
                  </a:tcPr>
                </a:tc>
                <a:extLst>
                  <a:ext uri="{0D108BD9-81ED-4DB2-BD59-A6C34878D82A}">
                    <a16:rowId xmlns:a16="http://schemas.microsoft.com/office/drawing/2014/main" val="10000"/>
                  </a:ext>
                </a:extLst>
              </a:tr>
              <a:tr h="313489">
                <a:tc>
                  <a:txBody>
                    <a:bodyPr/>
                    <a:lstStyle/>
                    <a:p>
                      <a:pPr marL="0" marR="0" algn="ctr">
                        <a:spcBef>
                          <a:spcPts val="0"/>
                        </a:spcBef>
                        <a:spcAft>
                          <a:spcPts val="0"/>
                        </a:spcAft>
                      </a:pPr>
                      <a:r>
                        <a:rPr lang="en-US" sz="2400" dirty="0">
                          <a:solidFill>
                            <a:schemeClr val="tx1"/>
                          </a:solidFill>
                          <a:effectLst/>
                        </a:rPr>
                        <a:t>20</a:t>
                      </a:r>
                      <a:endParaRPr lang="en-US" sz="2400" dirty="0">
                        <a:solidFill>
                          <a:schemeClr val="tx1"/>
                        </a:solidFill>
                        <a:effectLst/>
                        <a:latin typeface="Arial"/>
                        <a:ea typeface="Times New Roman"/>
                        <a:cs typeface="Times New Roman"/>
                      </a:endParaRPr>
                    </a:p>
                  </a:txBody>
                  <a:tcPr marL="68580" marR="68580" marT="0" marB="0"/>
                </a:tc>
                <a:tc>
                  <a:txBody>
                    <a:bodyPr/>
                    <a:lstStyle/>
                    <a:p>
                      <a:endParaRPr lang="en-US" sz="2400" dirty="0"/>
                    </a:p>
                  </a:txBody>
                  <a:tcPr marL="68580" marR="68580" marT="0" marB="0">
                    <a:blipFill rotWithShape="1">
                      <a:blip r:embed="rId2"/>
                      <a:stretch>
                        <a:fillRect l="-88253" t="-182692" r="-75602" b="-986538"/>
                      </a:stretch>
                    </a:blipFill>
                  </a:tcPr>
                </a:tc>
                <a:tc>
                  <a:txBody>
                    <a:bodyPr/>
                    <a:lstStyle/>
                    <a:p>
                      <a:pPr marL="0" marR="0" algn="ctr">
                        <a:spcBef>
                          <a:spcPts val="0"/>
                        </a:spcBef>
                        <a:spcAft>
                          <a:spcPts val="0"/>
                        </a:spcAft>
                      </a:pPr>
                      <a:r>
                        <a:rPr lang="en-US" sz="2400" dirty="0">
                          <a:solidFill>
                            <a:schemeClr val="tx1"/>
                          </a:solidFill>
                          <a:effectLst/>
                        </a:rPr>
                        <a:t>0.017</a:t>
                      </a:r>
                      <a:endParaRPr lang="en-US" sz="24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1"/>
                  </a:ext>
                </a:extLst>
              </a:tr>
              <a:tr h="313489">
                <a:tc>
                  <a:txBody>
                    <a:bodyPr/>
                    <a:lstStyle/>
                    <a:p>
                      <a:pPr marL="0" marR="0" algn="ctr">
                        <a:spcBef>
                          <a:spcPts val="0"/>
                        </a:spcBef>
                        <a:spcAft>
                          <a:spcPts val="0"/>
                        </a:spcAft>
                      </a:pPr>
                      <a:r>
                        <a:rPr lang="en-US" sz="2400" dirty="0">
                          <a:solidFill>
                            <a:schemeClr val="tx1"/>
                          </a:solidFill>
                          <a:effectLst/>
                        </a:rPr>
                        <a:t>6</a:t>
                      </a:r>
                      <a:endParaRPr lang="en-US" sz="2400" dirty="0">
                        <a:solidFill>
                          <a:schemeClr val="tx1"/>
                        </a:solidFill>
                        <a:effectLst/>
                        <a:latin typeface="Arial"/>
                        <a:ea typeface="Times New Roman"/>
                        <a:cs typeface="Times New Roman"/>
                      </a:endParaRPr>
                    </a:p>
                  </a:txBody>
                  <a:tcPr marL="68580" marR="68580" marT="0" marB="0"/>
                </a:tc>
                <a:tc>
                  <a:txBody>
                    <a:bodyPr/>
                    <a:lstStyle/>
                    <a:p>
                      <a:endParaRPr lang="en-US" sz="2400" dirty="0"/>
                    </a:p>
                  </a:txBody>
                  <a:tcPr marL="68580" marR="68580" marT="0" marB="0">
                    <a:blipFill rotWithShape="1">
                      <a:blip r:embed="rId2"/>
                      <a:stretch>
                        <a:fillRect l="-88253" t="-288235" r="-75602" b="-905882"/>
                      </a:stretch>
                    </a:blipFill>
                  </a:tcPr>
                </a:tc>
                <a:tc>
                  <a:txBody>
                    <a:bodyPr/>
                    <a:lstStyle/>
                    <a:p>
                      <a:pPr marL="0" marR="0" algn="ctr">
                        <a:spcBef>
                          <a:spcPts val="0"/>
                        </a:spcBef>
                        <a:spcAft>
                          <a:spcPts val="0"/>
                        </a:spcAft>
                      </a:pPr>
                      <a:r>
                        <a:rPr lang="en-US" sz="2400" dirty="0">
                          <a:solidFill>
                            <a:schemeClr val="tx1"/>
                          </a:solidFill>
                          <a:effectLst/>
                        </a:rPr>
                        <a:t>0.890</a:t>
                      </a:r>
                      <a:endParaRPr lang="en-US" sz="24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2"/>
                  </a:ext>
                </a:extLst>
              </a:tr>
              <a:tr h="313489">
                <a:tc>
                  <a:txBody>
                    <a:bodyPr/>
                    <a:lstStyle/>
                    <a:p>
                      <a:pPr marL="0" marR="0" algn="ctr">
                        <a:spcBef>
                          <a:spcPts val="0"/>
                        </a:spcBef>
                        <a:spcAft>
                          <a:spcPts val="0"/>
                        </a:spcAft>
                      </a:pPr>
                      <a:r>
                        <a:rPr lang="en-US" sz="2400" dirty="0">
                          <a:solidFill>
                            <a:schemeClr val="tx1"/>
                          </a:solidFill>
                          <a:effectLst/>
                        </a:rPr>
                        <a:t>14</a:t>
                      </a:r>
                      <a:endParaRPr lang="en-US" sz="2400" dirty="0">
                        <a:solidFill>
                          <a:schemeClr val="tx1"/>
                        </a:solidFill>
                        <a:effectLst/>
                        <a:latin typeface="Arial"/>
                        <a:ea typeface="Times New Roman"/>
                        <a:cs typeface="Times New Roman"/>
                      </a:endParaRPr>
                    </a:p>
                  </a:txBody>
                  <a:tcPr marL="68580" marR="68580" marT="0" marB="0"/>
                </a:tc>
                <a:tc>
                  <a:txBody>
                    <a:bodyPr/>
                    <a:lstStyle/>
                    <a:p>
                      <a:endParaRPr lang="en-US" sz="2400" dirty="0"/>
                    </a:p>
                  </a:txBody>
                  <a:tcPr marL="68580" marR="68580" marT="0" marB="0">
                    <a:blipFill rotWithShape="1">
                      <a:blip r:embed="rId2"/>
                      <a:stretch>
                        <a:fillRect l="-88253" t="-388235" r="-75602" b="-805882"/>
                      </a:stretch>
                    </a:blipFill>
                  </a:tcPr>
                </a:tc>
                <a:tc>
                  <a:txBody>
                    <a:bodyPr/>
                    <a:lstStyle/>
                    <a:p>
                      <a:pPr marL="0" marR="0" algn="ctr">
                        <a:spcBef>
                          <a:spcPts val="0"/>
                        </a:spcBef>
                        <a:spcAft>
                          <a:spcPts val="0"/>
                        </a:spcAft>
                      </a:pPr>
                      <a:r>
                        <a:rPr lang="en-US" sz="2400" dirty="0">
                          <a:solidFill>
                            <a:schemeClr val="tx1"/>
                          </a:solidFill>
                          <a:effectLst/>
                        </a:rPr>
                        <a:t>0.370</a:t>
                      </a:r>
                      <a:endParaRPr lang="en-US" sz="24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3"/>
                  </a:ext>
                </a:extLst>
              </a:tr>
              <a:tr h="313489">
                <a:tc>
                  <a:txBody>
                    <a:bodyPr/>
                    <a:lstStyle/>
                    <a:p>
                      <a:pPr marL="0" marR="0" algn="ctr">
                        <a:spcBef>
                          <a:spcPts val="0"/>
                        </a:spcBef>
                        <a:spcAft>
                          <a:spcPts val="0"/>
                        </a:spcAft>
                      </a:pPr>
                      <a:r>
                        <a:rPr lang="en-US" sz="2400" dirty="0">
                          <a:solidFill>
                            <a:schemeClr val="tx1"/>
                          </a:solidFill>
                          <a:effectLst/>
                        </a:rPr>
                        <a:t>30</a:t>
                      </a:r>
                      <a:endParaRPr lang="en-US" sz="2400" dirty="0">
                        <a:solidFill>
                          <a:schemeClr val="tx1"/>
                        </a:solidFill>
                        <a:effectLst/>
                        <a:latin typeface="Arial"/>
                        <a:ea typeface="Times New Roman"/>
                        <a:cs typeface="Times New Roman"/>
                      </a:endParaRPr>
                    </a:p>
                  </a:txBody>
                  <a:tcPr marL="68580" marR="68580" marT="0" marB="0"/>
                </a:tc>
                <a:tc>
                  <a:txBody>
                    <a:bodyPr/>
                    <a:lstStyle/>
                    <a:p>
                      <a:endParaRPr lang="en-US" sz="2400" dirty="0"/>
                    </a:p>
                  </a:txBody>
                  <a:tcPr marL="68580" marR="68580" marT="0" marB="0">
                    <a:blipFill rotWithShape="1">
                      <a:blip r:embed="rId2"/>
                      <a:stretch>
                        <a:fillRect l="-88253" t="-478846" r="-75602" b="-690385"/>
                      </a:stretch>
                    </a:blipFill>
                  </a:tcPr>
                </a:tc>
                <a:tc>
                  <a:txBody>
                    <a:bodyPr/>
                    <a:lstStyle/>
                    <a:p>
                      <a:pPr marL="0" marR="0" algn="ctr">
                        <a:spcBef>
                          <a:spcPts val="0"/>
                        </a:spcBef>
                        <a:spcAft>
                          <a:spcPts val="0"/>
                        </a:spcAft>
                      </a:pPr>
                      <a:r>
                        <a:rPr lang="en-US" sz="2400" dirty="0">
                          <a:solidFill>
                            <a:schemeClr val="tx1"/>
                          </a:solidFill>
                          <a:effectLst/>
                        </a:rPr>
                        <a:t>0.05</a:t>
                      </a:r>
                      <a:endParaRPr lang="en-US" sz="24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4"/>
                  </a:ext>
                </a:extLst>
              </a:tr>
              <a:tr h="313489">
                <a:tc>
                  <a:txBody>
                    <a:bodyPr/>
                    <a:lstStyle/>
                    <a:p>
                      <a:pPr marL="0" marR="0" algn="ctr">
                        <a:spcBef>
                          <a:spcPts val="0"/>
                        </a:spcBef>
                        <a:spcAft>
                          <a:spcPts val="0"/>
                        </a:spcAft>
                      </a:pPr>
                      <a:r>
                        <a:rPr lang="en-US" sz="2400" dirty="0">
                          <a:solidFill>
                            <a:schemeClr val="tx1"/>
                          </a:solidFill>
                          <a:effectLst/>
                        </a:rPr>
                        <a:t>5</a:t>
                      </a:r>
                      <a:endParaRPr lang="en-US" sz="2400" dirty="0">
                        <a:solidFill>
                          <a:schemeClr val="tx1"/>
                        </a:solidFill>
                        <a:effectLst/>
                        <a:latin typeface="Arial"/>
                        <a:ea typeface="Times New Roman"/>
                        <a:cs typeface="Times New Roman"/>
                      </a:endParaRPr>
                    </a:p>
                  </a:txBody>
                  <a:tcPr marL="68580" marR="68580" marT="0" marB="0"/>
                </a:tc>
                <a:tc>
                  <a:txBody>
                    <a:bodyPr/>
                    <a:lstStyle/>
                    <a:p>
                      <a:endParaRPr lang="en-US" sz="2400" dirty="0"/>
                    </a:p>
                  </a:txBody>
                  <a:tcPr marL="68580" marR="68580" marT="0" marB="0">
                    <a:blipFill rotWithShape="1">
                      <a:blip r:embed="rId2"/>
                      <a:stretch>
                        <a:fillRect l="-88253" t="-590196" r="-75602" b="-603922"/>
                      </a:stretch>
                    </a:blipFill>
                  </a:tcPr>
                </a:tc>
                <a:tc>
                  <a:txBody>
                    <a:bodyPr/>
                    <a:lstStyle/>
                    <a:p>
                      <a:pPr marL="0" marR="0" algn="ctr">
                        <a:spcBef>
                          <a:spcPts val="0"/>
                        </a:spcBef>
                        <a:spcAft>
                          <a:spcPts val="0"/>
                        </a:spcAft>
                      </a:pPr>
                      <a:r>
                        <a:rPr lang="en-US" sz="2400" dirty="0">
                          <a:solidFill>
                            <a:schemeClr val="tx1"/>
                          </a:solidFill>
                          <a:effectLst/>
                        </a:rPr>
                        <a:t>0</a:t>
                      </a:r>
                      <a:endParaRPr lang="en-US" sz="24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5"/>
                  </a:ext>
                </a:extLst>
              </a:tr>
              <a:tr h="313489">
                <a:tc>
                  <a:txBody>
                    <a:bodyPr/>
                    <a:lstStyle/>
                    <a:p>
                      <a:pPr marL="0" marR="0" algn="ctr">
                        <a:spcBef>
                          <a:spcPts val="0"/>
                        </a:spcBef>
                        <a:spcAft>
                          <a:spcPts val="0"/>
                        </a:spcAft>
                      </a:pPr>
                      <a:r>
                        <a:rPr lang="en-US" sz="2400" dirty="0">
                          <a:solidFill>
                            <a:schemeClr val="tx1"/>
                          </a:solidFill>
                          <a:effectLst/>
                        </a:rPr>
                        <a:t>13</a:t>
                      </a:r>
                      <a:endParaRPr lang="en-US" sz="2400" dirty="0">
                        <a:solidFill>
                          <a:schemeClr val="tx1"/>
                        </a:solidFill>
                        <a:effectLst/>
                        <a:latin typeface="Arial"/>
                        <a:ea typeface="Times New Roman"/>
                        <a:cs typeface="Times New Roman"/>
                      </a:endParaRPr>
                    </a:p>
                  </a:txBody>
                  <a:tcPr marL="68580" marR="68580" marT="0" marB="0"/>
                </a:tc>
                <a:tc>
                  <a:txBody>
                    <a:bodyPr/>
                    <a:lstStyle/>
                    <a:p>
                      <a:endParaRPr lang="en-US" sz="2400" dirty="0"/>
                    </a:p>
                  </a:txBody>
                  <a:tcPr marL="68580" marR="68580" marT="0" marB="0">
                    <a:blipFill rotWithShape="1">
                      <a:blip r:embed="rId2"/>
                      <a:stretch>
                        <a:fillRect l="-88253" t="-676923" r="-75602" b="-492308"/>
                      </a:stretch>
                    </a:blipFill>
                  </a:tcPr>
                </a:tc>
                <a:tc>
                  <a:txBody>
                    <a:bodyPr/>
                    <a:lstStyle/>
                    <a:p>
                      <a:pPr marL="0" marR="0" algn="ctr">
                        <a:spcBef>
                          <a:spcPts val="0"/>
                        </a:spcBef>
                        <a:spcAft>
                          <a:spcPts val="0"/>
                        </a:spcAft>
                      </a:pPr>
                      <a:r>
                        <a:rPr lang="en-US" sz="2400" dirty="0">
                          <a:solidFill>
                            <a:schemeClr val="tx1"/>
                          </a:solidFill>
                          <a:effectLst/>
                        </a:rPr>
                        <a:t>0.029</a:t>
                      </a:r>
                      <a:endParaRPr lang="en-US" sz="24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6"/>
                  </a:ext>
                </a:extLst>
              </a:tr>
              <a:tr h="313489">
                <a:tc>
                  <a:txBody>
                    <a:bodyPr/>
                    <a:lstStyle/>
                    <a:p>
                      <a:pPr marL="0" marR="0" algn="ctr">
                        <a:spcBef>
                          <a:spcPts val="0"/>
                        </a:spcBef>
                        <a:spcAft>
                          <a:spcPts val="0"/>
                        </a:spcAft>
                      </a:pPr>
                      <a:r>
                        <a:rPr lang="en-US" sz="2400" dirty="0">
                          <a:solidFill>
                            <a:schemeClr val="tx1"/>
                          </a:solidFill>
                          <a:effectLst/>
                        </a:rPr>
                        <a:t>8</a:t>
                      </a:r>
                      <a:endParaRPr lang="en-US" sz="2400" dirty="0">
                        <a:solidFill>
                          <a:schemeClr val="tx1"/>
                        </a:solidFill>
                        <a:effectLst/>
                        <a:latin typeface="Arial"/>
                        <a:ea typeface="Times New Roman"/>
                        <a:cs typeface="Times New Roman"/>
                      </a:endParaRPr>
                    </a:p>
                  </a:txBody>
                  <a:tcPr marL="68580" marR="68580" marT="0" marB="0"/>
                </a:tc>
                <a:tc>
                  <a:txBody>
                    <a:bodyPr/>
                    <a:lstStyle/>
                    <a:p>
                      <a:endParaRPr lang="en-US" sz="2400" dirty="0"/>
                    </a:p>
                  </a:txBody>
                  <a:tcPr marL="68580" marR="68580" marT="0" marB="0">
                    <a:blipFill rotWithShape="1">
                      <a:blip r:embed="rId2"/>
                      <a:stretch>
                        <a:fillRect l="-88253" t="-792157" r="-75602" b="-401961"/>
                      </a:stretch>
                    </a:blipFill>
                  </a:tcPr>
                </a:tc>
                <a:tc>
                  <a:txBody>
                    <a:bodyPr/>
                    <a:lstStyle/>
                    <a:p>
                      <a:pPr marL="0" marR="0" algn="ctr">
                        <a:spcBef>
                          <a:spcPts val="0"/>
                        </a:spcBef>
                        <a:spcAft>
                          <a:spcPts val="0"/>
                        </a:spcAft>
                      </a:pPr>
                      <a:r>
                        <a:rPr lang="en-US" sz="2400" dirty="0">
                          <a:solidFill>
                            <a:schemeClr val="tx1"/>
                          </a:solidFill>
                          <a:effectLst/>
                        </a:rPr>
                        <a:t>1.375</a:t>
                      </a:r>
                      <a:endParaRPr lang="en-US" sz="24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7"/>
                  </a:ext>
                </a:extLst>
              </a:tr>
              <a:tr h="313489">
                <a:tc>
                  <a:txBody>
                    <a:bodyPr/>
                    <a:lstStyle/>
                    <a:p>
                      <a:pPr marL="0" marR="0" algn="ctr">
                        <a:spcBef>
                          <a:spcPts val="0"/>
                        </a:spcBef>
                        <a:spcAft>
                          <a:spcPts val="0"/>
                        </a:spcAft>
                      </a:pPr>
                      <a:r>
                        <a:rPr lang="en-US" sz="2400" dirty="0">
                          <a:solidFill>
                            <a:schemeClr val="tx1"/>
                          </a:solidFill>
                          <a:effectLst/>
                        </a:rPr>
                        <a:t>5</a:t>
                      </a:r>
                      <a:endParaRPr lang="en-US" sz="2400" dirty="0">
                        <a:solidFill>
                          <a:schemeClr val="tx1"/>
                        </a:solidFill>
                        <a:effectLst/>
                        <a:latin typeface="Arial"/>
                        <a:ea typeface="Times New Roman"/>
                        <a:cs typeface="Times New Roman"/>
                      </a:endParaRPr>
                    </a:p>
                  </a:txBody>
                  <a:tcPr marL="68580" marR="68580" marT="0" marB="0"/>
                </a:tc>
                <a:tc>
                  <a:txBody>
                    <a:bodyPr/>
                    <a:lstStyle/>
                    <a:p>
                      <a:endParaRPr lang="en-US" sz="2400" dirty="0"/>
                    </a:p>
                  </a:txBody>
                  <a:tcPr marL="68580" marR="68580" marT="0" marB="0">
                    <a:blipFill rotWithShape="1">
                      <a:blip r:embed="rId2"/>
                      <a:stretch>
                        <a:fillRect l="-88253" t="-875000" r="-75602" b="-294231"/>
                      </a:stretch>
                    </a:blipFill>
                  </a:tcPr>
                </a:tc>
                <a:tc>
                  <a:txBody>
                    <a:bodyPr/>
                    <a:lstStyle/>
                    <a:p>
                      <a:pPr marL="0" marR="0" algn="ctr">
                        <a:spcBef>
                          <a:spcPts val="0"/>
                        </a:spcBef>
                        <a:spcAft>
                          <a:spcPts val="0"/>
                        </a:spcAft>
                      </a:pPr>
                      <a:r>
                        <a:rPr lang="en-US" sz="2400" dirty="0">
                          <a:solidFill>
                            <a:schemeClr val="tx1"/>
                          </a:solidFill>
                          <a:effectLst/>
                        </a:rPr>
                        <a:t>0.621</a:t>
                      </a:r>
                      <a:endParaRPr lang="en-US" sz="24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8"/>
                  </a:ext>
                </a:extLst>
              </a:tr>
              <a:tr h="313489">
                <a:tc>
                  <a:txBody>
                    <a:bodyPr/>
                    <a:lstStyle/>
                    <a:p>
                      <a:pPr marL="0" marR="0" algn="ctr">
                        <a:spcBef>
                          <a:spcPts val="0"/>
                        </a:spcBef>
                        <a:spcAft>
                          <a:spcPts val="0"/>
                        </a:spcAft>
                      </a:pPr>
                      <a:r>
                        <a:rPr lang="en-US" sz="2400" dirty="0">
                          <a:solidFill>
                            <a:schemeClr val="tx1"/>
                          </a:solidFill>
                          <a:effectLst/>
                        </a:rPr>
                        <a:t>16</a:t>
                      </a:r>
                      <a:endParaRPr lang="en-US" sz="2400" dirty="0">
                        <a:solidFill>
                          <a:schemeClr val="tx1"/>
                        </a:solidFill>
                        <a:effectLst/>
                        <a:latin typeface="Arial"/>
                        <a:ea typeface="Times New Roman"/>
                        <a:cs typeface="Times New Roman"/>
                      </a:endParaRPr>
                    </a:p>
                  </a:txBody>
                  <a:tcPr marL="68580" marR="68580" marT="0" marB="0"/>
                </a:tc>
                <a:tc>
                  <a:txBody>
                    <a:bodyPr/>
                    <a:lstStyle/>
                    <a:p>
                      <a:endParaRPr lang="en-US" sz="2400" dirty="0"/>
                    </a:p>
                  </a:txBody>
                  <a:tcPr marL="68580" marR="68580" marT="0" marB="0">
                    <a:blipFill rotWithShape="1">
                      <a:blip r:embed="rId2"/>
                      <a:stretch>
                        <a:fillRect l="-88253" t="-994118" r="-75602" b="-200000"/>
                      </a:stretch>
                    </a:blipFill>
                  </a:tcPr>
                </a:tc>
                <a:tc>
                  <a:txBody>
                    <a:bodyPr/>
                    <a:lstStyle/>
                    <a:p>
                      <a:pPr marL="0" marR="0" algn="ctr">
                        <a:spcBef>
                          <a:spcPts val="0"/>
                        </a:spcBef>
                        <a:spcAft>
                          <a:spcPts val="0"/>
                        </a:spcAft>
                      </a:pPr>
                      <a:r>
                        <a:rPr lang="en-US" sz="2400" dirty="0">
                          <a:solidFill>
                            <a:schemeClr val="tx1"/>
                          </a:solidFill>
                          <a:effectLst/>
                        </a:rPr>
                        <a:t>0.097</a:t>
                      </a:r>
                      <a:endParaRPr lang="en-US" sz="24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9"/>
                  </a:ext>
                </a:extLst>
              </a:tr>
              <a:tr h="313489">
                <a:tc>
                  <a:txBody>
                    <a:bodyPr/>
                    <a:lstStyle/>
                    <a:p>
                      <a:pPr marL="0" marR="0" algn="ctr">
                        <a:spcBef>
                          <a:spcPts val="0"/>
                        </a:spcBef>
                        <a:spcAft>
                          <a:spcPts val="0"/>
                        </a:spcAft>
                      </a:pPr>
                      <a:r>
                        <a:rPr lang="en-US" sz="2400" dirty="0">
                          <a:solidFill>
                            <a:schemeClr val="tx1"/>
                          </a:solidFill>
                          <a:effectLst/>
                        </a:rPr>
                        <a:t>3</a:t>
                      </a:r>
                      <a:endParaRPr lang="en-US" sz="2400" dirty="0">
                        <a:solidFill>
                          <a:schemeClr val="tx1"/>
                        </a:solidFill>
                        <a:effectLst/>
                        <a:latin typeface="Arial"/>
                        <a:ea typeface="Times New Roman"/>
                        <a:cs typeface="Times New Roman"/>
                      </a:endParaRPr>
                    </a:p>
                  </a:txBody>
                  <a:tcPr marL="68580" marR="68580" marT="0" marB="0"/>
                </a:tc>
                <a:tc>
                  <a:txBody>
                    <a:bodyPr/>
                    <a:lstStyle/>
                    <a:p>
                      <a:endParaRPr lang="en-US" sz="2400" dirty="0"/>
                    </a:p>
                  </a:txBody>
                  <a:tcPr marL="68580" marR="68580" marT="0" marB="0">
                    <a:blipFill rotWithShape="1">
                      <a:blip r:embed="rId2"/>
                      <a:stretch>
                        <a:fillRect l="-88253" t="-1073077" r="-75602" b="-96154"/>
                      </a:stretch>
                    </a:blipFill>
                  </a:tcPr>
                </a:tc>
                <a:tc>
                  <a:txBody>
                    <a:bodyPr/>
                    <a:lstStyle/>
                    <a:p>
                      <a:pPr marL="0" marR="0" algn="ctr">
                        <a:spcBef>
                          <a:spcPts val="0"/>
                        </a:spcBef>
                        <a:spcAft>
                          <a:spcPts val="0"/>
                        </a:spcAft>
                      </a:pPr>
                      <a:r>
                        <a:rPr lang="en-US" sz="2400" dirty="0">
                          <a:solidFill>
                            <a:schemeClr val="tx1"/>
                          </a:solidFill>
                          <a:effectLst/>
                        </a:rPr>
                        <a:t>0</a:t>
                      </a:r>
                      <a:endParaRPr lang="en-US" sz="24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10"/>
                  </a:ext>
                </a:extLst>
              </a:tr>
              <a:tr h="214810">
                <a:tc gridSpan="2">
                  <a:txBody>
                    <a:bodyPr/>
                    <a:lstStyle/>
                    <a:p>
                      <a:pPr marL="0" marR="0" algn="ctr">
                        <a:spcBef>
                          <a:spcPts val="0"/>
                        </a:spcBef>
                        <a:spcAft>
                          <a:spcPts val="0"/>
                        </a:spcAft>
                      </a:pPr>
                      <a:r>
                        <a:rPr lang="en-US" sz="2400" dirty="0">
                          <a:solidFill>
                            <a:schemeClr val="tx1"/>
                          </a:solidFill>
                          <a:effectLst/>
                        </a:rPr>
                        <a:t>Chi-square statistics</a:t>
                      </a:r>
                      <a:endParaRPr lang="en-US" sz="2400"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2400" dirty="0">
                          <a:solidFill>
                            <a:schemeClr val="tx1"/>
                          </a:solidFill>
                          <a:effectLst/>
                        </a:rPr>
                        <a:t>3.5 </a:t>
                      </a:r>
                      <a:endParaRPr lang="en-US" sz="24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11"/>
                  </a:ext>
                </a:extLst>
              </a:tr>
            </a:tbl>
          </a:graphicData>
        </a:graphic>
      </p:graphicFrame>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066879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399" y="180263"/>
            <a:ext cx="7764439" cy="5948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Chi-Square: Goodness of Fit </a:t>
            </a:r>
          </a:p>
        </p:txBody>
      </p:sp>
      <p:sp>
        <p:nvSpPr>
          <p:cNvPr id="3" name="Content Placeholder 2"/>
          <p:cNvSpPr txBox="1">
            <a:spLocks/>
          </p:cNvSpPr>
          <p:nvPr/>
        </p:nvSpPr>
        <p:spPr>
          <a:xfrm>
            <a:off x="1421640" y="2021006"/>
            <a:ext cx="5987955" cy="313784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defRPr/>
            </a:pPr>
            <a:r>
              <a:rPr lang="en-US" sz="2400" dirty="0"/>
              <a:t>The test is used to determine whether the sample distribution fit to a particular hypothesized distribution in order to make inferences for target population. </a:t>
            </a:r>
          </a:p>
          <a:p>
            <a:pPr algn="just">
              <a:defRPr/>
            </a:pPr>
            <a:endParaRPr lang="en-US" sz="2400" dirty="0"/>
          </a:p>
          <a:p>
            <a:pPr algn="just">
              <a:defRPr/>
            </a:pPr>
            <a:r>
              <a:rPr lang="en-US" sz="2400" dirty="0"/>
              <a:t>It is used to assess whether the distribution of cases belonging to a categorical variable differs from the expected frequency.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40694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
        <p:nvSpPr>
          <p:cNvPr id="3" name="Title 1"/>
          <p:cNvSpPr txBox="1">
            <a:spLocks/>
          </p:cNvSpPr>
          <p:nvPr/>
        </p:nvSpPr>
        <p:spPr>
          <a:xfrm>
            <a:off x="762000" y="136477"/>
            <a:ext cx="7444782" cy="5447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Learning Objectives </a:t>
            </a:r>
          </a:p>
        </p:txBody>
      </p:sp>
      <p:sp>
        <p:nvSpPr>
          <p:cNvPr id="4" name="Content Placeholder 2"/>
          <p:cNvSpPr txBox="1">
            <a:spLocks/>
          </p:cNvSpPr>
          <p:nvPr/>
        </p:nvSpPr>
        <p:spPr>
          <a:xfrm>
            <a:off x="1378388" y="1534236"/>
            <a:ext cx="6212006" cy="425241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IN" altLang="en-US" sz="2400" dirty="0"/>
              <a:t>Explain the concept of non-parametric tests</a:t>
            </a:r>
            <a:endParaRPr lang="en-US" altLang="en-US" sz="2400" dirty="0"/>
          </a:p>
          <a:p>
            <a:pPr algn="just"/>
            <a:r>
              <a:rPr lang="en-IN" altLang="en-US" sz="2400" dirty="0"/>
              <a:t>Describe different types of non-parametric tests</a:t>
            </a:r>
            <a:endParaRPr lang="en-US" altLang="en-US" sz="2400" dirty="0"/>
          </a:p>
          <a:p>
            <a:pPr algn="just"/>
            <a:r>
              <a:rPr lang="en-IN" altLang="en-US" sz="2400" dirty="0"/>
              <a:t>Describe the concept and execution process to apply binomial test procedure in SPSS</a:t>
            </a:r>
            <a:endParaRPr lang="en-US" altLang="en-US" sz="2400" dirty="0"/>
          </a:p>
          <a:p>
            <a:pPr algn="just"/>
            <a:r>
              <a:rPr lang="en-IN" altLang="en-US" sz="2400" dirty="0"/>
              <a:t>Describe the concept and execution process of Chi-square statistics as test of association and goodness-of-fit in SPSS</a:t>
            </a:r>
            <a:endParaRPr lang="en-US" altLang="en-US" sz="2400" dirty="0"/>
          </a:p>
          <a:p>
            <a:pPr algn="just"/>
            <a:r>
              <a:rPr lang="en-IN" altLang="en-US" sz="2400" dirty="0"/>
              <a:t>Describe the concept and execution process of runs test for dichotomous and scale variable in SPSS</a:t>
            </a:r>
            <a:endParaRPr lang="en-US" altLang="en-US" sz="2400" dirty="0"/>
          </a:p>
        </p:txBody>
      </p:sp>
    </p:spTree>
    <p:extLst>
      <p:ext uri="{BB962C8B-B14F-4D97-AF65-F5344CB8AC3E}">
        <p14:creationId xmlns:p14="http://schemas.microsoft.com/office/powerpoint/2010/main" val="2132287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723030" y="1297674"/>
            <a:ext cx="6301854" cy="43434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defRPr/>
            </a:pPr>
            <a:r>
              <a:rPr lang="en-US" sz="2400" b="1" dirty="0"/>
              <a:t>Goodness of Fit: Equal Distribution </a:t>
            </a:r>
          </a:p>
          <a:p>
            <a:pPr marL="69850" indent="0" algn="just">
              <a:buFont typeface="Wingdings 2" panose="05020102010507070707" pitchFamily="18" charset="2"/>
              <a:buNone/>
              <a:defRPr/>
            </a:pPr>
            <a:endParaRPr lang="en-US" sz="2400" b="1" i="1" dirty="0"/>
          </a:p>
          <a:p>
            <a:pPr marL="69850" indent="0">
              <a:buFont typeface="Wingdings 2" panose="05020102010507070707" pitchFamily="18" charset="2"/>
              <a:buNone/>
              <a:defRPr/>
            </a:pPr>
            <a:r>
              <a:rPr lang="en-US" sz="2400" dirty="0"/>
              <a:t>Null hypothesis 		H</a:t>
            </a:r>
            <a:r>
              <a:rPr lang="en-US" sz="2400" baseline="-25000" dirty="0"/>
              <a:t>0</a:t>
            </a:r>
            <a:r>
              <a:rPr lang="en-US" sz="2400" dirty="0"/>
              <a:t>:</a:t>
            </a:r>
            <a:r>
              <a:rPr lang="en-US" sz="2400" baseline="-25000" dirty="0"/>
              <a:t> </a:t>
            </a:r>
            <a:r>
              <a:rPr lang="en-US" sz="2400" dirty="0"/>
              <a:t>The frequency of customers at different shopping time is same.</a:t>
            </a:r>
          </a:p>
          <a:p>
            <a:pPr>
              <a:defRPr/>
            </a:pPr>
            <a:endParaRPr lang="en-US" sz="2400" dirty="0"/>
          </a:p>
          <a:p>
            <a:pPr marL="69850" indent="0">
              <a:buFont typeface="Wingdings 2" panose="05020102010507070707" pitchFamily="18" charset="2"/>
              <a:buNone/>
              <a:defRPr/>
            </a:pPr>
            <a:r>
              <a:rPr lang="en-US" sz="2400" dirty="0"/>
              <a:t>Alternative hypothesis 	H</a:t>
            </a:r>
            <a:r>
              <a:rPr lang="en-US" sz="2400" baseline="-25000" dirty="0"/>
              <a:t>a</a:t>
            </a:r>
            <a:r>
              <a:rPr lang="en-US" sz="2400" dirty="0"/>
              <a:t>: The frequency of customers at different shopping time is not same.</a:t>
            </a:r>
          </a:p>
          <a:p>
            <a:pPr marL="69850" indent="0" algn="just">
              <a:buFont typeface="Wingdings 2" panose="05020102010507070707" pitchFamily="18" charset="2"/>
              <a:buNone/>
              <a:defRPr/>
            </a:pPr>
            <a:endParaRPr lang="en-US" sz="2400"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11967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6"/>
          <p:cNvGraphicFramePr>
            <a:graphicFrameLocks/>
          </p:cNvGraphicFramePr>
          <p:nvPr>
            <p:extLst>
              <p:ext uri="{D42A27DB-BD31-4B8C-83A1-F6EECF244321}">
                <p14:modId xmlns:p14="http://schemas.microsoft.com/office/powerpoint/2010/main" val="171130744"/>
              </p:ext>
            </p:extLst>
          </p:nvPr>
        </p:nvGraphicFramePr>
        <p:xfrm>
          <a:off x="1582571" y="990600"/>
          <a:ext cx="6814782" cy="1234821"/>
        </p:xfrm>
        <a:graphic>
          <a:graphicData uri="http://schemas.openxmlformats.org/drawingml/2006/table">
            <a:tbl>
              <a:tblPr firstRow="1" firstCol="1" lastRow="1" lastCol="1" bandRow="1" bandCol="1">
                <a:tableStyleId>{5940675A-B579-460E-94D1-54222C63F5DA}</a:tableStyleId>
              </a:tblPr>
              <a:tblGrid>
                <a:gridCol w="6814782">
                  <a:extLst>
                    <a:ext uri="{9D8B030D-6E8A-4147-A177-3AD203B41FA5}">
                      <a16:colId xmlns:a16="http://schemas.microsoft.com/office/drawing/2014/main" val="20000"/>
                    </a:ext>
                  </a:extLst>
                </a:gridCol>
              </a:tblGrid>
              <a:tr h="99060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16.3. </a:t>
                      </a:r>
                      <a:r>
                        <a:rPr lang="en-US" sz="2400" kern="1200" dirty="0">
                          <a:effectLst/>
                        </a:rPr>
                        <a:t>Use retail.sav » Data » Weight Cases » Select option Weight cases by » Transfer Shopping time in Frequency Variable box » Click </a:t>
                      </a:r>
                      <a:r>
                        <a:rPr lang="en-US" sz="2400" i="1" kern="1200" dirty="0">
                          <a:effectLst/>
                        </a:rPr>
                        <a:t>OK </a:t>
                      </a:r>
                      <a:endParaRPr lang="en-US" sz="2400" i="1"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062" y="2570325"/>
            <a:ext cx="4495800" cy="33670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595143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6"/>
          <p:cNvGraphicFramePr>
            <a:graphicFrameLocks/>
          </p:cNvGraphicFramePr>
          <p:nvPr>
            <p:extLst>
              <p:ext uri="{D42A27DB-BD31-4B8C-83A1-F6EECF244321}">
                <p14:modId xmlns:p14="http://schemas.microsoft.com/office/powerpoint/2010/main" val="3173892081"/>
              </p:ext>
            </p:extLst>
          </p:nvPr>
        </p:nvGraphicFramePr>
        <p:xfrm>
          <a:off x="1668439" y="634621"/>
          <a:ext cx="6643048" cy="1655445"/>
        </p:xfrm>
        <a:graphic>
          <a:graphicData uri="http://schemas.openxmlformats.org/drawingml/2006/table">
            <a:tbl>
              <a:tblPr firstRow="1" firstCol="1" lastRow="1" lastCol="1" bandRow="1" bandCol="1">
                <a:tableStyleId>{5940675A-B579-460E-94D1-54222C63F5DA}</a:tableStyleId>
              </a:tblPr>
              <a:tblGrid>
                <a:gridCol w="6643048">
                  <a:extLst>
                    <a:ext uri="{9D8B030D-6E8A-4147-A177-3AD203B41FA5}">
                      <a16:colId xmlns:a16="http://schemas.microsoft.com/office/drawing/2014/main" val="20000"/>
                    </a:ext>
                  </a:extLst>
                </a:gridCol>
              </a:tblGrid>
              <a:tr h="99060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16.4. </a:t>
                      </a:r>
                      <a:r>
                        <a:rPr lang="en-US" sz="2400" kern="1200" dirty="0">
                          <a:effectLst/>
                        </a:rPr>
                        <a:t>Use retail.sav » </a:t>
                      </a:r>
                      <a:r>
                        <a:rPr lang="en-US" sz="2400" kern="1200" dirty="0" err="1">
                          <a:effectLst/>
                        </a:rPr>
                        <a:t>Analyse</a:t>
                      </a:r>
                      <a:r>
                        <a:rPr lang="en-US" sz="2400" kern="1200" dirty="0">
                          <a:effectLst/>
                        </a:rPr>
                        <a:t> » Non-parametric tests » Legacy Dialogs » Chi square » Select Shopping time and transfer into Test Variable List » Select All Categories equal option » Click OK </a:t>
                      </a:r>
                      <a:endParaRPr lang="en-US" sz="24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881" y="2514600"/>
            <a:ext cx="3581400" cy="3657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034026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p:cNvGraphicFramePr>
            <a:graphicFrameLocks/>
          </p:cNvGraphicFramePr>
          <p:nvPr>
            <p:extLst>
              <p:ext uri="{D42A27DB-BD31-4B8C-83A1-F6EECF244321}">
                <p14:modId xmlns:p14="http://schemas.microsoft.com/office/powerpoint/2010/main" val="2970752173"/>
              </p:ext>
            </p:extLst>
          </p:nvPr>
        </p:nvGraphicFramePr>
        <p:xfrm>
          <a:off x="1454386" y="2440590"/>
          <a:ext cx="7143703" cy="3052385"/>
        </p:xfrm>
        <a:graphic>
          <a:graphicData uri="http://schemas.openxmlformats.org/drawingml/2006/table">
            <a:tbl>
              <a:tblPr/>
              <a:tblGrid>
                <a:gridCol w="2536263">
                  <a:extLst>
                    <a:ext uri="{9D8B030D-6E8A-4147-A177-3AD203B41FA5}">
                      <a16:colId xmlns:a16="http://schemas.microsoft.com/office/drawing/2014/main" val="20000"/>
                    </a:ext>
                  </a:extLst>
                </a:gridCol>
                <a:gridCol w="1577638">
                  <a:extLst>
                    <a:ext uri="{9D8B030D-6E8A-4147-A177-3AD203B41FA5}">
                      <a16:colId xmlns:a16="http://schemas.microsoft.com/office/drawing/2014/main" val="20001"/>
                    </a:ext>
                  </a:extLst>
                </a:gridCol>
                <a:gridCol w="1626280">
                  <a:extLst>
                    <a:ext uri="{9D8B030D-6E8A-4147-A177-3AD203B41FA5}">
                      <a16:colId xmlns:a16="http://schemas.microsoft.com/office/drawing/2014/main" val="20002"/>
                    </a:ext>
                  </a:extLst>
                </a:gridCol>
                <a:gridCol w="1403522">
                  <a:extLst>
                    <a:ext uri="{9D8B030D-6E8A-4147-A177-3AD203B41FA5}">
                      <a16:colId xmlns:a16="http://schemas.microsoft.com/office/drawing/2014/main" val="20003"/>
                    </a:ext>
                  </a:extLst>
                </a:gridCol>
              </a:tblGrid>
              <a:tr h="433526">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Observed 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Expected 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Residual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3526">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Early in the morning</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68.4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−35.4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5969">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Afternoon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68.4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−40.4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5969">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Evening</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57</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68.4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−11.4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3526">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Late evening hours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184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68.4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115.6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5969">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Not fixed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68.4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−28.4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5442">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Total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342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1454386" y="1550987"/>
            <a:ext cx="6328912"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16.7. Descriptive Statistics: Goodness of Fit </a:t>
            </a:r>
            <a:endParaRPr lang="en-US" sz="2400" dirty="0">
              <a:latin typeface="+mn-lt"/>
            </a:endParaRP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513267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14109434"/>
              </p:ext>
            </p:extLst>
          </p:nvPr>
        </p:nvGraphicFramePr>
        <p:xfrm>
          <a:off x="1621806" y="1568852"/>
          <a:ext cx="6760191" cy="2679448"/>
        </p:xfrm>
        <a:graphic>
          <a:graphicData uri="http://schemas.openxmlformats.org/drawingml/2006/table">
            <a:tbl>
              <a:tblPr/>
              <a:tblGrid>
                <a:gridCol w="1828576">
                  <a:extLst>
                    <a:ext uri="{9D8B030D-6E8A-4147-A177-3AD203B41FA5}">
                      <a16:colId xmlns:a16="http://schemas.microsoft.com/office/drawing/2014/main" val="20000"/>
                    </a:ext>
                  </a:extLst>
                </a:gridCol>
                <a:gridCol w="4931615">
                  <a:extLst>
                    <a:ext uri="{9D8B030D-6E8A-4147-A177-3AD203B41FA5}">
                      <a16:colId xmlns:a16="http://schemas.microsoft.com/office/drawing/2014/main" val="20001"/>
                    </a:ext>
                  </a:extLst>
                </a:gridCol>
              </a:tblGrid>
              <a:tr h="27146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Shopping time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213">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Chi-square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251.246</a:t>
                      </a:r>
                      <a:r>
                        <a:rPr kumimoji="0" lang="en-US" sz="2400" b="0" i="0" u="none" strike="noStrike" cap="none" normalizeH="0" baseline="30000" dirty="0">
                          <a:ln>
                            <a:noFill/>
                          </a:ln>
                          <a:solidFill>
                            <a:schemeClr val="tx1"/>
                          </a:solidFill>
                          <a:effectLst/>
                          <a:latin typeface="+mn-lt"/>
                        </a:rPr>
                        <a:t>a</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Df</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0213">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Asymp</a:t>
                      </a:r>
                      <a:r>
                        <a:rPr kumimoji="0" lang="en-US" sz="2400" b="0" i="0" u="none" strike="noStrike" cap="none" normalizeH="0" baseline="0" dirty="0">
                          <a:ln>
                            <a:noFill/>
                          </a:ln>
                          <a:solidFill>
                            <a:schemeClr val="tx1"/>
                          </a:solidFill>
                          <a:effectLst/>
                          <a:latin typeface="+mn-lt"/>
                        </a:rPr>
                        <a:t>. Sig.</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gridSpan="2">
                  <a:txBody>
                    <a:bodyPr/>
                    <a:lstStyle/>
                    <a:p>
                      <a:pPr marL="3810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30000" dirty="0">
                        <a:ln>
                          <a:noFill/>
                        </a:ln>
                        <a:solidFill>
                          <a:schemeClr val="tx1"/>
                        </a:solidFill>
                        <a:effectLst/>
                        <a:latin typeface="+mn-lt"/>
                      </a:endParaRPr>
                    </a:p>
                    <a:p>
                      <a:pPr marL="3810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30000" dirty="0" err="1">
                          <a:ln>
                            <a:noFill/>
                          </a:ln>
                          <a:solidFill>
                            <a:schemeClr val="tx1"/>
                          </a:solidFill>
                          <a:effectLst/>
                          <a:latin typeface="+mn-lt"/>
                        </a:rPr>
                        <a:t>a</a:t>
                      </a:r>
                      <a:r>
                        <a:rPr kumimoji="0" lang="en-US" sz="2400" b="0" i="0" u="none" strike="noStrike" cap="none" normalizeH="0" baseline="0" dirty="0" err="1">
                          <a:ln>
                            <a:noFill/>
                          </a:ln>
                          <a:solidFill>
                            <a:schemeClr val="tx1"/>
                          </a:solidFill>
                          <a:effectLst/>
                          <a:latin typeface="+mn-lt"/>
                        </a:rPr>
                        <a:t>Zero</a:t>
                      </a:r>
                      <a:r>
                        <a:rPr kumimoji="0" lang="en-US" sz="2400" b="0" i="0" u="none" strike="noStrike" cap="none" normalizeH="0" baseline="0" dirty="0">
                          <a:ln>
                            <a:noFill/>
                          </a:ln>
                          <a:solidFill>
                            <a:schemeClr val="tx1"/>
                          </a:solidFill>
                          <a:effectLst/>
                          <a:latin typeface="+mn-lt"/>
                        </a:rPr>
                        <a:t> cells (0.0%) have expected frequencies less than </a:t>
                      </a:r>
                    </a:p>
                    <a:p>
                      <a:pPr marL="3810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 The minimum expected cell frequency is 68.4.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7" name="Rectangle 2"/>
          <p:cNvSpPr>
            <a:spLocks noChangeArrowheads="1"/>
          </p:cNvSpPr>
          <p:nvPr/>
        </p:nvSpPr>
        <p:spPr bwMode="auto">
          <a:xfrm>
            <a:off x="1621808" y="925857"/>
            <a:ext cx="6225037"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16.8. Chi-Square Statistics: Goodness of Fit</a:t>
            </a:r>
            <a:endParaRPr lang="en-US" sz="2400" dirty="0">
              <a:latin typeface="+mn-lt"/>
            </a:endParaRPr>
          </a:p>
        </p:txBody>
      </p:sp>
      <p:sp>
        <p:nvSpPr>
          <p:cNvPr id="8" name="Rectangle 7"/>
          <p:cNvSpPr/>
          <p:nvPr/>
        </p:nvSpPr>
        <p:spPr>
          <a:xfrm>
            <a:off x="1459171" y="4301575"/>
            <a:ext cx="7085463" cy="1569660"/>
          </a:xfrm>
          <a:prstGeom prst="rect">
            <a:avLst/>
          </a:prstGeom>
          <a:ln w="12700">
            <a:solidFill>
              <a:srgbClr val="92D050"/>
            </a:solidFill>
          </a:ln>
        </p:spPr>
        <p:txBody>
          <a:bodyPr wrap="square">
            <a:spAutoFit/>
          </a:bodyPr>
          <a:lstStyle/>
          <a:p>
            <a:pPr algn="just" eaLnBrk="1" hangingPunct="1">
              <a:defRPr/>
            </a:pPr>
            <a:r>
              <a:rPr lang="en-US" sz="2400" dirty="0">
                <a:latin typeface="+mn-lt"/>
              </a:rPr>
              <a:t>The </a:t>
            </a:r>
            <a:r>
              <a:rPr lang="en-US" sz="2400" i="1" dirty="0">
                <a:latin typeface="+mn-lt"/>
              </a:rPr>
              <a:t>p</a:t>
            </a:r>
            <a:r>
              <a:rPr lang="en-US" sz="2400" dirty="0">
                <a:latin typeface="+mn-lt"/>
              </a:rPr>
              <a:t>-value associated with this test is less than 5 per cent LoS (Chi-square = 251.25 (4), </a:t>
            </a:r>
            <a:r>
              <a:rPr lang="en-US" sz="2400" i="1" dirty="0">
                <a:latin typeface="+mn-lt"/>
              </a:rPr>
              <a:t>p </a:t>
            </a:r>
            <a:r>
              <a:rPr lang="en-US" sz="2400" dirty="0">
                <a:latin typeface="+mn-lt"/>
              </a:rPr>
              <a:t>&lt; 0.05, 0.000). Thus, we reject the null hypothesis of equal frequency of customers at different shopping time. </a:t>
            </a: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799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662752" y="1329520"/>
            <a:ext cx="6689678" cy="36576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400" b="1" dirty="0"/>
              <a:t>Goodness of Fit: Unequal Distribution</a:t>
            </a:r>
          </a:p>
          <a:p>
            <a:pPr marL="69850" indent="0">
              <a:buFont typeface="Wingdings 2" panose="05020102010507070707" pitchFamily="18" charset="2"/>
              <a:buNone/>
              <a:defRPr/>
            </a:pPr>
            <a:endParaRPr lang="en-US" sz="2400" b="1" i="1" dirty="0"/>
          </a:p>
          <a:p>
            <a:pPr marL="69850" indent="0">
              <a:buFont typeface="Wingdings 2" panose="05020102010507070707" pitchFamily="18" charset="2"/>
              <a:buNone/>
              <a:defRPr/>
            </a:pPr>
            <a:r>
              <a:rPr lang="en-US" sz="2400" dirty="0"/>
              <a:t>Null hypothesis 		H</a:t>
            </a:r>
            <a:r>
              <a:rPr lang="en-US" sz="2400" baseline="-25000" dirty="0"/>
              <a:t>0</a:t>
            </a:r>
            <a:r>
              <a:rPr lang="en-US" sz="2400" dirty="0"/>
              <a:t>: Proportion of students liking different pedagogy is same as hypothesized proportion. </a:t>
            </a:r>
          </a:p>
          <a:p>
            <a:pPr marL="69850" indent="0">
              <a:buFont typeface="Wingdings 2" panose="05020102010507070707" pitchFamily="18" charset="2"/>
              <a:buNone/>
              <a:defRPr/>
            </a:pPr>
            <a:r>
              <a:rPr lang="en-US" sz="2400" dirty="0"/>
              <a:t> </a:t>
            </a:r>
          </a:p>
          <a:p>
            <a:pPr marL="69850" indent="0">
              <a:buFont typeface="Wingdings 2" panose="05020102010507070707" pitchFamily="18" charset="2"/>
              <a:buNone/>
              <a:defRPr/>
            </a:pPr>
            <a:r>
              <a:rPr lang="en-US" sz="2400" dirty="0"/>
              <a:t>Alternative hypothesis 	H</a:t>
            </a:r>
            <a:r>
              <a:rPr lang="en-US" sz="2400" baseline="-25000" dirty="0"/>
              <a:t>a</a:t>
            </a:r>
            <a:r>
              <a:rPr lang="en-US" sz="2400" dirty="0"/>
              <a:t>: Proportion of students liking different pedagogy is not same as hypothesized 	proportion.</a:t>
            </a:r>
          </a:p>
          <a:p>
            <a:pPr marL="69850" indent="0">
              <a:buFont typeface="Wingdings 2" panose="05020102010507070707" pitchFamily="18" charset="2"/>
              <a:buNone/>
              <a:defRPr/>
            </a:pPr>
            <a:r>
              <a:rPr lang="en-US" sz="2400" b="1" i="1" dirty="0"/>
              <a:t> </a:t>
            </a:r>
          </a:p>
          <a:p>
            <a:pPr>
              <a:defRPr/>
            </a:pPr>
            <a:endParaRPr lang="en-US" sz="2400" dirty="0"/>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949436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05386978"/>
              </p:ext>
            </p:extLst>
          </p:nvPr>
        </p:nvGraphicFramePr>
        <p:xfrm>
          <a:off x="1557384" y="2018779"/>
          <a:ext cx="6931524" cy="1097280"/>
        </p:xfrm>
        <a:graphic>
          <a:graphicData uri="http://schemas.openxmlformats.org/drawingml/2006/table">
            <a:tbl>
              <a:tblPr firstRow="1" firstCol="1" bandRow="1">
                <a:tableStyleId>{5940675A-B579-460E-94D1-54222C63F5DA}</a:tableStyleId>
              </a:tblPr>
              <a:tblGrid>
                <a:gridCol w="1713756">
                  <a:extLst>
                    <a:ext uri="{9D8B030D-6E8A-4147-A177-3AD203B41FA5}">
                      <a16:colId xmlns:a16="http://schemas.microsoft.com/office/drawing/2014/main" val="20000"/>
                    </a:ext>
                  </a:extLst>
                </a:gridCol>
                <a:gridCol w="1740756">
                  <a:extLst>
                    <a:ext uri="{9D8B030D-6E8A-4147-A177-3AD203B41FA5}">
                      <a16:colId xmlns:a16="http://schemas.microsoft.com/office/drawing/2014/main" val="20001"/>
                    </a:ext>
                  </a:extLst>
                </a:gridCol>
                <a:gridCol w="1743006">
                  <a:extLst>
                    <a:ext uri="{9D8B030D-6E8A-4147-A177-3AD203B41FA5}">
                      <a16:colId xmlns:a16="http://schemas.microsoft.com/office/drawing/2014/main" val="20002"/>
                    </a:ext>
                  </a:extLst>
                </a:gridCol>
                <a:gridCol w="1734006">
                  <a:extLst>
                    <a:ext uri="{9D8B030D-6E8A-4147-A177-3AD203B41FA5}">
                      <a16:colId xmlns:a16="http://schemas.microsoft.com/office/drawing/2014/main" val="20003"/>
                    </a:ext>
                  </a:extLst>
                </a:gridCol>
              </a:tblGrid>
              <a:tr h="366183">
                <a:tc>
                  <a:txBody>
                    <a:bodyPr/>
                    <a:lstStyle/>
                    <a:p>
                      <a:pPr marL="0" marR="0" algn="ctr">
                        <a:spcBef>
                          <a:spcPts val="0"/>
                        </a:spcBef>
                        <a:spcAft>
                          <a:spcPts val="0"/>
                        </a:spcAft>
                      </a:pPr>
                      <a:r>
                        <a:rPr lang="en-US" sz="2400" dirty="0">
                          <a:effectLst/>
                        </a:rPr>
                        <a:t>Role Play</a:t>
                      </a:r>
                      <a:endParaRPr lang="en-US" sz="2400" dirty="0">
                        <a:effectLst/>
                        <a:latin typeface="Arial"/>
                        <a:ea typeface="Times New Roman"/>
                        <a:cs typeface="Times New Roman"/>
                      </a:endParaRPr>
                    </a:p>
                  </a:txBody>
                  <a:tcPr marL="68584" marR="68584" marT="0" marB="0"/>
                </a:tc>
                <a:tc>
                  <a:txBody>
                    <a:bodyPr/>
                    <a:lstStyle/>
                    <a:p>
                      <a:pPr marL="0" marR="0" algn="ctr">
                        <a:spcBef>
                          <a:spcPts val="0"/>
                        </a:spcBef>
                        <a:spcAft>
                          <a:spcPts val="0"/>
                        </a:spcAft>
                      </a:pPr>
                      <a:r>
                        <a:rPr lang="en-US" sz="2400" dirty="0">
                          <a:effectLst/>
                        </a:rPr>
                        <a:t>Simulation</a:t>
                      </a:r>
                      <a:endParaRPr lang="en-US" sz="2400" dirty="0">
                        <a:effectLst/>
                        <a:latin typeface="Arial"/>
                        <a:ea typeface="Times New Roman"/>
                        <a:cs typeface="Times New Roman"/>
                      </a:endParaRPr>
                    </a:p>
                  </a:txBody>
                  <a:tcPr marL="68584" marR="68584" marT="0" marB="0"/>
                </a:tc>
                <a:tc>
                  <a:txBody>
                    <a:bodyPr/>
                    <a:lstStyle/>
                    <a:p>
                      <a:pPr marL="0" marR="0" algn="ctr">
                        <a:spcBef>
                          <a:spcPts val="0"/>
                        </a:spcBef>
                        <a:spcAft>
                          <a:spcPts val="0"/>
                        </a:spcAft>
                      </a:pPr>
                      <a:r>
                        <a:rPr lang="en-US" sz="2400" dirty="0">
                          <a:effectLst/>
                        </a:rPr>
                        <a:t>Traditional Method</a:t>
                      </a:r>
                      <a:endParaRPr lang="en-US" sz="2400" dirty="0">
                        <a:effectLst/>
                        <a:latin typeface="Arial"/>
                        <a:ea typeface="Times New Roman"/>
                        <a:cs typeface="Times New Roman"/>
                      </a:endParaRPr>
                    </a:p>
                  </a:txBody>
                  <a:tcPr marL="68584" marR="68584" marT="0" marB="0"/>
                </a:tc>
                <a:tc>
                  <a:txBody>
                    <a:bodyPr/>
                    <a:lstStyle/>
                    <a:p>
                      <a:pPr marL="0" marR="0" algn="ctr">
                        <a:spcBef>
                          <a:spcPts val="0"/>
                        </a:spcBef>
                        <a:spcAft>
                          <a:spcPts val="0"/>
                        </a:spcAft>
                      </a:pPr>
                      <a:r>
                        <a:rPr lang="en-US" sz="2400" dirty="0">
                          <a:effectLst/>
                        </a:rPr>
                        <a:t>Case Study Approach</a:t>
                      </a:r>
                      <a:endParaRPr lang="en-US" sz="2400" dirty="0">
                        <a:effectLst/>
                        <a:latin typeface="Arial"/>
                        <a:ea typeface="Times New Roman"/>
                        <a:cs typeface="Times New Roman"/>
                      </a:endParaRPr>
                    </a:p>
                  </a:txBody>
                  <a:tcPr marL="68584" marR="68584" marT="0" marB="0"/>
                </a:tc>
                <a:extLst>
                  <a:ext uri="{0D108BD9-81ED-4DB2-BD59-A6C34878D82A}">
                    <a16:rowId xmlns:a16="http://schemas.microsoft.com/office/drawing/2014/main" val="10000"/>
                  </a:ext>
                </a:extLst>
              </a:tr>
              <a:tr h="183092">
                <a:tc>
                  <a:txBody>
                    <a:bodyPr/>
                    <a:lstStyle/>
                    <a:p>
                      <a:pPr marL="0" marR="0" algn="ctr">
                        <a:spcBef>
                          <a:spcPts val="0"/>
                        </a:spcBef>
                        <a:spcAft>
                          <a:spcPts val="0"/>
                        </a:spcAft>
                      </a:pPr>
                      <a:r>
                        <a:rPr lang="en-US" sz="2400" dirty="0">
                          <a:effectLst/>
                        </a:rPr>
                        <a:t>5%</a:t>
                      </a:r>
                      <a:endParaRPr lang="en-US" sz="2400" dirty="0">
                        <a:effectLst/>
                        <a:latin typeface="Arial"/>
                        <a:ea typeface="Times New Roman"/>
                        <a:cs typeface="Times New Roman"/>
                      </a:endParaRPr>
                    </a:p>
                  </a:txBody>
                  <a:tcPr marL="68584" marR="68584" marT="0" marB="0"/>
                </a:tc>
                <a:tc>
                  <a:txBody>
                    <a:bodyPr/>
                    <a:lstStyle/>
                    <a:p>
                      <a:pPr marL="0" marR="0" algn="ctr">
                        <a:spcBef>
                          <a:spcPts val="0"/>
                        </a:spcBef>
                        <a:spcAft>
                          <a:spcPts val="0"/>
                        </a:spcAft>
                      </a:pPr>
                      <a:r>
                        <a:rPr lang="en-US" sz="2400" dirty="0">
                          <a:effectLst/>
                        </a:rPr>
                        <a:t>30%</a:t>
                      </a:r>
                      <a:endParaRPr lang="en-US" sz="2400" dirty="0">
                        <a:effectLst/>
                        <a:latin typeface="Arial"/>
                        <a:ea typeface="Times New Roman"/>
                        <a:cs typeface="Times New Roman"/>
                      </a:endParaRPr>
                    </a:p>
                  </a:txBody>
                  <a:tcPr marL="68584" marR="68584" marT="0" marB="0"/>
                </a:tc>
                <a:tc>
                  <a:txBody>
                    <a:bodyPr/>
                    <a:lstStyle/>
                    <a:p>
                      <a:pPr marL="0" marR="0" algn="ctr">
                        <a:spcBef>
                          <a:spcPts val="0"/>
                        </a:spcBef>
                        <a:spcAft>
                          <a:spcPts val="0"/>
                        </a:spcAft>
                      </a:pPr>
                      <a:r>
                        <a:rPr lang="en-US" sz="2400" dirty="0">
                          <a:effectLst/>
                        </a:rPr>
                        <a:t>50 %</a:t>
                      </a:r>
                      <a:endParaRPr lang="en-US" sz="2400" dirty="0">
                        <a:effectLst/>
                        <a:latin typeface="Arial"/>
                        <a:ea typeface="Times New Roman"/>
                        <a:cs typeface="Times New Roman"/>
                      </a:endParaRPr>
                    </a:p>
                  </a:txBody>
                  <a:tcPr marL="68584" marR="68584" marT="0" marB="0"/>
                </a:tc>
                <a:tc>
                  <a:txBody>
                    <a:bodyPr/>
                    <a:lstStyle/>
                    <a:p>
                      <a:pPr marL="0" marR="0" algn="ctr">
                        <a:spcBef>
                          <a:spcPts val="0"/>
                        </a:spcBef>
                        <a:spcAft>
                          <a:spcPts val="0"/>
                        </a:spcAft>
                      </a:pPr>
                      <a:r>
                        <a:rPr lang="en-US" sz="2400" dirty="0">
                          <a:effectLst/>
                        </a:rPr>
                        <a:t>15%</a:t>
                      </a:r>
                      <a:endParaRPr lang="en-US" sz="2400" dirty="0">
                        <a:effectLst/>
                        <a:latin typeface="Arial"/>
                        <a:ea typeface="Times New Roman"/>
                        <a:cs typeface="Times New Roman"/>
                      </a:endParaRPr>
                    </a:p>
                  </a:txBody>
                  <a:tcPr marL="68584" marR="68584" marT="0" marB="0"/>
                </a:tc>
                <a:extLst>
                  <a:ext uri="{0D108BD9-81ED-4DB2-BD59-A6C34878D82A}">
                    <a16:rowId xmlns:a16="http://schemas.microsoft.com/office/drawing/2014/main" val="10001"/>
                  </a:ext>
                </a:extLst>
              </a:tr>
            </a:tbl>
          </a:graphicData>
        </a:graphic>
      </p:graphicFrame>
      <p:sp>
        <p:nvSpPr>
          <p:cNvPr id="5" name="Rectangle 1"/>
          <p:cNvSpPr>
            <a:spLocks noChangeArrowheads="1"/>
          </p:cNvSpPr>
          <p:nvPr/>
        </p:nvSpPr>
        <p:spPr bwMode="auto">
          <a:xfrm>
            <a:off x="1693862" y="1282030"/>
            <a:ext cx="3912674"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16.9. Dataset: Pedagogy</a:t>
            </a:r>
            <a:endParaRPr lang="en-US" sz="2400" dirty="0">
              <a:latin typeface="+mn-lt"/>
            </a:endParaRPr>
          </a:p>
        </p:txBody>
      </p:sp>
      <p:graphicFrame>
        <p:nvGraphicFramePr>
          <p:cNvPr id="6" name="Content Placeholder 6"/>
          <p:cNvGraphicFramePr>
            <a:graphicFrameLocks/>
          </p:cNvGraphicFramePr>
          <p:nvPr>
            <p:extLst>
              <p:ext uri="{D42A27DB-BD31-4B8C-83A1-F6EECF244321}">
                <p14:modId xmlns:p14="http://schemas.microsoft.com/office/powerpoint/2010/main" val="3852485866"/>
              </p:ext>
            </p:extLst>
          </p:nvPr>
        </p:nvGraphicFramePr>
        <p:xfrm>
          <a:off x="1557384" y="3617795"/>
          <a:ext cx="6826155" cy="1234821"/>
        </p:xfrm>
        <a:graphic>
          <a:graphicData uri="http://schemas.openxmlformats.org/drawingml/2006/table">
            <a:tbl>
              <a:tblPr firstRow="1" firstCol="1" lastRow="1" lastCol="1" bandRow="1" bandCol="1">
                <a:tableStyleId>{5940675A-B579-460E-94D1-54222C63F5DA}</a:tableStyleId>
              </a:tblPr>
              <a:tblGrid>
                <a:gridCol w="6826155">
                  <a:extLst>
                    <a:ext uri="{9D8B030D-6E8A-4147-A177-3AD203B41FA5}">
                      <a16:colId xmlns:a16="http://schemas.microsoft.com/office/drawing/2014/main" val="20000"/>
                    </a:ext>
                  </a:extLst>
                </a:gridCol>
              </a:tblGrid>
              <a:tr h="99060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16.5. </a:t>
                      </a:r>
                      <a:r>
                        <a:rPr lang="en-US" sz="2400" kern="1200" dirty="0">
                          <a:effectLst/>
                        </a:rPr>
                        <a:t>Use pedadogy.sav » Data » Weight Cases » Select option Weight cases by » Transfer Preference into Frequency analysis box » Click </a:t>
                      </a:r>
                      <a:r>
                        <a:rPr lang="en-US" sz="2400" i="1" kern="1200" dirty="0">
                          <a:effectLst/>
                        </a:rPr>
                        <a:t>OK </a:t>
                      </a:r>
                      <a:endParaRPr lang="en-US" sz="2400" i="1"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856138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6"/>
          <p:cNvGraphicFramePr>
            <a:graphicFrameLocks/>
          </p:cNvGraphicFramePr>
          <p:nvPr>
            <p:extLst>
              <p:ext uri="{D42A27DB-BD31-4B8C-83A1-F6EECF244321}">
                <p14:modId xmlns:p14="http://schemas.microsoft.com/office/powerpoint/2010/main" val="3411036546"/>
              </p:ext>
            </p:extLst>
          </p:nvPr>
        </p:nvGraphicFramePr>
        <p:xfrm>
          <a:off x="1191383" y="639650"/>
          <a:ext cx="7597775" cy="1903095"/>
        </p:xfrm>
        <a:graphic>
          <a:graphicData uri="http://schemas.openxmlformats.org/drawingml/2006/table">
            <a:tbl>
              <a:tblPr firstRow="1" firstCol="1" lastRow="1" lastCol="1" bandRow="1" bandCol="1">
                <a:tableStyleId>{5940675A-B579-460E-94D1-54222C63F5DA}</a:tableStyleId>
              </a:tblPr>
              <a:tblGrid>
                <a:gridCol w="7597775">
                  <a:extLst>
                    <a:ext uri="{9D8B030D-6E8A-4147-A177-3AD203B41FA5}">
                      <a16:colId xmlns:a16="http://schemas.microsoft.com/office/drawing/2014/main" val="20000"/>
                    </a:ext>
                  </a:extLst>
                </a:gridCol>
              </a:tblGrid>
              <a:tr h="1577975">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200" b="1" kern="1200" dirty="0">
                          <a:effectLst/>
                        </a:rPr>
                        <a:t>Exhibit 16.6. </a:t>
                      </a:r>
                      <a:r>
                        <a:rPr lang="en-US" sz="2200" kern="1200" dirty="0">
                          <a:effectLst/>
                        </a:rPr>
                        <a:t>Use pedagogy.sav » </a:t>
                      </a:r>
                      <a:r>
                        <a:rPr lang="en-US" sz="2200" kern="1200" dirty="0" err="1">
                          <a:effectLst/>
                        </a:rPr>
                        <a:t>analyse</a:t>
                      </a:r>
                      <a:r>
                        <a:rPr lang="en-US" sz="2200" kern="1200" dirty="0">
                          <a:effectLst/>
                        </a:rPr>
                        <a:t> » Non-parametric tests » Legacy Dialogs » Chi-square » Select preference and transfer into Test Variable List » Select Values option in Expected Values box » Type 0.05 and click Add then type again 0.30 » Click Add (follow the same for all expected proportions) » Press OK </a:t>
                      </a:r>
                      <a:endParaRPr lang="en-US" sz="22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502" y="2781300"/>
            <a:ext cx="3352800" cy="35052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850237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8"/>
          <p:cNvGraphicFramePr>
            <a:graphicFrameLocks/>
          </p:cNvGraphicFramePr>
          <p:nvPr>
            <p:extLst>
              <p:ext uri="{D42A27DB-BD31-4B8C-83A1-F6EECF244321}">
                <p14:modId xmlns:p14="http://schemas.microsoft.com/office/powerpoint/2010/main" val="3269973388"/>
              </p:ext>
            </p:extLst>
          </p:nvPr>
        </p:nvGraphicFramePr>
        <p:xfrm>
          <a:off x="1678676" y="2307894"/>
          <a:ext cx="6523630" cy="2637475"/>
        </p:xfrm>
        <a:graphic>
          <a:graphicData uri="http://schemas.openxmlformats.org/drawingml/2006/table">
            <a:tbl>
              <a:tblPr/>
              <a:tblGrid>
                <a:gridCol w="877067">
                  <a:extLst>
                    <a:ext uri="{9D8B030D-6E8A-4147-A177-3AD203B41FA5}">
                      <a16:colId xmlns:a16="http://schemas.microsoft.com/office/drawing/2014/main" val="20000"/>
                    </a:ext>
                  </a:extLst>
                </a:gridCol>
                <a:gridCol w="1743301">
                  <a:extLst>
                    <a:ext uri="{9D8B030D-6E8A-4147-A177-3AD203B41FA5}">
                      <a16:colId xmlns:a16="http://schemas.microsoft.com/office/drawing/2014/main" val="20001"/>
                    </a:ext>
                  </a:extLst>
                </a:gridCol>
                <a:gridCol w="2144298">
                  <a:extLst>
                    <a:ext uri="{9D8B030D-6E8A-4147-A177-3AD203B41FA5}">
                      <a16:colId xmlns:a16="http://schemas.microsoft.com/office/drawing/2014/main" val="20002"/>
                    </a:ext>
                  </a:extLst>
                </a:gridCol>
                <a:gridCol w="1758964">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Observed 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Expected 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Residual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9075">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26.00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8.0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18.0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9075">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35.00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48.0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−13.0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9075">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45.00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80.0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−35.0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9075">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54.00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24.0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5425">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Total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160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Rectangle 1"/>
          <p:cNvSpPr>
            <a:spLocks noChangeArrowheads="1"/>
          </p:cNvSpPr>
          <p:nvPr/>
        </p:nvSpPr>
        <p:spPr bwMode="auto">
          <a:xfrm>
            <a:off x="1678676" y="1544268"/>
            <a:ext cx="5827594" cy="461665"/>
          </a:xfrm>
          <a:prstGeom prst="rect">
            <a:avLst/>
          </a:prstGeom>
          <a:no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16.10. Descriptive Statistics: Chi Square</a:t>
            </a:r>
            <a:endParaRPr lang="en-US" sz="2400" dirty="0">
              <a:latin typeface="+mn-lt"/>
            </a:endParaRPr>
          </a:p>
        </p:txBody>
      </p:sp>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422804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p:cNvGraphicFramePr>
            <a:graphicFrameLocks/>
          </p:cNvGraphicFramePr>
          <p:nvPr>
            <p:extLst>
              <p:ext uri="{D42A27DB-BD31-4B8C-83A1-F6EECF244321}">
                <p14:modId xmlns:p14="http://schemas.microsoft.com/office/powerpoint/2010/main" val="2028421502"/>
              </p:ext>
            </p:extLst>
          </p:nvPr>
        </p:nvGraphicFramePr>
        <p:xfrm>
          <a:off x="1522441" y="910917"/>
          <a:ext cx="6820174" cy="2679448"/>
        </p:xfrm>
        <a:graphic>
          <a:graphicData uri="http://schemas.openxmlformats.org/drawingml/2006/table">
            <a:tbl>
              <a:tblPr/>
              <a:tblGrid>
                <a:gridCol w="2465124">
                  <a:extLst>
                    <a:ext uri="{9D8B030D-6E8A-4147-A177-3AD203B41FA5}">
                      <a16:colId xmlns:a16="http://schemas.microsoft.com/office/drawing/2014/main" val="20000"/>
                    </a:ext>
                  </a:extLst>
                </a:gridCol>
                <a:gridCol w="4355050">
                  <a:extLst>
                    <a:ext uri="{9D8B030D-6E8A-4147-A177-3AD203B41FA5}">
                      <a16:colId xmlns:a16="http://schemas.microsoft.com/office/drawing/2014/main" val="20001"/>
                    </a:ext>
                  </a:extLst>
                </a:gridCol>
              </a:tblGrid>
              <a:tr h="24550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Preference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3312">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Chi-Square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96.833</a:t>
                      </a:r>
                      <a:r>
                        <a:rPr kumimoji="0" lang="en-US" sz="2400" b="0" i="0" u="none" strike="noStrike" cap="none" normalizeH="0" baseline="30000" dirty="0">
                          <a:ln>
                            <a:noFill/>
                          </a:ln>
                          <a:solidFill>
                            <a:schemeClr val="tx1"/>
                          </a:solidFill>
                          <a:effectLst/>
                          <a:latin typeface="+mn-lt"/>
                        </a:rPr>
                        <a:t>a</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3312">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Df</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3312">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Asymp</a:t>
                      </a:r>
                      <a:r>
                        <a:rPr kumimoji="0" lang="en-US" sz="2400" b="0" i="0" u="none" strike="noStrike" cap="none" normalizeH="0" baseline="0" dirty="0">
                          <a:ln>
                            <a:noFill/>
                          </a:ln>
                          <a:solidFill>
                            <a:schemeClr val="tx1"/>
                          </a:solidFill>
                          <a:effectLst/>
                          <a:latin typeface="+mn-lt"/>
                        </a:rPr>
                        <a:t>. Sig.</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625">
                <a:tc gridSpan="2">
                  <a:txBody>
                    <a:bodyPr/>
                    <a:lstStyle/>
                    <a:p>
                      <a:pPr marL="3810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30000" dirty="0">
                        <a:ln>
                          <a:noFill/>
                        </a:ln>
                        <a:solidFill>
                          <a:schemeClr val="tx1"/>
                        </a:solidFill>
                        <a:effectLst/>
                        <a:latin typeface="+mn-lt"/>
                      </a:endParaRPr>
                    </a:p>
                    <a:p>
                      <a:pPr marL="3810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30000" dirty="0" err="1">
                          <a:ln>
                            <a:noFill/>
                          </a:ln>
                          <a:solidFill>
                            <a:schemeClr val="tx1"/>
                          </a:solidFill>
                          <a:effectLst/>
                          <a:latin typeface="+mn-lt"/>
                        </a:rPr>
                        <a:t>a</a:t>
                      </a:r>
                      <a:r>
                        <a:rPr kumimoji="0" lang="en-US" sz="2400" b="0" i="0" u="none" strike="noStrike" cap="none" normalizeH="0" baseline="0" dirty="0" err="1">
                          <a:ln>
                            <a:noFill/>
                          </a:ln>
                          <a:solidFill>
                            <a:schemeClr val="tx1"/>
                          </a:solidFill>
                          <a:effectLst/>
                          <a:latin typeface="+mn-lt"/>
                        </a:rPr>
                        <a:t>Zero</a:t>
                      </a:r>
                      <a:r>
                        <a:rPr kumimoji="0" lang="en-US" sz="2400" b="0" i="0" u="none" strike="noStrike" cap="none" normalizeH="0" baseline="0" dirty="0">
                          <a:ln>
                            <a:noFill/>
                          </a:ln>
                          <a:solidFill>
                            <a:schemeClr val="tx1"/>
                          </a:solidFill>
                          <a:effectLst/>
                          <a:latin typeface="+mn-lt"/>
                        </a:rPr>
                        <a:t> cells (0.0%) have expected frequencies less than 5. The minimum expected cell frequency is 8.0.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1701421" y="417714"/>
            <a:ext cx="4354334"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16.11. Chi-Square Statistics </a:t>
            </a:r>
            <a:endParaRPr lang="en-US" sz="2400" dirty="0">
              <a:latin typeface="+mn-lt"/>
            </a:endParaRPr>
          </a:p>
        </p:txBody>
      </p:sp>
      <p:sp>
        <p:nvSpPr>
          <p:cNvPr id="6" name="Rectangle 5"/>
          <p:cNvSpPr/>
          <p:nvPr/>
        </p:nvSpPr>
        <p:spPr>
          <a:xfrm>
            <a:off x="1122528" y="3715469"/>
            <a:ext cx="7620000" cy="2677656"/>
          </a:xfrm>
          <a:prstGeom prst="rect">
            <a:avLst/>
          </a:prstGeom>
          <a:ln>
            <a:solidFill>
              <a:srgbClr val="92D050"/>
            </a:solidFill>
          </a:ln>
        </p:spPr>
        <p:txBody>
          <a:bodyPr>
            <a:spAutoFit/>
          </a:bodyPr>
          <a:lstStyle/>
          <a:p>
            <a:pPr algn="just" eaLnBrk="1" hangingPunct="1">
              <a:defRPr/>
            </a:pPr>
            <a:r>
              <a:rPr lang="en-US" sz="2400" dirty="0">
                <a:latin typeface="+mn-lt"/>
              </a:rPr>
              <a:t>The </a:t>
            </a:r>
            <a:r>
              <a:rPr lang="en-US" sz="2400" i="1" dirty="0">
                <a:latin typeface="+mn-lt"/>
              </a:rPr>
              <a:t>p</a:t>
            </a:r>
            <a:r>
              <a:rPr lang="en-US" sz="2400" dirty="0">
                <a:latin typeface="+mn-lt"/>
              </a:rPr>
              <a:t>-value associated with chi-square test is less than 5 per cent LoS (chi-square = 96.833 (3), </a:t>
            </a:r>
            <a:r>
              <a:rPr lang="en-US" sz="2400" i="1" dirty="0">
                <a:latin typeface="+mn-lt"/>
              </a:rPr>
              <a:t>p </a:t>
            </a:r>
            <a:r>
              <a:rPr lang="en-US" sz="2400" dirty="0">
                <a:latin typeface="+mn-lt"/>
              </a:rPr>
              <a:t>&lt; 0.05, 0.000). Thus, we reject the null hypothesis of no difference between the observed and expected proportions. </a:t>
            </a:r>
          </a:p>
          <a:p>
            <a:pPr algn="just" eaLnBrk="1" hangingPunct="1">
              <a:defRPr/>
            </a:pPr>
            <a:r>
              <a:rPr lang="en-US" sz="2400" dirty="0">
                <a:latin typeface="+mn-lt"/>
              </a:rPr>
              <a:t>Thus, we have strong evidence that the actual proportion of students liking different pedagogy is different from the hypothesized proportion.   </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39376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676400" y="1302224"/>
            <a:ext cx="6130119" cy="361097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IN" altLang="en-US" sz="2400" dirty="0"/>
              <a:t>Explain the concept and execution process to conduct Mann Whitney </a:t>
            </a:r>
            <a:r>
              <a:rPr lang="en-IN" altLang="en-US" sz="2400" i="1" dirty="0"/>
              <a:t>U</a:t>
            </a:r>
            <a:r>
              <a:rPr lang="en-IN" altLang="en-US" sz="2400" dirty="0"/>
              <a:t>-test in SPSS</a:t>
            </a:r>
            <a:endParaRPr lang="en-US" altLang="en-US" sz="2400" dirty="0"/>
          </a:p>
          <a:p>
            <a:pPr algn="just"/>
            <a:r>
              <a:rPr lang="en-IN" altLang="en-US" sz="2400" dirty="0"/>
              <a:t>Describe the concept and execution process to conduct</a:t>
            </a:r>
            <a:r>
              <a:rPr lang="en-US" altLang="en-US" sz="2400" dirty="0"/>
              <a:t> </a:t>
            </a:r>
            <a:r>
              <a:rPr lang="en-US" altLang="en-US" sz="2400" dirty="0" err="1"/>
              <a:t>Kruskal</a:t>
            </a:r>
            <a:r>
              <a:rPr lang="en-US" altLang="en-US" sz="2400" dirty="0"/>
              <a:t>–Wallis H-Test in SPSS</a:t>
            </a:r>
          </a:p>
          <a:p>
            <a:pPr algn="just"/>
            <a:r>
              <a:rPr lang="en-IN" altLang="en-US" sz="2400" dirty="0"/>
              <a:t>Explain the concept and process to conduct</a:t>
            </a:r>
            <a:r>
              <a:rPr lang="en-US" altLang="en-US" sz="2400" dirty="0"/>
              <a:t> Wilcoxon Matched Pairs Test for related population in SPSS</a:t>
            </a:r>
          </a:p>
          <a:p>
            <a:pPr algn="just"/>
            <a:r>
              <a:rPr lang="en-US" altLang="en-US" sz="2400" dirty="0"/>
              <a:t>Explain the calculations to conduct the non-parametric tests manually</a:t>
            </a: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17309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54389" y="138931"/>
            <a:ext cx="5154233" cy="5699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Run Test </a:t>
            </a:r>
          </a:p>
        </p:txBody>
      </p:sp>
      <p:sp>
        <p:nvSpPr>
          <p:cNvPr id="4" name="Rectangle 3"/>
          <p:cNvSpPr/>
          <p:nvPr/>
        </p:nvSpPr>
        <p:spPr>
          <a:xfrm>
            <a:off x="668739" y="1090115"/>
            <a:ext cx="7833815" cy="1200329"/>
          </a:xfrm>
          <a:prstGeom prst="rect">
            <a:avLst/>
          </a:prstGeom>
        </p:spPr>
        <p:txBody>
          <a:bodyPr wrap="square">
            <a:spAutoFit/>
          </a:bodyPr>
          <a:lstStyle/>
          <a:p>
            <a:pPr algn="just" eaLnBrk="1" hangingPunct="1">
              <a:defRPr/>
            </a:pPr>
            <a:r>
              <a:rPr lang="en-US" sz="2400" dirty="0">
                <a:latin typeface="+mn-lt"/>
              </a:rPr>
              <a:t>This test is used to examine the randomness in the observations. The test is also used to check whether a sample is randomly selected from the target population or not. </a:t>
            </a:r>
          </a:p>
        </p:txBody>
      </p:sp>
      <p:sp>
        <p:nvSpPr>
          <p:cNvPr id="5" name="Content Placeholder 2"/>
          <p:cNvSpPr txBox="1">
            <a:spLocks/>
          </p:cNvSpPr>
          <p:nvPr/>
        </p:nvSpPr>
        <p:spPr>
          <a:xfrm>
            <a:off x="1042986" y="2622006"/>
            <a:ext cx="6777037"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lvl="2" indent="-273050"/>
            <a:r>
              <a:rPr lang="en-US" altLang="en-US" sz="2400" b="1" dirty="0"/>
              <a:t>Run Test for Dichotomous Variable   </a:t>
            </a:r>
            <a:endParaRPr lang="en-US" altLang="en-US" sz="2400" dirty="0"/>
          </a:p>
          <a:p>
            <a:pPr marL="69850" indent="0">
              <a:buFont typeface="Wingdings 2" panose="05020102010507070707" pitchFamily="18" charset="2"/>
              <a:buNone/>
            </a:pPr>
            <a:endParaRPr lang="en-US" altLang="en-US" sz="2400" dirty="0"/>
          </a:p>
        </p:txBody>
      </p:sp>
      <p:sp>
        <p:nvSpPr>
          <p:cNvPr id="6" name="Rectangle 5"/>
          <p:cNvSpPr>
            <a:spLocks noRot="1" noChangeAspect="1" noMove="1" noResize="1" noEditPoints="1" noAdjustHandles="1" noChangeArrowheads="1" noChangeShapeType="1" noTextEdit="1"/>
          </p:cNvSpPr>
          <p:nvPr/>
        </p:nvSpPr>
        <p:spPr>
          <a:xfrm>
            <a:off x="1371600" y="3151245"/>
            <a:ext cx="6858000" cy="2466957"/>
          </a:xfrm>
          <a:prstGeom prst="rect">
            <a:avLst/>
          </a:prstGeom>
          <a:blipFill rotWithShape="1">
            <a:blip r:embed="rId2"/>
            <a:stretch>
              <a:fillRect l="-711" t="-1235" b="-2716"/>
            </a:stretch>
          </a:blipFill>
        </p:spPr>
        <p:txBody>
          <a:bodyPr/>
          <a:lstStyle/>
          <a:p>
            <a:pPr eaLnBrk="1" hangingPunct="1">
              <a:defRPr/>
            </a:pPr>
            <a:r>
              <a:rPr lang="en-US" dirty="0">
                <a:noFill/>
                <a:latin typeface="Arial" charset="0"/>
              </a:rPr>
              <a:t> </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914233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368188" y="583439"/>
            <a:ext cx="6777038" cy="35083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Data set </a:t>
            </a:r>
            <a:r>
              <a:rPr lang="en-US" altLang="en-US" sz="2400" dirty="0" err="1"/>
              <a:t>retail.sav</a:t>
            </a:r>
            <a:r>
              <a:rPr lang="en-US" altLang="en-US" sz="2400" dirty="0"/>
              <a:t> to examine the randomness in the elements of </a:t>
            </a:r>
            <a:r>
              <a:rPr lang="en-US" altLang="en-US" sz="2400" i="1" dirty="0"/>
              <a:t>gender</a:t>
            </a:r>
          </a:p>
          <a:p>
            <a:pPr marL="69850" indent="0" algn="just">
              <a:buFont typeface="Wingdings 2" panose="05020102010507070707" pitchFamily="18" charset="2"/>
              <a:buNone/>
            </a:pPr>
            <a:endParaRPr lang="en-US" altLang="en-US" sz="2400" i="1" dirty="0"/>
          </a:p>
          <a:p>
            <a:pPr marL="69850" indent="0" algn="just">
              <a:buFont typeface="Wingdings 2" panose="05020102010507070707" pitchFamily="18" charset="2"/>
              <a:buNone/>
            </a:pPr>
            <a:endParaRPr lang="en-US" altLang="en-US" sz="2400" i="1" dirty="0"/>
          </a:p>
          <a:p>
            <a:pPr marL="69850" indent="0" algn="just">
              <a:buFont typeface="Wingdings 2" panose="05020102010507070707" pitchFamily="18" charset="2"/>
              <a:buNone/>
            </a:pPr>
            <a:endParaRPr lang="en-US" altLang="en-US" sz="2400" i="1" dirty="0"/>
          </a:p>
          <a:p>
            <a:pPr marL="69850" indent="0" algn="just">
              <a:buFont typeface="Wingdings 2" panose="05020102010507070707" pitchFamily="18" charset="2"/>
              <a:buNone/>
            </a:pPr>
            <a:endParaRPr lang="en-US" altLang="en-US" sz="2400" i="1" dirty="0"/>
          </a:p>
          <a:p>
            <a:pPr marL="69850" indent="0" algn="just">
              <a:buFont typeface="Wingdings 2" panose="05020102010507070707" pitchFamily="18" charset="2"/>
              <a:buNone/>
            </a:pPr>
            <a:endParaRPr lang="en-US" altLang="en-US" sz="2400" i="1" dirty="0"/>
          </a:p>
          <a:p>
            <a:pPr marL="69850" indent="0" algn="just">
              <a:buFont typeface="Wingdings 2" panose="05020102010507070707" pitchFamily="18" charset="2"/>
              <a:buNone/>
            </a:pPr>
            <a:endParaRPr lang="en-US" altLang="en-US" sz="2400" i="1" dirty="0"/>
          </a:p>
          <a:p>
            <a:pPr marL="69850" indent="0" algn="just">
              <a:buFont typeface="Wingdings 2" panose="05020102010507070707" pitchFamily="18" charset="2"/>
              <a:buNone/>
            </a:pPr>
            <a:r>
              <a:rPr lang="en-US" altLang="en-US" sz="2400" dirty="0"/>
              <a:t>Null hypothesis	H</a:t>
            </a:r>
            <a:r>
              <a:rPr lang="en-US" altLang="en-US" sz="2400" baseline="-25000" dirty="0"/>
              <a:t>0</a:t>
            </a:r>
            <a:r>
              <a:rPr lang="en-US" altLang="en-US" sz="2400" dirty="0"/>
              <a:t>: </a:t>
            </a:r>
            <a:r>
              <a:rPr lang="en-US" altLang="en-US" sz="2400" baseline="-25000" dirty="0"/>
              <a:t> </a:t>
            </a:r>
            <a:r>
              <a:rPr lang="en-US" altLang="en-US" sz="2400" dirty="0"/>
              <a:t>The order of male and female customers is randomly distributed. </a:t>
            </a:r>
          </a:p>
          <a:p>
            <a:pPr marL="69850" indent="0" algn="just">
              <a:buFont typeface="Wingdings 2" panose="05020102010507070707" pitchFamily="18" charset="2"/>
              <a:buNone/>
            </a:pPr>
            <a:r>
              <a:rPr lang="en-US" altLang="en-US" sz="2400" dirty="0"/>
              <a:t> </a:t>
            </a:r>
          </a:p>
          <a:p>
            <a:pPr marL="69850" indent="0" algn="just">
              <a:buFont typeface="Wingdings 2" panose="05020102010507070707" pitchFamily="18" charset="2"/>
              <a:buNone/>
            </a:pPr>
            <a:r>
              <a:rPr lang="en-US" altLang="en-US" sz="2400" dirty="0"/>
              <a:t>Alternative hypothesis	H</a:t>
            </a:r>
            <a:r>
              <a:rPr lang="en-US" altLang="en-US" sz="2400" baseline="-25000" dirty="0"/>
              <a:t>a</a:t>
            </a:r>
            <a:r>
              <a:rPr lang="en-US" altLang="en-US" sz="2400" dirty="0"/>
              <a:t>: The order of male and female customers is not randomly  distributed.</a:t>
            </a:r>
          </a:p>
          <a:p>
            <a:pPr marL="69850" indent="0" algn="just">
              <a:buFont typeface="Wingdings 2" panose="05020102010507070707" pitchFamily="18" charset="2"/>
              <a:buNone/>
            </a:pPr>
            <a:endParaRPr lang="en-US" altLang="en-US" sz="2400" dirty="0"/>
          </a:p>
        </p:txBody>
      </p:sp>
      <p:graphicFrame>
        <p:nvGraphicFramePr>
          <p:cNvPr id="5" name="Content Placeholder 6"/>
          <p:cNvGraphicFramePr>
            <a:graphicFrameLocks/>
          </p:cNvGraphicFramePr>
          <p:nvPr>
            <p:extLst>
              <p:ext uri="{D42A27DB-BD31-4B8C-83A1-F6EECF244321}">
                <p14:modId xmlns:p14="http://schemas.microsoft.com/office/powerpoint/2010/main" val="204417141"/>
              </p:ext>
            </p:extLst>
          </p:nvPr>
        </p:nvGraphicFramePr>
        <p:xfrm>
          <a:off x="1543122" y="1646383"/>
          <a:ext cx="6602104" cy="2076069"/>
        </p:xfrm>
        <a:graphic>
          <a:graphicData uri="http://schemas.openxmlformats.org/drawingml/2006/table">
            <a:tbl>
              <a:tblPr firstRow="1" firstCol="1" lastRow="1" lastCol="1" bandRow="1" bandCol="1">
                <a:tableStyleId>{5940675A-B579-460E-94D1-54222C63F5DA}</a:tableStyleId>
              </a:tblPr>
              <a:tblGrid>
                <a:gridCol w="6602104">
                  <a:extLst>
                    <a:ext uri="{9D8B030D-6E8A-4147-A177-3AD203B41FA5}">
                      <a16:colId xmlns:a16="http://schemas.microsoft.com/office/drawing/2014/main" val="20000"/>
                    </a:ext>
                  </a:extLst>
                </a:gridCol>
              </a:tblGrid>
              <a:tr h="1262063">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16.7. </a:t>
                      </a:r>
                      <a:r>
                        <a:rPr lang="en-US" sz="2400" kern="1200" dirty="0">
                          <a:effectLst/>
                        </a:rPr>
                        <a:t>Use retail.sav » </a:t>
                      </a:r>
                      <a:r>
                        <a:rPr lang="en-US" sz="2400" kern="1200" dirty="0" err="1">
                          <a:effectLst/>
                        </a:rPr>
                        <a:t>analyse</a:t>
                      </a:r>
                      <a:r>
                        <a:rPr lang="en-US" sz="2400" kern="1200" dirty="0">
                          <a:effectLst/>
                        </a:rPr>
                        <a:t> » Non-parametric tests » Legacy Dialogs » Run test » Select Gender and transfer into Test Variable List » Select Median and Custom options in Cut point area » Type 2 in Custom box » Click </a:t>
                      </a:r>
                      <a:r>
                        <a:rPr lang="en-US" sz="2400" i="1" kern="1200" dirty="0">
                          <a:effectLst/>
                        </a:rPr>
                        <a:t>OK </a:t>
                      </a:r>
                      <a:endParaRPr lang="en-US" sz="2400" i="1"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723797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972" y="998806"/>
            <a:ext cx="6879102" cy="493776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9403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6"/>
          <p:cNvGraphicFramePr>
            <a:graphicFrameLocks/>
          </p:cNvGraphicFramePr>
          <p:nvPr>
            <p:extLst>
              <p:ext uri="{D42A27DB-BD31-4B8C-83A1-F6EECF244321}">
                <p14:modId xmlns:p14="http://schemas.microsoft.com/office/powerpoint/2010/main" val="4127548550"/>
              </p:ext>
            </p:extLst>
          </p:nvPr>
        </p:nvGraphicFramePr>
        <p:xfrm>
          <a:off x="1860823" y="1283704"/>
          <a:ext cx="5581934" cy="3052385"/>
        </p:xfrm>
        <a:graphic>
          <a:graphicData uri="http://schemas.openxmlformats.org/drawingml/2006/table">
            <a:tbl>
              <a:tblPr/>
              <a:tblGrid>
                <a:gridCol w="3775944">
                  <a:extLst>
                    <a:ext uri="{9D8B030D-6E8A-4147-A177-3AD203B41FA5}">
                      <a16:colId xmlns:a16="http://schemas.microsoft.com/office/drawing/2014/main" val="20000"/>
                    </a:ext>
                  </a:extLst>
                </a:gridCol>
                <a:gridCol w="1805990">
                  <a:extLst>
                    <a:ext uri="{9D8B030D-6E8A-4147-A177-3AD203B41FA5}">
                      <a16:colId xmlns:a16="http://schemas.microsoft.com/office/drawing/2014/main" val="20001"/>
                    </a:ext>
                  </a:extLst>
                </a:gridCol>
              </a:tblGrid>
              <a:tr h="411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Gender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320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Test value</a:t>
                      </a:r>
                      <a:r>
                        <a:rPr kumimoji="0" lang="en-US" sz="2400" b="0" i="0" u="none" strike="noStrike" cap="none" normalizeH="0" baseline="30000" dirty="0">
                          <a:ln>
                            <a:noFill/>
                          </a:ln>
                          <a:solidFill>
                            <a:schemeClr val="tx1"/>
                          </a:solidFill>
                          <a:effectLst/>
                          <a:latin typeface="+mn-lt"/>
                        </a:rPr>
                        <a:t>a</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320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Total cases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120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320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Number of runs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88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320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Z</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6.01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1163">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Asymp</a:t>
                      </a:r>
                      <a:r>
                        <a:rPr kumimoji="0" lang="en-US" sz="2400" b="0" i="0" u="none" strike="noStrike" cap="none" normalizeH="0" baseline="0" dirty="0">
                          <a:ln>
                            <a:noFill/>
                          </a:ln>
                          <a:solidFill>
                            <a:schemeClr val="tx1"/>
                          </a:solidFill>
                          <a:effectLst/>
                          <a:latin typeface="+mn-lt"/>
                        </a:rPr>
                        <a:t>. Sig. (2-tailed)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3200">
                <a:tc grid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3000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30000" dirty="0" err="1">
                          <a:ln>
                            <a:noFill/>
                          </a:ln>
                          <a:solidFill>
                            <a:schemeClr val="tx1"/>
                          </a:solidFill>
                          <a:effectLst/>
                          <a:latin typeface="+mn-lt"/>
                        </a:rPr>
                        <a:t>a</a:t>
                      </a:r>
                      <a:r>
                        <a:rPr kumimoji="0" lang="en-US" sz="2400" b="0" i="0" u="none" strike="noStrike" cap="none" normalizeH="0" baseline="0" dirty="0" err="1">
                          <a:ln>
                            <a:noFill/>
                          </a:ln>
                          <a:solidFill>
                            <a:schemeClr val="tx1"/>
                          </a:solidFill>
                          <a:effectLst/>
                          <a:latin typeface="+mn-lt"/>
                        </a:rPr>
                        <a:t>User</a:t>
                      </a:r>
                      <a:r>
                        <a:rPr kumimoji="0" lang="en-US" sz="2400" b="0" i="0" u="none" strike="noStrike" cap="none" normalizeH="0" baseline="0" dirty="0">
                          <a:ln>
                            <a:noFill/>
                          </a:ln>
                          <a:solidFill>
                            <a:schemeClr val="tx1"/>
                          </a:solidFill>
                          <a:effectLst/>
                          <a:latin typeface="+mn-lt"/>
                        </a:rPr>
                        <a:t>-specified.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3" name="Rectangle 1"/>
          <p:cNvSpPr>
            <a:spLocks noChangeArrowheads="1"/>
          </p:cNvSpPr>
          <p:nvPr/>
        </p:nvSpPr>
        <p:spPr bwMode="auto">
          <a:xfrm>
            <a:off x="1637731" y="614203"/>
            <a:ext cx="7506269" cy="461665"/>
          </a:xfrm>
          <a:prstGeom prst="rect">
            <a:avLst/>
          </a:prstGeom>
          <a:no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16.12. Run Test Statistic: Dichotomous Data </a:t>
            </a:r>
            <a:endParaRPr lang="en-US" sz="2400" dirty="0">
              <a:latin typeface="+mn-lt"/>
            </a:endParaRPr>
          </a:p>
        </p:txBody>
      </p:sp>
      <p:sp>
        <p:nvSpPr>
          <p:cNvPr id="4" name="Rectangle 3"/>
          <p:cNvSpPr/>
          <p:nvPr/>
        </p:nvSpPr>
        <p:spPr>
          <a:xfrm>
            <a:off x="1241946" y="4349384"/>
            <a:ext cx="7656394" cy="1938992"/>
          </a:xfrm>
          <a:prstGeom prst="rect">
            <a:avLst/>
          </a:prstGeom>
          <a:ln>
            <a:solidFill>
              <a:schemeClr val="accent1"/>
            </a:solidFill>
          </a:ln>
        </p:spPr>
        <p:txBody>
          <a:bodyPr wrap="square">
            <a:spAutoFit/>
          </a:bodyPr>
          <a:lstStyle/>
          <a:p>
            <a:pPr algn="just" eaLnBrk="1" hangingPunct="1">
              <a:defRPr/>
            </a:pPr>
            <a:r>
              <a:rPr lang="en-US" sz="2400" dirty="0">
                <a:latin typeface="+mn-lt"/>
              </a:rPr>
              <a:t>The asymptotic </a:t>
            </a:r>
            <a:r>
              <a:rPr lang="en-US" sz="2400" i="1" dirty="0">
                <a:latin typeface="+mn-lt"/>
              </a:rPr>
              <a:t>p</a:t>
            </a:r>
            <a:r>
              <a:rPr lang="en-US" sz="2400" dirty="0">
                <a:latin typeface="+mn-lt"/>
              </a:rPr>
              <a:t>-value associated with this test is less than 5 per cent LoS (Z test = 6.01, </a:t>
            </a:r>
            <a:r>
              <a:rPr lang="en-US" sz="2400" i="1" dirty="0">
                <a:latin typeface="+mn-lt"/>
              </a:rPr>
              <a:t>p </a:t>
            </a:r>
            <a:r>
              <a:rPr lang="en-US" sz="2400" dirty="0">
                <a:latin typeface="+mn-lt"/>
              </a:rPr>
              <a:t>&lt; 0.05, 0.000). Thus, we reject the null hypothesis of randomness for male and female genders. Thus, the order of male and female gender does not appear randomly.</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201547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3900" y="167184"/>
            <a:ext cx="7467600" cy="58344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Calculations</a:t>
            </a:r>
          </a:p>
        </p:txBody>
      </p:sp>
      <p:sp>
        <p:nvSpPr>
          <p:cNvPr id="4" name="Rectangle 3"/>
          <p:cNvSpPr>
            <a:spLocks noRot="1" noChangeAspect="1" noMove="1" noResize="1" noEditPoints="1" noAdjustHandles="1" noChangeArrowheads="1" noChangeShapeType="1" noTextEdit="1"/>
          </p:cNvSpPr>
          <p:nvPr/>
        </p:nvSpPr>
        <p:spPr>
          <a:xfrm>
            <a:off x="914400" y="1589490"/>
            <a:ext cx="7086600" cy="3275577"/>
          </a:xfrm>
          <a:prstGeom prst="rect">
            <a:avLst/>
          </a:prstGeom>
          <a:blipFill rotWithShape="1">
            <a:blip r:embed="rId2"/>
            <a:stretch>
              <a:fillRect l="-688"/>
            </a:stretch>
          </a:blipFill>
        </p:spPr>
        <p:txBody>
          <a:bodyPr/>
          <a:lstStyle/>
          <a:p>
            <a:pPr eaLnBrk="1" hangingPunct="1">
              <a:defRPr/>
            </a:pPr>
            <a:r>
              <a:rPr lang="en-US" dirty="0">
                <a:noFill/>
                <a:latin typeface="Arial" charset="0"/>
              </a:rPr>
              <a:t>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784551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91570" y="194480"/>
            <a:ext cx="7315200" cy="5254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r>
              <a:rPr lang="en-US" altLang="en-US" sz="3400" b="1" dirty="0">
                <a:latin typeface="+mn-lt"/>
              </a:rPr>
              <a:t>Run Test for Scale Variable</a:t>
            </a:r>
          </a:p>
        </p:txBody>
      </p:sp>
      <p:sp>
        <p:nvSpPr>
          <p:cNvPr id="3" name="Content Placeholder 2"/>
          <p:cNvSpPr txBox="1">
            <a:spLocks/>
          </p:cNvSpPr>
          <p:nvPr/>
        </p:nvSpPr>
        <p:spPr>
          <a:xfrm>
            <a:off x="771098" y="1219200"/>
            <a:ext cx="7356143"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defRPr/>
            </a:pPr>
            <a:r>
              <a:rPr lang="en-US" sz="2400" dirty="0"/>
              <a:t>The run test can also be used to ascertain whether randomness is present in data based on the scale variable. </a:t>
            </a:r>
          </a:p>
          <a:p>
            <a:pPr marL="69850" indent="0" algn="just">
              <a:buFont typeface="Wingdings 2" panose="05020102010507070707" pitchFamily="18" charset="2"/>
              <a:buNone/>
              <a:defRPr/>
            </a:pPr>
            <a:r>
              <a:rPr lang="en-US" sz="2400" dirty="0"/>
              <a:t>In order to find the same, the median is calculated for the scale variable and assign ‘+’ and ‘−’ signs for above and below the observations respectively from the median. </a:t>
            </a:r>
          </a:p>
          <a:p>
            <a:pPr marL="69850" indent="0">
              <a:buFont typeface="Wingdings 2" panose="05020102010507070707" pitchFamily="18" charset="2"/>
              <a:buNone/>
              <a:defRPr/>
            </a:pPr>
            <a:endParaRPr lang="en-US" sz="2400" dirty="0"/>
          </a:p>
          <a:p>
            <a:pPr marL="69850" indent="0">
              <a:buFont typeface="Wingdings 2" panose="05020102010507070707" pitchFamily="18" charset="2"/>
              <a:buNone/>
              <a:defRPr/>
            </a:pPr>
            <a:r>
              <a:rPr lang="en-US" sz="2400" dirty="0"/>
              <a:t>Null hypothesis </a:t>
            </a:r>
            <a:r>
              <a:rPr lang="en-US" sz="2400" i="1" dirty="0"/>
              <a:t>	</a:t>
            </a:r>
            <a:r>
              <a:rPr lang="en-US" sz="2400" dirty="0"/>
              <a:t>H</a:t>
            </a:r>
            <a:r>
              <a:rPr lang="en-US" sz="2400" baseline="-25000" dirty="0"/>
              <a:t>0</a:t>
            </a:r>
            <a:r>
              <a:rPr lang="en-US" sz="2400" dirty="0"/>
              <a:t>:</a:t>
            </a:r>
            <a:r>
              <a:rPr lang="en-US" sz="2400" baseline="-25000" dirty="0"/>
              <a:t>       </a:t>
            </a:r>
            <a:r>
              <a:rPr lang="en-US" sz="2400" dirty="0"/>
              <a:t>The distance covered by the customers is randomly distributed.  </a:t>
            </a:r>
          </a:p>
          <a:p>
            <a:pPr>
              <a:defRPr/>
            </a:pPr>
            <a:endParaRPr lang="en-US" sz="2400" dirty="0"/>
          </a:p>
          <a:p>
            <a:pPr marL="69850" indent="0">
              <a:buFont typeface="Wingdings 2" panose="05020102010507070707" pitchFamily="18" charset="2"/>
              <a:buNone/>
              <a:defRPr/>
            </a:pPr>
            <a:r>
              <a:rPr lang="en-US" sz="2400" dirty="0"/>
              <a:t>Alternative hypothesis 	H</a:t>
            </a:r>
            <a:r>
              <a:rPr lang="en-US" sz="2400" baseline="-25000" dirty="0"/>
              <a:t>a</a:t>
            </a:r>
            <a:r>
              <a:rPr lang="en-US" sz="2400" dirty="0"/>
              <a:t>:  The distance covered by the customers is not randomly distributed.  </a:t>
            </a:r>
          </a:p>
          <a:p>
            <a:pPr marL="69850" indent="0" algn="just">
              <a:buFont typeface="Wingdings 2" panose="05020102010507070707" pitchFamily="18" charset="2"/>
              <a:buNone/>
              <a:defRPr/>
            </a:pPr>
            <a:endParaRPr lang="en-US" sz="2400" dirty="0"/>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556740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p:cNvGraphicFramePr>
            <a:graphicFrameLocks/>
          </p:cNvGraphicFramePr>
          <p:nvPr>
            <p:extLst>
              <p:ext uri="{D42A27DB-BD31-4B8C-83A1-F6EECF244321}">
                <p14:modId xmlns:p14="http://schemas.microsoft.com/office/powerpoint/2010/main" val="335436275"/>
              </p:ext>
            </p:extLst>
          </p:nvPr>
        </p:nvGraphicFramePr>
        <p:xfrm>
          <a:off x="1969994" y="961294"/>
          <a:ext cx="6027594" cy="3368675"/>
        </p:xfrm>
        <a:graphic>
          <a:graphicData uri="http://schemas.openxmlformats.org/drawingml/2006/table">
            <a:tbl>
              <a:tblPr/>
              <a:tblGrid>
                <a:gridCol w="2696554">
                  <a:extLst>
                    <a:ext uri="{9D8B030D-6E8A-4147-A177-3AD203B41FA5}">
                      <a16:colId xmlns:a16="http://schemas.microsoft.com/office/drawing/2014/main" val="20000"/>
                    </a:ext>
                  </a:extLst>
                </a:gridCol>
                <a:gridCol w="3331040">
                  <a:extLst>
                    <a:ext uri="{9D8B030D-6E8A-4147-A177-3AD203B41FA5}">
                      <a16:colId xmlns:a16="http://schemas.microsoft.com/office/drawing/2014/main" val="20001"/>
                    </a:ext>
                  </a:extLst>
                </a:gridCol>
              </a:tblGrid>
              <a:tr h="33640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 </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Distance from the Home</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458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Test value</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5.00</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458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Cases &lt; Test value</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38</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458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Cases &gt;= Test value</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82</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458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Total cases</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120</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458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Number of runs</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46</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458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Z</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−1.471</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458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err="1">
                          <a:ln>
                            <a:noFill/>
                          </a:ln>
                          <a:solidFill>
                            <a:schemeClr val="tx1"/>
                          </a:solidFill>
                          <a:effectLst/>
                          <a:latin typeface="+mn-lt"/>
                        </a:rPr>
                        <a:t>Asymp</a:t>
                      </a:r>
                      <a:r>
                        <a:rPr kumimoji="0" lang="en-US" sz="2200" b="0" i="0" u="none" strike="noStrike" cap="none" normalizeH="0" baseline="0" dirty="0">
                          <a:ln>
                            <a:noFill/>
                          </a:ln>
                          <a:solidFill>
                            <a:schemeClr val="tx1"/>
                          </a:solidFill>
                          <a:effectLst/>
                          <a:latin typeface="+mn-lt"/>
                        </a:rPr>
                        <a:t>. Sig. (2-tailed)</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0.141</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 name="Rectangle 1"/>
          <p:cNvSpPr>
            <a:spLocks noChangeArrowheads="1"/>
          </p:cNvSpPr>
          <p:nvPr/>
        </p:nvSpPr>
        <p:spPr bwMode="auto">
          <a:xfrm>
            <a:off x="1893508" y="383956"/>
            <a:ext cx="5979994" cy="461665"/>
          </a:xfrm>
          <a:prstGeom prst="rect">
            <a:avLst/>
          </a:prstGeom>
          <a:no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16.13. Run Test Statistic: Scale Data</a:t>
            </a:r>
            <a:endParaRPr lang="en-US" sz="2400" dirty="0">
              <a:latin typeface="+mn-lt"/>
            </a:endParaRPr>
          </a:p>
        </p:txBody>
      </p:sp>
      <p:sp>
        <p:nvSpPr>
          <p:cNvPr id="6" name="Rectangle 5"/>
          <p:cNvSpPr/>
          <p:nvPr/>
        </p:nvSpPr>
        <p:spPr>
          <a:xfrm>
            <a:off x="1765276" y="4394101"/>
            <a:ext cx="6645891" cy="1785104"/>
          </a:xfrm>
          <a:prstGeom prst="rect">
            <a:avLst/>
          </a:prstGeom>
          <a:ln>
            <a:solidFill>
              <a:schemeClr val="accent1"/>
            </a:solidFill>
          </a:ln>
        </p:spPr>
        <p:txBody>
          <a:bodyPr wrap="square">
            <a:spAutoFit/>
          </a:bodyPr>
          <a:lstStyle/>
          <a:p>
            <a:pPr algn="just" eaLnBrk="1" hangingPunct="1">
              <a:defRPr/>
            </a:pPr>
            <a:r>
              <a:rPr lang="en-US" sz="2200" dirty="0">
                <a:latin typeface="+mn-lt"/>
              </a:rPr>
              <a:t>The asymptotic </a:t>
            </a:r>
            <a:r>
              <a:rPr lang="en-US" sz="2200" i="1" dirty="0">
                <a:latin typeface="+mn-lt"/>
              </a:rPr>
              <a:t>p</a:t>
            </a:r>
            <a:r>
              <a:rPr lang="en-US" sz="2200" dirty="0">
                <a:latin typeface="+mn-lt"/>
              </a:rPr>
              <a:t>-value associated with this test is more than 5 per cent LoS (Z test = −1.471, </a:t>
            </a:r>
            <a:r>
              <a:rPr lang="en-US" sz="2200" i="1" dirty="0">
                <a:latin typeface="+mn-lt"/>
              </a:rPr>
              <a:t>p </a:t>
            </a:r>
            <a:r>
              <a:rPr lang="en-US" sz="2200" dirty="0">
                <a:latin typeface="+mn-lt"/>
              </a:rPr>
              <a:t>&gt; 0.05, 0.141).  Thus, we fail to reject the null hypothesis of randomness in  </a:t>
            </a:r>
            <a:r>
              <a:rPr lang="en-US" sz="2200" i="1" dirty="0">
                <a:latin typeface="+mn-lt"/>
              </a:rPr>
              <a:t>distance </a:t>
            </a:r>
            <a:r>
              <a:rPr lang="en-US" sz="2200" dirty="0">
                <a:latin typeface="+mn-lt"/>
              </a:rPr>
              <a:t>and conclude that the distance covered by the customers is randomly distributed. </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170702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20003" y="-112594"/>
            <a:ext cx="7199194"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ctr" defTabSz="914400">
              <a:defRPr/>
            </a:pPr>
            <a:r>
              <a:rPr lang="en-US" sz="3200" b="1" kern="0" dirty="0">
                <a:solidFill>
                  <a:schemeClr val="tx1"/>
                </a:solidFill>
                <a:latin typeface="+mn-lt"/>
              </a:rPr>
              <a:t>Two-Independent Sample Test: Mann Whitney </a:t>
            </a:r>
            <a:r>
              <a:rPr lang="en-US" sz="3200" b="1" i="1" kern="0" dirty="0">
                <a:solidFill>
                  <a:schemeClr val="tx1"/>
                </a:solidFill>
                <a:latin typeface="+mn-lt"/>
              </a:rPr>
              <a:t>U</a:t>
            </a:r>
            <a:r>
              <a:rPr lang="en-US" sz="3200" b="1" kern="0" dirty="0">
                <a:solidFill>
                  <a:schemeClr val="tx1"/>
                </a:solidFill>
                <a:latin typeface="+mn-lt"/>
              </a:rPr>
              <a:t>-Test</a:t>
            </a:r>
          </a:p>
        </p:txBody>
      </p:sp>
      <p:sp>
        <p:nvSpPr>
          <p:cNvPr id="4" name="Rectangle 3"/>
          <p:cNvSpPr/>
          <p:nvPr/>
        </p:nvSpPr>
        <p:spPr>
          <a:xfrm>
            <a:off x="623816" y="1109349"/>
            <a:ext cx="7896367" cy="1323439"/>
          </a:xfrm>
          <a:prstGeom prst="rect">
            <a:avLst/>
          </a:prstGeom>
        </p:spPr>
        <p:txBody>
          <a:bodyPr wrap="square">
            <a:spAutoFit/>
          </a:bodyPr>
          <a:lstStyle/>
          <a:p>
            <a:pPr algn="just" eaLnBrk="1" hangingPunct="1">
              <a:defRPr/>
            </a:pPr>
            <a:r>
              <a:rPr lang="en-US" sz="2000" dirty="0">
                <a:latin typeface="+mn-lt"/>
              </a:rPr>
              <a:t>It is a substitute of independent sample </a:t>
            </a:r>
            <a:r>
              <a:rPr lang="en-US" sz="2000" i="1" dirty="0">
                <a:latin typeface="+mn-lt"/>
              </a:rPr>
              <a:t>t</a:t>
            </a:r>
            <a:r>
              <a:rPr lang="en-US" sz="2000" dirty="0">
                <a:latin typeface="+mn-lt"/>
              </a:rPr>
              <a:t>-test in case the  population is not normally distributed and the sample size is small. This test is used to ascertain the difference of dependent variable between two distinct populations (Milencovic 2011). </a:t>
            </a:r>
          </a:p>
        </p:txBody>
      </p:sp>
      <p:sp>
        <p:nvSpPr>
          <p:cNvPr id="5" name="Rectangle 4"/>
          <p:cNvSpPr>
            <a:spLocks noRot="1" noChangeAspect="1" noMove="1" noResize="1" noEditPoints="1" noAdjustHandles="1" noChangeArrowheads="1" noChangeShapeType="1" noTextEdit="1"/>
          </p:cNvSpPr>
          <p:nvPr/>
        </p:nvSpPr>
        <p:spPr>
          <a:xfrm>
            <a:off x="1143000" y="2487497"/>
            <a:ext cx="6858000" cy="4141903"/>
          </a:xfrm>
          <a:prstGeom prst="rect">
            <a:avLst/>
          </a:prstGeom>
          <a:blipFill rotWithShape="1">
            <a:blip r:embed="rId2"/>
            <a:stretch>
              <a:fillRect l="-800" t="-735" r="-178"/>
            </a:stretch>
          </a:blipFill>
        </p:spPr>
        <p:txBody>
          <a:bodyPr/>
          <a:lstStyle/>
          <a:p>
            <a:pPr eaLnBrk="1" hangingPunct="1">
              <a:defRPr/>
            </a:pPr>
            <a:r>
              <a:rPr lang="en-US" dirty="0">
                <a:noFill/>
                <a:latin typeface="Arial" charset="0"/>
              </a:rPr>
              <a:t> </a:t>
            </a: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221818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6"/>
          <p:cNvGraphicFramePr>
            <a:graphicFrameLocks/>
          </p:cNvGraphicFramePr>
          <p:nvPr>
            <p:extLst>
              <p:ext uri="{D42A27DB-BD31-4B8C-83A1-F6EECF244321}">
                <p14:modId xmlns:p14="http://schemas.microsoft.com/office/powerpoint/2010/main" val="1818351760"/>
              </p:ext>
            </p:extLst>
          </p:nvPr>
        </p:nvGraphicFramePr>
        <p:xfrm>
          <a:off x="1922677" y="1651735"/>
          <a:ext cx="6006674" cy="3337941"/>
        </p:xfrm>
        <a:graphic>
          <a:graphicData uri="http://schemas.openxmlformats.org/drawingml/2006/table">
            <a:tbl>
              <a:tblPr firstRow="1" firstCol="1" lastRow="1" lastCol="1" bandRow="1" bandCol="1">
                <a:tableStyleId>{5940675A-B579-460E-94D1-54222C63F5DA}</a:tableStyleId>
              </a:tblPr>
              <a:tblGrid>
                <a:gridCol w="6006674">
                  <a:extLst>
                    <a:ext uri="{9D8B030D-6E8A-4147-A177-3AD203B41FA5}">
                      <a16:colId xmlns:a16="http://schemas.microsoft.com/office/drawing/2014/main" val="20000"/>
                    </a:ext>
                  </a:extLst>
                </a:gridCol>
              </a:tblGrid>
              <a:tr h="1857375">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16.8. </a:t>
                      </a:r>
                      <a:r>
                        <a:rPr lang="en-US" sz="2400" kern="1200" dirty="0">
                          <a:effectLst/>
                        </a:rPr>
                        <a:t>Use retail.sav » </a:t>
                      </a:r>
                      <a:r>
                        <a:rPr lang="en-US" sz="2400" kern="1200" dirty="0" err="1">
                          <a:effectLst/>
                        </a:rPr>
                        <a:t>analyse</a:t>
                      </a:r>
                      <a:r>
                        <a:rPr lang="en-US" sz="2400" kern="1200" dirty="0">
                          <a:effectLst/>
                        </a:rPr>
                        <a:t> » Non-parametric tests » Legacy Dialogs » Two-Independent Sample Tests » Select Distance and transfer into Test Variable List » Select Gender  and transfer into Grouping Variable box » Click Define Groups »  Type 1 and 2 in box Group 1 and Group 2, respectively » Continue » Press OK </a:t>
                      </a:r>
                      <a:endParaRPr lang="en-US" sz="24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04184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14901" y="3907809"/>
            <a:ext cx="7072952" cy="2192740"/>
          </a:xfrm>
          <a:prstGeom prst="rect">
            <a:avLst/>
          </a:prstGeom>
          <a:ln>
            <a:solidFill>
              <a:schemeClr val="accent1"/>
            </a:solidFill>
          </a:ln>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9850" indent="0" algn="just">
              <a:buFont typeface="Wingdings 2" panose="05020102010507070707" pitchFamily="18" charset="2"/>
              <a:buNone/>
              <a:defRPr/>
            </a:pPr>
            <a:r>
              <a:rPr lang="en-US" sz="2400" dirty="0"/>
              <a:t>Null hypothesis 	H</a:t>
            </a:r>
            <a:r>
              <a:rPr lang="en-US" sz="2400" baseline="-25000" dirty="0"/>
              <a:t>0</a:t>
            </a:r>
            <a:r>
              <a:rPr lang="en-US" sz="2400" dirty="0"/>
              <a:t>: </a:t>
            </a:r>
            <a:r>
              <a:rPr lang="en-US" sz="2400" baseline="-25000" dirty="0"/>
              <a:t> </a:t>
            </a:r>
            <a:r>
              <a:rPr lang="en-US" sz="2400" dirty="0"/>
              <a:t>The distance covered by male and female customers is same. </a:t>
            </a:r>
          </a:p>
          <a:p>
            <a:pPr marL="69850" indent="0" algn="just">
              <a:buFont typeface="Wingdings 2" panose="05020102010507070707" pitchFamily="18" charset="2"/>
              <a:buNone/>
              <a:defRPr/>
            </a:pPr>
            <a:endParaRPr lang="en-US" sz="2400" dirty="0"/>
          </a:p>
          <a:p>
            <a:pPr marL="69850" indent="0" algn="just">
              <a:buFont typeface="Wingdings 2" panose="05020102010507070707" pitchFamily="18" charset="2"/>
              <a:buNone/>
              <a:defRPr/>
            </a:pPr>
            <a:r>
              <a:rPr lang="en-US" sz="2400" dirty="0"/>
              <a:t>Alternative hypothesis 	H</a:t>
            </a:r>
            <a:r>
              <a:rPr lang="en-US" sz="2400" baseline="-25000" dirty="0"/>
              <a:t>a</a:t>
            </a:r>
            <a:r>
              <a:rPr lang="en-US" sz="2400" dirty="0"/>
              <a:t>:  The distance covered by male and female customers is not same.</a:t>
            </a:r>
          </a:p>
          <a:p>
            <a:pPr algn="just">
              <a:defRPr/>
            </a:pPr>
            <a:endParaRPr lang="en-US" sz="2400" dirty="0"/>
          </a:p>
        </p:txBody>
      </p:sp>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839" y="597090"/>
            <a:ext cx="4029075" cy="31242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245586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90349" y="153537"/>
            <a:ext cx="7458501" cy="5288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Introduction </a:t>
            </a:r>
          </a:p>
        </p:txBody>
      </p:sp>
      <p:sp>
        <p:nvSpPr>
          <p:cNvPr id="3" name="Content Placeholder 2"/>
          <p:cNvSpPr txBox="1">
            <a:spLocks/>
          </p:cNvSpPr>
          <p:nvPr/>
        </p:nvSpPr>
        <p:spPr>
          <a:xfrm>
            <a:off x="1129351" y="1345442"/>
            <a:ext cx="6842078"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defRPr/>
            </a:pPr>
            <a:r>
              <a:rPr lang="en-US" sz="2400" dirty="0"/>
              <a:t>Non-parametric tests are also called distribution-free tests and are often used when the sample is not required to fit with normal distribution. </a:t>
            </a:r>
          </a:p>
          <a:p>
            <a:pPr algn="just">
              <a:defRPr/>
            </a:pPr>
            <a:endParaRPr lang="en-US" sz="2400" dirty="0"/>
          </a:p>
          <a:p>
            <a:pPr algn="just">
              <a:defRPr/>
            </a:pPr>
            <a:r>
              <a:rPr lang="en-US" sz="2400" dirty="0"/>
              <a:t>The sample as drawn from the target population does not fulfil the requirement of normal distribution. </a:t>
            </a:r>
          </a:p>
          <a:p>
            <a:pPr algn="just">
              <a:defRPr/>
            </a:pPr>
            <a:endParaRPr lang="en-US" sz="2400" dirty="0"/>
          </a:p>
          <a:p>
            <a:pPr algn="just">
              <a:defRPr/>
            </a:pPr>
            <a:r>
              <a:rPr lang="en-US" sz="2400" dirty="0"/>
              <a:t>Non-parametric tests are applied on ordinal- and nominal- based data. Thus, the inferences made by these tests are based on either rank order or frequency information.</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23091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p:cNvGraphicFramePr>
            <a:graphicFrameLocks/>
          </p:cNvGraphicFramePr>
          <p:nvPr>
            <p:extLst>
              <p:ext uri="{D42A27DB-BD31-4B8C-83A1-F6EECF244321}">
                <p14:modId xmlns:p14="http://schemas.microsoft.com/office/powerpoint/2010/main" val="1416244826"/>
              </p:ext>
            </p:extLst>
          </p:nvPr>
        </p:nvGraphicFramePr>
        <p:xfrm>
          <a:off x="1270450" y="2996177"/>
          <a:ext cx="7518708" cy="1704088"/>
        </p:xfrm>
        <a:graphic>
          <a:graphicData uri="http://schemas.openxmlformats.org/drawingml/2006/table">
            <a:tbl>
              <a:tblPr/>
              <a:tblGrid>
                <a:gridCol w="1741922">
                  <a:extLst>
                    <a:ext uri="{9D8B030D-6E8A-4147-A177-3AD203B41FA5}">
                      <a16:colId xmlns:a16="http://schemas.microsoft.com/office/drawing/2014/main" val="20000"/>
                    </a:ext>
                  </a:extLst>
                </a:gridCol>
                <a:gridCol w="1170909">
                  <a:extLst>
                    <a:ext uri="{9D8B030D-6E8A-4147-A177-3AD203B41FA5}">
                      <a16:colId xmlns:a16="http://schemas.microsoft.com/office/drawing/2014/main" val="20001"/>
                    </a:ext>
                  </a:extLst>
                </a:gridCol>
                <a:gridCol w="944283">
                  <a:extLst>
                    <a:ext uri="{9D8B030D-6E8A-4147-A177-3AD203B41FA5}">
                      <a16:colId xmlns:a16="http://schemas.microsoft.com/office/drawing/2014/main" val="20002"/>
                    </a:ext>
                  </a:extLst>
                </a:gridCol>
                <a:gridCol w="1830797">
                  <a:extLst>
                    <a:ext uri="{9D8B030D-6E8A-4147-A177-3AD203B41FA5}">
                      <a16:colId xmlns:a16="http://schemas.microsoft.com/office/drawing/2014/main" val="20003"/>
                    </a:ext>
                  </a:extLst>
                </a:gridCol>
                <a:gridCol w="1830797">
                  <a:extLst>
                    <a:ext uri="{9D8B030D-6E8A-4147-A177-3AD203B41FA5}">
                      <a16:colId xmlns:a16="http://schemas.microsoft.com/office/drawing/2014/main" val="20004"/>
                    </a:ext>
                  </a:extLst>
                </a:gridCol>
              </a:tblGrid>
              <a:tr h="245312">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Gender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 Rank</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Sum of Ranks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3157">
                <a:tc rowSpan="3">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Distance from home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Male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75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62.51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4688.50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3157">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Female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57.14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2571.50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5312">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Total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120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1401170" y="2332247"/>
            <a:ext cx="4748608"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16.14. Rank Sums: Two Groups</a:t>
            </a:r>
            <a:endParaRPr lang="en-US" sz="2400" dirty="0">
              <a:latin typeface="+mn-lt"/>
            </a:endParaRP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11251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1503485"/>
              </p:ext>
            </p:extLst>
          </p:nvPr>
        </p:nvGraphicFramePr>
        <p:xfrm>
          <a:off x="1677425" y="1564754"/>
          <a:ext cx="6603597" cy="2140143"/>
        </p:xfrm>
        <a:graphic>
          <a:graphicData uri="http://schemas.openxmlformats.org/drawingml/2006/table">
            <a:tbl>
              <a:tblPr/>
              <a:tblGrid>
                <a:gridCol w="3048497">
                  <a:extLst>
                    <a:ext uri="{9D8B030D-6E8A-4147-A177-3AD203B41FA5}">
                      <a16:colId xmlns:a16="http://schemas.microsoft.com/office/drawing/2014/main" val="20000"/>
                    </a:ext>
                  </a:extLst>
                </a:gridCol>
                <a:gridCol w="3555100">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Distance from the home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Mann</a:t>
                      </a:r>
                      <a:r>
                        <a:rPr lang="en-US" sz="2400" dirty="0">
                          <a:latin typeface="+mn-lt"/>
                          <a:ea typeface="Times New Roman" pitchFamily="18" charset="0"/>
                          <a:cs typeface="Times New Roman" pitchFamily="18" charset="0"/>
                        </a:rPr>
                        <a:t>–</a:t>
                      </a:r>
                      <a:r>
                        <a:rPr kumimoji="0" lang="en-US" sz="2400" b="0" i="0" u="none" strike="noStrike" cap="none" normalizeH="0" baseline="0" dirty="0">
                          <a:ln>
                            <a:noFill/>
                          </a:ln>
                          <a:solidFill>
                            <a:schemeClr val="tx1"/>
                          </a:solidFill>
                          <a:effectLst/>
                          <a:latin typeface="+mn-lt"/>
                        </a:rPr>
                        <a:t>Whitney </a:t>
                      </a:r>
                      <a:r>
                        <a:rPr kumimoji="0" lang="en-US" sz="2400" b="0" i="1" u="none" strike="noStrike" cap="none" normalizeH="0" baseline="0" dirty="0">
                          <a:ln>
                            <a:noFill/>
                          </a:ln>
                          <a:solidFill>
                            <a:schemeClr val="tx1"/>
                          </a:solidFill>
                          <a:effectLst/>
                          <a:latin typeface="+mn-lt"/>
                        </a:rPr>
                        <a:t>U</a:t>
                      </a:r>
                      <a:endParaRPr kumimoji="0" lang="en-US" sz="2400" b="0" i="1"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1536.500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Wilcoxon W</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2571.500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Z</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−0.827</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Asymp</a:t>
                      </a:r>
                      <a:r>
                        <a:rPr kumimoji="0" lang="en-US" sz="2400" b="0" i="0" u="none" strike="noStrike" cap="none" normalizeH="0" baseline="0" dirty="0">
                          <a:ln>
                            <a:noFill/>
                          </a:ln>
                          <a:solidFill>
                            <a:schemeClr val="tx1"/>
                          </a:solidFill>
                          <a:effectLst/>
                          <a:latin typeface="+mn-lt"/>
                        </a:rPr>
                        <a:t>. Sig. (2-tailed)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0.408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Rectangle 2"/>
          <p:cNvSpPr>
            <a:spLocks noChangeArrowheads="1"/>
          </p:cNvSpPr>
          <p:nvPr/>
        </p:nvSpPr>
        <p:spPr bwMode="auto">
          <a:xfrm>
            <a:off x="1677425" y="921159"/>
            <a:ext cx="5789149"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16.15. Test Statistics: Mann–Whitney </a:t>
            </a:r>
            <a:r>
              <a:rPr lang="en-US" sz="2400" i="1" dirty="0">
                <a:latin typeface="+mn-lt"/>
                <a:ea typeface="Times New Roman" pitchFamily="18" charset="0"/>
                <a:cs typeface="Times New Roman" pitchFamily="18" charset="0"/>
              </a:rPr>
              <a:t>U</a:t>
            </a:r>
            <a:endParaRPr lang="en-US" sz="2400" dirty="0">
              <a:latin typeface="+mn-lt"/>
            </a:endParaRPr>
          </a:p>
        </p:txBody>
      </p:sp>
      <p:sp>
        <p:nvSpPr>
          <p:cNvPr id="4" name="Rectangle 3"/>
          <p:cNvSpPr/>
          <p:nvPr/>
        </p:nvSpPr>
        <p:spPr>
          <a:xfrm>
            <a:off x="1651200" y="4221211"/>
            <a:ext cx="6629821" cy="1569660"/>
          </a:xfrm>
          <a:prstGeom prst="rect">
            <a:avLst/>
          </a:prstGeom>
          <a:ln>
            <a:solidFill>
              <a:schemeClr val="accent1"/>
            </a:solidFill>
          </a:ln>
        </p:spPr>
        <p:txBody>
          <a:bodyPr wrap="square">
            <a:spAutoFit/>
          </a:bodyPr>
          <a:lstStyle/>
          <a:p>
            <a:pPr algn="just" eaLnBrk="1" hangingPunct="1">
              <a:defRPr/>
            </a:pPr>
            <a:r>
              <a:rPr lang="en-US" sz="2400" dirty="0"/>
              <a:t>The asymptotic </a:t>
            </a:r>
            <a:r>
              <a:rPr lang="en-US" sz="2400" i="1" dirty="0"/>
              <a:t>p</a:t>
            </a:r>
            <a:r>
              <a:rPr lang="en-US" sz="2400" dirty="0"/>
              <a:t>-value associated with this test is more than 5 per cent LoS (Z test = − 0.827, </a:t>
            </a:r>
            <a:r>
              <a:rPr lang="en-US" sz="2400" i="1" dirty="0"/>
              <a:t>p </a:t>
            </a:r>
            <a:r>
              <a:rPr lang="en-US" sz="2400" dirty="0"/>
              <a:t>&gt; 0.05, 0.408).  We fail to reject the null hypothesis of no difference in </a:t>
            </a:r>
            <a:r>
              <a:rPr lang="en-US" sz="2400" i="1" dirty="0"/>
              <a:t>distance </a:t>
            </a:r>
            <a:r>
              <a:rPr lang="en-US" sz="2400" dirty="0"/>
              <a:t>between two distinct groups.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023524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71918" y="208128"/>
            <a:ext cx="7076364" cy="5561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Calculations</a:t>
            </a:r>
          </a:p>
        </p:txBody>
      </p:sp>
      <p:sp>
        <p:nvSpPr>
          <p:cNvPr id="4" name="Rectangle 3"/>
          <p:cNvSpPr>
            <a:spLocks noRot="1" noChangeAspect="1" noMove="1" noResize="1" noEditPoints="1" noAdjustHandles="1" noChangeArrowheads="1" noChangeShapeType="1" noTextEdit="1"/>
          </p:cNvSpPr>
          <p:nvPr/>
        </p:nvSpPr>
        <p:spPr>
          <a:xfrm>
            <a:off x="838200" y="990600"/>
            <a:ext cx="7543800" cy="5487656"/>
          </a:xfrm>
          <a:prstGeom prst="rect">
            <a:avLst/>
          </a:prstGeom>
          <a:blipFill rotWithShape="1">
            <a:blip r:embed="rId2"/>
            <a:stretch>
              <a:fillRect l="-728" t="-556"/>
            </a:stretch>
          </a:blipFill>
        </p:spPr>
        <p:txBody>
          <a:bodyPr/>
          <a:lstStyle/>
          <a:p>
            <a:pPr eaLnBrk="1" hangingPunct="1">
              <a:defRPr/>
            </a:pPr>
            <a:r>
              <a:rPr lang="en-US" dirty="0">
                <a:noFill/>
                <a:latin typeface="Arial" charset="0"/>
              </a:rPr>
              <a:t>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564147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61196" y="235423"/>
            <a:ext cx="6522493" cy="59709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err="1">
                <a:latin typeface="+mn-lt"/>
              </a:rPr>
              <a:t>Kruskal</a:t>
            </a:r>
            <a:r>
              <a:rPr lang="en-US" sz="3400" b="1" dirty="0">
                <a:latin typeface="+mn-lt"/>
              </a:rPr>
              <a:t>–Wallis </a:t>
            </a:r>
            <a:r>
              <a:rPr lang="en-US" sz="3400" b="1" i="1" dirty="0">
                <a:latin typeface="+mn-lt"/>
              </a:rPr>
              <a:t>H-</a:t>
            </a:r>
            <a:r>
              <a:rPr lang="en-US" sz="3400" b="1" dirty="0">
                <a:latin typeface="+mn-lt"/>
              </a:rPr>
              <a:t>Test </a:t>
            </a:r>
          </a:p>
        </p:txBody>
      </p:sp>
      <p:sp>
        <p:nvSpPr>
          <p:cNvPr id="3" name="Content Placeholder 2"/>
          <p:cNvSpPr txBox="1">
            <a:spLocks/>
          </p:cNvSpPr>
          <p:nvPr/>
        </p:nvSpPr>
        <p:spPr>
          <a:xfrm>
            <a:off x="617561" y="1143000"/>
            <a:ext cx="7924800" cy="22279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defRPr/>
            </a:pPr>
            <a:r>
              <a:rPr lang="en-US" sz="2400" dirty="0"/>
              <a:t>The test is a substitute of ANOVA in case when the population is not normally distributed is used to compare several groups of populations in completely randomized design experiment. </a:t>
            </a:r>
          </a:p>
          <a:p>
            <a:pPr algn="just">
              <a:defRPr/>
            </a:pPr>
            <a:r>
              <a:rPr lang="en-US" sz="2400" dirty="0"/>
              <a:t>Sums of ranks of </a:t>
            </a:r>
            <a:r>
              <a:rPr lang="en-US" sz="2400" i="1" dirty="0"/>
              <a:t>k</a:t>
            </a:r>
            <a:r>
              <a:rPr lang="en-US" sz="2400" dirty="0"/>
              <a:t> samples are used to compare the population groups (</a:t>
            </a:r>
            <a:r>
              <a:rPr lang="en-US" sz="2400" dirty="0" err="1"/>
              <a:t>Kurucova</a:t>
            </a:r>
            <a:r>
              <a:rPr lang="en-US" sz="2400" dirty="0"/>
              <a:t>, </a:t>
            </a:r>
            <a:r>
              <a:rPr lang="en-US" sz="2400" dirty="0" err="1"/>
              <a:t>Medova</a:t>
            </a:r>
            <a:r>
              <a:rPr lang="en-US" sz="2400" dirty="0"/>
              <a:t> and </a:t>
            </a:r>
            <a:r>
              <a:rPr lang="en-US" sz="2400" dirty="0" err="1"/>
              <a:t>Tirpacova</a:t>
            </a:r>
            <a:r>
              <a:rPr lang="en-US" sz="2400" dirty="0"/>
              <a:t> 2018). The observations are required to convert into rank order instead of scale or continuous for computing this test. </a:t>
            </a:r>
          </a:p>
        </p:txBody>
      </p:sp>
      <p:graphicFrame>
        <p:nvGraphicFramePr>
          <p:cNvPr id="5" name="Content Placeholder 6"/>
          <p:cNvGraphicFramePr>
            <a:graphicFrameLocks/>
          </p:cNvGraphicFramePr>
          <p:nvPr>
            <p:extLst>
              <p:ext uri="{D42A27DB-BD31-4B8C-83A1-F6EECF244321}">
                <p14:modId xmlns:p14="http://schemas.microsoft.com/office/powerpoint/2010/main" val="4116555156"/>
              </p:ext>
            </p:extLst>
          </p:nvPr>
        </p:nvGraphicFramePr>
        <p:xfrm>
          <a:off x="773112" y="4159180"/>
          <a:ext cx="7597775" cy="2496693"/>
        </p:xfrm>
        <a:graphic>
          <a:graphicData uri="http://schemas.openxmlformats.org/drawingml/2006/table">
            <a:tbl>
              <a:tblPr firstRow="1" firstCol="1" lastRow="1" lastCol="1" bandRow="1" bandCol="1">
                <a:tableStyleId>{5940675A-B579-460E-94D1-54222C63F5DA}</a:tableStyleId>
              </a:tblPr>
              <a:tblGrid>
                <a:gridCol w="7597775">
                  <a:extLst>
                    <a:ext uri="{9D8B030D-6E8A-4147-A177-3AD203B41FA5}">
                      <a16:colId xmlns:a16="http://schemas.microsoft.com/office/drawing/2014/main" val="20000"/>
                    </a:ext>
                  </a:extLst>
                </a:gridCol>
              </a:tblGrid>
              <a:tr h="1401763">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16.9. </a:t>
                      </a:r>
                      <a:r>
                        <a:rPr lang="en-US" sz="2400" kern="1200" dirty="0">
                          <a:effectLst/>
                        </a:rPr>
                        <a:t>Use coffee_drinks » </a:t>
                      </a:r>
                      <a:r>
                        <a:rPr lang="en-US" sz="2400" kern="1200" dirty="0" err="1">
                          <a:effectLst/>
                        </a:rPr>
                        <a:t>analyse</a:t>
                      </a:r>
                      <a:r>
                        <a:rPr lang="en-US" sz="2400" kern="1200" dirty="0">
                          <a:effectLst/>
                        </a:rPr>
                        <a:t> » Non-parametric tests » Legacy Dialogs » K-independent sample tests » Select Quality and transfer into Test Variable List » Select Coffee  and transfer into Grouping Variable box » Click Define groups »  Type 1 and 3 in box Minimum and Maximum, respectively » Continue » Press OK</a:t>
                      </a:r>
                      <a:endParaRPr lang="en-US" sz="24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2385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491018" y="1647967"/>
            <a:ext cx="6670343" cy="35083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9850" indent="0">
              <a:buFont typeface="Wingdings 2" panose="05020102010507070707" pitchFamily="18" charset="2"/>
              <a:buNone/>
              <a:defRPr/>
            </a:pPr>
            <a:r>
              <a:rPr lang="en-US" sz="2400" dirty="0"/>
              <a:t>Null hypothesis 	  H</a:t>
            </a:r>
            <a:r>
              <a:rPr lang="en-US" sz="2400" baseline="-25000" dirty="0"/>
              <a:t>0</a:t>
            </a:r>
            <a:r>
              <a:rPr lang="en-US" sz="2400" dirty="0"/>
              <a:t>: </a:t>
            </a:r>
            <a:r>
              <a:rPr lang="en-US" sz="2400" baseline="-25000" dirty="0"/>
              <a:t>        </a:t>
            </a:r>
            <a:r>
              <a:rPr lang="en-US" sz="2400" dirty="0"/>
              <a:t>All k-independent groups have identical distribution. </a:t>
            </a:r>
          </a:p>
          <a:p>
            <a:pPr marL="69850" indent="0">
              <a:buFont typeface="Wingdings 2" panose="05020102010507070707" pitchFamily="18" charset="2"/>
              <a:buNone/>
              <a:defRPr/>
            </a:pPr>
            <a:r>
              <a:rPr lang="en-US" sz="2400" dirty="0"/>
              <a:t> </a:t>
            </a:r>
          </a:p>
          <a:p>
            <a:pPr marL="69850" indent="0">
              <a:buFont typeface="Wingdings 2" panose="05020102010507070707" pitchFamily="18" charset="2"/>
              <a:buNone/>
              <a:defRPr/>
            </a:pPr>
            <a:r>
              <a:rPr lang="en-US" sz="2400" dirty="0"/>
              <a:t>Alternative hypothesis 	H</a:t>
            </a:r>
            <a:r>
              <a:rPr lang="en-US" sz="2400" baseline="-25000" dirty="0"/>
              <a:t>a</a:t>
            </a:r>
            <a:r>
              <a:rPr lang="en-US" sz="2400" dirty="0"/>
              <a:t>:   	The k-independent groups do not have identical distribution.</a:t>
            </a:r>
          </a:p>
          <a:p>
            <a:pPr algn="just">
              <a:defRPr/>
            </a:pPr>
            <a:endParaRPr lang="en-US" sz="2400" dirty="0"/>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21872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p:cNvPicPr>
          <p:nvPr/>
        </p:nvPicPr>
        <p:blipFill>
          <a:blip r:embed="rId2">
            <a:extLst>
              <a:ext uri="{28A0092B-C50C-407E-A947-70E740481C1C}">
                <a14:useLocalDpi xmlns:a14="http://schemas.microsoft.com/office/drawing/2010/main" val="0"/>
              </a:ext>
            </a:extLst>
          </a:blip>
          <a:srcRect/>
          <a:stretch>
            <a:fillRect/>
          </a:stretch>
        </p:blipFill>
        <p:spPr>
          <a:xfrm>
            <a:off x="2909887" y="512928"/>
            <a:ext cx="4038600" cy="2743200"/>
          </a:xfrm>
          <a:prstGeom prst="rect">
            <a:avLst/>
          </a:prstGeom>
          <a:ln w="3175">
            <a:solidFill>
              <a:schemeClr val="tx1"/>
            </a:solidFill>
            <a:miter lim="800000"/>
            <a:headEnd/>
            <a:tailEnd/>
          </a:ln>
        </p:spPr>
      </p:pic>
      <p:graphicFrame>
        <p:nvGraphicFramePr>
          <p:cNvPr id="5" name="Table 4"/>
          <p:cNvGraphicFramePr>
            <a:graphicFrameLocks noGrp="1"/>
          </p:cNvGraphicFramePr>
          <p:nvPr>
            <p:extLst>
              <p:ext uri="{D42A27DB-BD31-4B8C-83A1-F6EECF244321}">
                <p14:modId xmlns:p14="http://schemas.microsoft.com/office/powerpoint/2010/main" val="2438743446"/>
              </p:ext>
            </p:extLst>
          </p:nvPr>
        </p:nvGraphicFramePr>
        <p:xfrm>
          <a:off x="2355629" y="4032922"/>
          <a:ext cx="5522154" cy="2140143"/>
        </p:xfrm>
        <a:graphic>
          <a:graphicData uri="http://schemas.openxmlformats.org/drawingml/2006/table">
            <a:tbl>
              <a:tblPr/>
              <a:tblGrid>
                <a:gridCol w="1134013">
                  <a:extLst>
                    <a:ext uri="{9D8B030D-6E8A-4147-A177-3AD203B41FA5}">
                      <a16:colId xmlns:a16="http://schemas.microsoft.com/office/drawing/2014/main" val="20000"/>
                    </a:ext>
                  </a:extLst>
                </a:gridCol>
                <a:gridCol w="1627064">
                  <a:extLst>
                    <a:ext uri="{9D8B030D-6E8A-4147-A177-3AD203B41FA5}">
                      <a16:colId xmlns:a16="http://schemas.microsoft.com/office/drawing/2014/main" val="20001"/>
                    </a:ext>
                  </a:extLst>
                </a:gridCol>
                <a:gridCol w="1134013">
                  <a:extLst>
                    <a:ext uri="{9D8B030D-6E8A-4147-A177-3AD203B41FA5}">
                      <a16:colId xmlns:a16="http://schemas.microsoft.com/office/drawing/2014/main" val="20002"/>
                    </a:ext>
                  </a:extLst>
                </a:gridCol>
                <a:gridCol w="1627064">
                  <a:extLst>
                    <a:ext uri="{9D8B030D-6E8A-4147-A177-3AD203B41FA5}">
                      <a16:colId xmlns:a16="http://schemas.microsoft.com/office/drawing/2014/main" val="20003"/>
                    </a:ext>
                  </a:extLst>
                </a:gridCol>
              </a:tblGrid>
              <a:tr h="2103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Coffee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 Rank</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3213">
                <a:tc rowSpan="4">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Quality</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Cappuccino</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54.19</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3213">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Macchiato</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43.94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3213">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Americano</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60.87</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0325">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Total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1"/>
          <p:cNvSpPr>
            <a:spLocks noChangeArrowheads="1"/>
          </p:cNvSpPr>
          <p:nvPr/>
        </p:nvSpPr>
        <p:spPr bwMode="auto">
          <a:xfrm>
            <a:off x="2355629" y="3530915"/>
            <a:ext cx="5147115"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16.16. Mean Rank: Category-Wise</a:t>
            </a:r>
            <a:endParaRPr lang="en-US" sz="2400" dirty="0">
              <a:latin typeface="+mn-lt"/>
            </a:endParaRPr>
          </a:p>
        </p:txBody>
      </p:sp>
      <p:sp>
        <p:nvSpPr>
          <p:cNvPr id="10"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38333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784465693"/>
              </p:ext>
            </p:extLst>
          </p:nvPr>
        </p:nvGraphicFramePr>
        <p:xfrm>
          <a:off x="3117056" y="1056035"/>
          <a:ext cx="3824288" cy="2256230"/>
        </p:xfrm>
        <a:graphic>
          <a:graphicData uri="http://schemas.openxmlformats.org/drawingml/2006/table">
            <a:tbl>
              <a:tblPr/>
              <a:tblGrid>
                <a:gridCol w="1748181">
                  <a:extLst>
                    <a:ext uri="{9D8B030D-6E8A-4147-A177-3AD203B41FA5}">
                      <a16:colId xmlns:a16="http://schemas.microsoft.com/office/drawing/2014/main" val="20000"/>
                    </a:ext>
                  </a:extLst>
                </a:gridCol>
                <a:gridCol w="2076107">
                  <a:extLst>
                    <a:ext uri="{9D8B030D-6E8A-4147-A177-3AD203B41FA5}">
                      <a16:colId xmlns:a16="http://schemas.microsoft.com/office/drawing/2014/main" val="20001"/>
                    </a:ext>
                  </a:extLst>
                </a:gridCol>
              </a:tblGrid>
              <a:tr h="31865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Quality</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958">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Chi-Square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958">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Df</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958">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Asymp</a:t>
                      </a:r>
                      <a:r>
                        <a:rPr kumimoji="0" lang="en-US" sz="2400" b="0" i="0" u="none" strike="noStrike" cap="none" normalizeH="0" baseline="0" dirty="0">
                          <a:ln>
                            <a:noFill/>
                          </a:ln>
                          <a:solidFill>
                            <a:schemeClr val="tx1"/>
                          </a:solidFill>
                          <a:effectLst/>
                          <a:latin typeface="+mn-lt"/>
                        </a:rPr>
                        <a:t>. Sig.</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0.062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7413">
                <a:tc grid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4"/>
                  </a:ext>
                </a:extLst>
              </a:tr>
              <a:tr h="319287">
                <a:tc grid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8" name="Rectangle 2"/>
          <p:cNvSpPr>
            <a:spLocks noChangeArrowheads="1"/>
          </p:cNvSpPr>
          <p:nvPr/>
        </p:nvSpPr>
        <p:spPr bwMode="auto">
          <a:xfrm>
            <a:off x="1479893" y="459045"/>
            <a:ext cx="6795450"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16.17. Chi-Square Statistics: </a:t>
            </a:r>
            <a:r>
              <a:rPr lang="en-US" sz="2400" dirty="0" err="1">
                <a:latin typeface="+mn-lt"/>
                <a:ea typeface="Times New Roman" pitchFamily="18" charset="0"/>
                <a:cs typeface="Times New Roman" pitchFamily="18" charset="0"/>
              </a:rPr>
              <a:t>Kruskal</a:t>
            </a:r>
            <a:r>
              <a:rPr lang="en-US" sz="2400" dirty="0">
                <a:latin typeface="+mn-lt"/>
                <a:ea typeface="Times New Roman" pitchFamily="18" charset="0"/>
                <a:cs typeface="Times New Roman" pitchFamily="18" charset="0"/>
              </a:rPr>
              <a:t>–Wallis Test</a:t>
            </a:r>
            <a:endParaRPr lang="en-US" sz="2400" dirty="0">
              <a:latin typeface="+mn-lt"/>
            </a:endParaRPr>
          </a:p>
        </p:txBody>
      </p:sp>
      <p:sp>
        <p:nvSpPr>
          <p:cNvPr id="9" name="Rectangle 8"/>
          <p:cNvSpPr/>
          <p:nvPr/>
        </p:nvSpPr>
        <p:spPr>
          <a:xfrm>
            <a:off x="1388660" y="3641253"/>
            <a:ext cx="7281080" cy="2308324"/>
          </a:xfrm>
          <a:prstGeom prst="rect">
            <a:avLst/>
          </a:prstGeom>
          <a:ln>
            <a:solidFill>
              <a:schemeClr val="accent1"/>
            </a:solidFill>
          </a:ln>
        </p:spPr>
        <p:txBody>
          <a:bodyPr wrap="square">
            <a:spAutoFit/>
          </a:bodyPr>
          <a:lstStyle/>
          <a:p>
            <a:pPr algn="just" eaLnBrk="1" hangingPunct="1">
              <a:defRPr/>
            </a:pPr>
            <a:r>
              <a:rPr lang="en-US" sz="2400" dirty="0"/>
              <a:t>The asymptotic </a:t>
            </a:r>
            <a:r>
              <a:rPr lang="en-US" sz="2400" i="1" dirty="0"/>
              <a:t>p</a:t>
            </a:r>
            <a:r>
              <a:rPr lang="en-US" sz="2400" dirty="0"/>
              <a:t>-value associated with this test is more than 5 per cent LoS (</a:t>
            </a:r>
            <a:r>
              <a:rPr lang="en-US" sz="2400" i="1" dirty="0"/>
              <a:t>χ</a:t>
            </a:r>
            <a:r>
              <a:rPr lang="en-US" sz="2400" baseline="30000" dirty="0"/>
              <a:t>2</a:t>
            </a:r>
            <a:r>
              <a:rPr lang="en-US" sz="2400" dirty="0"/>
              <a:t> test = 5.5, </a:t>
            </a:r>
            <a:r>
              <a:rPr lang="en-US" sz="2400" i="1" dirty="0"/>
              <a:t>p </a:t>
            </a:r>
            <a:r>
              <a:rPr lang="en-US" sz="2400" dirty="0"/>
              <a:t>&lt; 0.05, 0.062) at 3 (</a:t>
            </a:r>
            <a:r>
              <a:rPr lang="en-US" sz="2400" i="1" dirty="0"/>
              <a:t>k</a:t>
            </a:r>
            <a:r>
              <a:rPr lang="en-US" sz="2400" dirty="0"/>
              <a:t>−1, 3 − 1 = 2) degrees of freedom. Thus, we fail to reject the null hypothesis of identical distribution and conclude that no difference exists in the </a:t>
            </a:r>
            <a:r>
              <a:rPr lang="en-US" sz="2400" i="1" dirty="0"/>
              <a:t>quality </a:t>
            </a:r>
            <a:r>
              <a:rPr lang="en-US" sz="2400" dirty="0"/>
              <a:t>of coffee drinks among the experiment groups. </a:t>
            </a:r>
          </a:p>
        </p:txBody>
      </p:sp>
      <p:sp>
        <p:nvSpPr>
          <p:cNvPr id="10"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7681901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7119" y="46630"/>
            <a:ext cx="7370928" cy="6494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2" algn="ctr" defTabSz="914400">
              <a:defRPr/>
            </a:pPr>
            <a:r>
              <a:rPr lang="en-US" sz="3400" b="1" kern="0" dirty="0">
                <a:solidFill>
                  <a:schemeClr val="tx1"/>
                </a:solidFill>
                <a:latin typeface="+mn-lt"/>
              </a:rPr>
              <a:t>Sample Data and Mean Scores</a:t>
            </a:r>
          </a:p>
        </p:txBody>
      </p:sp>
      <p:graphicFrame>
        <p:nvGraphicFramePr>
          <p:cNvPr id="3" name="Content Placeholder 5"/>
          <p:cNvGraphicFramePr>
            <a:graphicFrameLocks/>
          </p:cNvGraphicFramePr>
          <p:nvPr>
            <p:extLst>
              <p:ext uri="{D42A27DB-BD31-4B8C-83A1-F6EECF244321}">
                <p14:modId xmlns:p14="http://schemas.microsoft.com/office/powerpoint/2010/main" val="1051067481"/>
              </p:ext>
            </p:extLst>
          </p:nvPr>
        </p:nvGraphicFramePr>
        <p:xfrm>
          <a:off x="2123364" y="1061112"/>
          <a:ext cx="4876799" cy="5467350"/>
        </p:xfrm>
        <a:graphic>
          <a:graphicData uri="http://schemas.openxmlformats.org/drawingml/2006/table">
            <a:tbl>
              <a:tblPr firstRow="1" firstCol="1" bandRow="1">
                <a:tableStyleId>{5940675A-B579-460E-94D1-54222C63F5DA}</a:tableStyleId>
              </a:tblPr>
              <a:tblGrid>
                <a:gridCol w="743361">
                  <a:extLst>
                    <a:ext uri="{9D8B030D-6E8A-4147-A177-3AD203B41FA5}">
                      <a16:colId xmlns:a16="http://schemas.microsoft.com/office/drawing/2014/main" val="20000"/>
                    </a:ext>
                  </a:extLst>
                </a:gridCol>
                <a:gridCol w="1254605">
                  <a:extLst>
                    <a:ext uri="{9D8B030D-6E8A-4147-A177-3AD203B41FA5}">
                      <a16:colId xmlns:a16="http://schemas.microsoft.com/office/drawing/2014/main" val="20001"/>
                    </a:ext>
                  </a:extLst>
                </a:gridCol>
                <a:gridCol w="759815">
                  <a:extLst>
                    <a:ext uri="{9D8B030D-6E8A-4147-A177-3AD203B41FA5}">
                      <a16:colId xmlns:a16="http://schemas.microsoft.com/office/drawing/2014/main" val="20002"/>
                    </a:ext>
                  </a:extLst>
                </a:gridCol>
                <a:gridCol w="704577">
                  <a:extLst>
                    <a:ext uri="{9D8B030D-6E8A-4147-A177-3AD203B41FA5}">
                      <a16:colId xmlns:a16="http://schemas.microsoft.com/office/drawing/2014/main" val="20003"/>
                    </a:ext>
                  </a:extLst>
                </a:gridCol>
                <a:gridCol w="634647">
                  <a:extLst>
                    <a:ext uri="{9D8B030D-6E8A-4147-A177-3AD203B41FA5}">
                      <a16:colId xmlns:a16="http://schemas.microsoft.com/office/drawing/2014/main" val="20004"/>
                    </a:ext>
                  </a:extLst>
                </a:gridCol>
                <a:gridCol w="779794">
                  <a:extLst>
                    <a:ext uri="{9D8B030D-6E8A-4147-A177-3AD203B41FA5}">
                      <a16:colId xmlns:a16="http://schemas.microsoft.com/office/drawing/2014/main" val="20005"/>
                    </a:ext>
                  </a:extLst>
                </a:gridCol>
              </a:tblGrid>
              <a:tr h="438150">
                <a:tc>
                  <a:txBody>
                    <a:bodyPr/>
                    <a:lstStyle/>
                    <a:p>
                      <a:pPr marL="0" marR="0" algn="ctr">
                        <a:spcBef>
                          <a:spcPts val="0"/>
                        </a:spcBef>
                        <a:spcAft>
                          <a:spcPts val="0"/>
                        </a:spcAft>
                      </a:pPr>
                      <a:r>
                        <a:rPr lang="en-US" sz="1000" dirty="0">
                          <a:solidFill>
                            <a:schemeClr val="tx1"/>
                          </a:solidFill>
                          <a:effectLst/>
                        </a:rPr>
                        <a:t>Case</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Experiment Group (Coffee Type)</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Rating</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Rank</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Sum of Rank</a:t>
                      </a:r>
                      <a:endParaRPr lang="en-US" sz="90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0"/>
                        </a:spcAft>
                      </a:pPr>
                      <a:r>
                        <a:rPr lang="en-US" sz="1000" dirty="0">
                          <a:solidFill>
                            <a:schemeClr val="tx1"/>
                          </a:solidFill>
                          <a:effectLst/>
                        </a:rPr>
                        <a:t>Average Rank</a:t>
                      </a:r>
                      <a:endParaRPr lang="en-US" sz="900" dirty="0">
                        <a:solidFill>
                          <a:schemeClr val="tx1"/>
                        </a:solidFill>
                        <a:effectLst/>
                        <a:latin typeface="Arial"/>
                        <a:ea typeface="Times New Roman"/>
                        <a:cs typeface="Times New Roman"/>
                      </a:endParaRPr>
                    </a:p>
                  </a:txBody>
                  <a:tcPr marL="37590" marR="37590" marT="0" marB="0"/>
                </a:tc>
                <a:extLst>
                  <a:ext uri="{0D108BD9-81ED-4DB2-BD59-A6C34878D82A}">
                    <a16:rowId xmlns:a16="http://schemas.microsoft.com/office/drawing/2014/main" val="10000"/>
                  </a:ext>
                </a:extLst>
              </a:tr>
              <a:tr h="146050">
                <a:tc>
                  <a:txBody>
                    <a:bodyPr/>
                    <a:lstStyle/>
                    <a:p>
                      <a:pPr marL="0" marR="0" algn="ctr">
                        <a:spcBef>
                          <a:spcPts val="0"/>
                        </a:spcBef>
                        <a:spcAft>
                          <a:spcPts val="0"/>
                        </a:spcAft>
                      </a:pPr>
                      <a:r>
                        <a:rPr lang="en-US" sz="1000" dirty="0">
                          <a:solidFill>
                            <a:schemeClr val="tx1"/>
                          </a:solidFill>
                          <a:effectLst/>
                        </a:rPr>
                        <a:t>3</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7.5</a:t>
                      </a:r>
                      <a:endParaRPr lang="en-US" sz="900" dirty="0">
                        <a:solidFill>
                          <a:schemeClr val="tx1"/>
                        </a:solidFill>
                        <a:effectLst/>
                        <a:latin typeface="Arial"/>
                        <a:ea typeface="Times New Roman"/>
                        <a:cs typeface="Times New Roman"/>
                      </a:endParaRPr>
                    </a:p>
                  </a:txBody>
                  <a:tcPr marL="37590" marR="37590" marT="0" marB="0" anchor="b"/>
                </a:tc>
                <a:tc rowSpan="11">
                  <a:txBody>
                    <a:bodyPr/>
                    <a:lstStyle/>
                    <a:p>
                      <a:pPr marL="0" marR="0" algn="ctr">
                        <a:spcBef>
                          <a:spcPts val="0"/>
                        </a:spcBef>
                        <a:spcAft>
                          <a:spcPts val="0"/>
                        </a:spcAft>
                      </a:pPr>
                      <a:r>
                        <a:rPr lang="en-US" sz="1000" dirty="0">
                          <a:solidFill>
                            <a:schemeClr val="tx1"/>
                          </a:solidFill>
                          <a:effectLst/>
                        </a:rPr>
                        <a:t>R</a:t>
                      </a:r>
                      <a:r>
                        <a:rPr lang="en-US" sz="1000" baseline="-25000" dirty="0">
                          <a:solidFill>
                            <a:schemeClr val="tx1"/>
                          </a:solidFill>
                          <a:effectLst/>
                        </a:rPr>
                        <a:t>1</a:t>
                      </a:r>
                      <a:r>
                        <a:rPr lang="en-US" sz="1000" dirty="0">
                          <a:solidFill>
                            <a:schemeClr val="tx1"/>
                          </a:solidFill>
                          <a:effectLst/>
                        </a:rPr>
                        <a:t>= 1896.5</a:t>
                      </a:r>
                      <a:endParaRPr lang="en-US" sz="900" dirty="0">
                        <a:solidFill>
                          <a:schemeClr val="tx1"/>
                        </a:solidFill>
                        <a:effectLst/>
                        <a:latin typeface="Arial"/>
                        <a:ea typeface="Times New Roman"/>
                        <a:cs typeface="Times New Roman"/>
                      </a:endParaRPr>
                    </a:p>
                  </a:txBody>
                  <a:tcPr marL="37590" marR="37590" marT="0" marB="0"/>
                </a:tc>
                <a:tc rowSpan="11">
                  <a:txBody>
                    <a:bodyPr/>
                    <a:lstStyle/>
                    <a:p>
                      <a:endParaRPr lang="en-US" sz="2000" dirty="0">
                        <a:solidFill>
                          <a:schemeClr val="tx1"/>
                        </a:solidFill>
                      </a:endParaRPr>
                    </a:p>
                  </a:txBody>
                  <a:tcPr marL="37590" marR="37590" marT="0" marB="0">
                    <a:blipFill rotWithShape="1">
                      <a:blip r:embed="rId2"/>
                      <a:stretch>
                        <a:fillRect l="-525000" t="-30038" r="-781" b="-204563"/>
                      </a:stretch>
                    </a:blipFill>
                  </a:tcPr>
                </a:tc>
                <a:extLst>
                  <a:ext uri="{0D108BD9-81ED-4DB2-BD59-A6C34878D82A}">
                    <a16:rowId xmlns:a16="http://schemas.microsoft.com/office/drawing/2014/main" val="10001"/>
                  </a:ext>
                </a:extLst>
              </a:tr>
              <a:tr h="146050">
                <a:tc>
                  <a:txBody>
                    <a:bodyPr/>
                    <a:lstStyle/>
                    <a:p>
                      <a:pPr marL="0" marR="0" algn="ctr">
                        <a:spcBef>
                          <a:spcPts val="0"/>
                        </a:spcBef>
                        <a:spcAft>
                          <a:spcPts val="0"/>
                        </a:spcAft>
                      </a:pPr>
                      <a:r>
                        <a:rPr lang="en-US" sz="1000" dirty="0">
                          <a:solidFill>
                            <a:schemeClr val="tx1"/>
                          </a:solidFill>
                          <a:effectLst/>
                        </a:rPr>
                        <a:t>4</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7.5</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146050">
                <a:tc>
                  <a:txBody>
                    <a:bodyPr/>
                    <a:lstStyle/>
                    <a:p>
                      <a:pPr marL="0" marR="0" algn="ctr">
                        <a:spcBef>
                          <a:spcPts val="0"/>
                        </a:spcBef>
                        <a:spcAft>
                          <a:spcPts val="0"/>
                        </a:spcAft>
                      </a:pPr>
                      <a:r>
                        <a:rPr lang="en-US" sz="1000" dirty="0">
                          <a:solidFill>
                            <a:schemeClr val="tx1"/>
                          </a:solidFill>
                          <a:effectLst/>
                        </a:rPr>
                        <a:t>9</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7.5</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46050">
                <a:tc>
                  <a:txBody>
                    <a:bodyPr/>
                    <a:lstStyle/>
                    <a:p>
                      <a:pPr marL="0" marR="0" algn="ctr">
                        <a:spcBef>
                          <a:spcPts val="0"/>
                        </a:spcBef>
                        <a:spcAft>
                          <a:spcPts val="0"/>
                        </a:spcAft>
                      </a:pPr>
                      <a:r>
                        <a:rPr lang="en-US" sz="1000" dirty="0">
                          <a:solidFill>
                            <a:schemeClr val="tx1"/>
                          </a:solidFill>
                          <a:effectLst/>
                        </a:rPr>
                        <a:t>14</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7.5</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146050">
                <a:tc>
                  <a:txBody>
                    <a:bodyPr/>
                    <a:lstStyle/>
                    <a:p>
                      <a:pPr marL="0" marR="0" algn="ctr">
                        <a:spcBef>
                          <a:spcPts val="0"/>
                        </a:spcBef>
                        <a:spcAft>
                          <a:spcPts val="0"/>
                        </a:spcAft>
                      </a:pPr>
                      <a:r>
                        <a:rPr lang="en-US" sz="1000" dirty="0">
                          <a:solidFill>
                            <a:schemeClr val="tx1"/>
                          </a:solidFill>
                          <a:effectLst/>
                        </a:rPr>
                        <a:t>20</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7.5</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r h="146050">
                <a:tc gridSpan="4">
                  <a:txBody>
                    <a:bodyPr/>
                    <a:lstStyle/>
                    <a:p>
                      <a:pPr marL="0" marR="0" algn="ctr">
                        <a:spcBef>
                          <a:spcPts val="0"/>
                        </a:spcBef>
                        <a:spcAft>
                          <a:spcPts val="0"/>
                        </a:spcAft>
                      </a:pPr>
                      <a:r>
                        <a:rPr lang="en-US" sz="1000" dirty="0">
                          <a:solidFill>
                            <a:schemeClr val="tx1"/>
                          </a:solidFill>
                          <a:effectLst/>
                        </a:rPr>
                        <a:t>Intermittent cases are omitted in table</a:t>
                      </a:r>
                      <a:endParaRPr lang="en-US" sz="900" dirty="0">
                        <a:solidFill>
                          <a:schemeClr val="tx1"/>
                        </a:solidFill>
                        <a:effectLst/>
                        <a:latin typeface="Arial"/>
                        <a:ea typeface="Times New Roman"/>
                        <a:cs typeface="Times New Roman"/>
                      </a:endParaRPr>
                    </a:p>
                  </a:txBody>
                  <a:tcPr marL="37590" marR="37590" marT="0" marB="0"/>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46050">
                <a:tc>
                  <a:txBody>
                    <a:bodyPr/>
                    <a:lstStyle/>
                    <a:p>
                      <a:pPr marL="0" marR="0" algn="ctr">
                        <a:spcBef>
                          <a:spcPts val="0"/>
                        </a:spcBef>
                        <a:spcAft>
                          <a:spcPts val="0"/>
                        </a:spcAft>
                      </a:pPr>
                      <a:r>
                        <a:rPr lang="en-US" sz="1000" dirty="0">
                          <a:solidFill>
                            <a:schemeClr val="tx1"/>
                          </a:solidFill>
                          <a:effectLst/>
                        </a:rPr>
                        <a:t>30</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9</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90</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146050">
                <a:tc>
                  <a:txBody>
                    <a:bodyPr/>
                    <a:lstStyle/>
                    <a:p>
                      <a:pPr marL="0" marR="0" algn="ctr">
                        <a:spcBef>
                          <a:spcPts val="0"/>
                        </a:spcBef>
                        <a:spcAft>
                          <a:spcPts val="0"/>
                        </a:spcAft>
                      </a:pPr>
                      <a:r>
                        <a:rPr lang="en-US" sz="1000" dirty="0">
                          <a:solidFill>
                            <a:schemeClr val="tx1"/>
                          </a:solidFill>
                          <a:effectLst/>
                        </a:rPr>
                        <a:t>6</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10</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100</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146050">
                <a:tc>
                  <a:txBody>
                    <a:bodyPr/>
                    <a:lstStyle/>
                    <a:p>
                      <a:pPr marL="0" marR="0" algn="ctr">
                        <a:spcBef>
                          <a:spcPts val="0"/>
                        </a:spcBef>
                        <a:spcAft>
                          <a:spcPts val="0"/>
                        </a:spcAft>
                      </a:pPr>
                      <a:r>
                        <a:rPr lang="en-US" sz="1000" dirty="0">
                          <a:solidFill>
                            <a:schemeClr val="tx1"/>
                          </a:solidFill>
                          <a:effectLst/>
                        </a:rPr>
                        <a:t>17</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10</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100</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9"/>
                  </a:ext>
                </a:extLst>
              </a:tr>
              <a:tr h="146050">
                <a:tc>
                  <a:txBody>
                    <a:bodyPr/>
                    <a:lstStyle/>
                    <a:p>
                      <a:pPr marL="0" marR="0" algn="ctr">
                        <a:spcBef>
                          <a:spcPts val="0"/>
                        </a:spcBef>
                        <a:spcAft>
                          <a:spcPts val="0"/>
                        </a:spcAft>
                      </a:pPr>
                      <a:r>
                        <a:rPr lang="en-US" sz="1000" dirty="0">
                          <a:solidFill>
                            <a:schemeClr val="tx1"/>
                          </a:solidFill>
                          <a:effectLst/>
                        </a:rPr>
                        <a:t>24</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10</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100</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0"/>
                  </a:ext>
                </a:extLst>
              </a:tr>
              <a:tr h="146050">
                <a:tc>
                  <a:txBody>
                    <a:bodyPr/>
                    <a:lstStyle/>
                    <a:p>
                      <a:pPr marL="0" marR="0" algn="ctr">
                        <a:spcBef>
                          <a:spcPts val="0"/>
                        </a:spcBef>
                        <a:spcAft>
                          <a:spcPts val="0"/>
                        </a:spcAft>
                      </a:pPr>
                      <a:r>
                        <a:rPr lang="en-US" sz="1000" dirty="0">
                          <a:solidFill>
                            <a:schemeClr val="tx1"/>
                          </a:solidFill>
                          <a:effectLst/>
                        </a:rPr>
                        <a:t>31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10</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100</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1"/>
                  </a:ext>
                </a:extLst>
              </a:tr>
              <a:tr h="146050">
                <a:tc>
                  <a:txBody>
                    <a:bodyPr/>
                    <a:lstStyle/>
                    <a:p>
                      <a:pPr marL="0" marR="0" algn="ctr">
                        <a:spcBef>
                          <a:spcPts val="0"/>
                        </a:spcBef>
                        <a:spcAft>
                          <a:spcPts val="0"/>
                        </a:spcAft>
                      </a:pPr>
                      <a:r>
                        <a:rPr lang="en-US" sz="1000" dirty="0">
                          <a:solidFill>
                            <a:schemeClr val="tx1"/>
                          </a:solidFill>
                          <a:effectLst/>
                        </a:rPr>
                        <a:t>44</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2</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7.5</a:t>
                      </a:r>
                      <a:endParaRPr lang="en-US" sz="900" dirty="0">
                        <a:solidFill>
                          <a:schemeClr val="tx1"/>
                        </a:solidFill>
                        <a:effectLst/>
                        <a:latin typeface="Arial"/>
                        <a:ea typeface="Times New Roman"/>
                        <a:cs typeface="Times New Roman"/>
                      </a:endParaRPr>
                    </a:p>
                  </a:txBody>
                  <a:tcPr marL="37590" marR="37590" marT="0" marB="0" anchor="b"/>
                </a:tc>
                <a:tc rowSpan="11">
                  <a:txBody>
                    <a:bodyPr/>
                    <a:lstStyle/>
                    <a:p>
                      <a:pPr marL="0" marR="0" algn="ctr">
                        <a:spcBef>
                          <a:spcPts val="0"/>
                        </a:spcBef>
                        <a:spcAft>
                          <a:spcPts val="0"/>
                        </a:spcAft>
                      </a:pPr>
                      <a:r>
                        <a:rPr lang="en-US" sz="1000" dirty="0">
                          <a:solidFill>
                            <a:schemeClr val="tx1"/>
                          </a:solidFill>
                          <a:effectLst/>
                        </a:rPr>
                        <a:t>R</a:t>
                      </a:r>
                      <a:r>
                        <a:rPr lang="en-US" sz="1000" baseline="-25000" dirty="0">
                          <a:solidFill>
                            <a:schemeClr val="tx1"/>
                          </a:solidFill>
                          <a:effectLst/>
                        </a:rPr>
                        <a:t>2</a:t>
                      </a:r>
                      <a:r>
                        <a:rPr lang="en-US" sz="1000" dirty="0">
                          <a:solidFill>
                            <a:schemeClr val="tx1"/>
                          </a:solidFill>
                          <a:effectLst/>
                        </a:rPr>
                        <a:t>= 1538</a:t>
                      </a:r>
                      <a:endParaRPr lang="en-US" sz="900" dirty="0">
                        <a:solidFill>
                          <a:schemeClr val="tx1"/>
                        </a:solidFill>
                        <a:effectLst/>
                        <a:latin typeface="Arial"/>
                        <a:ea typeface="Times New Roman"/>
                        <a:cs typeface="Times New Roman"/>
                      </a:endParaRPr>
                    </a:p>
                  </a:txBody>
                  <a:tcPr marL="37590" marR="37590" marT="0" marB="0"/>
                </a:tc>
                <a:tc rowSpan="11">
                  <a:txBody>
                    <a:bodyPr/>
                    <a:lstStyle/>
                    <a:p>
                      <a:endParaRPr lang="en-US" sz="2000" dirty="0">
                        <a:solidFill>
                          <a:schemeClr val="tx1"/>
                        </a:solidFill>
                      </a:endParaRPr>
                    </a:p>
                  </a:txBody>
                  <a:tcPr marL="37590" marR="37590" marT="0" marB="0">
                    <a:blipFill rotWithShape="1">
                      <a:blip r:embed="rId2"/>
                      <a:stretch>
                        <a:fillRect l="-525000" t="-129545" r="-781" b="-103788"/>
                      </a:stretch>
                    </a:blipFill>
                  </a:tcPr>
                </a:tc>
                <a:extLst>
                  <a:ext uri="{0D108BD9-81ED-4DB2-BD59-A6C34878D82A}">
                    <a16:rowId xmlns:a16="http://schemas.microsoft.com/office/drawing/2014/main" val="10012"/>
                  </a:ext>
                </a:extLst>
              </a:tr>
              <a:tr h="146050">
                <a:tc>
                  <a:txBody>
                    <a:bodyPr/>
                    <a:lstStyle/>
                    <a:p>
                      <a:pPr marL="0" marR="0" algn="ctr">
                        <a:spcBef>
                          <a:spcPts val="0"/>
                        </a:spcBef>
                        <a:spcAft>
                          <a:spcPts val="0"/>
                        </a:spcAft>
                      </a:pPr>
                      <a:r>
                        <a:rPr lang="en-US" sz="1000" dirty="0">
                          <a:solidFill>
                            <a:schemeClr val="tx1"/>
                          </a:solidFill>
                          <a:effectLst/>
                        </a:rPr>
                        <a:t>53</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2</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7.5</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3"/>
                  </a:ext>
                </a:extLst>
              </a:tr>
              <a:tr h="146050">
                <a:tc>
                  <a:txBody>
                    <a:bodyPr/>
                    <a:lstStyle/>
                    <a:p>
                      <a:pPr marL="0" marR="0" algn="ctr">
                        <a:spcBef>
                          <a:spcPts val="0"/>
                        </a:spcBef>
                        <a:spcAft>
                          <a:spcPts val="0"/>
                        </a:spcAft>
                      </a:pPr>
                      <a:r>
                        <a:rPr lang="en-US" sz="1000" dirty="0">
                          <a:solidFill>
                            <a:schemeClr val="tx1"/>
                          </a:solidFill>
                          <a:effectLst/>
                        </a:rPr>
                        <a:t>63</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2</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7.5</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4"/>
                  </a:ext>
                </a:extLst>
              </a:tr>
              <a:tr h="0">
                <a:tc>
                  <a:txBody>
                    <a:bodyPr/>
                    <a:lstStyle/>
                    <a:p>
                      <a:pPr marL="0" marR="0" algn="ctr">
                        <a:spcBef>
                          <a:spcPts val="0"/>
                        </a:spcBef>
                        <a:spcAft>
                          <a:spcPts val="0"/>
                        </a:spcAft>
                      </a:pPr>
                      <a:r>
                        <a:rPr lang="en-US" sz="1000" dirty="0">
                          <a:solidFill>
                            <a:schemeClr val="tx1"/>
                          </a:solidFill>
                          <a:effectLst/>
                        </a:rPr>
                        <a:t>64</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2</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7.5</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5"/>
                  </a:ext>
                </a:extLst>
              </a:tr>
              <a:tr h="146050">
                <a:tc>
                  <a:txBody>
                    <a:bodyPr/>
                    <a:lstStyle/>
                    <a:p>
                      <a:pPr marL="0" marR="0" algn="ctr">
                        <a:spcBef>
                          <a:spcPts val="0"/>
                        </a:spcBef>
                        <a:spcAft>
                          <a:spcPts val="0"/>
                        </a:spcAft>
                      </a:pPr>
                      <a:r>
                        <a:rPr lang="en-US" sz="1000" dirty="0">
                          <a:solidFill>
                            <a:schemeClr val="tx1"/>
                          </a:solidFill>
                          <a:effectLst/>
                        </a:rPr>
                        <a:t>57</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2</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2</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17.5</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6"/>
                  </a:ext>
                </a:extLst>
              </a:tr>
              <a:tr h="146050">
                <a:tc gridSpan="4">
                  <a:txBody>
                    <a:bodyPr/>
                    <a:lstStyle/>
                    <a:p>
                      <a:pPr marL="0" marR="0" algn="ctr">
                        <a:spcBef>
                          <a:spcPts val="0"/>
                        </a:spcBef>
                        <a:spcAft>
                          <a:spcPts val="0"/>
                        </a:spcAft>
                      </a:pPr>
                      <a:r>
                        <a:rPr lang="en-US" sz="1000" dirty="0">
                          <a:solidFill>
                            <a:schemeClr val="tx1"/>
                          </a:solidFill>
                          <a:effectLst/>
                        </a:rPr>
                        <a:t>Intermittent cases are omitted in table</a:t>
                      </a:r>
                      <a:endParaRPr lang="en-US" sz="900" dirty="0">
                        <a:solidFill>
                          <a:schemeClr val="tx1"/>
                        </a:solidFill>
                        <a:effectLst/>
                        <a:latin typeface="Arial"/>
                        <a:ea typeface="Times New Roman"/>
                        <a:cs typeface="Times New Roman"/>
                      </a:endParaRPr>
                    </a:p>
                  </a:txBody>
                  <a:tcPr marL="37590" marR="37590" marT="0" marB="0"/>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7"/>
                  </a:ext>
                </a:extLst>
              </a:tr>
              <a:tr h="146050">
                <a:tc>
                  <a:txBody>
                    <a:bodyPr/>
                    <a:lstStyle/>
                    <a:p>
                      <a:pPr marL="0" marR="0" algn="ctr">
                        <a:spcBef>
                          <a:spcPts val="0"/>
                        </a:spcBef>
                        <a:spcAft>
                          <a:spcPts val="0"/>
                        </a:spcAft>
                      </a:pPr>
                      <a:r>
                        <a:rPr lang="en-US" sz="1000" dirty="0">
                          <a:solidFill>
                            <a:schemeClr val="tx1"/>
                          </a:solidFill>
                          <a:effectLst/>
                        </a:rPr>
                        <a:t>61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2</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8</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81</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8"/>
                  </a:ext>
                </a:extLst>
              </a:tr>
              <a:tr h="146050">
                <a:tc>
                  <a:txBody>
                    <a:bodyPr/>
                    <a:lstStyle/>
                    <a:p>
                      <a:pPr marL="0" marR="0" algn="ctr">
                        <a:spcBef>
                          <a:spcPts val="0"/>
                        </a:spcBef>
                        <a:spcAft>
                          <a:spcPts val="0"/>
                        </a:spcAft>
                      </a:pPr>
                      <a:r>
                        <a:rPr lang="en-US" sz="1000" dirty="0">
                          <a:solidFill>
                            <a:schemeClr val="tx1"/>
                          </a:solidFill>
                          <a:effectLst/>
                        </a:rPr>
                        <a:t>37</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2</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9</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90</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9"/>
                  </a:ext>
                </a:extLst>
              </a:tr>
              <a:tr h="146050">
                <a:tc>
                  <a:txBody>
                    <a:bodyPr/>
                    <a:lstStyle/>
                    <a:p>
                      <a:pPr marL="0" marR="0" algn="ctr">
                        <a:spcBef>
                          <a:spcPts val="0"/>
                        </a:spcBef>
                        <a:spcAft>
                          <a:spcPts val="0"/>
                        </a:spcAft>
                      </a:pPr>
                      <a:r>
                        <a:rPr lang="en-US" sz="1000" dirty="0">
                          <a:solidFill>
                            <a:schemeClr val="tx1"/>
                          </a:solidFill>
                          <a:effectLst/>
                        </a:rPr>
                        <a:t>48</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2</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9</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90</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0"/>
                  </a:ext>
                </a:extLst>
              </a:tr>
              <a:tr h="146050">
                <a:tc>
                  <a:txBody>
                    <a:bodyPr/>
                    <a:lstStyle/>
                    <a:p>
                      <a:pPr marL="0" marR="0" algn="ctr">
                        <a:spcBef>
                          <a:spcPts val="0"/>
                        </a:spcBef>
                        <a:spcAft>
                          <a:spcPts val="0"/>
                        </a:spcAft>
                      </a:pPr>
                      <a:r>
                        <a:rPr lang="en-US" sz="1000" dirty="0">
                          <a:solidFill>
                            <a:schemeClr val="tx1"/>
                          </a:solidFill>
                          <a:effectLst/>
                        </a:rPr>
                        <a:t>62</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2</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9</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90</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1"/>
                  </a:ext>
                </a:extLst>
              </a:tr>
              <a:tr h="146050">
                <a:tc>
                  <a:txBody>
                    <a:bodyPr/>
                    <a:lstStyle/>
                    <a:p>
                      <a:pPr marL="0" marR="0" algn="ctr">
                        <a:spcBef>
                          <a:spcPts val="0"/>
                        </a:spcBef>
                        <a:spcAft>
                          <a:spcPts val="0"/>
                        </a:spcAft>
                      </a:pPr>
                      <a:r>
                        <a:rPr lang="en-US" sz="1000" dirty="0">
                          <a:solidFill>
                            <a:schemeClr val="tx1"/>
                          </a:solidFill>
                          <a:effectLst/>
                        </a:rPr>
                        <a:t>70</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2</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10</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100</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2"/>
                  </a:ext>
                </a:extLst>
              </a:tr>
              <a:tr h="146050">
                <a:tc>
                  <a:txBody>
                    <a:bodyPr/>
                    <a:lstStyle/>
                    <a:p>
                      <a:pPr marL="0" marR="0" algn="ctr">
                        <a:spcBef>
                          <a:spcPts val="0"/>
                        </a:spcBef>
                        <a:spcAft>
                          <a:spcPts val="0"/>
                        </a:spcAft>
                      </a:pPr>
                      <a:r>
                        <a:rPr lang="en-US" sz="1000" dirty="0">
                          <a:solidFill>
                            <a:schemeClr val="tx1"/>
                          </a:solidFill>
                          <a:effectLst/>
                        </a:rPr>
                        <a:t>83</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3</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7.5</a:t>
                      </a:r>
                      <a:endParaRPr lang="en-US" sz="900" dirty="0">
                        <a:solidFill>
                          <a:schemeClr val="tx1"/>
                        </a:solidFill>
                        <a:effectLst/>
                        <a:latin typeface="Arial"/>
                        <a:ea typeface="Times New Roman"/>
                        <a:cs typeface="Times New Roman"/>
                      </a:endParaRPr>
                    </a:p>
                  </a:txBody>
                  <a:tcPr marL="37590" marR="37590" marT="0" marB="0" anchor="b"/>
                </a:tc>
                <a:tc rowSpan="11">
                  <a:txBody>
                    <a:bodyPr/>
                    <a:lstStyle/>
                    <a:p>
                      <a:pPr marL="0" marR="0" algn="ctr">
                        <a:spcBef>
                          <a:spcPts val="0"/>
                        </a:spcBef>
                        <a:spcAft>
                          <a:spcPts val="0"/>
                        </a:spcAft>
                      </a:pPr>
                      <a:r>
                        <a:rPr lang="en-US" sz="1000" dirty="0">
                          <a:solidFill>
                            <a:schemeClr val="tx1"/>
                          </a:solidFill>
                          <a:effectLst/>
                        </a:rPr>
                        <a:t>R</a:t>
                      </a:r>
                      <a:r>
                        <a:rPr lang="en-US" sz="1000" baseline="-25000" dirty="0">
                          <a:solidFill>
                            <a:schemeClr val="tx1"/>
                          </a:solidFill>
                          <a:effectLst/>
                        </a:rPr>
                        <a:t>3</a:t>
                      </a:r>
                      <a:r>
                        <a:rPr lang="en-US" sz="1000" dirty="0">
                          <a:solidFill>
                            <a:schemeClr val="tx1"/>
                          </a:solidFill>
                          <a:effectLst/>
                        </a:rPr>
                        <a:t>= 2130.5</a:t>
                      </a:r>
                      <a:endParaRPr lang="en-US" sz="900" dirty="0">
                        <a:solidFill>
                          <a:schemeClr val="tx1"/>
                        </a:solidFill>
                        <a:effectLst/>
                        <a:latin typeface="Arial"/>
                        <a:ea typeface="Times New Roman"/>
                        <a:cs typeface="Times New Roman"/>
                      </a:endParaRPr>
                    </a:p>
                  </a:txBody>
                  <a:tcPr marL="37590" marR="37590" marT="0" marB="0"/>
                </a:tc>
                <a:tc rowSpan="11">
                  <a:txBody>
                    <a:bodyPr/>
                    <a:lstStyle/>
                    <a:p>
                      <a:endParaRPr lang="en-US" sz="2000" dirty="0">
                        <a:solidFill>
                          <a:schemeClr val="tx1"/>
                        </a:solidFill>
                      </a:endParaRPr>
                    </a:p>
                  </a:txBody>
                  <a:tcPr marL="37590" marR="37590" marT="0" marB="0">
                    <a:blipFill rotWithShape="1">
                      <a:blip r:embed="rId2"/>
                      <a:stretch>
                        <a:fillRect l="-525000" t="-230418" r="-781" b="-4183"/>
                      </a:stretch>
                    </a:blipFill>
                  </a:tcPr>
                </a:tc>
                <a:extLst>
                  <a:ext uri="{0D108BD9-81ED-4DB2-BD59-A6C34878D82A}">
                    <a16:rowId xmlns:a16="http://schemas.microsoft.com/office/drawing/2014/main" val="10023"/>
                  </a:ext>
                </a:extLst>
              </a:tr>
              <a:tr h="146050">
                <a:tc>
                  <a:txBody>
                    <a:bodyPr/>
                    <a:lstStyle/>
                    <a:p>
                      <a:pPr marL="0" marR="0" algn="ctr">
                        <a:spcBef>
                          <a:spcPts val="0"/>
                        </a:spcBef>
                        <a:spcAft>
                          <a:spcPts val="0"/>
                        </a:spcAft>
                      </a:pPr>
                      <a:r>
                        <a:rPr lang="en-US" sz="1000" dirty="0">
                          <a:solidFill>
                            <a:schemeClr val="tx1"/>
                          </a:solidFill>
                          <a:effectLst/>
                        </a:rPr>
                        <a:t>98</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3</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7.5</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4"/>
                  </a:ext>
                </a:extLst>
              </a:tr>
              <a:tr h="146050">
                <a:tc>
                  <a:txBody>
                    <a:bodyPr/>
                    <a:lstStyle/>
                    <a:p>
                      <a:pPr marL="0" marR="0" algn="ctr">
                        <a:spcBef>
                          <a:spcPts val="0"/>
                        </a:spcBef>
                        <a:spcAft>
                          <a:spcPts val="0"/>
                        </a:spcAft>
                      </a:pPr>
                      <a:r>
                        <a:rPr lang="en-US" sz="1000" dirty="0">
                          <a:solidFill>
                            <a:schemeClr val="tx1"/>
                          </a:solidFill>
                          <a:effectLst/>
                        </a:rPr>
                        <a:t>103</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3</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7.5</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5"/>
                  </a:ext>
                </a:extLst>
              </a:tr>
              <a:tr h="146050">
                <a:tc>
                  <a:txBody>
                    <a:bodyPr/>
                    <a:lstStyle/>
                    <a:p>
                      <a:pPr marL="0" marR="0" algn="ctr">
                        <a:spcBef>
                          <a:spcPts val="0"/>
                        </a:spcBef>
                        <a:spcAft>
                          <a:spcPts val="0"/>
                        </a:spcAft>
                      </a:pPr>
                      <a:r>
                        <a:rPr lang="en-US" sz="1000" dirty="0">
                          <a:solidFill>
                            <a:schemeClr val="tx1"/>
                          </a:solidFill>
                          <a:effectLst/>
                        </a:rPr>
                        <a:t>76</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3</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2</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17.5</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6"/>
                  </a:ext>
                </a:extLst>
              </a:tr>
              <a:tr h="146050">
                <a:tc>
                  <a:txBody>
                    <a:bodyPr/>
                    <a:lstStyle/>
                    <a:p>
                      <a:pPr marL="0" marR="0" algn="ctr">
                        <a:spcBef>
                          <a:spcPts val="0"/>
                        </a:spcBef>
                        <a:spcAft>
                          <a:spcPts val="0"/>
                        </a:spcAft>
                      </a:pPr>
                      <a:r>
                        <a:rPr lang="en-US" sz="1000" dirty="0">
                          <a:solidFill>
                            <a:schemeClr val="tx1"/>
                          </a:solidFill>
                          <a:effectLst/>
                        </a:rPr>
                        <a:t>78</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3</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2</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17.5</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7"/>
                  </a:ext>
                </a:extLst>
              </a:tr>
              <a:tr h="146050">
                <a:tc gridSpan="4">
                  <a:txBody>
                    <a:bodyPr/>
                    <a:lstStyle/>
                    <a:p>
                      <a:pPr marL="0" marR="0" algn="ctr">
                        <a:spcBef>
                          <a:spcPts val="0"/>
                        </a:spcBef>
                        <a:spcAft>
                          <a:spcPts val="0"/>
                        </a:spcAft>
                      </a:pPr>
                      <a:r>
                        <a:rPr lang="en-US" sz="1000" dirty="0">
                          <a:solidFill>
                            <a:schemeClr val="tx1"/>
                          </a:solidFill>
                          <a:effectLst/>
                        </a:rPr>
                        <a:t>Intermittent cases are omitted in table</a:t>
                      </a:r>
                      <a:endParaRPr lang="en-US" sz="900" dirty="0">
                        <a:solidFill>
                          <a:schemeClr val="tx1"/>
                        </a:solidFill>
                        <a:effectLst/>
                        <a:latin typeface="Arial"/>
                        <a:ea typeface="Times New Roman"/>
                        <a:cs typeface="Times New Roman"/>
                      </a:endParaRPr>
                    </a:p>
                  </a:txBody>
                  <a:tcPr marL="37590" marR="37590" marT="0" marB="0"/>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8"/>
                  </a:ext>
                </a:extLst>
              </a:tr>
              <a:tr h="146050">
                <a:tc>
                  <a:txBody>
                    <a:bodyPr/>
                    <a:lstStyle/>
                    <a:p>
                      <a:pPr marL="0" marR="0" algn="ctr">
                        <a:spcBef>
                          <a:spcPts val="0"/>
                        </a:spcBef>
                        <a:spcAft>
                          <a:spcPts val="0"/>
                        </a:spcAft>
                      </a:pPr>
                      <a:r>
                        <a:rPr lang="en-US" sz="1000" dirty="0">
                          <a:solidFill>
                            <a:schemeClr val="tx1"/>
                          </a:solidFill>
                          <a:effectLst/>
                        </a:rPr>
                        <a:t>84</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3</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10</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100</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29"/>
                  </a:ext>
                </a:extLst>
              </a:tr>
              <a:tr h="146050">
                <a:tc>
                  <a:txBody>
                    <a:bodyPr/>
                    <a:lstStyle/>
                    <a:p>
                      <a:pPr marL="0" marR="0" algn="ctr">
                        <a:spcBef>
                          <a:spcPts val="0"/>
                        </a:spcBef>
                        <a:spcAft>
                          <a:spcPts val="0"/>
                        </a:spcAft>
                      </a:pPr>
                      <a:r>
                        <a:rPr lang="en-US" sz="1000" dirty="0">
                          <a:solidFill>
                            <a:schemeClr val="tx1"/>
                          </a:solidFill>
                          <a:effectLst/>
                        </a:rPr>
                        <a:t>85</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3</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10</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100</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30"/>
                  </a:ext>
                </a:extLst>
              </a:tr>
              <a:tr h="146050">
                <a:tc>
                  <a:txBody>
                    <a:bodyPr/>
                    <a:lstStyle/>
                    <a:p>
                      <a:pPr marL="0" marR="0" algn="ctr">
                        <a:spcBef>
                          <a:spcPts val="0"/>
                        </a:spcBef>
                        <a:spcAft>
                          <a:spcPts val="0"/>
                        </a:spcAft>
                      </a:pPr>
                      <a:r>
                        <a:rPr lang="en-US" sz="1000" dirty="0">
                          <a:solidFill>
                            <a:schemeClr val="tx1"/>
                          </a:solidFill>
                          <a:effectLst/>
                        </a:rPr>
                        <a:t>92</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3</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10</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100</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31"/>
                  </a:ext>
                </a:extLst>
              </a:tr>
              <a:tr h="146050">
                <a:tc>
                  <a:txBody>
                    <a:bodyPr/>
                    <a:lstStyle/>
                    <a:p>
                      <a:pPr marL="0" marR="0" algn="ctr">
                        <a:spcBef>
                          <a:spcPts val="0"/>
                        </a:spcBef>
                        <a:spcAft>
                          <a:spcPts val="0"/>
                        </a:spcAft>
                      </a:pPr>
                      <a:r>
                        <a:rPr lang="en-US" sz="1000" dirty="0">
                          <a:solidFill>
                            <a:schemeClr val="tx1"/>
                          </a:solidFill>
                          <a:effectLst/>
                        </a:rPr>
                        <a:t>93</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3</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10</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100</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32"/>
                  </a:ext>
                </a:extLst>
              </a:tr>
              <a:tr h="146050">
                <a:tc>
                  <a:txBody>
                    <a:bodyPr/>
                    <a:lstStyle/>
                    <a:p>
                      <a:pPr marL="0" marR="0" algn="ctr">
                        <a:spcBef>
                          <a:spcPts val="0"/>
                        </a:spcBef>
                        <a:spcAft>
                          <a:spcPts val="0"/>
                        </a:spcAft>
                      </a:pPr>
                      <a:r>
                        <a:rPr lang="en-US" sz="1000" dirty="0">
                          <a:solidFill>
                            <a:schemeClr val="tx1"/>
                          </a:solidFill>
                          <a:effectLst/>
                        </a:rPr>
                        <a:t>97</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3</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10</a:t>
                      </a:r>
                      <a:endParaRPr lang="en-US" sz="900" dirty="0">
                        <a:solidFill>
                          <a:schemeClr val="tx1"/>
                        </a:solidFill>
                        <a:effectLst/>
                        <a:latin typeface="Arial"/>
                        <a:ea typeface="Times New Roman"/>
                        <a:cs typeface="Times New Roman"/>
                      </a:endParaRPr>
                    </a:p>
                  </a:txBody>
                  <a:tcPr marL="37590" marR="37590" marT="0" marB="0" anchor="b"/>
                </a:tc>
                <a:tc>
                  <a:txBody>
                    <a:bodyPr/>
                    <a:lstStyle/>
                    <a:p>
                      <a:pPr marL="0" marR="0" algn="ctr">
                        <a:spcBef>
                          <a:spcPts val="0"/>
                        </a:spcBef>
                        <a:spcAft>
                          <a:spcPts val="0"/>
                        </a:spcAft>
                      </a:pPr>
                      <a:r>
                        <a:rPr lang="en-US" sz="1000" dirty="0">
                          <a:solidFill>
                            <a:schemeClr val="tx1"/>
                          </a:solidFill>
                          <a:effectLst/>
                        </a:rPr>
                        <a:t>100</a:t>
                      </a:r>
                      <a:endParaRPr lang="en-US" sz="900" dirty="0">
                        <a:solidFill>
                          <a:schemeClr val="tx1"/>
                        </a:solidFill>
                        <a:effectLst/>
                        <a:latin typeface="Arial"/>
                        <a:ea typeface="Times New Roman"/>
                        <a:cs typeface="Times New Roman"/>
                      </a:endParaRPr>
                    </a:p>
                  </a:txBody>
                  <a:tcPr marL="37590" marR="37590" marT="0"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33"/>
                  </a:ext>
                </a:extLst>
              </a:tr>
            </a:tbl>
          </a:graphicData>
        </a:graphic>
      </p:graphicFrame>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953229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Rot="1" noChangeAspect="1" noMove="1" noResize="1" noEditPoints="1" noAdjustHandles="1" noChangeArrowheads="1" noChangeShapeType="1" noTextEdit="1"/>
          </p:cNvSpPr>
          <p:nvPr/>
        </p:nvSpPr>
        <p:spPr>
          <a:xfrm>
            <a:off x="762000" y="1143000"/>
            <a:ext cx="6477000" cy="1934825"/>
          </a:xfrm>
          <a:prstGeom prst="rect">
            <a:avLst/>
          </a:prstGeom>
          <a:blipFill rotWithShape="1">
            <a:blip r:embed="rId2"/>
            <a:stretch>
              <a:fillRect l="-753" b="-3785"/>
            </a:stretch>
          </a:blipFill>
        </p:spPr>
        <p:txBody>
          <a:bodyPr/>
          <a:lstStyle/>
          <a:p>
            <a:pPr eaLnBrk="1" hangingPunct="1">
              <a:defRPr/>
            </a:pPr>
            <a:r>
              <a:rPr lang="en-US" dirty="0">
                <a:noFill/>
                <a:latin typeface="Arial" charset="0"/>
              </a:rPr>
              <a:t> 	</a:t>
            </a: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097582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213815"/>
            <a:ext cx="7575645" cy="5231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r>
              <a:rPr lang="en-US" altLang="en-US" sz="3400" b="1" dirty="0">
                <a:latin typeface="+mn-lt"/>
              </a:rPr>
              <a:t>Wilcoxon Matched Pairs Test </a:t>
            </a:r>
          </a:p>
        </p:txBody>
      </p:sp>
      <p:graphicFrame>
        <p:nvGraphicFramePr>
          <p:cNvPr id="4" name="Content Placeholder 6"/>
          <p:cNvGraphicFramePr>
            <a:graphicFrameLocks/>
          </p:cNvGraphicFramePr>
          <p:nvPr>
            <p:extLst>
              <p:ext uri="{D42A27DB-BD31-4B8C-83A1-F6EECF244321}">
                <p14:modId xmlns:p14="http://schemas.microsoft.com/office/powerpoint/2010/main" val="2048987379"/>
              </p:ext>
            </p:extLst>
          </p:nvPr>
        </p:nvGraphicFramePr>
        <p:xfrm>
          <a:off x="833651" y="1138087"/>
          <a:ext cx="7464187" cy="1655445"/>
        </p:xfrm>
        <a:graphic>
          <a:graphicData uri="http://schemas.openxmlformats.org/drawingml/2006/table">
            <a:tbl>
              <a:tblPr firstRow="1" firstCol="1" lastRow="1" lastCol="1" bandRow="1" bandCol="1">
                <a:tableStyleId>{5940675A-B579-460E-94D1-54222C63F5DA}</a:tableStyleId>
              </a:tblPr>
              <a:tblGrid>
                <a:gridCol w="7464187">
                  <a:extLst>
                    <a:ext uri="{9D8B030D-6E8A-4147-A177-3AD203B41FA5}">
                      <a16:colId xmlns:a16="http://schemas.microsoft.com/office/drawing/2014/main" val="20000"/>
                    </a:ext>
                  </a:extLst>
                </a:gridCol>
              </a:tblGrid>
              <a:tr h="1471613">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16.10. </a:t>
                      </a:r>
                      <a:r>
                        <a:rPr lang="en-US" sz="2400" kern="1200" dirty="0">
                          <a:effectLst/>
                        </a:rPr>
                        <a:t>Use students.sav » </a:t>
                      </a:r>
                      <a:r>
                        <a:rPr lang="en-US" sz="2400" kern="1200">
                          <a:effectLst/>
                        </a:rPr>
                        <a:t>analyse </a:t>
                      </a:r>
                      <a:r>
                        <a:rPr lang="en-US" sz="2400" kern="1200" dirty="0">
                          <a:effectLst/>
                        </a:rPr>
                        <a:t>» Non-parametric tests » Legacy Dialogs » Two-Related-Samples Tests » Select score before and score after and transfer into Test Pairs box » Select Wilcoxon as Test Type » Click </a:t>
                      </a:r>
                      <a:r>
                        <a:rPr lang="en-US" sz="2400" i="1" kern="1200" dirty="0">
                          <a:effectLst/>
                        </a:rPr>
                        <a:t>OK </a:t>
                      </a:r>
                      <a:endParaRPr lang="en-US" sz="24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881" y="3085211"/>
            <a:ext cx="4403725" cy="3048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52801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674125" y="1427328"/>
            <a:ext cx="5968621"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defRPr/>
            </a:pPr>
            <a:r>
              <a:rPr lang="en-US" sz="2400" dirty="0"/>
              <a:t>Non-parametric tests are also applied on interval- or ratio-based scale when the data is not normally distributed.</a:t>
            </a:r>
          </a:p>
          <a:p>
            <a:pPr algn="just">
              <a:defRPr/>
            </a:pPr>
            <a:endParaRPr lang="en-US" sz="2400" dirty="0"/>
          </a:p>
          <a:p>
            <a:pPr algn="just">
              <a:defRPr/>
            </a:pPr>
            <a:r>
              <a:rPr lang="en-US" sz="2400" dirty="0"/>
              <a:t>The non-parametric procedures are robust in nature and valid in broader range of situations, though having less statistical power as compared to parametric tests. </a:t>
            </a: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5419490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1"/>
          <p:cNvGraphicFramePr>
            <a:graphicFrameLocks/>
          </p:cNvGraphicFramePr>
          <p:nvPr>
            <p:extLst>
              <p:ext uri="{D42A27DB-BD31-4B8C-83A1-F6EECF244321}">
                <p14:modId xmlns:p14="http://schemas.microsoft.com/office/powerpoint/2010/main" val="2440053846"/>
              </p:ext>
            </p:extLst>
          </p:nvPr>
        </p:nvGraphicFramePr>
        <p:xfrm>
          <a:off x="1600621" y="1282337"/>
          <a:ext cx="6699318" cy="4754880"/>
        </p:xfrm>
        <a:graphic>
          <a:graphicData uri="http://schemas.openxmlformats.org/drawingml/2006/table">
            <a:tbl>
              <a:tblPr>
                <a:tableStyleId>{5940675A-B579-460E-94D1-54222C63F5DA}</a:tableStyleId>
              </a:tblPr>
              <a:tblGrid>
                <a:gridCol w="2045280">
                  <a:extLst>
                    <a:ext uri="{9D8B030D-6E8A-4147-A177-3AD203B41FA5}">
                      <a16:colId xmlns:a16="http://schemas.microsoft.com/office/drawing/2014/main" val="20000"/>
                    </a:ext>
                  </a:extLst>
                </a:gridCol>
                <a:gridCol w="1204883">
                  <a:extLst>
                    <a:ext uri="{9D8B030D-6E8A-4147-A177-3AD203B41FA5}">
                      <a16:colId xmlns:a16="http://schemas.microsoft.com/office/drawing/2014/main" val="20001"/>
                    </a:ext>
                  </a:extLst>
                </a:gridCol>
                <a:gridCol w="1014141">
                  <a:extLst>
                    <a:ext uri="{9D8B030D-6E8A-4147-A177-3AD203B41FA5}">
                      <a16:colId xmlns:a16="http://schemas.microsoft.com/office/drawing/2014/main" val="20002"/>
                    </a:ext>
                  </a:extLst>
                </a:gridCol>
                <a:gridCol w="1227545">
                  <a:extLst>
                    <a:ext uri="{9D8B030D-6E8A-4147-A177-3AD203B41FA5}">
                      <a16:colId xmlns:a16="http://schemas.microsoft.com/office/drawing/2014/main" val="20003"/>
                    </a:ext>
                  </a:extLst>
                </a:gridCol>
                <a:gridCol w="1207469">
                  <a:extLst>
                    <a:ext uri="{9D8B030D-6E8A-4147-A177-3AD203B41FA5}">
                      <a16:colId xmlns:a16="http://schemas.microsoft.com/office/drawing/2014/main" val="20004"/>
                    </a:ext>
                  </a:extLst>
                </a:gridCol>
              </a:tblGrid>
              <a:tr h="61429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 </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anchor="b" horzOverflow="overflow"/>
                </a:tc>
                <a:tc hMerge="1">
                  <a:txBody>
                    <a:bodyPr/>
                    <a:lstStyle/>
                    <a:p>
                      <a:endParaRPr lang="en-US"/>
                    </a:p>
                  </a:txBody>
                  <a:tcPr/>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N</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anchor="b" horzOverflow="overflow"/>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endParaRPr kumimoji="0" lang="en-US" sz="2400" u="none" strike="noStrike" cap="none" normalizeH="0" baseline="0" dirty="0">
                        <a:ln>
                          <a:noFill/>
                        </a:ln>
                        <a:effectLst/>
                      </a:endParaRPr>
                    </a:p>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Mean Rank</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anchor="b" horzOverflow="overflow"/>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Sum of Ranks</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anchor="b" horzOverflow="overflow"/>
                </a:tc>
                <a:extLst>
                  <a:ext uri="{0D108BD9-81ED-4DB2-BD59-A6C34878D82A}">
                    <a16:rowId xmlns:a16="http://schemas.microsoft.com/office/drawing/2014/main" val="10000"/>
                  </a:ext>
                </a:extLst>
              </a:tr>
              <a:tr h="406355">
                <a:tc rowSpan="4">
                  <a:txBody>
                    <a:bodyPr/>
                    <a:lstStyle/>
                    <a:p>
                      <a:pPr marL="38100" marR="0" lvl="0" indent="0" algn="l" defTabSz="914400" rtl="0" eaLnBrk="1" fontAlgn="base" latinLnBrk="0" hangingPunct="1">
                        <a:lnSpc>
                          <a:spcPct val="100000"/>
                        </a:lnSpc>
                        <a:spcBef>
                          <a:spcPct val="0"/>
                        </a:spcBef>
                        <a:spcAft>
                          <a:spcPct val="0"/>
                        </a:spcAft>
                        <a:buClrTx/>
                        <a:buSzTx/>
                        <a:buFontTx/>
                        <a:buNone/>
                        <a:tabLst/>
                      </a:pPr>
                      <a:endParaRPr kumimoji="0" lang="en-US" sz="2400" u="none" strike="noStrike" cap="none" normalizeH="0" baseline="0" dirty="0">
                        <a:ln>
                          <a:noFill/>
                        </a:ln>
                        <a:effectLst/>
                      </a:endParaRPr>
                    </a:p>
                    <a:p>
                      <a:pPr marL="3810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Score after extra tutorials, score before extra tutorials</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horzOverflow="overflow"/>
                </a:tc>
                <a:tc>
                  <a:txBody>
                    <a:bodyPr/>
                    <a:lstStyle/>
                    <a:p>
                      <a:pPr marL="38100" marR="0" lvl="0" indent="0" algn="l" defTabSz="914400" rtl="0" eaLnBrk="1" fontAlgn="base" latinLnBrk="0" hangingPunct="1">
                        <a:lnSpc>
                          <a:spcPct val="100000"/>
                        </a:lnSpc>
                        <a:spcBef>
                          <a:spcPct val="0"/>
                        </a:spcBef>
                        <a:spcAft>
                          <a:spcPct val="0"/>
                        </a:spcAft>
                        <a:buClrTx/>
                        <a:buSzTx/>
                        <a:buFontTx/>
                        <a:buNone/>
                        <a:tabLst/>
                      </a:pPr>
                      <a:endParaRPr kumimoji="0" lang="en-US" sz="2400" u="none" strike="noStrike" cap="none" normalizeH="0" baseline="0" dirty="0">
                        <a:ln>
                          <a:noFill/>
                        </a:ln>
                        <a:effectLst/>
                      </a:endParaRPr>
                    </a:p>
                    <a:p>
                      <a:pPr marL="3810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Negative </a:t>
                      </a:r>
                    </a:p>
                    <a:p>
                      <a:pPr marL="3810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Ranks</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horzOverflow="overflow"/>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9</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anchor="ctr" horzOverflow="overflow"/>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13.83</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anchor="ctr" horzOverflow="overflow"/>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124.50</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anchor="ctr" horzOverflow="overflow"/>
                </a:tc>
                <a:extLst>
                  <a:ext uri="{0D108BD9-81ED-4DB2-BD59-A6C34878D82A}">
                    <a16:rowId xmlns:a16="http://schemas.microsoft.com/office/drawing/2014/main" val="10001"/>
                  </a:ext>
                </a:extLst>
              </a:tr>
              <a:tr h="406355">
                <a:tc vMerge="1">
                  <a:txBody>
                    <a:bodyPr/>
                    <a:lstStyle/>
                    <a:p>
                      <a:endParaRPr lang="en-US"/>
                    </a:p>
                  </a:txBody>
                  <a:tcPr/>
                </a:tc>
                <a:tc>
                  <a:txBody>
                    <a:bodyPr/>
                    <a:lstStyle/>
                    <a:p>
                      <a:pPr marL="38100" marR="0" lvl="0" indent="0" algn="l" defTabSz="914400" rtl="0" eaLnBrk="1" fontAlgn="base" latinLnBrk="0" hangingPunct="1">
                        <a:lnSpc>
                          <a:spcPct val="100000"/>
                        </a:lnSpc>
                        <a:spcBef>
                          <a:spcPct val="0"/>
                        </a:spcBef>
                        <a:spcAft>
                          <a:spcPct val="0"/>
                        </a:spcAft>
                        <a:buClrTx/>
                        <a:buSzTx/>
                        <a:buFontTx/>
                        <a:buNone/>
                        <a:tabLst/>
                      </a:pPr>
                      <a:endParaRPr kumimoji="0" lang="en-US" sz="2400" u="none" strike="noStrike" cap="none" normalizeH="0" baseline="0" dirty="0">
                        <a:ln>
                          <a:noFill/>
                        </a:ln>
                        <a:effectLst/>
                      </a:endParaRPr>
                    </a:p>
                    <a:p>
                      <a:pPr marL="3810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Positive Ranks</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horzOverflow="overflow"/>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20</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anchor="ctr" horzOverflow="overflow"/>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15.53</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anchor="ctr" horzOverflow="overflow"/>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310.50</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anchor="ctr" horzOverflow="overflow"/>
                </a:tc>
                <a:extLst>
                  <a:ext uri="{0D108BD9-81ED-4DB2-BD59-A6C34878D82A}">
                    <a16:rowId xmlns:a16="http://schemas.microsoft.com/office/drawing/2014/main" val="10002"/>
                  </a:ext>
                </a:extLst>
              </a:tr>
              <a:tr h="245337">
                <a:tc vMerge="1">
                  <a:txBody>
                    <a:bodyPr/>
                    <a:lstStyle/>
                    <a:p>
                      <a:endParaRPr lang="en-US"/>
                    </a:p>
                  </a:txBody>
                  <a:tcPr/>
                </a:tc>
                <a:tc>
                  <a:txBody>
                    <a:bodyPr/>
                    <a:lstStyle/>
                    <a:p>
                      <a:pPr marL="38100" marR="0" lvl="0" indent="0" algn="l" defTabSz="914400" rtl="0" eaLnBrk="1" fontAlgn="base" latinLnBrk="0" hangingPunct="1">
                        <a:lnSpc>
                          <a:spcPct val="100000"/>
                        </a:lnSpc>
                        <a:spcBef>
                          <a:spcPct val="0"/>
                        </a:spcBef>
                        <a:spcAft>
                          <a:spcPct val="0"/>
                        </a:spcAft>
                        <a:buClrTx/>
                        <a:buSzTx/>
                        <a:buFontTx/>
                        <a:buNone/>
                        <a:tabLst/>
                      </a:pPr>
                      <a:endParaRPr kumimoji="0" lang="en-US" sz="2400" u="none" strike="noStrike" cap="none" normalizeH="0" baseline="0" dirty="0">
                        <a:ln>
                          <a:noFill/>
                        </a:ln>
                        <a:effectLst/>
                      </a:endParaRPr>
                    </a:p>
                    <a:p>
                      <a:pPr marL="3810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Ties</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horzOverflow="overflow"/>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1</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 </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 </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anchor="ctr" horzOverflow="overflow"/>
                </a:tc>
                <a:extLst>
                  <a:ext uri="{0D108BD9-81ED-4DB2-BD59-A6C34878D82A}">
                    <a16:rowId xmlns:a16="http://schemas.microsoft.com/office/drawing/2014/main" val="10003"/>
                  </a:ext>
                </a:extLst>
              </a:tr>
              <a:tr h="245337">
                <a:tc vMerge="1">
                  <a:txBody>
                    <a:bodyPr/>
                    <a:lstStyle/>
                    <a:p>
                      <a:endParaRPr lang="en-US"/>
                    </a:p>
                  </a:txBody>
                  <a:tcPr/>
                </a:tc>
                <a:tc>
                  <a:txBody>
                    <a:bodyPr/>
                    <a:lstStyle/>
                    <a:p>
                      <a:pPr marL="38100" marR="0" lvl="0" indent="0" algn="l" defTabSz="914400" rtl="0" eaLnBrk="1" fontAlgn="base" latinLnBrk="0" hangingPunct="1">
                        <a:lnSpc>
                          <a:spcPct val="100000"/>
                        </a:lnSpc>
                        <a:spcBef>
                          <a:spcPct val="0"/>
                        </a:spcBef>
                        <a:spcAft>
                          <a:spcPct val="0"/>
                        </a:spcAft>
                        <a:buClrTx/>
                        <a:buSzTx/>
                        <a:buFontTx/>
                        <a:buNone/>
                        <a:tabLst/>
                      </a:pPr>
                      <a:endParaRPr kumimoji="0" lang="en-US" sz="2400" u="none" strike="noStrike" cap="none" normalizeH="0" baseline="0" dirty="0">
                        <a:ln>
                          <a:noFill/>
                        </a:ln>
                        <a:effectLst/>
                      </a:endParaRPr>
                    </a:p>
                    <a:p>
                      <a:pPr marL="3810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Total</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horzOverflow="overflow"/>
                </a:tc>
                <a:tc>
                  <a:txBody>
                    <a:bodyPr/>
                    <a:lstStyle/>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30</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 </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 </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anchor="ctr" horzOverflow="overflow"/>
                </a:tc>
                <a:extLst>
                  <a:ext uri="{0D108BD9-81ED-4DB2-BD59-A6C34878D82A}">
                    <a16:rowId xmlns:a16="http://schemas.microsoft.com/office/drawing/2014/main" val="10004"/>
                  </a:ext>
                </a:extLst>
              </a:tr>
            </a:tbl>
          </a:graphicData>
        </a:graphic>
      </p:graphicFrame>
      <p:sp>
        <p:nvSpPr>
          <p:cNvPr id="5" name="Rectangle 6"/>
          <p:cNvSpPr>
            <a:spLocks noChangeArrowheads="1"/>
          </p:cNvSpPr>
          <p:nvPr/>
        </p:nvSpPr>
        <p:spPr bwMode="auto">
          <a:xfrm>
            <a:off x="1661244" y="376386"/>
            <a:ext cx="6549935" cy="461665"/>
          </a:xfrm>
          <a:prstGeom prst="rect">
            <a:avLst/>
          </a:prstGeom>
          <a:noFill/>
          <a:ln>
            <a:noFill/>
          </a:ln>
          <a:effectLst/>
        </p:spPr>
        <p:txBody>
          <a:bodyPr wrap="none" anchor="ctr">
            <a:spAutoFit/>
          </a:bodyPr>
          <a:lstStyle/>
          <a:p>
            <a:pPr>
              <a:defRPr/>
            </a:pPr>
            <a:r>
              <a:rPr lang="en-GB" sz="2400" dirty="0">
                <a:latin typeface="+mn-lt"/>
                <a:cs typeface="Times New Roman" pitchFamily="18" charset="0"/>
              </a:rPr>
              <a:t>Table 16.19. Details of Negative and Positive Ranks </a:t>
            </a:r>
            <a:endParaRPr lang="en-GB" sz="2400" dirty="0">
              <a:latin typeface="+mn-lt"/>
            </a:endParaRP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6906384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732189724"/>
              </p:ext>
            </p:extLst>
          </p:nvPr>
        </p:nvGraphicFramePr>
        <p:xfrm>
          <a:off x="1549400" y="1730589"/>
          <a:ext cx="6448188" cy="1260983"/>
        </p:xfrm>
        <a:graphic>
          <a:graphicData uri="http://schemas.openxmlformats.org/drawingml/2006/table">
            <a:tbl>
              <a:tblPr>
                <a:tableStyleId>{5940675A-B579-460E-94D1-54222C63F5DA}</a:tableStyleId>
              </a:tblPr>
              <a:tblGrid>
                <a:gridCol w="3118134">
                  <a:extLst>
                    <a:ext uri="{9D8B030D-6E8A-4147-A177-3AD203B41FA5}">
                      <a16:colId xmlns:a16="http://schemas.microsoft.com/office/drawing/2014/main" val="20000"/>
                    </a:ext>
                  </a:extLst>
                </a:gridCol>
                <a:gridCol w="3330054">
                  <a:extLst>
                    <a:ext uri="{9D8B030D-6E8A-4147-A177-3AD203B41FA5}">
                      <a16:colId xmlns:a16="http://schemas.microsoft.com/office/drawing/2014/main" val="20001"/>
                    </a:ext>
                  </a:extLst>
                </a:gridCol>
              </a:tblGrid>
              <a:tr h="245564">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u="none" strike="noStrike" cap="none" normalizeH="0" baseline="0" dirty="0">
                          <a:ln>
                            <a:noFill/>
                          </a:ln>
                          <a:effectLst/>
                        </a:rPr>
                        <a:t> </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anchor="b" horzOverflow="overflow"/>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u="none" strike="noStrike" cap="none" normalizeH="0" baseline="0" dirty="0">
                          <a:ln>
                            <a:noFill/>
                          </a:ln>
                          <a:effectLst/>
                        </a:rPr>
                        <a:t>Difference in Score  </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anchor="b" horzOverflow="overflow"/>
                </a:tc>
                <a:extLst>
                  <a:ext uri="{0D108BD9-81ED-4DB2-BD59-A6C34878D82A}">
                    <a16:rowId xmlns:a16="http://schemas.microsoft.com/office/drawing/2014/main" val="10000"/>
                  </a:ext>
                </a:extLst>
              </a:tr>
              <a:tr h="203366">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u="none" strike="noStrike" cap="none" normalizeH="0" baseline="0" dirty="0">
                        <a:ln>
                          <a:noFill/>
                        </a:ln>
                        <a:effectLs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u="none" strike="noStrike" cap="none" normalizeH="0" baseline="0" dirty="0">
                          <a:ln>
                            <a:noFill/>
                          </a:ln>
                          <a:effectLst/>
                        </a:rPr>
                        <a:t>Z</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horzOverflow="overflow"/>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r>
                        <a:rPr kumimoji="0" lang="en-US" sz="2400" u="none" strike="noStrike" cap="none" normalizeH="0" baseline="0" dirty="0">
                          <a:ln>
                            <a:noFill/>
                          </a:ln>
                          <a:effectLst/>
                        </a:rPr>
                        <a:t>−2.014</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anchor="ctr" horzOverflow="overflow"/>
                </a:tc>
                <a:extLst>
                  <a:ext uri="{0D108BD9-81ED-4DB2-BD59-A6C34878D82A}">
                    <a16:rowId xmlns:a16="http://schemas.microsoft.com/office/drawing/2014/main" val="10001"/>
                  </a:ext>
                </a:extLst>
              </a:tr>
              <a:tr h="406732">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u="none" strike="noStrike" cap="none" normalizeH="0" baseline="0" dirty="0">
                        <a:ln>
                          <a:noFill/>
                        </a:ln>
                        <a:effectLs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u="none" strike="noStrike" cap="none" normalizeH="0" baseline="0" dirty="0" err="1">
                          <a:ln>
                            <a:noFill/>
                          </a:ln>
                          <a:effectLst/>
                        </a:rPr>
                        <a:t>Asymp</a:t>
                      </a:r>
                      <a:r>
                        <a:rPr kumimoji="0" lang="en-US" sz="2400" u="none" strike="noStrike" cap="none" normalizeH="0" baseline="0" dirty="0">
                          <a:ln>
                            <a:noFill/>
                          </a:ln>
                          <a:effectLst/>
                        </a:rPr>
                        <a:t>. Sig. (2-tailed)</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horzOverflow="overflow"/>
                </a:tc>
                <a:tc>
                  <a:txBody>
                    <a:bodyPr/>
                    <a:lstStyle/>
                    <a:p>
                      <a:pPr marL="38100" marR="0" lvl="0" indent="0" algn="r" defTabSz="914400" rtl="0" eaLnBrk="1" fontAlgn="base" latinLnBrk="0" hangingPunct="1">
                        <a:lnSpc>
                          <a:spcPts val="1600"/>
                        </a:lnSpc>
                        <a:spcBef>
                          <a:spcPct val="0"/>
                        </a:spcBef>
                        <a:spcAft>
                          <a:spcPct val="0"/>
                        </a:spcAft>
                        <a:buClrTx/>
                        <a:buSzTx/>
                        <a:buFontTx/>
                        <a:buNone/>
                        <a:tabLst/>
                      </a:pPr>
                      <a:r>
                        <a:rPr kumimoji="0" lang="en-US" sz="2400" u="none" strike="noStrike" cap="none" normalizeH="0" baseline="0" dirty="0">
                          <a:ln>
                            <a:noFill/>
                          </a:ln>
                          <a:effectLst/>
                        </a:rPr>
                        <a:t>0.044</a:t>
                      </a:r>
                      <a:endParaRPr kumimoji="0" lang="en-US" sz="2400" b="0" i="0" u="none" strike="noStrike" cap="none" normalizeH="0" baseline="0" dirty="0">
                        <a:ln>
                          <a:noFill/>
                        </a:ln>
                        <a:solidFill>
                          <a:srgbClr val="000000"/>
                        </a:solidFill>
                        <a:effectLst/>
                        <a:latin typeface="Arial" charset="0"/>
                        <a:cs typeface="Times New Roman" pitchFamily="18" charset="0"/>
                      </a:endParaRPr>
                    </a:p>
                  </a:txBody>
                  <a:tcPr marL="0" marR="0" marT="0" marB="0" anchor="ctr" horzOverflow="overflow"/>
                </a:tc>
                <a:extLst>
                  <a:ext uri="{0D108BD9-81ED-4DB2-BD59-A6C34878D82A}">
                    <a16:rowId xmlns:a16="http://schemas.microsoft.com/office/drawing/2014/main" val="10002"/>
                  </a:ext>
                </a:extLst>
              </a:tr>
            </a:tbl>
          </a:graphicData>
        </a:graphic>
      </p:graphicFrame>
      <p:sp>
        <p:nvSpPr>
          <p:cNvPr id="7" name="Rectangle 7"/>
          <p:cNvSpPr>
            <a:spLocks noChangeArrowheads="1"/>
          </p:cNvSpPr>
          <p:nvPr/>
        </p:nvSpPr>
        <p:spPr bwMode="auto">
          <a:xfrm>
            <a:off x="1549400" y="1104223"/>
            <a:ext cx="5916363" cy="461665"/>
          </a:xfrm>
          <a:prstGeom prst="rect">
            <a:avLst/>
          </a:prstGeom>
          <a:noFill/>
          <a:ln>
            <a:noFill/>
          </a:ln>
          <a:effectLst/>
        </p:spPr>
        <p:txBody>
          <a:bodyPr wrap="none" anchor="ctr">
            <a:spAutoFit/>
          </a:bodyPr>
          <a:lstStyle/>
          <a:p>
            <a:pPr>
              <a:defRPr/>
            </a:pPr>
            <a:r>
              <a:rPr lang="en-GB" sz="2400" dirty="0">
                <a:latin typeface="+mn-lt"/>
                <a:cs typeface="Times New Roman" pitchFamily="18" charset="0"/>
              </a:rPr>
              <a:t>Table 16.20. Wilcoxon Matched Pairs Statistics</a:t>
            </a:r>
            <a:endParaRPr lang="en-GB" sz="2400" dirty="0">
              <a:latin typeface="+mn-lt"/>
            </a:endParaRPr>
          </a:p>
        </p:txBody>
      </p:sp>
      <p:sp>
        <p:nvSpPr>
          <p:cNvPr id="8" name="Rectangle 5"/>
          <p:cNvSpPr>
            <a:spLocks noChangeArrowheads="1"/>
          </p:cNvSpPr>
          <p:nvPr/>
        </p:nvSpPr>
        <p:spPr bwMode="auto">
          <a:xfrm>
            <a:off x="1405719" y="3524250"/>
            <a:ext cx="7128681" cy="1938992"/>
          </a:xfrm>
          <a:prstGeom prst="rect">
            <a:avLst/>
          </a:prstGeom>
          <a:noFill/>
          <a:ln w="9525">
            <a:solidFill>
              <a:srgbClr val="000000"/>
            </a:solidFill>
            <a:miter lim="800000"/>
            <a:headEnd/>
            <a:tailEnd/>
          </a:ln>
        </p:spPr>
        <p:txBody>
          <a:bodyPr wrap="square">
            <a:spAutoFit/>
          </a:bodyPr>
          <a:lstStyle/>
          <a:p>
            <a:pPr algn="just" eaLnBrk="1" hangingPunct="1">
              <a:defRPr/>
            </a:pPr>
            <a:r>
              <a:rPr lang="en-GB" sz="2400" dirty="0">
                <a:latin typeface="+mn-lt"/>
              </a:rPr>
              <a:t>The asymptotic </a:t>
            </a:r>
            <a:r>
              <a:rPr lang="en-GB" sz="2400" i="1" dirty="0">
                <a:latin typeface="+mn-lt"/>
              </a:rPr>
              <a:t>p</a:t>
            </a:r>
            <a:r>
              <a:rPr lang="en-GB" sz="2400" dirty="0">
                <a:latin typeface="+mn-lt"/>
              </a:rPr>
              <a:t>-value associated with this test is less than 5 per cent LoS (</a:t>
            </a:r>
            <a:r>
              <a:rPr lang="en-GB" sz="2400" i="1" dirty="0">
                <a:latin typeface="+mn-lt"/>
              </a:rPr>
              <a:t>χ</a:t>
            </a:r>
            <a:r>
              <a:rPr lang="en-GB" sz="2400" baseline="30000" dirty="0">
                <a:latin typeface="+mn-lt"/>
              </a:rPr>
              <a:t>2</a:t>
            </a:r>
            <a:r>
              <a:rPr lang="en-GB" sz="2400" dirty="0">
                <a:latin typeface="+mn-lt"/>
              </a:rPr>
              <a:t> test = −2.014, </a:t>
            </a:r>
            <a:r>
              <a:rPr lang="en-GB" sz="2400" i="1" dirty="0">
                <a:latin typeface="+mn-lt"/>
              </a:rPr>
              <a:t> </a:t>
            </a:r>
            <a:r>
              <a:rPr lang="en-GB" sz="2400" dirty="0">
                <a:latin typeface="+mn-lt"/>
              </a:rPr>
              <a:t>&lt; 0.05, 0.044). Thus, we reject the null hypothesis of no difference in mean score before and after the tutorials and conclude that significant difference exists between the scores. </a:t>
            </a: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5990815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88710"/>
            <a:ext cx="7286767" cy="59709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2" algn="ctr" defTabSz="914400">
              <a:defRPr/>
            </a:pPr>
            <a:r>
              <a:rPr lang="en-US" sz="3400" b="1" kern="0" dirty="0">
                <a:solidFill>
                  <a:schemeClr val="tx1"/>
                </a:solidFill>
                <a:latin typeface="+mn-lt"/>
              </a:rPr>
              <a:t>Sample Data and Mean Scores</a:t>
            </a:r>
          </a:p>
        </p:txBody>
      </p:sp>
      <p:graphicFrame>
        <p:nvGraphicFramePr>
          <p:cNvPr id="3" name="Content Placeholder 5"/>
          <p:cNvGraphicFramePr>
            <a:graphicFrameLocks/>
          </p:cNvGraphicFramePr>
          <p:nvPr>
            <p:extLst>
              <p:ext uri="{D42A27DB-BD31-4B8C-83A1-F6EECF244321}">
                <p14:modId xmlns:p14="http://schemas.microsoft.com/office/powerpoint/2010/main" val="4160362389"/>
              </p:ext>
            </p:extLst>
          </p:nvPr>
        </p:nvGraphicFramePr>
        <p:xfrm>
          <a:off x="1204983" y="1650366"/>
          <a:ext cx="6553199" cy="4558357"/>
        </p:xfrm>
        <a:graphic>
          <a:graphicData uri="http://schemas.openxmlformats.org/drawingml/2006/table">
            <a:tbl>
              <a:tblPr firstRow="1" firstCol="1" bandRow="1">
                <a:tableStyleId>{5940675A-B579-460E-94D1-54222C63F5DA}</a:tableStyleId>
              </a:tblPr>
              <a:tblGrid>
                <a:gridCol w="482338">
                  <a:extLst>
                    <a:ext uri="{9D8B030D-6E8A-4147-A177-3AD203B41FA5}">
                      <a16:colId xmlns:a16="http://schemas.microsoft.com/office/drawing/2014/main" val="20000"/>
                    </a:ext>
                  </a:extLst>
                </a:gridCol>
                <a:gridCol w="1002340">
                  <a:extLst>
                    <a:ext uri="{9D8B030D-6E8A-4147-A177-3AD203B41FA5}">
                      <a16:colId xmlns:a16="http://schemas.microsoft.com/office/drawing/2014/main" val="20001"/>
                    </a:ext>
                  </a:extLst>
                </a:gridCol>
                <a:gridCol w="740027">
                  <a:extLst>
                    <a:ext uri="{9D8B030D-6E8A-4147-A177-3AD203B41FA5}">
                      <a16:colId xmlns:a16="http://schemas.microsoft.com/office/drawing/2014/main" val="20002"/>
                    </a:ext>
                  </a:extLst>
                </a:gridCol>
                <a:gridCol w="870192">
                  <a:extLst>
                    <a:ext uri="{9D8B030D-6E8A-4147-A177-3AD203B41FA5}">
                      <a16:colId xmlns:a16="http://schemas.microsoft.com/office/drawing/2014/main" val="20003"/>
                    </a:ext>
                  </a:extLst>
                </a:gridCol>
                <a:gridCol w="855655">
                  <a:extLst>
                    <a:ext uri="{9D8B030D-6E8A-4147-A177-3AD203B41FA5}">
                      <a16:colId xmlns:a16="http://schemas.microsoft.com/office/drawing/2014/main" val="20004"/>
                    </a:ext>
                  </a:extLst>
                </a:gridCol>
                <a:gridCol w="820637">
                  <a:extLst>
                    <a:ext uri="{9D8B030D-6E8A-4147-A177-3AD203B41FA5}">
                      <a16:colId xmlns:a16="http://schemas.microsoft.com/office/drawing/2014/main" val="20005"/>
                    </a:ext>
                  </a:extLst>
                </a:gridCol>
                <a:gridCol w="856316">
                  <a:extLst>
                    <a:ext uri="{9D8B030D-6E8A-4147-A177-3AD203B41FA5}">
                      <a16:colId xmlns:a16="http://schemas.microsoft.com/office/drawing/2014/main" val="20006"/>
                    </a:ext>
                  </a:extLst>
                </a:gridCol>
                <a:gridCol w="925694">
                  <a:extLst>
                    <a:ext uri="{9D8B030D-6E8A-4147-A177-3AD203B41FA5}">
                      <a16:colId xmlns:a16="http://schemas.microsoft.com/office/drawing/2014/main" val="20007"/>
                    </a:ext>
                  </a:extLst>
                </a:gridCol>
              </a:tblGrid>
              <a:tr h="504517">
                <a:tc>
                  <a:txBody>
                    <a:bodyPr/>
                    <a:lstStyle/>
                    <a:p>
                      <a:pPr marL="0" marR="0" algn="just">
                        <a:spcBef>
                          <a:spcPts val="0"/>
                        </a:spcBef>
                        <a:spcAft>
                          <a:spcPts val="0"/>
                        </a:spcAft>
                      </a:pPr>
                      <a:r>
                        <a:rPr lang="en-US" sz="1100" dirty="0">
                          <a:solidFill>
                            <a:schemeClr val="tx1"/>
                          </a:solidFill>
                          <a:effectLst/>
                        </a:rPr>
                        <a:t>Case </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just">
                        <a:spcBef>
                          <a:spcPts val="0"/>
                        </a:spcBef>
                        <a:spcAft>
                          <a:spcPts val="0"/>
                        </a:spcAft>
                      </a:pPr>
                      <a:r>
                        <a:rPr lang="en-US" sz="1100" dirty="0">
                          <a:solidFill>
                            <a:schemeClr val="tx1"/>
                          </a:solidFill>
                          <a:effectLst/>
                        </a:rPr>
                        <a:t>Score  Before (R</a:t>
                      </a:r>
                      <a:r>
                        <a:rPr lang="en-US" sz="1100" baseline="-25000" dirty="0">
                          <a:solidFill>
                            <a:schemeClr val="tx1"/>
                          </a:solidFill>
                          <a:effectLst/>
                        </a:rPr>
                        <a:t>1</a:t>
                      </a:r>
                      <a:r>
                        <a:rPr lang="en-US" sz="1100" dirty="0">
                          <a:solidFill>
                            <a:schemeClr val="tx1"/>
                          </a:solidFill>
                          <a:effectLst/>
                        </a:rPr>
                        <a:t>)</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just">
                        <a:spcBef>
                          <a:spcPts val="0"/>
                        </a:spcBef>
                        <a:spcAft>
                          <a:spcPts val="0"/>
                        </a:spcAft>
                      </a:pPr>
                      <a:r>
                        <a:rPr lang="en-US" sz="1100" dirty="0">
                          <a:solidFill>
                            <a:schemeClr val="tx1"/>
                          </a:solidFill>
                          <a:effectLst/>
                        </a:rPr>
                        <a:t>Score  After (R</a:t>
                      </a:r>
                      <a:r>
                        <a:rPr lang="en-US" sz="1100" baseline="-25000" dirty="0">
                          <a:solidFill>
                            <a:schemeClr val="tx1"/>
                          </a:solidFill>
                          <a:effectLst/>
                        </a:rPr>
                        <a:t>2</a:t>
                      </a:r>
                      <a:r>
                        <a:rPr lang="en-US" sz="1100" dirty="0">
                          <a:solidFill>
                            <a:schemeClr val="tx1"/>
                          </a:solidFill>
                          <a:effectLst/>
                        </a:rPr>
                        <a:t>)</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just">
                        <a:spcBef>
                          <a:spcPts val="0"/>
                        </a:spcBef>
                        <a:spcAft>
                          <a:spcPts val="0"/>
                        </a:spcAft>
                      </a:pPr>
                      <a:r>
                        <a:rPr lang="en-US" sz="1100" dirty="0">
                          <a:solidFill>
                            <a:schemeClr val="tx1"/>
                          </a:solidFill>
                          <a:effectLst/>
                        </a:rPr>
                        <a:t>Difference (R</a:t>
                      </a:r>
                      <a:r>
                        <a:rPr lang="en-US" sz="1100" baseline="-25000" dirty="0">
                          <a:solidFill>
                            <a:schemeClr val="tx1"/>
                          </a:solidFill>
                          <a:effectLst/>
                        </a:rPr>
                        <a:t>1</a:t>
                      </a:r>
                      <a:r>
                        <a:rPr lang="en-US" sz="1100" dirty="0">
                          <a:solidFill>
                            <a:schemeClr val="tx1"/>
                          </a:solidFill>
                          <a:effectLst/>
                        </a:rPr>
                        <a:t>−R</a:t>
                      </a:r>
                      <a:r>
                        <a:rPr lang="en-US" sz="1100" baseline="-25000" dirty="0">
                          <a:solidFill>
                            <a:schemeClr val="tx1"/>
                          </a:solidFill>
                          <a:effectLst/>
                        </a:rPr>
                        <a:t>2</a:t>
                      </a: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just">
                        <a:spcBef>
                          <a:spcPts val="0"/>
                        </a:spcBef>
                        <a:spcAft>
                          <a:spcPts val="0"/>
                        </a:spcAft>
                      </a:pPr>
                      <a:r>
                        <a:rPr lang="en-US" sz="1100" dirty="0">
                          <a:solidFill>
                            <a:schemeClr val="tx1"/>
                          </a:solidFill>
                          <a:effectLst/>
                        </a:rPr>
                        <a:t>Absolute Difference </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just">
                        <a:spcBef>
                          <a:spcPts val="0"/>
                        </a:spcBef>
                        <a:spcAft>
                          <a:spcPts val="0"/>
                        </a:spcAft>
                      </a:pPr>
                      <a:r>
                        <a:rPr lang="en-US" sz="1100" dirty="0">
                          <a:solidFill>
                            <a:schemeClr val="tx1"/>
                          </a:solidFill>
                          <a:effectLst/>
                        </a:rPr>
                        <a:t>Rank of Ab. Difference</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just">
                        <a:spcBef>
                          <a:spcPts val="0"/>
                        </a:spcBef>
                        <a:spcAft>
                          <a:spcPts val="0"/>
                        </a:spcAft>
                      </a:pPr>
                      <a:r>
                        <a:rPr lang="en-US" sz="1100" dirty="0">
                          <a:solidFill>
                            <a:schemeClr val="tx1"/>
                          </a:solidFill>
                          <a:effectLst/>
                        </a:rPr>
                        <a:t>Negative Ranks (R</a:t>
                      </a:r>
                      <a:r>
                        <a:rPr lang="en-US" sz="1100" baseline="-25000" dirty="0">
                          <a:solidFill>
                            <a:schemeClr val="tx1"/>
                          </a:solidFill>
                          <a:effectLst/>
                        </a:rPr>
                        <a:t>−</a:t>
                      </a:r>
                      <a:r>
                        <a:rPr lang="en-US" sz="1100" dirty="0">
                          <a:solidFill>
                            <a:schemeClr val="tx1"/>
                          </a:solidFill>
                          <a:effectLst/>
                        </a:rPr>
                        <a:t>)</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just">
                        <a:spcBef>
                          <a:spcPts val="0"/>
                        </a:spcBef>
                        <a:spcAft>
                          <a:spcPts val="0"/>
                        </a:spcAft>
                      </a:pPr>
                      <a:r>
                        <a:rPr lang="en-US" sz="1100" dirty="0">
                          <a:solidFill>
                            <a:schemeClr val="tx1"/>
                          </a:solidFill>
                          <a:effectLst/>
                        </a:rPr>
                        <a:t>Positive  Ranks (R</a:t>
                      </a:r>
                      <a:r>
                        <a:rPr lang="en-US" sz="1100" baseline="-25000" dirty="0">
                          <a:solidFill>
                            <a:schemeClr val="tx1"/>
                          </a:solidFill>
                          <a:effectLst/>
                        </a:rPr>
                        <a:t>+</a:t>
                      </a:r>
                      <a:r>
                        <a:rPr lang="en-US" sz="1100" dirty="0">
                          <a:solidFill>
                            <a:schemeClr val="tx1"/>
                          </a:solidFill>
                          <a:effectLst/>
                        </a:rPr>
                        <a:t>)</a:t>
                      </a:r>
                      <a:endParaRPr lang="en-US" sz="1100" dirty="0">
                        <a:solidFill>
                          <a:schemeClr val="tx1"/>
                        </a:solidFill>
                        <a:effectLst/>
                        <a:latin typeface="Arial"/>
                        <a:ea typeface="Times New Roman"/>
                        <a:cs typeface="Times New Roman"/>
                      </a:endParaRPr>
                    </a:p>
                  </a:txBody>
                  <a:tcPr marL="48505" marR="48505" marT="0" marB="0"/>
                </a:tc>
                <a:extLst>
                  <a:ext uri="{0D108BD9-81ED-4DB2-BD59-A6C34878D82A}">
                    <a16:rowId xmlns:a16="http://schemas.microsoft.com/office/drawing/2014/main" val="10000"/>
                  </a:ext>
                </a:extLst>
              </a:tr>
              <a:tr h="148608">
                <a:tc>
                  <a:txBody>
                    <a:bodyPr/>
                    <a:lstStyle/>
                    <a:p>
                      <a:pPr marL="0" marR="0" algn="just">
                        <a:spcBef>
                          <a:spcPts val="0"/>
                        </a:spcBef>
                        <a:spcAft>
                          <a:spcPts val="0"/>
                        </a:spcAft>
                      </a:pPr>
                      <a:r>
                        <a:rPr lang="en-US" sz="1100" dirty="0">
                          <a:solidFill>
                            <a:schemeClr val="tx1"/>
                          </a:solidFill>
                          <a:effectLst/>
                        </a:rPr>
                        <a:t>1</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ctr">
                        <a:spcBef>
                          <a:spcPts val="0"/>
                        </a:spcBef>
                        <a:spcAft>
                          <a:spcPts val="0"/>
                        </a:spcAft>
                      </a:pPr>
                      <a:r>
                        <a:rPr lang="en-US" sz="1100" dirty="0">
                          <a:solidFill>
                            <a:schemeClr val="tx1"/>
                          </a:solidFill>
                          <a:effectLst/>
                        </a:rPr>
                        <a:t>50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55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12.5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12.5</a:t>
                      </a:r>
                      <a:endParaRPr lang="en-US" sz="1100" dirty="0">
                        <a:solidFill>
                          <a:schemeClr val="tx1"/>
                        </a:solidFill>
                        <a:effectLst/>
                        <a:latin typeface="Arial"/>
                        <a:ea typeface="Times New Roman"/>
                        <a:cs typeface="Times New Roman"/>
                      </a:endParaRPr>
                    </a:p>
                  </a:txBody>
                  <a:tcPr marL="48505" marR="48505" marT="0" marB="0" anchor="b"/>
                </a:tc>
                <a:extLst>
                  <a:ext uri="{0D108BD9-81ED-4DB2-BD59-A6C34878D82A}">
                    <a16:rowId xmlns:a16="http://schemas.microsoft.com/office/drawing/2014/main" val="10001"/>
                  </a:ext>
                </a:extLst>
              </a:tr>
              <a:tr h="148608">
                <a:tc>
                  <a:txBody>
                    <a:bodyPr/>
                    <a:lstStyle/>
                    <a:p>
                      <a:pPr marL="0" marR="0" algn="just">
                        <a:spcBef>
                          <a:spcPts val="0"/>
                        </a:spcBef>
                        <a:spcAft>
                          <a:spcPts val="0"/>
                        </a:spcAft>
                      </a:pPr>
                      <a:r>
                        <a:rPr lang="en-US" sz="1100" dirty="0">
                          <a:solidFill>
                            <a:schemeClr val="tx1"/>
                          </a:solidFill>
                          <a:effectLst/>
                        </a:rPr>
                        <a:t>2</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ctr">
                        <a:spcBef>
                          <a:spcPts val="0"/>
                        </a:spcBef>
                        <a:spcAft>
                          <a:spcPts val="0"/>
                        </a:spcAft>
                      </a:pPr>
                      <a:r>
                        <a:rPr lang="en-US" sz="1100" dirty="0">
                          <a:solidFill>
                            <a:schemeClr val="tx1"/>
                          </a:solidFill>
                          <a:effectLst/>
                        </a:rPr>
                        <a:t>55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45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21.5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21.5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nchor="b"/>
                </a:tc>
                <a:extLst>
                  <a:ext uri="{0D108BD9-81ED-4DB2-BD59-A6C34878D82A}">
                    <a16:rowId xmlns:a16="http://schemas.microsoft.com/office/drawing/2014/main" val="10002"/>
                  </a:ext>
                </a:extLst>
              </a:tr>
              <a:tr h="148608">
                <a:tc>
                  <a:txBody>
                    <a:bodyPr/>
                    <a:lstStyle/>
                    <a:p>
                      <a:pPr marL="0" marR="0" algn="just">
                        <a:spcBef>
                          <a:spcPts val="0"/>
                        </a:spcBef>
                        <a:spcAft>
                          <a:spcPts val="0"/>
                        </a:spcAft>
                      </a:pPr>
                      <a:r>
                        <a:rPr lang="en-US" sz="1100" dirty="0">
                          <a:solidFill>
                            <a:schemeClr val="tx1"/>
                          </a:solidFill>
                          <a:effectLst/>
                        </a:rPr>
                        <a:t>3</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ctr">
                        <a:spcBef>
                          <a:spcPts val="0"/>
                        </a:spcBef>
                        <a:spcAft>
                          <a:spcPts val="0"/>
                        </a:spcAft>
                      </a:pPr>
                      <a:r>
                        <a:rPr lang="en-US" sz="1100" dirty="0">
                          <a:solidFill>
                            <a:schemeClr val="tx1"/>
                          </a:solidFill>
                          <a:effectLst/>
                        </a:rPr>
                        <a:t>45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56</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−11</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11</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24.5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24.5</a:t>
                      </a:r>
                      <a:endParaRPr lang="en-US" sz="1100" dirty="0">
                        <a:solidFill>
                          <a:schemeClr val="tx1"/>
                        </a:solidFill>
                        <a:effectLst/>
                        <a:latin typeface="Arial"/>
                        <a:ea typeface="Times New Roman"/>
                        <a:cs typeface="Times New Roman"/>
                      </a:endParaRPr>
                    </a:p>
                  </a:txBody>
                  <a:tcPr marL="48505" marR="48505" marT="0" marB="0" anchor="b"/>
                </a:tc>
                <a:extLst>
                  <a:ext uri="{0D108BD9-81ED-4DB2-BD59-A6C34878D82A}">
                    <a16:rowId xmlns:a16="http://schemas.microsoft.com/office/drawing/2014/main" val="10003"/>
                  </a:ext>
                </a:extLst>
              </a:tr>
              <a:tr h="148608">
                <a:tc>
                  <a:txBody>
                    <a:bodyPr/>
                    <a:lstStyle/>
                    <a:p>
                      <a:pPr marL="0" marR="0" algn="just">
                        <a:spcBef>
                          <a:spcPts val="0"/>
                        </a:spcBef>
                        <a:spcAft>
                          <a:spcPts val="0"/>
                        </a:spcAft>
                      </a:pPr>
                      <a:r>
                        <a:rPr lang="en-US" sz="1100" dirty="0">
                          <a:solidFill>
                            <a:schemeClr val="tx1"/>
                          </a:solidFill>
                          <a:effectLst/>
                        </a:rPr>
                        <a:t>4</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ctr">
                        <a:spcBef>
                          <a:spcPts val="0"/>
                        </a:spcBef>
                        <a:spcAft>
                          <a:spcPts val="0"/>
                        </a:spcAft>
                      </a:pPr>
                      <a:r>
                        <a:rPr lang="en-US" sz="1100" dirty="0">
                          <a:solidFill>
                            <a:schemeClr val="tx1"/>
                          </a:solidFill>
                          <a:effectLst/>
                        </a:rPr>
                        <a:t>56</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45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11</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11</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24.5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24.5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nchor="b"/>
                </a:tc>
                <a:extLst>
                  <a:ext uri="{0D108BD9-81ED-4DB2-BD59-A6C34878D82A}">
                    <a16:rowId xmlns:a16="http://schemas.microsoft.com/office/drawing/2014/main" val="10004"/>
                  </a:ext>
                </a:extLst>
              </a:tr>
              <a:tr h="148608">
                <a:tc>
                  <a:txBody>
                    <a:bodyPr/>
                    <a:lstStyle/>
                    <a:p>
                      <a:pPr marL="0" marR="0" algn="just">
                        <a:spcBef>
                          <a:spcPts val="0"/>
                        </a:spcBef>
                        <a:spcAft>
                          <a:spcPts val="0"/>
                        </a:spcAft>
                      </a:pPr>
                      <a:r>
                        <a:rPr lang="en-US" sz="1100" dirty="0">
                          <a:solidFill>
                            <a:schemeClr val="tx1"/>
                          </a:solidFill>
                          <a:effectLst/>
                        </a:rPr>
                        <a:t>5</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ctr">
                        <a:spcBef>
                          <a:spcPts val="0"/>
                        </a:spcBef>
                        <a:spcAft>
                          <a:spcPts val="0"/>
                        </a:spcAft>
                      </a:pPr>
                      <a:r>
                        <a:rPr lang="en-US" sz="1100" dirty="0">
                          <a:solidFill>
                            <a:schemeClr val="tx1"/>
                          </a:solidFill>
                          <a:effectLst/>
                        </a:rPr>
                        <a:t>60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67</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−7</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7</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18.5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18.5</a:t>
                      </a:r>
                      <a:endParaRPr lang="en-US" sz="1100" dirty="0">
                        <a:solidFill>
                          <a:schemeClr val="tx1"/>
                        </a:solidFill>
                        <a:effectLst/>
                        <a:latin typeface="Arial"/>
                        <a:ea typeface="Times New Roman"/>
                        <a:cs typeface="Times New Roman"/>
                      </a:endParaRPr>
                    </a:p>
                  </a:txBody>
                  <a:tcPr marL="48505" marR="48505" marT="0" marB="0" anchor="b"/>
                </a:tc>
                <a:extLst>
                  <a:ext uri="{0D108BD9-81ED-4DB2-BD59-A6C34878D82A}">
                    <a16:rowId xmlns:a16="http://schemas.microsoft.com/office/drawing/2014/main" val="10005"/>
                  </a:ext>
                </a:extLst>
              </a:tr>
              <a:tr h="148608">
                <a:tc>
                  <a:txBody>
                    <a:bodyPr/>
                    <a:lstStyle/>
                    <a:p>
                      <a:pPr marL="0" marR="0" algn="just">
                        <a:spcBef>
                          <a:spcPts val="0"/>
                        </a:spcBef>
                        <a:spcAft>
                          <a:spcPts val="0"/>
                        </a:spcAft>
                      </a:pPr>
                      <a:r>
                        <a:rPr lang="en-US" sz="1100" dirty="0">
                          <a:solidFill>
                            <a:schemeClr val="tx1"/>
                          </a:solidFill>
                          <a:effectLst/>
                        </a:rPr>
                        <a:t>6</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ctr">
                        <a:spcBef>
                          <a:spcPts val="0"/>
                        </a:spcBef>
                        <a:spcAft>
                          <a:spcPts val="0"/>
                        </a:spcAft>
                      </a:pPr>
                      <a:r>
                        <a:rPr lang="en-US" sz="1100" dirty="0">
                          <a:solidFill>
                            <a:schemeClr val="tx1"/>
                          </a:solidFill>
                          <a:effectLst/>
                        </a:rPr>
                        <a:t>65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78</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−13</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13</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27</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27</a:t>
                      </a:r>
                      <a:endParaRPr lang="en-US" sz="1100" dirty="0">
                        <a:solidFill>
                          <a:schemeClr val="tx1"/>
                        </a:solidFill>
                        <a:effectLst/>
                        <a:latin typeface="Arial"/>
                        <a:ea typeface="Times New Roman"/>
                        <a:cs typeface="Times New Roman"/>
                      </a:endParaRPr>
                    </a:p>
                  </a:txBody>
                  <a:tcPr marL="48505" marR="48505" marT="0" marB="0" anchor="b"/>
                </a:tc>
                <a:extLst>
                  <a:ext uri="{0D108BD9-81ED-4DB2-BD59-A6C34878D82A}">
                    <a16:rowId xmlns:a16="http://schemas.microsoft.com/office/drawing/2014/main" val="10006"/>
                  </a:ext>
                </a:extLst>
              </a:tr>
              <a:tr h="148608">
                <a:tc>
                  <a:txBody>
                    <a:bodyPr/>
                    <a:lstStyle/>
                    <a:p>
                      <a:pPr marL="0" marR="0" algn="just">
                        <a:spcBef>
                          <a:spcPts val="0"/>
                        </a:spcBef>
                        <a:spcAft>
                          <a:spcPts val="0"/>
                        </a:spcAft>
                      </a:pPr>
                      <a:r>
                        <a:rPr lang="en-US" sz="1100" dirty="0">
                          <a:solidFill>
                            <a:schemeClr val="tx1"/>
                          </a:solidFill>
                          <a:effectLst/>
                        </a:rPr>
                        <a:t>7</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ctr">
                        <a:spcBef>
                          <a:spcPts val="0"/>
                        </a:spcBef>
                        <a:spcAft>
                          <a:spcPts val="0"/>
                        </a:spcAft>
                      </a:pPr>
                      <a:r>
                        <a:rPr lang="en-US" sz="1100" dirty="0">
                          <a:solidFill>
                            <a:schemeClr val="tx1"/>
                          </a:solidFill>
                          <a:effectLst/>
                        </a:rPr>
                        <a:t>45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45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nchor="b"/>
                </a:tc>
                <a:extLst>
                  <a:ext uri="{0D108BD9-81ED-4DB2-BD59-A6C34878D82A}">
                    <a16:rowId xmlns:a16="http://schemas.microsoft.com/office/drawing/2014/main" val="10007"/>
                  </a:ext>
                </a:extLst>
              </a:tr>
              <a:tr h="148608">
                <a:tc>
                  <a:txBody>
                    <a:bodyPr/>
                    <a:lstStyle/>
                    <a:p>
                      <a:pPr marL="0" marR="0" algn="just">
                        <a:spcBef>
                          <a:spcPts val="0"/>
                        </a:spcBef>
                        <a:spcAft>
                          <a:spcPts val="0"/>
                        </a:spcAft>
                      </a:pPr>
                      <a:r>
                        <a:rPr lang="en-US" sz="1100" dirty="0">
                          <a:solidFill>
                            <a:schemeClr val="tx1"/>
                          </a:solidFill>
                          <a:effectLst/>
                        </a:rPr>
                        <a:t>8</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ctr">
                        <a:spcBef>
                          <a:spcPts val="0"/>
                        </a:spcBef>
                        <a:spcAft>
                          <a:spcPts val="0"/>
                        </a:spcAft>
                      </a:pPr>
                      <a:r>
                        <a:rPr lang="en-US" sz="1100" dirty="0">
                          <a:solidFill>
                            <a:schemeClr val="tx1"/>
                          </a:solidFill>
                          <a:effectLst/>
                        </a:rPr>
                        <a:t>40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56</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−16</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16</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28.5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28.5</a:t>
                      </a:r>
                      <a:endParaRPr lang="en-US" sz="1100" dirty="0">
                        <a:solidFill>
                          <a:schemeClr val="tx1"/>
                        </a:solidFill>
                        <a:effectLst/>
                        <a:latin typeface="Arial"/>
                        <a:ea typeface="Times New Roman"/>
                        <a:cs typeface="Times New Roman"/>
                      </a:endParaRPr>
                    </a:p>
                  </a:txBody>
                  <a:tcPr marL="48505" marR="48505" marT="0" marB="0" anchor="b"/>
                </a:tc>
                <a:extLst>
                  <a:ext uri="{0D108BD9-81ED-4DB2-BD59-A6C34878D82A}">
                    <a16:rowId xmlns:a16="http://schemas.microsoft.com/office/drawing/2014/main" val="10008"/>
                  </a:ext>
                </a:extLst>
              </a:tr>
              <a:tr h="148608">
                <a:tc>
                  <a:txBody>
                    <a:bodyPr/>
                    <a:lstStyle/>
                    <a:p>
                      <a:pPr marL="0" marR="0" algn="just">
                        <a:spcBef>
                          <a:spcPts val="0"/>
                        </a:spcBef>
                        <a:spcAft>
                          <a:spcPts val="0"/>
                        </a:spcAft>
                      </a:pPr>
                      <a:r>
                        <a:rPr lang="en-US" sz="1100" dirty="0">
                          <a:solidFill>
                            <a:schemeClr val="tx1"/>
                          </a:solidFill>
                          <a:effectLst/>
                        </a:rPr>
                        <a:t>9</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ctr">
                        <a:spcBef>
                          <a:spcPts val="0"/>
                        </a:spcBef>
                        <a:spcAft>
                          <a:spcPts val="0"/>
                        </a:spcAft>
                      </a:pPr>
                      <a:r>
                        <a:rPr lang="en-US" sz="1100" dirty="0">
                          <a:solidFill>
                            <a:schemeClr val="tx1"/>
                          </a:solidFill>
                          <a:effectLst/>
                        </a:rPr>
                        <a:t>60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70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21.5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21.5</a:t>
                      </a:r>
                      <a:endParaRPr lang="en-US" sz="1100" dirty="0">
                        <a:solidFill>
                          <a:schemeClr val="tx1"/>
                        </a:solidFill>
                        <a:effectLst/>
                        <a:latin typeface="Arial"/>
                        <a:ea typeface="Times New Roman"/>
                        <a:cs typeface="Times New Roman"/>
                      </a:endParaRPr>
                    </a:p>
                  </a:txBody>
                  <a:tcPr marL="48505" marR="48505" marT="0" marB="0" anchor="b"/>
                </a:tc>
                <a:extLst>
                  <a:ext uri="{0D108BD9-81ED-4DB2-BD59-A6C34878D82A}">
                    <a16:rowId xmlns:a16="http://schemas.microsoft.com/office/drawing/2014/main" val="10009"/>
                  </a:ext>
                </a:extLst>
              </a:tr>
              <a:tr h="148608">
                <a:tc>
                  <a:txBody>
                    <a:bodyPr/>
                    <a:lstStyle/>
                    <a:p>
                      <a:pPr marL="0" marR="0" algn="just">
                        <a:spcBef>
                          <a:spcPts val="0"/>
                        </a:spcBef>
                        <a:spcAft>
                          <a:spcPts val="0"/>
                        </a:spcAft>
                      </a:pPr>
                      <a:r>
                        <a:rPr lang="en-US" sz="1100" dirty="0">
                          <a:solidFill>
                            <a:schemeClr val="tx1"/>
                          </a:solidFill>
                          <a:effectLst/>
                        </a:rPr>
                        <a:t>10</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ctr">
                        <a:spcBef>
                          <a:spcPts val="0"/>
                        </a:spcBef>
                        <a:spcAft>
                          <a:spcPts val="0"/>
                        </a:spcAft>
                      </a:pPr>
                      <a:r>
                        <a:rPr lang="en-US" sz="1100" dirty="0">
                          <a:solidFill>
                            <a:schemeClr val="tx1"/>
                          </a:solidFill>
                          <a:effectLst/>
                        </a:rPr>
                        <a:t>55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56</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1.5</a:t>
                      </a:r>
                      <a:endParaRPr lang="en-US" sz="1100" dirty="0">
                        <a:solidFill>
                          <a:schemeClr val="tx1"/>
                        </a:solidFill>
                        <a:effectLst/>
                        <a:latin typeface="Arial"/>
                        <a:ea typeface="Times New Roman"/>
                        <a:cs typeface="Times New Roman"/>
                      </a:endParaRPr>
                    </a:p>
                  </a:txBody>
                  <a:tcPr marL="48505" marR="48505" marT="0" marB="0" anchor="b"/>
                </a:tc>
                <a:extLst>
                  <a:ext uri="{0D108BD9-81ED-4DB2-BD59-A6C34878D82A}">
                    <a16:rowId xmlns:a16="http://schemas.microsoft.com/office/drawing/2014/main" val="10010"/>
                  </a:ext>
                </a:extLst>
              </a:tr>
              <a:tr h="148608">
                <a:tc gridSpan="8">
                  <a:txBody>
                    <a:bodyPr/>
                    <a:lstStyle/>
                    <a:p>
                      <a:pPr marL="0" marR="0" algn="ctr">
                        <a:spcBef>
                          <a:spcPts val="0"/>
                        </a:spcBef>
                        <a:spcAft>
                          <a:spcPts val="0"/>
                        </a:spcAft>
                      </a:pPr>
                      <a:r>
                        <a:rPr lang="en-US" sz="1100" dirty="0">
                          <a:solidFill>
                            <a:schemeClr val="tx1"/>
                          </a:solidFill>
                          <a:effectLst/>
                        </a:rPr>
                        <a:t>Intermittent cases are omitted </a:t>
                      </a:r>
                      <a:endParaRPr lang="en-US" sz="1100" dirty="0">
                        <a:solidFill>
                          <a:schemeClr val="tx1"/>
                        </a:solidFill>
                        <a:effectLst/>
                        <a:latin typeface="Arial"/>
                        <a:ea typeface="Times New Roman"/>
                        <a:cs typeface="Times New Roman"/>
                      </a:endParaRPr>
                    </a:p>
                  </a:txBody>
                  <a:tcPr marL="48505" marR="48505"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148608">
                <a:tc>
                  <a:txBody>
                    <a:bodyPr/>
                    <a:lstStyle/>
                    <a:p>
                      <a:pPr marL="0" marR="0" algn="just">
                        <a:spcBef>
                          <a:spcPts val="0"/>
                        </a:spcBef>
                        <a:spcAft>
                          <a:spcPts val="0"/>
                        </a:spcAft>
                      </a:pPr>
                      <a:r>
                        <a:rPr lang="en-US" sz="1100" dirty="0">
                          <a:solidFill>
                            <a:schemeClr val="tx1"/>
                          </a:solidFill>
                          <a:effectLst/>
                        </a:rPr>
                        <a:t>21</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ctr">
                        <a:spcBef>
                          <a:spcPts val="0"/>
                        </a:spcBef>
                        <a:spcAft>
                          <a:spcPts val="0"/>
                        </a:spcAft>
                      </a:pPr>
                      <a:r>
                        <a:rPr lang="en-US" sz="1100" dirty="0">
                          <a:solidFill>
                            <a:schemeClr val="tx1"/>
                          </a:solidFill>
                          <a:effectLst/>
                        </a:rPr>
                        <a:t>35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40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12.5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12.5</a:t>
                      </a:r>
                      <a:endParaRPr lang="en-US" sz="1100" dirty="0">
                        <a:solidFill>
                          <a:schemeClr val="tx1"/>
                        </a:solidFill>
                        <a:effectLst/>
                        <a:latin typeface="Arial"/>
                        <a:ea typeface="Times New Roman"/>
                        <a:cs typeface="Times New Roman"/>
                      </a:endParaRPr>
                    </a:p>
                  </a:txBody>
                  <a:tcPr marL="48505" marR="48505" marT="0" marB="0" anchor="b"/>
                </a:tc>
                <a:extLst>
                  <a:ext uri="{0D108BD9-81ED-4DB2-BD59-A6C34878D82A}">
                    <a16:rowId xmlns:a16="http://schemas.microsoft.com/office/drawing/2014/main" val="10012"/>
                  </a:ext>
                </a:extLst>
              </a:tr>
              <a:tr h="148608">
                <a:tc>
                  <a:txBody>
                    <a:bodyPr/>
                    <a:lstStyle/>
                    <a:p>
                      <a:pPr marL="0" marR="0" algn="just">
                        <a:spcBef>
                          <a:spcPts val="0"/>
                        </a:spcBef>
                        <a:spcAft>
                          <a:spcPts val="0"/>
                        </a:spcAft>
                      </a:pPr>
                      <a:r>
                        <a:rPr lang="en-US" sz="1100" dirty="0">
                          <a:solidFill>
                            <a:schemeClr val="tx1"/>
                          </a:solidFill>
                          <a:effectLst/>
                        </a:rPr>
                        <a:t>22</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ctr">
                        <a:spcBef>
                          <a:spcPts val="0"/>
                        </a:spcBef>
                        <a:spcAft>
                          <a:spcPts val="0"/>
                        </a:spcAft>
                      </a:pPr>
                      <a:r>
                        <a:rPr lang="en-US" sz="1100" dirty="0">
                          <a:solidFill>
                            <a:schemeClr val="tx1"/>
                          </a:solidFill>
                          <a:effectLst/>
                        </a:rPr>
                        <a:t>40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50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21.5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21.5</a:t>
                      </a:r>
                      <a:endParaRPr lang="en-US" sz="1100" dirty="0">
                        <a:solidFill>
                          <a:schemeClr val="tx1"/>
                        </a:solidFill>
                        <a:effectLst/>
                        <a:latin typeface="Arial"/>
                        <a:ea typeface="Times New Roman"/>
                        <a:cs typeface="Times New Roman"/>
                      </a:endParaRPr>
                    </a:p>
                  </a:txBody>
                  <a:tcPr marL="48505" marR="48505" marT="0" marB="0" anchor="b"/>
                </a:tc>
                <a:extLst>
                  <a:ext uri="{0D108BD9-81ED-4DB2-BD59-A6C34878D82A}">
                    <a16:rowId xmlns:a16="http://schemas.microsoft.com/office/drawing/2014/main" val="10013"/>
                  </a:ext>
                </a:extLst>
              </a:tr>
              <a:tr h="148608">
                <a:tc>
                  <a:txBody>
                    <a:bodyPr/>
                    <a:lstStyle/>
                    <a:p>
                      <a:pPr marL="0" marR="0" algn="just">
                        <a:spcBef>
                          <a:spcPts val="0"/>
                        </a:spcBef>
                        <a:spcAft>
                          <a:spcPts val="0"/>
                        </a:spcAft>
                      </a:pPr>
                      <a:r>
                        <a:rPr lang="en-US" sz="1100" dirty="0">
                          <a:solidFill>
                            <a:schemeClr val="tx1"/>
                          </a:solidFill>
                          <a:effectLst/>
                        </a:rPr>
                        <a:t>23</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ctr">
                        <a:spcBef>
                          <a:spcPts val="0"/>
                        </a:spcBef>
                        <a:spcAft>
                          <a:spcPts val="0"/>
                        </a:spcAft>
                      </a:pPr>
                      <a:r>
                        <a:rPr lang="en-US" sz="1100" dirty="0">
                          <a:solidFill>
                            <a:schemeClr val="tx1"/>
                          </a:solidFill>
                          <a:effectLst/>
                        </a:rPr>
                        <a:t>54</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50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4</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4</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8</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8</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nchor="b"/>
                </a:tc>
                <a:extLst>
                  <a:ext uri="{0D108BD9-81ED-4DB2-BD59-A6C34878D82A}">
                    <a16:rowId xmlns:a16="http://schemas.microsoft.com/office/drawing/2014/main" val="10014"/>
                  </a:ext>
                </a:extLst>
              </a:tr>
              <a:tr h="148608">
                <a:tc>
                  <a:txBody>
                    <a:bodyPr/>
                    <a:lstStyle/>
                    <a:p>
                      <a:pPr marL="0" marR="0" algn="just">
                        <a:spcBef>
                          <a:spcPts val="0"/>
                        </a:spcBef>
                        <a:spcAft>
                          <a:spcPts val="0"/>
                        </a:spcAft>
                      </a:pPr>
                      <a:r>
                        <a:rPr lang="en-US" sz="1100" dirty="0">
                          <a:solidFill>
                            <a:schemeClr val="tx1"/>
                          </a:solidFill>
                          <a:effectLst/>
                        </a:rPr>
                        <a:t>24</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ctr">
                        <a:spcBef>
                          <a:spcPts val="0"/>
                        </a:spcBef>
                        <a:spcAft>
                          <a:spcPts val="0"/>
                        </a:spcAft>
                      </a:pPr>
                      <a:r>
                        <a:rPr lang="en-US" sz="1100" dirty="0">
                          <a:solidFill>
                            <a:schemeClr val="tx1"/>
                          </a:solidFill>
                          <a:effectLst/>
                        </a:rPr>
                        <a:t>56</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55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nchor="b"/>
                </a:tc>
                <a:extLst>
                  <a:ext uri="{0D108BD9-81ED-4DB2-BD59-A6C34878D82A}">
                    <a16:rowId xmlns:a16="http://schemas.microsoft.com/office/drawing/2014/main" val="10015"/>
                  </a:ext>
                </a:extLst>
              </a:tr>
              <a:tr h="148608">
                <a:tc>
                  <a:txBody>
                    <a:bodyPr/>
                    <a:lstStyle/>
                    <a:p>
                      <a:pPr marL="0" marR="0" algn="just">
                        <a:spcBef>
                          <a:spcPts val="0"/>
                        </a:spcBef>
                        <a:spcAft>
                          <a:spcPts val="0"/>
                        </a:spcAft>
                      </a:pPr>
                      <a:r>
                        <a:rPr lang="en-US" sz="1100" dirty="0">
                          <a:solidFill>
                            <a:schemeClr val="tx1"/>
                          </a:solidFill>
                          <a:effectLst/>
                        </a:rPr>
                        <a:t>25</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ctr">
                        <a:spcBef>
                          <a:spcPts val="0"/>
                        </a:spcBef>
                        <a:spcAft>
                          <a:spcPts val="0"/>
                        </a:spcAft>
                      </a:pPr>
                      <a:r>
                        <a:rPr lang="en-US" sz="1100" dirty="0">
                          <a:solidFill>
                            <a:schemeClr val="tx1"/>
                          </a:solidFill>
                          <a:effectLst/>
                        </a:rPr>
                        <a:t>67</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60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7</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7</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18.5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18.5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nchor="b"/>
                </a:tc>
                <a:extLst>
                  <a:ext uri="{0D108BD9-81ED-4DB2-BD59-A6C34878D82A}">
                    <a16:rowId xmlns:a16="http://schemas.microsoft.com/office/drawing/2014/main" val="10016"/>
                  </a:ext>
                </a:extLst>
              </a:tr>
              <a:tr h="148608">
                <a:tc>
                  <a:txBody>
                    <a:bodyPr/>
                    <a:lstStyle/>
                    <a:p>
                      <a:pPr marL="0" marR="0" algn="just">
                        <a:spcBef>
                          <a:spcPts val="0"/>
                        </a:spcBef>
                        <a:spcAft>
                          <a:spcPts val="0"/>
                        </a:spcAft>
                      </a:pPr>
                      <a:r>
                        <a:rPr lang="en-US" sz="1100" dirty="0">
                          <a:solidFill>
                            <a:schemeClr val="tx1"/>
                          </a:solidFill>
                          <a:effectLst/>
                        </a:rPr>
                        <a:t>26</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ctr">
                        <a:spcBef>
                          <a:spcPts val="0"/>
                        </a:spcBef>
                        <a:spcAft>
                          <a:spcPts val="0"/>
                        </a:spcAft>
                      </a:pPr>
                      <a:r>
                        <a:rPr lang="en-US" sz="1100" dirty="0">
                          <a:solidFill>
                            <a:schemeClr val="tx1"/>
                          </a:solidFill>
                          <a:effectLst/>
                        </a:rPr>
                        <a:t>43</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55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−12</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12</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26</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26</a:t>
                      </a:r>
                      <a:endParaRPr lang="en-US" sz="1100" dirty="0">
                        <a:solidFill>
                          <a:schemeClr val="tx1"/>
                        </a:solidFill>
                        <a:effectLst/>
                        <a:latin typeface="Arial"/>
                        <a:ea typeface="Times New Roman"/>
                        <a:cs typeface="Times New Roman"/>
                      </a:endParaRPr>
                    </a:p>
                  </a:txBody>
                  <a:tcPr marL="48505" marR="48505" marT="0" marB="0" anchor="b"/>
                </a:tc>
                <a:extLst>
                  <a:ext uri="{0D108BD9-81ED-4DB2-BD59-A6C34878D82A}">
                    <a16:rowId xmlns:a16="http://schemas.microsoft.com/office/drawing/2014/main" val="10017"/>
                  </a:ext>
                </a:extLst>
              </a:tr>
              <a:tr h="148608">
                <a:tc>
                  <a:txBody>
                    <a:bodyPr/>
                    <a:lstStyle/>
                    <a:p>
                      <a:pPr marL="0" marR="0" algn="just">
                        <a:spcBef>
                          <a:spcPts val="0"/>
                        </a:spcBef>
                        <a:spcAft>
                          <a:spcPts val="0"/>
                        </a:spcAft>
                      </a:pPr>
                      <a:r>
                        <a:rPr lang="en-US" sz="1100" dirty="0">
                          <a:solidFill>
                            <a:schemeClr val="tx1"/>
                          </a:solidFill>
                          <a:effectLst/>
                        </a:rPr>
                        <a:t>27</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ctr">
                        <a:spcBef>
                          <a:spcPts val="0"/>
                        </a:spcBef>
                        <a:spcAft>
                          <a:spcPts val="0"/>
                        </a:spcAft>
                      </a:pPr>
                      <a:r>
                        <a:rPr lang="en-US" sz="1100" dirty="0">
                          <a:solidFill>
                            <a:schemeClr val="tx1"/>
                          </a:solidFill>
                          <a:effectLst/>
                        </a:rPr>
                        <a:t>56</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60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−4</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4</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8</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8</a:t>
                      </a:r>
                      <a:endParaRPr lang="en-US" sz="1100" dirty="0">
                        <a:solidFill>
                          <a:schemeClr val="tx1"/>
                        </a:solidFill>
                        <a:effectLst/>
                        <a:latin typeface="Arial"/>
                        <a:ea typeface="Times New Roman"/>
                        <a:cs typeface="Times New Roman"/>
                      </a:endParaRPr>
                    </a:p>
                  </a:txBody>
                  <a:tcPr marL="48505" marR="48505" marT="0" marB="0" anchor="b"/>
                </a:tc>
                <a:extLst>
                  <a:ext uri="{0D108BD9-81ED-4DB2-BD59-A6C34878D82A}">
                    <a16:rowId xmlns:a16="http://schemas.microsoft.com/office/drawing/2014/main" val="10018"/>
                  </a:ext>
                </a:extLst>
              </a:tr>
              <a:tr h="148608">
                <a:tc>
                  <a:txBody>
                    <a:bodyPr/>
                    <a:lstStyle/>
                    <a:p>
                      <a:pPr marL="0" marR="0" algn="just">
                        <a:spcBef>
                          <a:spcPts val="0"/>
                        </a:spcBef>
                        <a:spcAft>
                          <a:spcPts val="0"/>
                        </a:spcAft>
                      </a:pPr>
                      <a:r>
                        <a:rPr lang="en-US" sz="1100" dirty="0">
                          <a:solidFill>
                            <a:schemeClr val="tx1"/>
                          </a:solidFill>
                          <a:effectLst/>
                        </a:rPr>
                        <a:t>28</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ctr">
                        <a:spcBef>
                          <a:spcPts val="0"/>
                        </a:spcBef>
                        <a:spcAft>
                          <a:spcPts val="0"/>
                        </a:spcAft>
                      </a:pPr>
                      <a:r>
                        <a:rPr lang="en-US" sz="1100" dirty="0">
                          <a:solidFill>
                            <a:schemeClr val="tx1"/>
                          </a:solidFill>
                          <a:effectLst/>
                        </a:rPr>
                        <a:t>57</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60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−3</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3</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5</a:t>
                      </a:r>
                      <a:endParaRPr lang="en-US" sz="1100" dirty="0">
                        <a:solidFill>
                          <a:schemeClr val="tx1"/>
                        </a:solidFill>
                        <a:effectLst/>
                        <a:latin typeface="Arial"/>
                        <a:ea typeface="Times New Roman"/>
                        <a:cs typeface="Times New Roman"/>
                      </a:endParaRPr>
                    </a:p>
                  </a:txBody>
                  <a:tcPr marL="48505" marR="48505" marT="0" marB="0" anchor="b"/>
                </a:tc>
                <a:extLst>
                  <a:ext uri="{0D108BD9-81ED-4DB2-BD59-A6C34878D82A}">
                    <a16:rowId xmlns:a16="http://schemas.microsoft.com/office/drawing/2014/main" val="10019"/>
                  </a:ext>
                </a:extLst>
              </a:tr>
              <a:tr h="148608">
                <a:tc>
                  <a:txBody>
                    <a:bodyPr/>
                    <a:lstStyle/>
                    <a:p>
                      <a:pPr marL="0" marR="0" algn="just">
                        <a:spcBef>
                          <a:spcPts val="0"/>
                        </a:spcBef>
                        <a:spcAft>
                          <a:spcPts val="0"/>
                        </a:spcAft>
                      </a:pPr>
                      <a:r>
                        <a:rPr lang="en-US" sz="1100" dirty="0">
                          <a:solidFill>
                            <a:schemeClr val="tx1"/>
                          </a:solidFill>
                          <a:effectLst/>
                        </a:rPr>
                        <a:t>29</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ctr">
                        <a:spcBef>
                          <a:spcPts val="0"/>
                        </a:spcBef>
                        <a:spcAft>
                          <a:spcPts val="0"/>
                        </a:spcAft>
                      </a:pPr>
                      <a:r>
                        <a:rPr lang="en-US" sz="1100" dirty="0">
                          <a:solidFill>
                            <a:schemeClr val="tx1"/>
                          </a:solidFill>
                          <a:effectLst/>
                        </a:rPr>
                        <a:t>60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65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12.5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12.5</a:t>
                      </a:r>
                      <a:endParaRPr lang="en-US" sz="1100" dirty="0">
                        <a:solidFill>
                          <a:schemeClr val="tx1"/>
                        </a:solidFill>
                        <a:effectLst/>
                        <a:latin typeface="Arial"/>
                        <a:ea typeface="Times New Roman"/>
                        <a:cs typeface="Times New Roman"/>
                      </a:endParaRPr>
                    </a:p>
                  </a:txBody>
                  <a:tcPr marL="48505" marR="48505" marT="0" marB="0" anchor="b"/>
                </a:tc>
                <a:extLst>
                  <a:ext uri="{0D108BD9-81ED-4DB2-BD59-A6C34878D82A}">
                    <a16:rowId xmlns:a16="http://schemas.microsoft.com/office/drawing/2014/main" val="10020"/>
                  </a:ext>
                </a:extLst>
              </a:tr>
              <a:tr h="148608">
                <a:tc>
                  <a:txBody>
                    <a:bodyPr/>
                    <a:lstStyle/>
                    <a:p>
                      <a:pPr marL="0" marR="0" algn="just">
                        <a:spcBef>
                          <a:spcPts val="0"/>
                        </a:spcBef>
                        <a:spcAft>
                          <a:spcPts val="0"/>
                        </a:spcAft>
                      </a:pPr>
                      <a:r>
                        <a:rPr lang="en-US" sz="1100" dirty="0">
                          <a:solidFill>
                            <a:schemeClr val="tx1"/>
                          </a:solidFill>
                          <a:effectLst/>
                        </a:rPr>
                        <a:t>30</a:t>
                      </a:r>
                      <a:endParaRPr lang="en-US" sz="1100" dirty="0">
                        <a:solidFill>
                          <a:schemeClr val="tx1"/>
                        </a:solidFill>
                        <a:effectLst/>
                        <a:latin typeface="Arial"/>
                        <a:ea typeface="Times New Roman"/>
                        <a:cs typeface="Times New Roman"/>
                      </a:endParaRPr>
                    </a:p>
                  </a:txBody>
                  <a:tcPr marL="48505" marR="48505" marT="0" marB="0"/>
                </a:tc>
                <a:tc>
                  <a:txBody>
                    <a:bodyPr/>
                    <a:lstStyle/>
                    <a:p>
                      <a:pPr marL="0" marR="0" algn="ctr">
                        <a:spcBef>
                          <a:spcPts val="0"/>
                        </a:spcBef>
                        <a:spcAft>
                          <a:spcPts val="0"/>
                        </a:spcAft>
                      </a:pPr>
                      <a:r>
                        <a:rPr lang="en-US" sz="1100" dirty="0">
                          <a:solidFill>
                            <a:schemeClr val="tx1"/>
                          </a:solidFill>
                          <a:effectLst/>
                        </a:rPr>
                        <a:t>70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75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12.5</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 </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12.5</a:t>
                      </a:r>
                      <a:endParaRPr lang="en-US" sz="1100" dirty="0">
                        <a:solidFill>
                          <a:schemeClr val="tx1"/>
                        </a:solidFill>
                        <a:effectLst/>
                        <a:latin typeface="Arial"/>
                        <a:ea typeface="Times New Roman"/>
                        <a:cs typeface="Times New Roman"/>
                      </a:endParaRPr>
                    </a:p>
                  </a:txBody>
                  <a:tcPr marL="48505" marR="48505" marT="0" marB="0" anchor="b"/>
                </a:tc>
                <a:extLst>
                  <a:ext uri="{0D108BD9-81ED-4DB2-BD59-A6C34878D82A}">
                    <a16:rowId xmlns:a16="http://schemas.microsoft.com/office/drawing/2014/main" val="10021"/>
                  </a:ext>
                </a:extLst>
              </a:tr>
              <a:tr h="267494">
                <a:tc gridSpan="6">
                  <a:txBody>
                    <a:bodyPr/>
                    <a:lstStyle/>
                    <a:p>
                      <a:pPr marL="0" marR="0" algn="ctr">
                        <a:spcBef>
                          <a:spcPts val="0"/>
                        </a:spcBef>
                        <a:spcAft>
                          <a:spcPts val="0"/>
                        </a:spcAft>
                      </a:pPr>
                      <a:r>
                        <a:rPr lang="en-US" sz="1100" dirty="0">
                          <a:solidFill>
                            <a:schemeClr val="tx1"/>
                          </a:solidFill>
                          <a:effectLst/>
                        </a:rPr>
                        <a:t>Mean rank</a:t>
                      </a:r>
                      <a:endParaRPr lang="en-US" sz="1100" dirty="0">
                        <a:solidFill>
                          <a:schemeClr val="tx1"/>
                        </a:solidFill>
                        <a:effectLst/>
                        <a:latin typeface="Arial"/>
                        <a:ea typeface="Times New Roman"/>
                        <a:cs typeface="Times New Roman"/>
                      </a:endParaRPr>
                    </a:p>
                  </a:txBody>
                  <a:tcPr marL="48505" marR="48505"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2400" dirty="0">
                        <a:solidFill>
                          <a:schemeClr val="tx1"/>
                        </a:solidFill>
                      </a:endParaRPr>
                    </a:p>
                  </a:txBody>
                  <a:tcPr marL="48505" marR="48505" marT="0" marB="0" anchor="b">
                    <a:blipFill rotWithShape="1">
                      <a:blip r:embed="rId2"/>
                      <a:stretch>
                        <a:fillRect l="-559286" t="-2207143" r="-108571" b="-132143"/>
                      </a:stretch>
                    </a:blipFill>
                  </a:tcPr>
                </a:tc>
                <a:tc>
                  <a:txBody>
                    <a:bodyPr/>
                    <a:lstStyle/>
                    <a:p>
                      <a:endParaRPr lang="en-US" sz="2400" dirty="0">
                        <a:solidFill>
                          <a:schemeClr val="tx1"/>
                        </a:solidFill>
                      </a:endParaRPr>
                    </a:p>
                  </a:txBody>
                  <a:tcPr marL="48505" marR="48505" marT="0" marB="0" anchor="b">
                    <a:blipFill rotWithShape="1">
                      <a:blip r:embed="rId2"/>
                      <a:stretch>
                        <a:fillRect l="-607237" t="-2207143" b="-132143"/>
                      </a:stretch>
                    </a:blipFill>
                  </a:tcPr>
                </a:tc>
                <a:extLst>
                  <a:ext uri="{0D108BD9-81ED-4DB2-BD59-A6C34878D82A}">
                    <a16:rowId xmlns:a16="http://schemas.microsoft.com/office/drawing/2014/main" val="10022"/>
                  </a:ext>
                </a:extLst>
              </a:tr>
              <a:tr h="148608">
                <a:tc gridSpan="6">
                  <a:txBody>
                    <a:bodyPr/>
                    <a:lstStyle/>
                    <a:p>
                      <a:pPr marL="0" marR="0" algn="ctr">
                        <a:spcBef>
                          <a:spcPts val="0"/>
                        </a:spcBef>
                        <a:spcAft>
                          <a:spcPts val="0"/>
                        </a:spcAft>
                      </a:pPr>
                      <a:r>
                        <a:rPr lang="en-US" sz="1100" dirty="0">
                          <a:solidFill>
                            <a:schemeClr val="tx1"/>
                          </a:solidFill>
                          <a:effectLst/>
                        </a:rPr>
                        <a:t>Sum of ranks</a:t>
                      </a:r>
                      <a:endParaRPr lang="en-US" sz="1100" dirty="0">
                        <a:solidFill>
                          <a:schemeClr val="tx1"/>
                        </a:solidFill>
                        <a:effectLst/>
                        <a:latin typeface="Arial"/>
                        <a:ea typeface="Times New Roman"/>
                        <a:cs typeface="Times New Roman"/>
                      </a:endParaRPr>
                    </a:p>
                  </a:txBody>
                  <a:tcPr marL="48505" marR="48505"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solidFill>
                            <a:schemeClr val="tx1"/>
                          </a:solidFill>
                          <a:effectLst/>
                        </a:rPr>
                        <a:t>124.50</a:t>
                      </a:r>
                      <a:endParaRPr lang="en-US" sz="1100" dirty="0">
                        <a:solidFill>
                          <a:schemeClr val="tx1"/>
                        </a:solidFill>
                        <a:effectLst/>
                        <a:latin typeface="Arial"/>
                        <a:ea typeface="Times New Roman"/>
                        <a:cs typeface="Times New Roman"/>
                      </a:endParaRPr>
                    </a:p>
                  </a:txBody>
                  <a:tcPr marL="48505" marR="48505" marT="0" marB="0" anchor="b"/>
                </a:tc>
                <a:tc>
                  <a:txBody>
                    <a:bodyPr/>
                    <a:lstStyle/>
                    <a:p>
                      <a:pPr marL="0" marR="0" algn="ctr">
                        <a:spcBef>
                          <a:spcPts val="0"/>
                        </a:spcBef>
                        <a:spcAft>
                          <a:spcPts val="0"/>
                        </a:spcAft>
                      </a:pPr>
                      <a:r>
                        <a:rPr lang="en-US" sz="1100" dirty="0">
                          <a:solidFill>
                            <a:schemeClr val="tx1"/>
                          </a:solidFill>
                          <a:effectLst/>
                        </a:rPr>
                        <a:t>310.50</a:t>
                      </a:r>
                      <a:endParaRPr lang="en-US" sz="1100" dirty="0">
                        <a:solidFill>
                          <a:schemeClr val="tx1"/>
                        </a:solidFill>
                        <a:effectLst/>
                        <a:latin typeface="Arial"/>
                        <a:ea typeface="Times New Roman"/>
                        <a:cs typeface="Times New Roman"/>
                      </a:endParaRPr>
                    </a:p>
                  </a:txBody>
                  <a:tcPr marL="48505" marR="48505" marT="0" marB="0" anchor="b"/>
                </a:tc>
                <a:extLst>
                  <a:ext uri="{0D108BD9-81ED-4DB2-BD59-A6C34878D82A}">
                    <a16:rowId xmlns:a16="http://schemas.microsoft.com/office/drawing/2014/main" val="10023"/>
                  </a:ext>
                </a:extLst>
              </a:tr>
            </a:tbl>
          </a:graphicData>
        </a:graphic>
      </p:graphicFrame>
      <p:sp>
        <p:nvSpPr>
          <p:cNvPr id="5" name="Rectangle 1"/>
          <p:cNvSpPr>
            <a:spLocks noChangeArrowheads="1"/>
          </p:cNvSpPr>
          <p:nvPr/>
        </p:nvSpPr>
        <p:spPr bwMode="auto">
          <a:xfrm>
            <a:off x="374176" y="1087090"/>
            <a:ext cx="8657178"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16.21. Absolute Differences: Wilcoxon Matched Pairs Statistics</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408751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70128" y="180263"/>
            <a:ext cx="7232176" cy="5948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Calculation</a:t>
            </a:r>
          </a:p>
        </p:txBody>
      </p:sp>
      <p:sp>
        <p:nvSpPr>
          <p:cNvPr id="4" name="Rectangle 3"/>
          <p:cNvSpPr>
            <a:spLocks noRot="1" noChangeAspect="1" noMove="1" noResize="1" noEditPoints="1" noAdjustHandles="1" noChangeArrowheads="1" noChangeShapeType="1" noTextEdit="1"/>
          </p:cNvSpPr>
          <p:nvPr/>
        </p:nvSpPr>
        <p:spPr>
          <a:xfrm>
            <a:off x="1066800" y="1295400"/>
            <a:ext cx="5791200" cy="3293466"/>
          </a:xfrm>
          <a:prstGeom prst="rect">
            <a:avLst/>
          </a:prstGeom>
          <a:blipFill rotWithShape="1">
            <a:blip r:embed="rId2"/>
            <a:stretch>
              <a:fillRect l="-842"/>
            </a:stretch>
          </a:blipFill>
        </p:spPr>
        <p:txBody>
          <a:bodyPr/>
          <a:lstStyle/>
          <a:p>
            <a:pPr eaLnBrk="1" hangingPunct="1">
              <a:defRPr/>
            </a:pPr>
            <a:r>
              <a:rPr lang="en-US" dirty="0">
                <a:noFill/>
                <a:latin typeface="Arial" charset="0"/>
              </a:rPr>
              <a:t>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2108443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0113" y="-112640"/>
            <a:ext cx="7854287"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ctr" defTabSz="914400">
              <a:defRPr/>
            </a:pPr>
            <a:r>
              <a:rPr lang="en-US" sz="3200" b="1" kern="0" dirty="0">
                <a:solidFill>
                  <a:schemeClr val="tx1"/>
                </a:solidFill>
                <a:latin typeface="+mn-lt"/>
              </a:rPr>
              <a:t>Required Scale and Measurement for Non-Parametric Tests</a:t>
            </a:r>
          </a:p>
        </p:txBody>
      </p:sp>
      <p:graphicFrame>
        <p:nvGraphicFramePr>
          <p:cNvPr id="3" name="Content Placeholder 5"/>
          <p:cNvGraphicFramePr>
            <a:graphicFrameLocks/>
          </p:cNvGraphicFramePr>
          <p:nvPr>
            <p:extLst>
              <p:ext uri="{D42A27DB-BD31-4B8C-83A1-F6EECF244321}">
                <p14:modId xmlns:p14="http://schemas.microsoft.com/office/powerpoint/2010/main" val="2698719878"/>
              </p:ext>
            </p:extLst>
          </p:nvPr>
        </p:nvGraphicFramePr>
        <p:xfrm>
          <a:off x="609600" y="1094051"/>
          <a:ext cx="7924800" cy="4998720"/>
        </p:xfrm>
        <a:graphic>
          <a:graphicData uri="http://schemas.openxmlformats.org/drawingml/2006/table">
            <a:tbl>
              <a:tblPr firstRow="1" firstCol="1" bandRow="1">
                <a:tableStyleId>{5940675A-B579-460E-94D1-54222C63F5DA}</a:tableStyleId>
              </a:tblPr>
              <a:tblGrid>
                <a:gridCol w="1502364">
                  <a:extLst>
                    <a:ext uri="{9D8B030D-6E8A-4147-A177-3AD203B41FA5}">
                      <a16:colId xmlns:a16="http://schemas.microsoft.com/office/drawing/2014/main" val="20000"/>
                    </a:ext>
                  </a:extLst>
                </a:gridCol>
                <a:gridCol w="1096668">
                  <a:extLst>
                    <a:ext uri="{9D8B030D-6E8A-4147-A177-3AD203B41FA5}">
                      <a16:colId xmlns:a16="http://schemas.microsoft.com/office/drawing/2014/main" val="20001"/>
                    </a:ext>
                  </a:extLst>
                </a:gridCol>
                <a:gridCol w="2773926">
                  <a:extLst>
                    <a:ext uri="{9D8B030D-6E8A-4147-A177-3AD203B41FA5}">
                      <a16:colId xmlns:a16="http://schemas.microsoft.com/office/drawing/2014/main" val="20002"/>
                    </a:ext>
                  </a:extLst>
                </a:gridCol>
                <a:gridCol w="2551842">
                  <a:extLst>
                    <a:ext uri="{9D8B030D-6E8A-4147-A177-3AD203B41FA5}">
                      <a16:colId xmlns:a16="http://schemas.microsoft.com/office/drawing/2014/main" val="20003"/>
                    </a:ext>
                  </a:extLst>
                </a:gridCol>
              </a:tblGrid>
              <a:tr h="452698">
                <a:tc>
                  <a:txBody>
                    <a:bodyPr/>
                    <a:lstStyle/>
                    <a:p>
                      <a:pPr marL="0" marR="0" algn="ctr">
                        <a:spcBef>
                          <a:spcPts val="0"/>
                        </a:spcBef>
                        <a:spcAft>
                          <a:spcPts val="1200"/>
                        </a:spcAft>
                      </a:pPr>
                      <a:r>
                        <a:rPr lang="en-US" sz="1100" b="0" dirty="0">
                          <a:solidFill>
                            <a:schemeClr val="tx1"/>
                          </a:solidFill>
                          <a:effectLst/>
                        </a:rPr>
                        <a:t>Task</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Number of Variable(s)   Required</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 </a:t>
                      </a:r>
                      <a:endParaRPr lang="en-US" sz="1000" b="0" dirty="0">
                        <a:solidFill>
                          <a:schemeClr val="tx1"/>
                        </a:solidFill>
                        <a:effectLst/>
                      </a:endParaRPr>
                    </a:p>
                    <a:p>
                      <a:pPr marL="0" marR="0" algn="ctr">
                        <a:spcBef>
                          <a:spcPts val="0"/>
                        </a:spcBef>
                        <a:spcAft>
                          <a:spcPts val="1200"/>
                        </a:spcAft>
                      </a:pPr>
                      <a:r>
                        <a:rPr lang="en-US" sz="1100" b="0" dirty="0">
                          <a:solidFill>
                            <a:schemeClr val="tx1"/>
                          </a:solidFill>
                          <a:effectLst/>
                        </a:rPr>
                        <a:t>Purpose of Test  </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Required Scale</a:t>
                      </a:r>
                      <a:endParaRPr lang="en-US" sz="1000" b="0" dirty="0">
                        <a:solidFill>
                          <a:schemeClr val="tx1"/>
                        </a:solidFill>
                        <a:effectLst/>
                        <a:latin typeface="Arial"/>
                        <a:ea typeface="Times New Roman"/>
                        <a:cs typeface="Times New Roman"/>
                      </a:endParaRPr>
                    </a:p>
                  </a:txBody>
                  <a:tcPr marL="37590" marR="37590" marT="0" marB="0"/>
                </a:tc>
                <a:extLst>
                  <a:ext uri="{0D108BD9-81ED-4DB2-BD59-A6C34878D82A}">
                    <a16:rowId xmlns:a16="http://schemas.microsoft.com/office/drawing/2014/main" val="10000"/>
                  </a:ext>
                </a:extLst>
              </a:tr>
              <a:tr h="438980">
                <a:tc>
                  <a:txBody>
                    <a:bodyPr/>
                    <a:lstStyle/>
                    <a:p>
                      <a:pPr marL="0" marR="0" algn="ctr">
                        <a:spcBef>
                          <a:spcPts val="0"/>
                        </a:spcBef>
                        <a:spcAft>
                          <a:spcPts val="1200"/>
                        </a:spcAft>
                      </a:pPr>
                      <a:r>
                        <a:rPr lang="en-US" sz="1100" b="0" dirty="0">
                          <a:solidFill>
                            <a:schemeClr val="tx1"/>
                          </a:solidFill>
                          <a:effectLst/>
                        </a:rPr>
                        <a:t>Binomial test procedure</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 </a:t>
                      </a:r>
                      <a:endParaRPr lang="en-US" sz="1000" b="0" dirty="0">
                        <a:solidFill>
                          <a:schemeClr val="tx1"/>
                        </a:solidFill>
                        <a:effectLst/>
                      </a:endParaRPr>
                    </a:p>
                    <a:p>
                      <a:pPr marL="0" marR="0" algn="ctr">
                        <a:spcBef>
                          <a:spcPts val="0"/>
                        </a:spcBef>
                        <a:spcAft>
                          <a:spcPts val="1200"/>
                        </a:spcAft>
                      </a:pPr>
                      <a:r>
                        <a:rPr lang="en-US" sz="1100" b="0" dirty="0">
                          <a:solidFill>
                            <a:schemeClr val="tx1"/>
                          </a:solidFill>
                          <a:effectLst/>
                        </a:rPr>
                        <a:t>1</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Examine an expected proportion of a dichotomous variable </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Either nominal consisting of two categories or scale variable </a:t>
                      </a:r>
                      <a:endParaRPr lang="en-US" sz="1000" b="0" dirty="0">
                        <a:solidFill>
                          <a:schemeClr val="tx1"/>
                        </a:solidFill>
                        <a:effectLst/>
                        <a:latin typeface="Arial"/>
                        <a:ea typeface="Times New Roman"/>
                        <a:cs typeface="Times New Roman"/>
                      </a:endParaRPr>
                    </a:p>
                  </a:txBody>
                  <a:tcPr marL="37590" marR="37590" marT="0" marB="0"/>
                </a:tc>
                <a:extLst>
                  <a:ext uri="{0D108BD9-81ED-4DB2-BD59-A6C34878D82A}">
                    <a16:rowId xmlns:a16="http://schemas.microsoft.com/office/drawing/2014/main" val="10001"/>
                  </a:ext>
                </a:extLst>
              </a:tr>
              <a:tr h="438980">
                <a:tc>
                  <a:txBody>
                    <a:bodyPr/>
                    <a:lstStyle/>
                    <a:p>
                      <a:pPr marL="0" marR="0" algn="ctr">
                        <a:spcBef>
                          <a:spcPts val="0"/>
                        </a:spcBef>
                        <a:spcAft>
                          <a:spcPts val="1200"/>
                        </a:spcAft>
                      </a:pPr>
                      <a:r>
                        <a:rPr lang="en-US" sz="1100" b="0" dirty="0">
                          <a:solidFill>
                            <a:schemeClr val="tx1"/>
                          </a:solidFill>
                          <a:effectLst/>
                        </a:rPr>
                        <a:t>Chi-square as test of association</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 </a:t>
                      </a:r>
                      <a:endParaRPr lang="en-US" sz="1000" b="0" dirty="0">
                        <a:solidFill>
                          <a:schemeClr val="tx1"/>
                        </a:solidFill>
                        <a:effectLst/>
                      </a:endParaRPr>
                    </a:p>
                    <a:p>
                      <a:pPr marL="0" marR="0" algn="ctr">
                        <a:spcBef>
                          <a:spcPts val="0"/>
                        </a:spcBef>
                        <a:spcAft>
                          <a:spcPts val="1200"/>
                        </a:spcAft>
                      </a:pPr>
                      <a:r>
                        <a:rPr lang="en-US" sz="1100" b="0" dirty="0">
                          <a:solidFill>
                            <a:schemeClr val="tx1"/>
                          </a:solidFill>
                          <a:effectLst/>
                        </a:rPr>
                        <a:t>2</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Whether the variables are independent to each other </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Both nominal based and has two or more than two categories</a:t>
                      </a:r>
                      <a:endParaRPr lang="en-US" sz="1000" b="0" dirty="0">
                        <a:solidFill>
                          <a:schemeClr val="tx1"/>
                        </a:solidFill>
                        <a:effectLst/>
                        <a:latin typeface="Arial"/>
                        <a:ea typeface="Times New Roman"/>
                        <a:cs typeface="Times New Roman"/>
                      </a:endParaRPr>
                    </a:p>
                  </a:txBody>
                  <a:tcPr marL="37590" marR="37590" marT="0" marB="0"/>
                </a:tc>
                <a:extLst>
                  <a:ext uri="{0D108BD9-81ED-4DB2-BD59-A6C34878D82A}">
                    <a16:rowId xmlns:a16="http://schemas.microsoft.com/office/drawing/2014/main" val="10002"/>
                  </a:ext>
                </a:extLst>
              </a:tr>
              <a:tr h="452698">
                <a:tc>
                  <a:txBody>
                    <a:bodyPr/>
                    <a:lstStyle/>
                    <a:p>
                      <a:pPr marL="0" marR="0" algn="ctr">
                        <a:spcBef>
                          <a:spcPts val="0"/>
                        </a:spcBef>
                        <a:spcAft>
                          <a:spcPts val="1200"/>
                        </a:spcAft>
                      </a:pPr>
                      <a:r>
                        <a:rPr lang="en-US" sz="1100" b="0" dirty="0">
                          <a:solidFill>
                            <a:schemeClr val="tx1"/>
                          </a:solidFill>
                          <a:effectLst/>
                        </a:rPr>
                        <a:t>Chi-square as  goodness-of-fit:  Equal distribution </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 </a:t>
                      </a:r>
                      <a:endParaRPr lang="en-US" sz="1000" b="0" dirty="0">
                        <a:solidFill>
                          <a:schemeClr val="tx1"/>
                        </a:solidFill>
                        <a:effectLst/>
                      </a:endParaRPr>
                    </a:p>
                    <a:p>
                      <a:pPr marL="0" marR="0" algn="ctr">
                        <a:spcBef>
                          <a:spcPts val="0"/>
                        </a:spcBef>
                        <a:spcAft>
                          <a:spcPts val="1200"/>
                        </a:spcAft>
                      </a:pPr>
                      <a:r>
                        <a:rPr lang="en-US" sz="1100" b="0" dirty="0">
                          <a:solidFill>
                            <a:schemeClr val="tx1"/>
                          </a:solidFill>
                          <a:effectLst/>
                        </a:rPr>
                        <a:t>1</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Examine whether sample distribution fit to a particular hypothesized distribution in equal proportion </a:t>
                      </a:r>
                      <a:endParaRPr lang="en-US" sz="1000" b="0" dirty="0">
                        <a:solidFill>
                          <a:schemeClr val="tx1"/>
                        </a:solidFill>
                        <a:effectLst/>
                        <a:latin typeface="Arial"/>
                        <a:ea typeface="Times New Roman"/>
                        <a:cs typeface="Times New Roman"/>
                      </a:endParaRPr>
                    </a:p>
                  </a:txBody>
                  <a:tcPr marL="37590" marR="37590" marT="0" marB="0"/>
                </a:tc>
                <a:tc rowSpan="3">
                  <a:txBody>
                    <a:bodyPr/>
                    <a:lstStyle/>
                    <a:p>
                      <a:pPr marL="0" marR="0" algn="ctr">
                        <a:spcBef>
                          <a:spcPts val="0"/>
                        </a:spcBef>
                        <a:spcAft>
                          <a:spcPts val="1200"/>
                        </a:spcAft>
                      </a:pPr>
                      <a:endParaRPr lang="en-US" sz="1100" b="0" dirty="0">
                        <a:solidFill>
                          <a:schemeClr val="tx1"/>
                        </a:solidFill>
                        <a:effectLst/>
                      </a:endParaRPr>
                    </a:p>
                    <a:p>
                      <a:pPr marL="0" marR="0" algn="ctr">
                        <a:spcBef>
                          <a:spcPts val="0"/>
                        </a:spcBef>
                        <a:spcAft>
                          <a:spcPts val="1200"/>
                        </a:spcAft>
                      </a:pPr>
                      <a:r>
                        <a:rPr lang="en-US" sz="1100" b="0" dirty="0">
                          <a:solidFill>
                            <a:schemeClr val="tx1"/>
                          </a:solidFill>
                          <a:effectLst/>
                        </a:rPr>
                        <a:t> </a:t>
                      </a:r>
                      <a:endParaRPr lang="en-US" sz="1000" b="0" dirty="0">
                        <a:solidFill>
                          <a:schemeClr val="tx1"/>
                        </a:solidFill>
                        <a:effectLst/>
                      </a:endParaRPr>
                    </a:p>
                    <a:p>
                      <a:pPr marL="0" marR="0" algn="ctr">
                        <a:spcBef>
                          <a:spcPts val="0"/>
                        </a:spcBef>
                        <a:spcAft>
                          <a:spcPts val="1200"/>
                        </a:spcAft>
                      </a:pPr>
                      <a:r>
                        <a:rPr lang="en-US" sz="1100" b="0" dirty="0">
                          <a:solidFill>
                            <a:schemeClr val="tx1"/>
                          </a:solidFill>
                          <a:effectLst/>
                        </a:rPr>
                        <a:t>One nominal and has two or more than two categories</a:t>
                      </a:r>
                      <a:endParaRPr lang="en-US" sz="1000" b="0" dirty="0">
                        <a:solidFill>
                          <a:schemeClr val="tx1"/>
                        </a:solidFill>
                        <a:effectLst/>
                        <a:latin typeface="Arial"/>
                        <a:ea typeface="Times New Roman"/>
                        <a:cs typeface="Times New Roman"/>
                      </a:endParaRPr>
                    </a:p>
                  </a:txBody>
                  <a:tcPr marL="37590" marR="37590" marT="0" marB="0"/>
                </a:tc>
                <a:extLst>
                  <a:ext uri="{0D108BD9-81ED-4DB2-BD59-A6C34878D82A}">
                    <a16:rowId xmlns:a16="http://schemas.microsoft.com/office/drawing/2014/main" val="10003"/>
                  </a:ext>
                </a:extLst>
              </a:tr>
              <a:tr h="452698">
                <a:tc>
                  <a:txBody>
                    <a:bodyPr/>
                    <a:lstStyle/>
                    <a:p>
                      <a:pPr marL="0" marR="0" algn="ctr">
                        <a:spcBef>
                          <a:spcPts val="0"/>
                        </a:spcBef>
                        <a:spcAft>
                          <a:spcPts val="1200"/>
                        </a:spcAft>
                      </a:pPr>
                      <a:r>
                        <a:rPr lang="en-US" sz="1100" b="0" dirty="0">
                          <a:solidFill>
                            <a:schemeClr val="tx1"/>
                          </a:solidFill>
                          <a:effectLst/>
                        </a:rPr>
                        <a:t>Chi-square as  goodness-of-fit:  Unequal distribution</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 </a:t>
                      </a:r>
                      <a:endParaRPr lang="en-US" sz="1000" b="0" dirty="0">
                        <a:solidFill>
                          <a:schemeClr val="tx1"/>
                        </a:solidFill>
                        <a:effectLst/>
                      </a:endParaRPr>
                    </a:p>
                    <a:p>
                      <a:pPr marL="0" marR="0" algn="ctr">
                        <a:spcBef>
                          <a:spcPts val="0"/>
                        </a:spcBef>
                        <a:spcAft>
                          <a:spcPts val="1200"/>
                        </a:spcAft>
                      </a:pPr>
                      <a:r>
                        <a:rPr lang="en-US" sz="1100" b="0" dirty="0">
                          <a:solidFill>
                            <a:schemeClr val="tx1"/>
                          </a:solidFill>
                          <a:effectLst/>
                        </a:rPr>
                        <a:t>1</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Whether sample distribution fit to a particular hypothesized distribution and as equal proportion</a:t>
                      </a:r>
                      <a:endParaRPr lang="en-US" sz="1000" b="0" dirty="0">
                        <a:solidFill>
                          <a:schemeClr val="tx1"/>
                        </a:solidFill>
                        <a:effectLst/>
                        <a:latin typeface="Arial"/>
                        <a:ea typeface="Times New Roman"/>
                        <a:cs typeface="Times New Roman"/>
                      </a:endParaRPr>
                    </a:p>
                  </a:txBody>
                  <a:tcPr marL="37590" marR="37590" marT="0" marB="0"/>
                </a:tc>
                <a:tc vMerge="1">
                  <a:txBody>
                    <a:bodyPr/>
                    <a:lstStyle/>
                    <a:p>
                      <a:endParaRPr lang="en-US"/>
                    </a:p>
                  </a:txBody>
                  <a:tcPr/>
                </a:tc>
                <a:extLst>
                  <a:ext uri="{0D108BD9-81ED-4DB2-BD59-A6C34878D82A}">
                    <a16:rowId xmlns:a16="http://schemas.microsoft.com/office/drawing/2014/main" val="10004"/>
                  </a:ext>
                </a:extLst>
              </a:tr>
              <a:tr h="453693">
                <a:tc>
                  <a:txBody>
                    <a:bodyPr/>
                    <a:lstStyle/>
                    <a:p>
                      <a:pPr marL="0" marR="0" algn="ctr">
                        <a:spcBef>
                          <a:spcPts val="0"/>
                        </a:spcBef>
                        <a:spcAft>
                          <a:spcPts val="0"/>
                        </a:spcAft>
                      </a:pPr>
                      <a:r>
                        <a:rPr lang="en-US" sz="1100" b="0" dirty="0">
                          <a:solidFill>
                            <a:schemeClr val="tx1"/>
                          </a:solidFill>
                          <a:effectLst/>
                        </a:rPr>
                        <a:t>Run test for dichotomous variable   </a:t>
                      </a:r>
                      <a:endParaRPr lang="en-US" sz="1000" b="0" dirty="0">
                        <a:solidFill>
                          <a:schemeClr val="tx1"/>
                        </a:solidFill>
                        <a:effectLst/>
                      </a:endParaRPr>
                    </a:p>
                    <a:p>
                      <a:pPr marL="0" marR="0" algn="ctr">
                        <a:spcBef>
                          <a:spcPts val="0"/>
                        </a:spcBef>
                        <a:spcAft>
                          <a:spcPts val="1200"/>
                        </a:spcAft>
                      </a:pPr>
                      <a:r>
                        <a:rPr lang="en-US" sz="1100" b="0" dirty="0">
                          <a:solidFill>
                            <a:schemeClr val="tx1"/>
                          </a:solidFill>
                          <a:effectLst/>
                        </a:rPr>
                        <a:t> </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 </a:t>
                      </a:r>
                      <a:endParaRPr lang="en-US" sz="1000" b="0" dirty="0">
                        <a:solidFill>
                          <a:schemeClr val="tx1"/>
                        </a:solidFill>
                        <a:effectLst/>
                      </a:endParaRPr>
                    </a:p>
                    <a:p>
                      <a:pPr marL="0" marR="0" algn="ctr">
                        <a:spcBef>
                          <a:spcPts val="0"/>
                        </a:spcBef>
                        <a:spcAft>
                          <a:spcPts val="1200"/>
                        </a:spcAft>
                      </a:pPr>
                      <a:r>
                        <a:rPr lang="en-US" sz="1100" b="0" dirty="0">
                          <a:solidFill>
                            <a:schemeClr val="tx1"/>
                          </a:solidFill>
                          <a:effectLst/>
                        </a:rPr>
                        <a:t>1</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Examine the randomness in two mutually exclusive events</a:t>
                      </a:r>
                      <a:endParaRPr lang="en-US" sz="1000" b="0" dirty="0">
                        <a:solidFill>
                          <a:schemeClr val="tx1"/>
                        </a:solidFill>
                        <a:effectLst/>
                        <a:latin typeface="Arial"/>
                        <a:ea typeface="Times New Roman"/>
                        <a:cs typeface="Times New Roman"/>
                      </a:endParaRPr>
                    </a:p>
                  </a:txBody>
                  <a:tcPr marL="37590" marR="37590" marT="0" marB="0"/>
                </a:tc>
                <a:tc vMerge="1">
                  <a:txBody>
                    <a:bodyPr/>
                    <a:lstStyle/>
                    <a:p>
                      <a:endParaRPr lang="en-US"/>
                    </a:p>
                  </a:txBody>
                  <a:tcPr/>
                </a:tc>
                <a:extLst>
                  <a:ext uri="{0D108BD9-81ED-4DB2-BD59-A6C34878D82A}">
                    <a16:rowId xmlns:a16="http://schemas.microsoft.com/office/drawing/2014/main" val="10005"/>
                  </a:ext>
                </a:extLst>
              </a:tr>
              <a:tr h="452698">
                <a:tc>
                  <a:txBody>
                    <a:bodyPr/>
                    <a:lstStyle/>
                    <a:p>
                      <a:pPr marL="0" marR="0" algn="ctr">
                        <a:spcBef>
                          <a:spcPts val="0"/>
                        </a:spcBef>
                        <a:spcAft>
                          <a:spcPts val="0"/>
                        </a:spcAft>
                      </a:pPr>
                      <a:r>
                        <a:rPr lang="en-US" sz="1100" b="0" dirty="0">
                          <a:solidFill>
                            <a:schemeClr val="tx1"/>
                          </a:solidFill>
                          <a:effectLst/>
                        </a:rPr>
                        <a:t>Run test for scale variable </a:t>
                      </a:r>
                      <a:endParaRPr lang="en-US" sz="1000" b="0" dirty="0">
                        <a:solidFill>
                          <a:schemeClr val="tx1"/>
                        </a:solidFill>
                        <a:effectLst/>
                      </a:endParaRPr>
                    </a:p>
                    <a:p>
                      <a:pPr marL="0" marR="0" algn="ctr">
                        <a:spcBef>
                          <a:spcPts val="0"/>
                        </a:spcBef>
                        <a:spcAft>
                          <a:spcPts val="0"/>
                        </a:spcAft>
                      </a:pPr>
                      <a:r>
                        <a:rPr lang="en-US" sz="1100" b="0" dirty="0">
                          <a:solidFill>
                            <a:schemeClr val="tx1"/>
                          </a:solidFill>
                          <a:effectLst/>
                        </a:rPr>
                        <a:t> </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1</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Examine the randomness in data based on continuous scale  </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One variable continuous in nature</a:t>
                      </a:r>
                      <a:endParaRPr lang="en-US" sz="1000" b="0" dirty="0">
                        <a:solidFill>
                          <a:schemeClr val="tx1"/>
                        </a:solidFill>
                        <a:effectLst/>
                        <a:latin typeface="Arial"/>
                        <a:ea typeface="Times New Roman"/>
                        <a:cs typeface="Times New Roman"/>
                      </a:endParaRPr>
                    </a:p>
                  </a:txBody>
                  <a:tcPr marL="37590" marR="37590" marT="0" marB="0"/>
                </a:tc>
                <a:extLst>
                  <a:ext uri="{0D108BD9-81ED-4DB2-BD59-A6C34878D82A}">
                    <a16:rowId xmlns:a16="http://schemas.microsoft.com/office/drawing/2014/main" val="10006"/>
                  </a:ext>
                </a:extLst>
              </a:tr>
              <a:tr h="452698">
                <a:tc>
                  <a:txBody>
                    <a:bodyPr/>
                    <a:lstStyle/>
                    <a:p>
                      <a:pPr marL="0" marR="0" algn="ctr">
                        <a:spcBef>
                          <a:spcPts val="0"/>
                        </a:spcBef>
                        <a:spcAft>
                          <a:spcPts val="0"/>
                        </a:spcAft>
                      </a:pPr>
                      <a:r>
                        <a:rPr lang="en-US" sz="1100" b="0" dirty="0">
                          <a:solidFill>
                            <a:schemeClr val="tx1"/>
                          </a:solidFill>
                          <a:effectLst/>
                        </a:rPr>
                        <a:t>Mann–Whitney </a:t>
                      </a:r>
                      <a:r>
                        <a:rPr lang="en-US" sz="1100" b="0" i="1" dirty="0">
                          <a:solidFill>
                            <a:schemeClr val="tx1"/>
                          </a:solidFill>
                          <a:effectLst/>
                        </a:rPr>
                        <a:t>U</a:t>
                      </a:r>
                      <a:r>
                        <a:rPr lang="en-US" sz="1100" b="0" dirty="0">
                          <a:solidFill>
                            <a:schemeClr val="tx1"/>
                          </a:solidFill>
                          <a:effectLst/>
                        </a:rPr>
                        <a:t>-test</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2</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Examine the difference between two distinct populations </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Independent variable is nominal and dependent variable is converted into rank order </a:t>
                      </a:r>
                      <a:endParaRPr lang="en-US" sz="1000" b="0" dirty="0">
                        <a:solidFill>
                          <a:schemeClr val="tx1"/>
                        </a:solidFill>
                        <a:effectLst/>
                        <a:latin typeface="Arial"/>
                        <a:ea typeface="Times New Roman"/>
                        <a:cs typeface="Times New Roman"/>
                      </a:endParaRPr>
                    </a:p>
                  </a:txBody>
                  <a:tcPr marL="37590" marR="37590" marT="0" marB="0"/>
                </a:tc>
                <a:extLst>
                  <a:ext uri="{0D108BD9-81ED-4DB2-BD59-A6C34878D82A}">
                    <a16:rowId xmlns:a16="http://schemas.microsoft.com/office/drawing/2014/main" val="10007"/>
                  </a:ext>
                </a:extLst>
              </a:tr>
              <a:tr h="453693">
                <a:tc>
                  <a:txBody>
                    <a:bodyPr/>
                    <a:lstStyle/>
                    <a:p>
                      <a:pPr marL="0" marR="0" algn="ctr">
                        <a:spcBef>
                          <a:spcPts val="0"/>
                        </a:spcBef>
                        <a:spcAft>
                          <a:spcPts val="0"/>
                        </a:spcAft>
                      </a:pPr>
                      <a:r>
                        <a:rPr lang="en-US" sz="1100" b="0" dirty="0">
                          <a:solidFill>
                            <a:schemeClr val="tx1"/>
                          </a:solidFill>
                          <a:effectLst/>
                        </a:rPr>
                        <a:t>Kruskal–Wallis H-test</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2</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Examine the difference among more than two distinct populations </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Independent variable is nominal (having more than two categories) and dependent variable is ordinal based</a:t>
                      </a:r>
                      <a:endParaRPr lang="en-US" sz="1000" b="0" dirty="0">
                        <a:solidFill>
                          <a:schemeClr val="tx1"/>
                        </a:solidFill>
                        <a:effectLst/>
                        <a:latin typeface="Arial"/>
                        <a:ea typeface="Times New Roman"/>
                        <a:cs typeface="Times New Roman"/>
                      </a:endParaRPr>
                    </a:p>
                  </a:txBody>
                  <a:tcPr marL="37590" marR="37590" marT="0" marB="0"/>
                </a:tc>
                <a:extLst>
                  <a:ext uri="{0D108BD9-81ED-4DB2-BD59-A6C34878D82A}">
                    <a16:rowId xmlns:a16="http://schemas.microsoft.com/office/drawing/2014/main" val="10008"/>
                  </a:ext>
                </a:extLst>
              </a:tr>
              <a:tr h="452698">
                <a:tc>
                  <a:txBody>
                    <a:bodyPr/>
                    <a:lstStyle/>
                    <a:p>
                      <a:pPr marL="0" marR="0" algn="ctr">
                        <a:spcBef>
                          <a:spcPts val="0"/>
                        </a:spcBef>
                        <a:spcAft>
                          <a:spcPts val="0"/>
                        </a:spcAft>
                      </a:pPr>
                      <a:r>
                        <a:rPr lang="en-US" sz="1100" b="0" dirty="0">
                          <a:solidFill>
                            <a:schemeClr val="tx1"/>
                          </a:solidFill>
                          <a:effectLst/>
                        </a:rPr>
                        <a:t>Wilcoxon matched pairs test </a:t>
                      </a:r>
                      <a:endParaRPr lang="en-US" sz="1000" b="0" dirty="0">
                        <a:solidFill>
                          <a:schemeClr val="tx1"/>
                        </a:solidFill>
                        <a:effectLst/>
                      </a:endParaRPr>
                    </a:p>
                    <a:p>
                      <a:pPr marL="0" marR="0" algn="ctr">
                        <a:spcBef>
                          <a:spcPts val="0"/>
                        </a:spcBef>
                        <a:spcAft>
                          <a:spcPts val="0"/>
                        </a:spcAft>
                      </a:pPr>
                      <a:r>
                        <a:rPr lang="en-US" sz="1100" b="0" dirty="0">
                          <a:solidFill>
                            <a:schemeClr val="tx1"/>
                          </a:solidFill>
                          <a:effectLst/>
                        </a:rPr>
                        <a:t> </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2</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Examine the difference between matched population </a:t>
                      </a:r>
                      <a:endParaRPr lang="en-US" sz="1000" b="0" dirty="0">
                        <a:solidFill>
                          <a:schemeClr val="tx1"/>
                        </a:solidFill>
                        <a:effectLst/>
                        <a:latin typeface="Arial"/>
                        <a:ea typeface="Times New Roman"/>
                        <a:cs typeface="Times New Roman"/>
                      </a:endParaRPr>
                    </a:p>
                  </a:txBody>
                  <a:tcPr marL="37590" marR="37590" marT="0" marB="0"/>
                </a:tc>
                <a:tc>
                  <a:txBody>
                    <a:bodyPr/>
                    <a:lstStyle/>
                    <a:p>
                      <a:pPr marL="0" marR="0" algn="ctr">
                        <a:spcBef>
                          <a:spcPts val="0"/>
                        </a:spcBef>
                        <a:spcAft>
                          <a:spcPts val="1200"/>
                        </a:spcAft>
                      </a:pPr>
                      <a:r>
                        <a:rPr lang="en-US" sz="1100" b="0" dirty="0">
                          <a:solidFill>
                            <a:schemeClr val="tx1"/>
                          </a:solidFill>
                          <a:effectLst/>
                        </a:rPr>
                        <a:t>One dependent variable is repeated in nature measured as rank order  </a:t>
                      </a:r>
                      <a:endParaRPr lang="en-US" sz="1000" b="0" dirty="0">
                        <a:solidFill>
                          <a:schemeClr val="tx1"/>
                        </a:solidFill>
                        <a:effectLst/>
                        <a:latin typeface="Arial"/>
                        <a:ea typeface="Times New Roman"/>
                        <a:cs typeface="Times New Roman"/>
                      </a:endParaRPr>
                    </a:p>
                  </a:txBody>
                  <a:tcPr marL="37590" marR="37590" marT="0" marB="0"/>
                </a:tc>
                <a:extLst>
                  <a:ext uri="{0D108BD9-81ED-4DB2-BD59-A6C34878D82A}">
                    <a16:rowId xmlns:a16="http://schemas.microsoft.com/office/drawing/2014/main" val="10009"/>
                  </a:ext>
                </a:extLst>
              </a:tr>
            </a:tbl>
          </a:graphicData>
        </a:graphic>
      </p:graphicFrame>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180890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28650" y="136525"/>
            <a:ext cx="7886700" cy="1325563"/>
          </a:xfrm>
        </p:spPr>
        <p:txBody>
          <a:bodyPr/>
          <a:lstStyle/>
          <a:p>
            <a:pPr algn="ctr"/>
            <a:r>
              <a:rPr lang="en-US" sz="4400" b="1" dirty="0">
                <a:latin typeface="+mn-lt"/>
              </a:rPr>
              <a:t>Key Terms </a:t>
            </a:r>
            <a:endParaRPr lang="en-US" dirty="0">
              <a:solidFill>
                <a:schemeClr val="tx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52719204"/>
              </p:ext>
            </p:extLst>
          </p:nvPr>
        </p:nvGraphicFramePr>
        <p:xfrm>
          <a:off x="1531937" y="2066779"/>
          <a:ext cx="6080126" cy="3291840"/>
        </p:xfrm>
        <a:graphic>
          <a:graphicData uri="http://schemas.openxmlformats.org/drawingml/2006/table">
            <a:tbl>
              <a:tblPr firstRow="1" firstCol="1" bandRow="1">
                <a:tableStyleId>{5940675A-B579-460E-94D1-54222C63F5DA}</a:tableStyleId>
              </a:tblPr>
              <a:tblGrid>
                <a:gridCol w="3040063">
                  <a:extLst>
                    <a:ext uri="{9D8B030D-6E8A-4147-A177-3AD203B41FA5}">
                      <a16:colId xmlns:a16="http://schemas.microsoft.com/office/drawing/2014/main" val="20000"/>
                    </a:ext>
                  </a:extLst>
                </a:gridCol>
                <a:gridCol w="3040063">
                  <a:extLst>
                    <a:ext uri="{9D8B030D-6E8A-4147-A177-3AD203B41FA5}">
                      <a16:colId xmlns:a16="http://schemas.microsoft.com/office/drawing/2014/main" val="20001"/>
                    </a:ext>
                  </a:extLst>
                </a:gridCol>
              </a:tblGrid>
              <a:tr h="1463675">
                <a:tc>
                  <a:txBody>
                    <a:bodyPr/>
                    <a:lstStyle/>
                    <a:p>
                      <a:pPr marL="0" marR="0">
                        <a:spcBef>
                          <a:spcPts val="0"/>
                        </a:spcBef>
                        <a:spcAft>
                          <a:spcPts val="0"/>
                        </a:spcAft>
                      </a:pPr>
                      <a:r>
                        <a:rPr lang="en-US" sz="2400" dirty="0">
                          <a:effectLst/>
                        </a:rPr>
                        <a:t>Binomial Test</a:t>
                      </a:r>
                    </a:p>
                    <a:p>
                      <a:pPr marL="0" marR="0">
                        <a:spcBef>
                          <a:spcPts val="0"/>
                        </a:spcBef>
                        <a:spcAft>
                          <a:spcPts val="0"/>
                        </a:spcAft>
                      </a:pPr>
                      <a:r>
                        <a:rPr lang="en-US" sz="2400" dirty="0">
                          <a:effectLst/>
                        </a:rPr>
                        <a:t>Completely randomized design </a:t>
                      </a:r>
                    </a:p>
                    <a:p>
                      <a:pPr marL="0" marR="0">
                        <a:spcBef>
                          <a:spcPts val="0"/>
                        </a:spcBef>
                        <a:spcAft>
                          <a:spcPts val="0"/>
                        </a:spcAft>
                      </a:pPr>
                      <a:r>
                        <a:rPr lang="en-US" sz="2400" dirty="0">
                          <a:effectLst/>
                        </a:rPr>
                        <a:t>Contingency table</a:t>
                      </a:r>
                    </a:p>
                    <a:p>
                      <a:pPr marL="0" marR="0">
                        <a:spcBef>
                          <a:spcPts val="0"/>
                        </a:spcBef>
                        <a:spcAft>
                          <a:spcPts val="0"/>
                        </a:spcAft>
                      </a:pPr>
                      <a:r>
                        <a:rPr lang="en-US" sz="2400" dirty="0">
                          <a:effectLst/>
                        </a:rPr>
                        <a:t>Expected frequency</a:t>
                      </a:r>
                    </a:p>
                    <a:p>
                      <a:pPr marL="0" marR="0">
                        <a:spcBef>
                          <a:spcPts val="0"/>
                        </a:spcBef>
                        <a:spcAft>
                          <a:spcPts val="0"/>
                        </a:spcAft>
                      </a:pPr>
                      <a:r>
                        <a:rPr lang="en-US" sz="2400" dirty="0">
                          <a:effectLst/>
                        </a:rPr>
                        <a:t>Goodness of fit test</a:t>
                      </a:r>
                    </a:p>
                    <a:p>
                      <a:pPr marL="0" marR="0">
                        <a:spcBef>
                          <a:spcPts val="0"/>
                        </a:spcBef>
                        <a:spcAft>
                          <a:spcPts val="0"/>
                        </a:spcAft>
                      </a:pPr>
                      <a:r>
                        <a:rPr lang="en-US" sz="2400" dirty="0" err="1">
                          <a:effectLst/>
                        </a:rPr>
                        <a:t>Kruskal</a:t>
                      </a:r>
                      <a:r>
                        <a:rPr lang="en-US" sz="2400" dirty="0">
                          <a:effectLst/>
                        </a:rPr>
                        <a:t>-Wallis H-Test</a:t>
                      </a:r>
                    </a:p>
                    <a:p>
                      <a:pPr marL="0" marR="0">
                        <a:spcBef>
                          <a:spcPts val="0"/>
                        </a:spcBef>
                        <a:spcAft>
                          <a:spcPts val="0"/>
                        </a:spcAft>
                      </a:pPr>
                      <a:r>
                        <a:rPr lang="en-US" sz="2400" dirty="0">
                          <a:effectLst/>
                        </a:rPr>
                        <a:t>Mann Whitney U-Test</a:t>
                      </a:r>
                    </a:p>
                    <a:p>
                      <a:pPr marL="0" marR="0">
                        <a:spcBef>
                          <a:spcPts val="0"/>
                        </a:spcBef>
                        <a:spcAft>
                          <a:spcPts val="0"/>
                        </a:spcAft>
                      </a:pPr>
                      <a:r>
                        <a:rPr lang="en-US" sz="2400" dirty="0">
                          <a:effectLst/>
                        </a:rPr>
                        <a:t>Non-parametric tests</a:t>
                      </a:r>
                      <a:endParaRPr lang="en-US" sz="2400" dirty="0">
                        <a:effectLst/>
                        <a:latin typeface="Arial"/>
                        <a:ea typeface="Times New Roman"/>
                        <a:cs typeface="Times New Roman"/>
                      </a:endParaRPr>
                    </a:p>
                  </a:txBody>
                  <a:tcPr marL="68573" marR="68573" marT="0" marB="0"/>
                </a:tc>
                <a:tc>
                  <a:txBody>
                    <a:bodyPr/>
                    <a:lstStyle/>
                    <a:p>
                      <a:pPr marL="0" marR="0">
                        <a:spcBef>
                          <a:spcPts val="0"/>
                        </a:spcBef>
                        <a:spcAft>
                          <a:spcPts val="0"/>
                        </a:spcAft>
                      </a:pPr>
                      <a:r>
                        <a:rPr lang="en-US" sz="2400" dirty="0">
                          <a:effectLst/>
                        </a:rPr>
                        <a:t>Normal distribution</a:t>
                      </a:r>
                    </a:p>
                    <a:p>
                      <a:pPr marL="0" marR="0">
                        <a:spcBef>
                          <a:spcPts val="0"/>
                        </a:spcBef>
                        <a:spcAft>
                          <a:spcPts val="0"/>
                        </a:spcAft>
                      </a:pPr>
                      <a:r>
                        <a:rPr lang="en-US" sz="2400" dirty="0">
                          <a:effectLst/>
                        </a:rPr>
                        <a:t>Observed frequency</a:t>
                      </a:r>
                    </a:p>
                    <a:p>
                      <a:pPr marL="0" marR="0">
                        <a:spcBef>
                          <a:spcPts val="0"/>
                        </a:spcBef>
                        <a:spcAft>
                          <a:spcPts val="0"/>
                        </a:spcAft>
                      </a:pPr>
                      <a:r>
                        <a:rPr lang="en-US" sz="2400" dirty="0">
                          <a:effectLst/>
                        </a:rPr>
                        <a:t>Repeated observation</a:t>
                      </a:r>
                    </a:p>
                    <a:p>
                      <a:pPr marL="0" marR="0">
                        <a:spcBef>
                          <a:spcPts val="0"/>
                        </a:spcBef>
                        <a:spcAft>
                          <a:spcPts val="0"/>
                        </a:spcAft>
                      </a:pPr>
                      <a:r>
                        <a:rPr lang="en-US" sz="2400" dirty="0">
                          <a:effectLst/>
                        </a:rPr>
                        <a:t>Run test</a:t>
                      </a:r>
                    </a:p>
                    <a:p>
                      <a:pPr marL="0" marR="0">
                        <a:spcBef>
                          <a:spcPts val="0"/>
                        </a:spcBef>
                        <a:spcAft>
                          <a:spcPts val="0"/>
                        </a:spcAft>
                      </a:pPr>
                      <a:r>
                        <a:rPr lang="en-US" sz="2400" dirty="0">
                          <a:effectLst/>
                        </a:rPr>
                        <a:t>Runs</a:t>
                      </a:r>
                    </a:p>
                    <a:p>
                      <a:pPr marL="0" marR="0">
                        <a:spcBef>
                          <a:spcPts val="0"/>
                        </a:spcBef>
                        <a:spcAft>
                          <a:spcPts val="0"/>
                        </a:spcAft>
                      </a:pPr>
                      <a:r>
                        <a:rPr lang="en-US" sz="2400" dirty="0">
                          <a:effectLst/>
                        </a:rPr>
                        <a:t>Test of Association</a:t>
                      </a:r>
                    </a:p>
                    <a:p>
                      <a:pPr marL="0" marR="0">
                        <a:spcBef>
                          <a:spcPts val="0"/>
                        </a:spcBef>
                        <a:spcAft>
                          <a:spcPts val="0"/>
                        </a:spcAft>
                      </a:pPr>
                      <a:r>
                        <a:rPr lang="en-US" sz="2400" dirty="0">
                          <a:effectLst/>
                        </a:rPr>
                        <a:t>Wilcoxon Matched Pairs Test</a:t>
                      </a:r>
                      <a:endParaRPr lang="en-US" sz="2400" dirty="0">
                        <a:effectLst/>
                        <a:latin typeface="Arial"/>
                        <a:ea typeface="Times New Roman"/>
                        <a:cs typeface="Times New Roman"/>
                      </a:endParaRPr>
                    </a:p>
                  </a:txBody>
                  <a:tcPr marL="68573" marR="68573" marT="0" marB="0"/>
                </a:tc>
                <a:extLst>
                  <a:ext uri="{0D108BD9-81ED-4DB2-BD59-A6C34878D82A}">
                    <a16:rowId xmlns:a16="http://schemas.microsoft.com/office/drawing/2014/main" val="10000"/>
                  </a:ext>
                </a:extLst>
              </a:tr>
            </a:tbl>
          </a:graphicData>
        </a:graphic>
      </p:graphicFrame>
      <p:sp>
        <p:nvSpPr>
          <p:cNvPr id="4916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415DE9-3E78-4B0E-A423-A90964E28AFF}" type="slidenum">
              <a:rPr lang="en-US" smtClean="0">
                <a:solidFill>
                  <a:srgbClr val="FEFEFE"/>
                </a:solidFill>
              </a:rPr>
              <a:pPr eaLnBrk="1" hangingPunct="1"/>
              <a:t>55</a:t>
            </a:fld>
            <a:endParaRPr lang="en-US">
              <a:solidFill>
                <a:srgbClr val="FEFEFE"/>
              </a:solidFill>
            </a:endParaRP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7360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84748" y="155812"/>
            <a:ext cx="7253785" cy="5948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Binomial Test Procedure</a:t>
            </a:r>
          </a:p>
        </p:txBody>
      </p:sp>
      <p:sp>
        <p:nvSpPr>
          <p:cNvPr id="3" name="Content Placeholder 2"/>
          <p:cNvSpPr txBox="1">
            <a:spLocks/>
          </p:cNvSpPr>
          <p:nvPr/>
        </p:nvSpPr>
        <p:spPr>
          <a:xfrm>
            <a:off x="941696" y="1669576"/>
            <a:ext cx="6939887" cy="374858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defRPr/>
            </a:pPr>
            <a:r>
              <a:rPr lang="en-US" sz="2400" b="1" dirty="0"/>
              <a:t>Binomial test: Dichotomous variable. </a:t>
            </a:r>
            <a:r>
              <a:rPr lang="en-US" sz="2400" dirty="0"/>
              <a:t>The binomial test is a non-parametric test procedure used to examine an expected proportion of a dichotomous variable drawn from a single sample. The test is applicable to determine whether the proportion of cases in one or two categories of the variable is different from a hypothesized proportion.</a:t>
            </a:r>
          </a:p>
          <a:p>
            <a:pPr algn="just">
              <a:defRPr/>
            </a:pPr>
            <a:endParaRPr lang="en-US" sz="2400" dirty="0"/>
          </a:p>
          <a:p>
            <a:pPr marL="69850" indent="0" algn="just">
              <a:buFont typeface="Wingdings 2" panose="05020102010507070707" pitchFamily="18" charset="2"/>
              <a:buNone/>
              <a:defRPr/>
            </a:pPr>
            <a:r>
              <a:rPr lang="en-US" sz="2400" dirty="0"/>
              <a:t>We use data </a:t>
            </a:r>
            <a:r>
              <a:rPr lang="en-US" sz="2400" dirty="0" err="1"/>
              <a:t>retail.sav</a:t>
            </a:r>
            <a:r>
              <a:rPr lang="en-US" sz="2400" dirty="0"/>
              <a:t> and examine whether the male category significantly differ in gender by 50 per cent. </a:t>
            </a: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881424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42281" y="2067044"/>
            <a:ext cx="6505433" cy="1938992"/>
          </a:xfrm>
          <a:prstGeom prst="rect">
            <a:avLst/>
          </a:prstGeom>
        </p:spPr>
        <p:txBody>
          <a:bodyPr wrap="square">
            <a:spAutoFit/>
          </a:bodyPr>
          <a:lstStyle/>
          <a:p>
            <a:pPr eaLnBrk="1" hangingPunct="1">
              <a:defRPr/>
            </a:pPr>
            <a:r>
              <a:rPr lang="en-US" sz="2400" dirty="0">
                <a:latin typeface="+mn-lt"/>
              </a:rPr>
              <a:t>Null hypothesis 	           </a:t>
            </a:r>
            <a:r>
              <a:rPr lang="en-US" sz="2400" i="1" dirty="0">
                <a:latin typeface="+mn-lt"/>
              </a:rPr>
              <a:t> H</a:t>
            </a:r>
            <a:r>
              <a:rPr lang="en-US" sz="2400" i="1" baseline="-25000" dirty="0">
                <a:latin typeface="+mn-lt"/>
              </a:rPr>
              <a:t>0</a:t>
            </a:r>
            <a:r>
              <a:rPr lang="en-US" sz="2400" dirty="0">
                <a:latin typeface="+mn-lt"/>
              </a:rPr>
              <a:t>: </a:t>
            </a:r>
            <a:r>
              <a:rPr lang="en-US" sz="2400" i="1" dirty="0">
                <a:latin typeface="+mn-lt"/>
              </a:rPr>
              <a:t>P </a:t>
            </a:r>
            <a:r>
              <a:rPr lang="en-US" sz="2400" dirty="0">
                <a:latin typeface="+mn-lt"/>
              </a:rPr>
              <a:t>= 0.5</a:t>
            </a:r>
            <a:r>
              <a:rPr lang="en-US" sz="2400" baseline="-25000" dirty="0">
                <a:latin typeface="+mn-lt"/>
              </a:rPr>
              <a:t> 	</a:t>
            </a:r>
          </a:p>
          <a:p>
            <a:pPr eaLnBrk="1" hangingPunct="1">
              <a:defRPr/>
            </a:pPr>
            <a:r>
              <a:rPr lang="en-US" sz="2400" dirty="0">
                <a:latin typeface="+mn-lt"/>
              </a:rPr>
              <a:t>(The category of male gender is 50 per cent.</a:t>
            </a:r>
            <a:r>
              <a:rPr lang="en-US" sz="2400" dirty="0"/>
              <a:t>)</a:t>
            </a:r>
            <a:endParaRPr lang="en-US" sz="2400" dirty="0">
              <a:latin typeface="+mn-lt"/>
            </a:endParaRPr>
          </a:p>
          <a:p>
            <a:pPr eaLnBrk="1" hangingPunct="1">
              <a:defRPr/>
            </a:pPr>
            <a:r>
              <a:rPr lang="en-US" sz="2400" dirty="0">
                <a:latin typeface="+mn-lt"/>
              </a:rPr>
              <a:t> </a:t>
            </a:r>
          </a:p>
          <a:p>
            <a:pPr eaLnBrk="1" hangingPunct="1">
              <a:defRPr/>
            </a:pPr>
            <a:r>
              <a:rPr lang="en-US" sz="2400" dirty="0">
                <a:latin typeface="+mn-lt"/>
              </a:rPr>
              <a:t>Alternative hypothesis 	H</a:t>
            </a:r>
            <a:r>
              <a:rPr lang="en-US" sz="2400" baseline="-25000" dirty="0">
                <a:latin typeface="+mn-lt"/>
              </a:rPr>
              <a:t>a</a:t>
            </a:r>
            <a:r>
              <a:rPr lang="en-US" sz="2400" dirty="0">
                <a:latin typeface="+mn-lt"/>
              </a:rPr>
              <a:t>: </a:t>
            </a:r>
            <a:r>
              <a:rPr lang="en-US" sz="2400" i="1" dirty="0">
                <a:latin typeface="+mn-lt"/>
              </a:rPr>
              <a:t>P</a:t>
            </a:r>
            <a:r>
              <a:rPr lang="en-US" sz="2400" dirty="0">
                <a:latin typeface="+mn-lt"/>
              </a:rPr>
              <a:t> ≠ 0.5 </a:t>
            </a:r>
          </a:p>
          <a:p>
            <a:pPr eaLnBrk="1" hangingPunct="1">
              <a:defRPr/>
            </a:pPr>
            <a:r>
              <a:rPr lang="en-US" sz="2400" dirty="0">
                <a:latin typeface="+mn-lt"/>
              </a:rPr>
              <a:t>(The category of male gender is not 50 per cent.) </a:t>
            </a:r>
            <a:r>
              <a:rPr lang="en-US" sz="2400" baseline="-25000" dirty="0">
                <a:latin typeface="+mn-lt"/>
              </a:rPr>
              <a:t> </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242991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6"/>
          <p:cNvGraphicFramePr>
            <a:graphicFrameLocks/>
          </p:cNvGraphicFramePr>
          <p:nvPr>
            <p:extLst>
              <p:ext uri="{D42A27DB-BD31-4B8C-83A1-F6EECF244321}">
                <p14:modId xmlns:p14="http://schemas.microsoft.com/office/powerpoint/2010/main" val="3579594767"/>
              </p:ext>
            </p:extLst>
          </p:nvPr>
        </p:nvGraphicFramePr>
        <p:xfrm>
          <a:off x="1689858" y="796119"/>
          <a:ext cx="6492922" cy="1655445"/>
        </p:xfrm>
        <a:graphic>
          <a:graphicData uri="http://schemas.openxmlformats.org/drawingml/2006/table">
            <a:tbl>
              <a:tblPr firstRow="1" firstCol="1" lastRow="1" lastCol="1" bandRow="1" bandCol="1">
                <a:tableStyleId>{5940675A-B579-460E-94D1-54222C63F5DA}</a:tableStyleId>
              </a:tblPr>
              <a:tblGrid>
                <a:gridCol w="6492922">
                  <a:extLst>
                    <a:ext uri="{9D8B030D-6E8A-4147-A177-3AD203B41FA5}">
                      <a16:colId xmlns:a16="http://schemas.microsoft.com/office/drawing/2014/main" val="20000"/>
                    </a:ext>
                  </a:extLst>
                </a:gridCol>
              </a:tblGrid>
              <a:tr h="99060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16.1. </a:t>
                      </a:r>
                      <a:r>
                        <a:rPr lang="en-US" sz="2400" kern="1200" dirty="0">
                          <a:effectLst/>
                        </a:rPr>
                        <a:t>Use retail.sav » </a:t>
                      </a:r>
                      <a:r>
                        <a:rPr lang="en-US" sz="2400" kern="1200" dirty="0" err="1">
                          <a:effectLst/>
                        </a:rPr>
                        <a:t>Analyse</a:t>
                      </a:r>
                      <a:r>
                        <a:rPr lang="en-US" sz="2400" kern="1200" dirty="0">
                          <a:effectLst/>
                        </a:rPr>
                        <a:t> » Non-parametric test » Legacy Dialog » Binomial test » Select Gender and transfer into Test Variable box » Use Test Proportion 0.5 » Click </a:t>
                      </a:r>
                      <a:r>
                        <a:rPr lang="en-US" sz="2400" i="1" kern="1200" dirty="0">
                          <a:effectLst/>
                        </a:rPr>
                        <a:t>OK </a:t>
                      </a:r>
                      <a:endParaRPr lang="en-US" sz="2400" i="1"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9419" y="2798928"/>
            <a:ext cx="3733800" cy="31242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689763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p:cNvGraphicFramePr>
            <a:graphicFrameLocks/>
          </p:cNvGraphicFramePr>
          <p:nvPr>
            <p:extLst>
              <p:ext uri="{D42A27DB-BD31-4B8C-83A1-F6EECF244321}">
                <p14:modId xmlns:p14="http://schemas.microsoft.com/office/powerpoint/2010/main" val="3842249597"/>
              </p:ext>
            </p:extLst>
          </p:nvPr>
        </p:nvGraphicFramePr>
        <p:xfrm>
          <a:off x="1078173" y="1810046"/>
          <a:ext cx="7806519" cy="2004316"/>
        </p:xfrm>
        <a:graphic>
          <a:graphicData uri="http://schemas.openxmlformats.org/drawingml/2006/table">
            <a:tbl>
              <a:tblPr/>
              <a:tblGrid>
                <a:gridCol w="1064526">
                  <a:extLst>
                    <a:ext uri="{9D8B030D-6E8A-4147-A177-3AD203B41FA5}">
                      <a16:colId xmlns:a16="http://schemas.microsoft.com/office/drawing/2014/main" val="20000"/>
                    </a:ext>
                  </a:extLst>
                </a:gridCol>
                <a:gridCol w="1037229">
                  <a:extLst>
                    <a:ext uri="{9D8B030D-6E8A-4147-A177-3AD203B41FA5}">
                      <a16:colId xmlns:a16="http://schemas.microsoft.com/office/drawing/2014/main" val="20001"/>
                    </a:ext>
                  </a:extLst>
                </a:gridCol>
                <a:gridCol w="1037230">
                  <a:extLst>
                    <a:ext uri="{9D8B030D-6E8A-4147-A177-3AD203B41FA5}">
                      <a16:colId xmlns:a16="http://schemas.microsoft.com/office/drawing/2014/main" val="20002"/>
                    </a:ext>
                  </a:extLst>
                </a:gridCol>
                <a:gridCol w="540681">
                  <a:extLst>
                    <a:ext uri="{9D8B030D-6E8A-4147-A177-3AD203B41FA5}">
                      <a16:colId xmlns:a16="http://schemas.microsoft.com/office/drawing/2014/main" val="20003"/>
                    </a:ext>
                  </a:extLst>
                </a:gridCol>
                <a:gridCol w="1328771">
                  <a:extLst>
                    <a:ext uri="{9D8B030D-6E8A-4147-A177-3AD203B41FA5}">
                      <a16:colId xmlns:a16="http://schemas.microsoft.com/office/drawing/2014/main" val="20004"/>
                    </a:ext>
                  </a:extLst>
                </a:gridCol>
                <a:gridCol w="1064719">
                  <a:extLst>
                    <a:ext uri="{9D8B030D-6E8A-4147-A177-3AD203B41FA5}">
                      <a16:colId xmlns:a16="http://schemas.microsoft.com/office/drawing/2014/main" val="20005"/>
                    </a:ext>
                  </a:extLst>
                </a:gridCol>
                <a:gridCol w="1733363">
                  <a:extLst>
                    <a:ext uri="{9D8B030D-6E8A-4147-A177-3AD203B41FA5}">
                      <a16:colId xmlns:a16="http://schemas.microsoft.com/office/drawing/2014/main" val="20006"/>
                    </a:ext>
                  </a:extLst>
                </a:gridCol>
              </a:tblGrid>
              <a:tr h="420370">
                <a:tc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Category</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Observed Prop.</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Test Prop.</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Exact Sig. (2-tailed)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266">
                <a:tc rowSpan="3">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Gender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Group 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Male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75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0.63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0.50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0.008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0185">
                <a:tc vMerge="1">
                  <a:txBody>
                    <a:bodyPr/>
                    <a:lstStyle/>
                    <a:p>
                      <a:endParaRPr lang="en-US"/>
                    </a:p>
                  </a:txBody>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Group 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Female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0.38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0185">
                <a:tc vMerge="1">
                  <a:txBody>
                    <a:bodyPr/>
                    <a:lstStyle/>
                    <a:p>
                      <a:endParaRPr lang="en-US"/>
                    </a:p>
                  </a:txBody>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Total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120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1078173" y="1082110"/>
            <a:ext cx="6140355" cy="461665"/>
          </a:xfrm>
          <a:prstGeom prst="rect">
            <a:avLst/>
          </a:prstGeom>
          <a:no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16.1. Output: Binomial Test</a:t>
            </a:r>
            <a:endParaRPr lang="en-US" sz="2400" dirty="0">
              <a:latin typeface="+mn-lt"/>
            </a:endParaRPr>
          </a:p>
        </p:txBody>
      </p:sp>
      <p:sp>
        <p:nvSpPr>
          <p:cNvPr id="6" name="Rectangle 5"/>
          <p:cNvSpPr/>
          <p:nvPr/>
        </p:nvSpPr>
        <p:spPr>
          <a:xfrm>
            <a:off x="1445524" y="4179437"/>
            <a:ext cx="7071815" cy="1569660"/>
          </a:xfrm>
          <a:prstGeom prst="rect">
            <a:avLst/>
          </a:prstGeom>
          <a:ln w="12700">
            <a:solidFill>
              <a:srgbClr val="92D050"/>
            </a:solidFill>
          </a:ln>
        </p:spPr>
        <p:txBody>
          <a:bodyPr wrap="square">
            <a:spAutoFit/>
          </a:bodyPr>
          <a:lstStyle/>
          <a:p>
            <a:pPr eaLnBrk="1" hangingPunct="1">
              <a:defRPr/>
            </a:pPr>
            <a:r>
              <a:rPr lang="en-US" sz="2400" dirty="0">
                <a:latin typeface="+mn-lt"/>
              </a:rPr>
              <a:t>The </a:t>
            </a:r>
            <a:r>
              <a:rPr lang="en-US" sz="2400" i="1" dirty="0">
                <a:latin typeface="+mn-lt"/>
              </a:rPr>
              <a:t>p</a:t>
            </a:r>
            <a:r>
              <a:rPr lang="en-US" sz="2400" dirty="0">
                <a:latin typeface="+mn-lt"/>
              </a:rPr>
              <a:t>-value is less than 5 per cent LoS (</a:t>
            </a:r>
            <a:r>
              <a:rPr lang="en-US" sz="2400" i="1" dirty="0">
                <a:latin typeface="+mn-lt"/>
              </a:rPr>
              <a:t>p </a:t>
            </a:r>
            <a:r>
              <a:rPr lang="en-US" sz="2400" dirty="0">
                <a:latin typeface="+mn-lt"/>
              </a:rPr>
              <a:t>&lt; 0.05, 0.008).  Consequently, there is sufficient evidence to reject the null hypothesis and conclude that there is significantly greater proportion of male than the female category. </a:t>
            </a: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246065953"/>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322</TotalTime>
  <Words>3800</Words>
  <Application>Microsoft Office PowerPoint</Application>
  <PresentationFormat>On-screen Show (4:3)</PresentationFormat>
  <Paragraphs>983</Paragraphs>
  <Slides>55</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55</vt:i4>
      </vt:variant>
    </vt:vector>
  </HeadingPairs>
  <TitlesOfParts>
    <vt:vector size="62" baseType="lpstr">
      <vt:lpstr>Arial</vt:lpstr>
      <vt:lpstr>Calibri</vt:lpstr>
      <vt:lpstr>Calibri Light</vt:lpstr>
      <vt:lpstr>Wingdings 2</vt:lpstr>
      <vt:lpstr>2_Custom Design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Terms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Abhishek Sharma</cp:lastModifiedBy>
  <cp:revision>133</cp:revision>
  <dcterms:created xsi:type="dcterms:W3CDTF">2016-03-11T09:55:25Z</dcterms:created>
  <dcterms:modified xsi:type="dcterms:W3CDTF">2022-11-16T07:13:06Z</dcterms:modified>
</cp:coreProperties>
</file>