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33"/>
  </p:notesMasterIdLst>
  <p:handoutMasterIdLst>
    <p:handoutMasterId r:id="rId34"/>
  </p:handoutMasterIdLst>
  <p:sldIdLst>
    <p:sldId id="259" r:id="rId4"/>
    <p:sldId id="260" r:id="rId5"/>
    <p:sldId id="262" r:id="rId6"/>
    <p:sldId id="263" r:id="rId7"/>
    <p:sldId id="261" r:id="rId8"/>
    <p:sldId id="264" r:id="rId9"/>
    <p:sldId id="265" r:id="rId10"/>
    <p:sldId id="267" r:id="rId11"/>
    <p:sldId id="269" r:id="rId12"/>
    <p:sldId id="268" r:id="rId13"/>
    <p:sldId id="271" r:id="rId14"/>
    <p:sldId id="270" r:id="rId15"/>
    <p:sldId id="273" r:id="rId16"/>
    <p:sldId id="274" r:id="rId17"/>
    <p:sldId id="275" r:id="rId18"/>
    <p:sldId id="276" r:id="rId19"/>
    <p:sldId id="277" r:id="rId20"/>
    <p:sldId id="278" r:id="rId21"/>
    <p:sldId id="272" r:id="rId22"/>
    <p:sldId id="281" r:id="rId23"/>
    <p:sldId id="280" r:id="rId24"/>
    <p:sldId id="279" r:id="rId25"/>
    <p:sldId id="284" r:id="rId26"/>
    <p:sldId id="285" r:id="rId27"/>
    <p:sldId id="283" r:id="rId28"/>
    <p:sldId id="282" r:id="rId29"/>
    <p:sldId id="288" r:id="rId30"/>
    <p:sldId id="286" r:id="rId31"/>
    <p:sldId id="29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Shruti Gupta" userId="efc20510-ac0f-4b78-ab9b-febf1b22575a" providerId="ADAL" clId="{00399705-D3C9-42C7-ACD7-1A11601C55B7}"/>
    <pc:docChg chg="custSel modSld">
      <pc:chgData name="Shruti Gupta" userId="efc20510-ac0f-4b78-ab9b-febf1b22575a" providerId="ADAL" clId="{00399705-D3C9-42C7-ACD7-1A11601C55B7}" dt="2020-08-17T07:47:15.243" v="7" actId="313"/>
      <pc:docMkLst>
        <pc:docMk/>
      </pc:docMkLst>
      <pc:sldChg chg="modSp mod">
        <pc:chgData name="Shruti Gupta" userId="efc20510-ac0f-4b78-ab9b-febf1b22575a" providerId="ADAL" clId="{00399705-D3C9-42C7-ACD7-1A11601C55B7}" dt="2020-08-05T06:20:30.760" v="0" actId="20577"/>
        <pc:sldMkLst>
          <pc:docMk/>
          <pc:sldMk cId="2132287536" sldId="260"/>
        </pc:sldMkLst>
        <pc:spChg chg="mod">
          <ac:chgData name="Shruti Gupta" userId="efc20510-ac0f-4b78-ab9b-febf1b22575a" providerId="ADAL" clId="{00399705-D3C9-42C7-ACD7-1A11601C55B7}" dt="2020-08-05T06:20:30.760" v="0" actId="20577"/>
          <ac:spMkLst>
            <pc:docMk/>
            <pc:sldMk cId="2132287536" sldId="260"/>
            <ac:spMk id="4" creationId="{00000000-0000-0000-0000-000000000000}"/>
          </ac:spMkLst>
        </pc:spChg>
      </pc:sldChg>
      <pc:sldChg chg="modSp mod">
        <pc:chgData name="Shruti Gupta" userId="efc20510-ac0f-4b78-ab9b-febf1b22575a" providerId="ADAL" clId="{00399705-D3C9-42C7-ACD7-1A11601C55B7}" dt="2020-08-05T06:30:52.714" v="3" actId="14734"/>
        <pc:sldMkLst>
          <pc:docMk/>
          <pc:sldMk cId="1397019418" sldId="264"/>
        </pc:sldMkLst>
        <pc:graphicFrameChg chg="mod modGraphic">
          <ac:chgData name="Shruti Gupta" userId="efc20510-ac0f-4b78-ab9b-febf1b22575a" providerId="ADAL" clId="{00399705-D3C9-42C7-ACD7-1A11601C55B7}" dt="2020-08-05T06:30:52.714" v="3" actId="14734"/>
          <ac:graphicFrameMkLst>
            <pc:docMk/>
            <pc:sldMk cId="1397019418" sldId="264"/>
            <ac:graphicFrameMk id="2" creationId="{00000000-0000-0000-0000-000000000000}"/>
          </ac:graphicFrameMkLst>
        </pc:graphicFrameChg>
      </pc:sldChg>
      <pc:sldChg chg="modSp mod">
        <pc:chgData name="Shruti Gupta" userId="efc20510-ac0f-4b78-ab9b-febf1b22575a" providerId="ADAL" clId="{00399705-D3C9-42C7-ACD7-1A11601C55B7}" dt="2020-08-05T06:31:09.386" v="4" actId="20577"/>
        <pc:sldMkLst>
          <pc:docMk/>
          <pc:sldMk cId="181844190" sldId="265"/>
        </pc:sldMkLst>
        <pc:graphicFrameChg chg="modGraphic">
          <ac:chgData name="Shruti Gupta" userId="efc20510-ac0f-4b78-ab9b-febf1b22575a" providerId="ADAL" clId="{00399705-D3C9-42C7-ACD7-1A11601C55B7}" dt="2020-08-05T06:31:09.386" v="4" actId="20577"/>
          <ac:graphicFrameMkLst>
            <pc:docMk/>
            <pc:sldMk cId="181844190" sldId="265"/>
            <ac:graphicFrameMk id="4" creationId="{00000000-0000-0000-0000-000000000000}"/>
          </ac:graphicFrameMkLst>
        </pc:graphicFrameChg>
      </pc:sldChg>
      <pc:sldChg chg="modSp mod">
        <pc:chgData name="Shruti Gupta" userId="efc20510-ac0f-4b78-ab9b-febf1b22575a" providerId="ADAL" clId="{00399705-D3C9-42C7-ACD7-1A11601C55B7}" dt="2020-08-17T07:47:13.970" v="6" actId="313"/>
        <pc:sldMkLst>
          <pc:docMk/>
          <pc:sldMk cId="937416496" sldId="268"/>
        </pc:sldMkLst>
        <pc:graphicFrameChg chg="modGraphic">
          <ac:chgData name="Shruti Gupta" userId="efc20510-ac0f-4b78-ab9b-febf1b22575a" providerId="ADAL" clId="{00399705-D3C9-42C7-ACD7-1A11601C55B7}" dt="2020-08-17T07:47:13.970" v="6" actId="313"/>
          <ac:graphicFrameMkLst>
            <pc:docMk/>
            <pc:sldMk cId="937416496" sldId="268"/>
            <ac:graphicFrameMk id="5" creationId="{00000000-0000-0000-0000-000000000000}"/>
          </ac:graphicFrameMkLst>
        </pc:graphicFrameChg>
      </pc:sldChg>
      <pc:sldChg chg="modSp mod">
        <pc:chgData name="Shruti Gupta" userId="efc20510-ac0f-4b78-ab9b-febf1b22575a" providerId="ADAL" clId="{00399705-D3C9-42C7-ACD7-1A11601C55B7}" dt="2020-08-17T07:47:15.243" v="7" actId="313"/>
        <pc:sldMkLst>
          <pc:docMk/>
          <pc:sldMk cId="55170571" sldId="279"/>
        </pc:sldMkLst>
        <pc:graphicFrameChg chg="modGraphic">
          <ac:chgData name="Shruti Gupta" userId="efc20510-ac0f-4b78-ab9b-febf1b22575a" providerId="ADAL" clId="{00399705-D3C9-42C7-ACD7-1A11601C55B7}" dt="2020-08-17T07:47:15.243" v="7" actId="313"/>
          <ac:graphicFrameMkLst>
            <pc:docMk/>
            <pc:sldMk cId="55170571" sldId="279"/>
            <ac:graphicFrameMk id="4" creationId="{00000000-0000-0000-0000-000000000000}"/>
          </ac:graphicFrameMkLst>
        </pc:graphicFrameChg>
      </pc:sldChg>
      <pc:sldChg chg="modSp mod">
        <pc:chgData name="Shruti Gupta" userId="efc20510-ac0f-4b78-ab9b-febf1b22575a" providerId="ADAL" clId="{00399705-D3C9-42C7-ACD7-1A11601C55B7}" dt="2020-08-05T06:39:59.094" v="5" actId="14100"/>
        <pc:sldMkLst>
          <pc:docMk/>
          <pc:sldMk cId="665673572" sldId="281"/>
        </pc:sldMkLst>
        <pc:spChg chg="mod">
          <ac:chgData name="Shruti Gupta" userId="efc20510-ac0f-4b78-ab9b-febf1b22575a" providerId="ADAL" clId="{00399705-D3C9-42C7-ACD7-1A11601C55B7}" dt="2020-08-05T06:39:59.094" v="5" actId="14100"/>
          <ac:spMkLst>
            <pc:docMk/>
            <pc:sldMk cId="665673572" sldId="281"/>
            <ac:spMk id="3" creationId="{00000000-0000-0000-0000-000000000000}"/>
          </ac:spMkLst>
        </pc:spChg>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17</a:t>
            </a:r>
          </a:p>
          <a:p>
            <a:pPr marL="69850" algn="ctr"/>
            <a:r>
              <a:rPr lang="en-US" altLang="en-US" sz="2500" b="1" dirty="0">
                <a:latin typeface="+mn-lt"/>
              </a:rPr>
              <a:t>Reliability Analysis </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149225"/>
            <a:ext cx="7949821" cy="5175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Reliability Analysis with SPSS </a:t>
            </a:r>
          </a:p>
        </p:txBody>
      </p:sp>
      <p:sp>
        <p:nvSpPr>
          <p:cNvPr id="3" name="Content Placeholder 2"/>
          <p:cNvSpPr txBox="1">
            <a:spLocks/>
          </p:cNvSpPr>
          <p:nvPr/>
        </p:nvSpPr>
        <p:spPr>
          <a:xfrm>
            <a:off x="1007659" y="1210339"/>
            <a:ext cx="6777038" cy="457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Selection of Method for Reliability</a:t>
            </a:r>
            <a:endParaRPr lang="en-US" altLang="en-US" sz="2400" dirty="0"/>
          </a:p>
        </p:txBody>
      </p:sp>
      <p:graphicFrame>
        <p:nvGraphicFramePr>
          <p:cNvPr id="5" name="Content Placeholder 6"/>
          <p:cNvGraphicFramePr>
            <a:graphicFrameLocks/>
          </p:cNvGraphicFramePr>
          <p:nvPr>
            <p:extLst>
              <p:ext uri="{D42A27DB-BD31-4B8C-83A1-F6EECF244321}">
                <p14:modId xmlns:p14="http://schemas.microsoft.com/office/powerpoint/2010/main" val="1621660163"/>
              </p:ext>
            </p:extLst>
          </p:nvPr>
        </p:nvGraphicFramePr>
        <p:xfrm>
          <a:off x="1015051" y="1764956"/>
          <a:ext cx="6834116" cy="1234821"/>
        </p:xfrm>
        <a:graphic>
          <a:graphicData uri="http://schemas.openxmlformats.org/drawingml/2006/table">
            <a:tbl>
              <a:tblPr firstRow="1" firstCol="1" lastRow="1" lastCol="1" bandRow="1" bandCol="1">
                <a:tableStyleId>{5940675A-B579-460E-94D1-54222C63F5DA}</a:tableStyleId>
              </a:tblPr>
              <a:tblGrid>
                <a:gridCol w="6834116">
                  <a:extLst>
                    <a:ext uri="{9D8B030D-6E8A-4147-A177-3AD203B41FA5}">
                      <a16:colId xmlns:a16="http://schemas.microsoft.com/office/drawing/2014/main" val="20000"/>
                    </a:ext>
                  </a:extLst>
                </a:gridCol>
              </a:tblGrid>
              <a:tr h="9906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17.1. </a:t>
                      </a:r>
                      <a:r>
                        <a:rPr lang="en-US" sz="2400" kern="1200" dirty="0">
                          <a:effectLst/>
                        </a:rPr>
                        <a:t>Use </a:t>
                      </a:r>
                      <a:r>
                        <a:rPr lang="en-US" sz="2400" kern="1200" dirty="0" err="1">
                          <a:effectLst/>
                        </a:rPr>
                        <a:t>reliability.sav</a:t>
                      </a:r>
                      <a:r>
                        <a:rPr lang="en-US" sz="2400" kern="1200" dirty="0">
                          <a:effectLst/>
                        </a:rPr>
                        <a:t> » Menu bar » </a:t>
                      </a:r>
                      <a:r>
                        <a:rPr lang="en-US" sz="2400" kern="1200" dirty="0" err="1">
                          <a:effectLst/>
                        </a:rPr>
                        <a:t>analyse</a:t>
                      </a:r>
                      <a:r>
                        <a:rPr lang="en-US" sz="2400" kern="1200" dirty="0">
                          <a:effectLst/>
                        </a:rPr>
                        <a:t> » Scale » Reliability Analysis » Select all items (I-1 to I-10) and transfer to Items box » Click on Statistics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4191000" cy="2667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374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63975" y="498143"/>
            <a:ext cx="6334729" cy="11430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200" b="1" dirty="0"/>
              <a:t>SPSS Path for Computing Descriptive Statistics, Inter-item Correlation and Summary</a:t>
            </a:r>
            <a:endParaRPr lang="en-US" altLang="en-US" sz="2200" dirty="0"/>
          </a:p>
        </p:txBody>
      </p:sp>
      <p:graphicFrame>
        <p:nvGraphicFramePr>
          <p:cNvPr id="4" name="Content Placeholder 6"/>
          <p:cNvGraphicFramePr>
            <a:graphicFrameLocks/>
          </p:cNvGraphicFramePr>
          <p:nvPr>
            <p:extLst>
              <p:ext uri="{D42A27DB-BD31-4B8C-83A1-F6EECF244321}">
                <p14:modId xmlns:p14="http://schemas.microsoft.com/office/powerpoint/2010/main" val="1081107415"/>
              </p:ext>
            </p:extLst>
          </p:nvPr>
        </p:nvGraphicFramePr>
        <p:xfrm>
          <a:off x="1865090" y="1436427"/>
          <a:ext cx="6260909" cy="1517650"/>
        </p:xfrm>
        <a:graphic>
          <a:graphicData uri="http://schemas.openxmlformats.org/drawingml/2006/table">
            <a:tbl>
              <a:tblPr firstRow="1" firstCol="1" lastRow="1" lastCol="1" bandRow="1" bandCol="1">
                <a:tableStyleId>{5940675A-B579-460E-94D1-54222C63F5DA}</a:tableStyleId>
              </a:tblPr>
              <a:tblGrid>
                <a:gridCol w="6260909">
                  <a:extLst>
                    <a:ext uri="{9D8B030D-6E8A-4147-A177-3AD203B41FA5}">
                      <a16:colId xmlns:a16="http://schemas.microsoft.com/office/drawing/2014/main" val="20000"/>
                    </a:ext>
                  </a:extLst>
                </a:gridCol>
              </a:tblGrid>
              <a:tr h="15176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200" b="1" kern="1200" dirty="0">
                          <a:effectLst/>
                        </a:rPr>
                        <a:t>Exhibit 17.2. </a:t>
                      </a:r>
                      <a:r>
                        <a:rPr lang="en-US" sz="2200" kern="1200" dirty="0">
                          <a:effectLst/>
                        </a:rPr>
                        <a:t>Click Statistics option » Select Item, Scale, and Scale if item deleted in area Descriptive for » Select Correlations in Inter-item » Scale Means and Variances in Summaries » Continue » Click </a:t>
                      </a:r>
                      <a:r>
                        <a:rPr lang="en-US" sz="2200" i="1" kern="1200" dirty="0">
                          <a:effectLst/>
                        </a:rPr>
                        <a:t>OK</a:t>
                      </a:r>
                      <a:endParaRPr lang="en-US" sz="22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848" y="3134434"/>
            <a:ext cx="327660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5840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05802" y="-27296"/>
            <a:ext cx="6284795" cy="8502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the Outputs of Reliability Analysis</a:t>
            </a:r>
          </a:p>
        </p:txBody>
      </p:sp>
      <p:sp>
        <p:nvSpPr>
          <p:cNvPr id="3" name="Content Placeholder 2"/>
          <p:cNvSpPr txBox="1">
            <a:spLocks/>
          </p:cNvSpPr>
          <p:nvPr/>
        </p:nvSpPr>
        <p:spPr>
          <a:xfrm>
            <a:off x="1061623" y="1298576"/>
            <a:ext cx="3167987" cy="47563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Cronbach's Alpha</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781680970"/>
              </p:ext>
            </p:extLst>
          </p:nvPr>
        </p:nvGraphicFramePr>
        <p:xfrm>
          <a:off x="1018463" y="2624137"/>
          <a:ext cx="7208293" cy="1212470"/>
        </p:xfrm>
        <a:graphic>
          <a:graphicData uri="http://schemas.openxmlformats.org/drawingml/2006/table">
            <a:tbl>
              <a:tblPr/>
              <a:tblGrid>
                <a:gridCol w="1978747">
                  <a:extLst>
                    <a:ext uri="{9D8B030D-6E8A-4147-A177-3AD203B41FA5}">
                      <a16:colId xmlns:a16="http://schemas.microsoft.com/office/drawing/2014/main" val="20000"/>
                    </a:ext>
                  </a:extLst>
                </a:gridCol>
                <a:gridCol w="3109460">
                  <a:extLst>
                    <a:ext uri="{9D8B030D-6E8A-4147-A177-3AD203B41FA5}">
                      <a16:colId xmlns:a16="http://schemas.microsoft.com/office/drawing/2014/main" val="20001"/>
                    </a:ext>
                  </a:extLst>
                </a:gridCol>
                <a:gridCol w="2120086">
                  <a:extLst>
                    <a:ext uri="{9D8B030D-6E8A-4147-A177-3AD203B41FA5}">
                      <a16:colId xmlns:a16="http://schemas.microsoft.com/office/drawing/2014/main" val="20002"/>
                    </a:ext>
                  </a:extLst>
                </a:gridCol>
              </a:tblGrid>
              <a:tr h="631031">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Cronbach's Alpha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Cronbach's Alpha Based on Standardized Items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 of Items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0.651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0.662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1018463" y="1946329"/>
            <a:ext cx="3917932"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17.4a. Cronbach's Alpha</a:t>
            </a:r>
            <a:endParaRPr lang="en-US" sz="2400" dirty="0">
              <a:latin typeface="+mn-lt"/>
            </a:endParaRPr>
          </a:p>
        </p:txBody>
      </p:sp>
      <p:sp>
        <p:nvSpPr>
          <p:cNvPr id="10" name="Rectangle 10"/>
          <p:cNvSpPr>
            <a:spLocks noChangeArrowheads="1"/>
          </p:cNvSpPr>
          <p:nvPr/>
        </p:nvSpPr>
        <p:spPr bwMode="auto">
          <a:xfrm>
            <a:off x="1018463" y="4482554"/>
            <a:ext cx="7259472" cy="1200329"/>
          </a:xfrm>
          <a:prstGeom prst="rect">
            <a:avLst/>
          </a:prstGeom>
          <a:noFill/>
          <a:ln w="9525">
            <a:solidFill>
              <a:schemeClr val="accent1"/>
            </a:solidFill>
            <a:miter lim="800000"/>
            <a:headEnd/>
            <a:tailEnd/>
          </a:ln>
        </p:spPr>
        <p:txBody>
          <a:bodyPr wrap="square">
            <a:spAutoFit/>
          </a:bodyPr>
          <a:lstStyle/>
          <a:p>
            <a:pPr algn="just" eaLnBrk="1" hangingPunct="1">
              <a:defRPr/>
            </a:pPr>
            <a:r>
              <a:rPr lang="en-US" sz="2400" dirty="0">
                <a:latin typeface="+mn-lt"/>
              </a:rPr>
              <a:t>The value 0.651 (Cronbach's Alpha) is a questionable value (less than 0.7). Hence, we need to notice other associated outputs to improve or rectify this value.</a:t>
            </a: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8655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869909" y="428177"/>
            <a:ext cx="3959557" cy="57116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Individual Item Statistics</a:t>
            </a:r>
            <a:endParaRPr lang="en-US" alt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661356562"/>
              </p:ext>
            </p:extLst>
          </p:nvPr>
        </p:nvGraphicFramePr>
        <p:xfrm>
          <a:off x="1153288" y="1554402"/>
          <a:ext cx="7676812" cy="3192085"/>
        </p:xfrm>
        <a:graphic>
          <a:graphicData uri="http://schemas.openxmlformats.org/drawingml/2006/table">
            <a:tbl>
              <a:tblPr/>
              <a:tblGrid>
                <a:gridCol w="606610">
                  <a:extLst>
                    <a:ext uri="{9D8B030D-6E8A-4147-A177-3AD203B41FA5}">
                      <a16:colId xmlns:a16="http://schemas.microsoft.com/office/drawing/2014/main" val="20000"/>
                    </a:ext>
                  </a:extLst>
                </a:gridCol>
                <a:gridCol w="848839">
                  <a:extLst>
                    <a:ext uri="{9D8B030D-6E8A-4147-A177-3AD203B41FA5}">
                      <a16:colId xmlns:a16="http://schemas.microsoft.com/office/drawing/2014/main" val="20001"/>
                    </a:ext>
                  </a:extLst>
                </a:gridCol>
                <a:gridCol w="1563104">
                  <a:extLst>
                    <a:ext uri="{9D8B030D-6E8A-4147-A177-3AD203B41FA5}">
                      <a16:colId xmlns:a16="http://schemas.microsoft.com/office/drawing/2014/main" val="20002"/>
                    </a:ext>
                  </a:extLst>
                </a:gridCol>
                <a:gridCol w="604875">
                  <a:extLst>
                    <a:ext uri="{9D8B030D-6E8A-4147-A177-3AD203B41FA5}">
                      <a16:colId xmlns:a16="http://schemas.microsoft.com/office/drawing/2014/main" val="20003"/>
                    </a:ext>
                  </a:extLst>
                </a:gridCol>
                <a:gridCol w="720141">
                  <a:extLst>
                    <a:ext uri="{9D8B030D-6E8A-4147-A177-3AD203B41FA5}">
                      <a16:colId xmlns:a16="http://schemas.microsoft.com/office/drawing/2014/main" val="20004"/>
                    </a:ext>
                  </a:extLst>
                </a:gridCol>
                <a:gridCol w="846769">
                  <a:extLst>
                    <a:ext uri="{9D8B030D-6E8A-4147-A177-3AD203B41FA5}">
                      <a16:colId xmlns:a16="http://schemas.microsoft.com/office/drawing/2014/main" val="20005"/>
                    </a:ext>
                  </a:extLst>
                </a:gridCol>
                <a:gridCol w="1368492">
                  <a:extLst>
                    <a:ext uri="{9D8B030D-6E8A-4147-A177-3AD203B41FA5}">
                      <a16:colId xmlns:a16="http://schemas.microsoft.com/office/drawing/2014/main" val="20006"/>
                    </a:ext>
                  </a:extLst>
                </a:gridCol>
                <a:gridCol w="1117982">
                  <a:extLst>
                    <a:ext uri="{9D8B030D-6E8A-4147-A177-3AD203B41FA5}">
                      <a16:colId xmlns:a16="http://schemas.microsoft.com/office/drawing/2014/main" val="20007"/>
                    </a:ext>
                  </a:extLst>
                </a:gridCol>
              </a:tblGrid>
              <a:tr h="210344">
                <a:tc gridSpan="4">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 Statistics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 Statistics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4.70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1.70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1.74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1.82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4.36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1.59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4.36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2.96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1.54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4.66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1.66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2.14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Rectangle 2"/>
          <p:cNvSpPr>
            <a:spLocks noChangeArrowheads="1"/>
          </p:cNvSpPr>
          <p:nvPr/>
        </p:nvSpPr>
        <p:spPr bwMode="auto">
          <a:xfrm>
            <a:off x="1696979" y="998970"/>
            <a:ext cx="4799071"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17.4b. Individual Item Statistics</a:t>
            </a:r>
            <a:endParaRPr lang="en-US" sz="2400" dirty="0">
              <a:latin typeface="+mn-lt"/>
            </a:endParaRPr>
          </a:p>
        </p:txBody>
      </p:sp>
      <p:sp>
        <p:nvSpPr>
          <p:cNvPr id="9" name="Rectangle 9"/>
          <p:cNvSpPr>
            <a:spLocks noChangeArrowheads="1"/>
          </p:cNvSpPr>
          <p:nvPr/>
        </p:nvSpPr>
        <p:spPr bwMode="auto">
          <a:xfrm>
            <a:off x="1091317" y="5152194"/>
            <a:ext cx="7800753" cy="830997"/>
          </a:xfrm>
          <a:prstGeom prst="rect">
            <a:avLst/>
          </a:prstGeom>
          <a:noFill/>
          <a:ln w="9525">
            <a:solidFill>
              <a:schemeClr val="accent1"/>
            </a:solidFill>
            <a:miter lim="800000"/>
            <a:headEnd/>
            <a:tailEnd/>
          </a:ln>
        </p:spPr>
        <p:txBody>
          <a:bodyPr wrap="square">
            <a:spAutoFit/>
          </a:bodyPr>
          <a:lstStyle/>
          <a:p>
            <a:pPr algn="just" eaLnBrk="1" hangingPunct="1">
              <a:defRPr/>
            </a:pPr>
            <a:r>
              <a:rPr lang="en-US" sz="2300" dirty="0">
                <a:latin typeface="+mn-lt"/>
              </a:rPr>
              <a:t>Lowest mean rating occurs for I-9 followed by I-10 and I-7, whereas the rest of the items reveal almost equal mean scores.</a:t>
            </a: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552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622944" y="314914"/>
            <a:ext cx="6777038" cy="54140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Inter-item Correlation Matrix</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678049654"/>
              </p:ext>
            </p:extLst>
          </p:nvPr>
        </p:nvGraphicFramePr>
        <p:xfrm>
          <a:off x="1644554" y="1411334"/>
          <a:ext cx="7042245" cy="4761997"/>
        </p:xfrm>
        <a:graphic>
          <a:graphicData uri="http://schemas.openxmlformats.org/drawingml/2006/table">
            <a:tbl>
              <a:tblPr>
                <a:tableStyleId>{5940675A-B579-460E-94D1-54222C63F5DA}</a:tableStyleId>
              </a:tblPr>
              <a:tblGrid>
                <a:gridCol w="644313">
                  <a:extLst>
                    <a:ext uri="{9D8B030D-6E8A-4147-A177-3AD203B41FA5}">
                      <a16:colId xmlns:a16="http://schemas.microsoft.com/office/drawing/2014/main" val="20000"/>
                    </a:ext>
                  </a:extLst>
                </a:gridCol>
                <a:gridCol w="644313">
                  <a:extLst>
                    <a:ext uri="{9D8B030D-6E8A-4147-A177-3AD203B41FA5}">
                      <a16:colId xmlns:a16="http://schemas.microsoft.com/office/drawing/2014/main" val="20001"/>
                    </a:ext>
                  </a:extLst>
                </a:gridCol>
                <a:gridCol w="644313">
                  <a:extLst>
                    <a:ext uri="{9D8B030D-6E8A-4147-A177-3AD203B41FA5}">
                      <a16:colId xmlns:a16="http://schemas.microsoft.com/office/drawing/2014/main" val="20002"/>
                    </a:ext>
                  </a:extLst>
                </a:gridCol>
                <a:gridCol w="644313">
                  <a:extLst>
                    <a:ext uri="{9D8B030D-6E8A-4147-A177-3AD203B41FA5}">
                      <a16:colId xmlns:a16="http://schemas.microsoft.com/office/drawing/2014/main" val="20003"/>
                    </a:ext>
                  </a:extLst>
                </a:gridCol>
                <a:gridCol w="644313">
                  <a:extLst>
                    <a:ext uri="{9D8B030D-6E8A-4147-A177-3AD203B41FA5}">
                      <a16:colId xmlns:a16="http://schemas.microsoft.com/office/drawing/2014/main" val="20004"/>
                    </a:ext>
                  </a:extLst>
                </a:gridCol>
                <a:gridCol w="644313">
                  <a:extLst>
                    <a:ext uri="{9D8B030D-6E8A-4147-A177-3AD203B41FA5}">
                      <a16:colId xmlns:a16="http://schemas.microsoft.com/office/drawing/2014/main" val="20005"/>
                    </a:ext>
                  </a:extLst>
                </a:gridCol>
                <a:gridCol w="644313">
                  <a:extLst>
                    <a:ext uri="{9D8B030D-6E8A-4147-A177-3AD203B41FA5}">
                      <a16:colId xmlns:a16="http://schemas.microsoft.com/office/drawing/2014/main" val="20006"/>
                    </a:ext>
                  </a:extLst>
                </a:gridCol>
                <a:gridCol w="644313">
                  <a:extLst>
                    <a:ext uri="{9D8B030D-6E8A-4147-A177-3AD203B41FA5}">
                      <a16:colId xmlns:a16="http://schemas.microsoft.com/office/drawing/2014/main" val="20007"/>
                    </a:ext>
                  </a:extLst>
                </a:gridCol>
                <a:gridCol w="644313">
                  <a:extLst>
                    <a:ext uri="{9D8B030D-6E8A-4147-A177-3AD203B41FA5}">
                      <a16:colId xmlns:a16="http://schemas.microsoft.com/office/drawing/2014/main" val="20008"/>
                    </a:ext>
                  </a:extLst>
                </a:gridCol>
                <a:gridCol w="644313">
                  <a:extLst>
                    <a:ext uri="{9D8B030D-6E8A-4147-A177-3AD203B41FA5}">
                      <a16:colId xmlns:a16="http://schemas.microsoft.com/office/drawing/2014/main" val="20009"/>
                    </a:ext>
                  </a:extLst>
                </a:gridCol>
                <a:gridCol w="599115">
                  <a:extLst>
                    <a:ext uri="{9D8B030D-6E8A-4147-A177-3AD203B41FA5}">
                      <a16:colId xmlns:a16="http://schemas.microsoft.com/office/drawing/2014/main" val="20010"/>
                    </a:ext>
                  </a:extLst>
                </a:gridCol>
              </a:tblGrid>
              <a:tr h="250631">
                <a:tc>
                  <a:txBody>
                    <a:bodyPr/>
                    <a:lstStyle/>
                    <a:p>
                      <a:pPr marL="0" marR="0">
                        <a:lnSpc>
                          <a:spcPct val="115000"/>
                        </a:lnSpc>
                        <a:spcBef>
                          <a:spcPts val="0"/>
                        </a:spcBef>
                        <a:spcAft>
                          <a:spcPts val="0"/>
                        </a:spcAft>
                      </a:pPr>
                      <a:r>
                        <a:rPr lang="en-US" sz="1400" dirty="0">
                          <a:solidFill>
                            <a:schemeClr val="tx1"/>
                          </a:solidFill>
                          <a:effectLst/>
                        </a:rPr>
                        <a:t> </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I-1</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I-2</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I-3</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I-4</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I-5</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I-6</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I-7</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I-8</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I-9</a:t>
                      </a:r>
                      <a:endParaRPr lang="en-US" sz="1200" dirty="0">
                        <a:solidFill>
                          <a:schemeClr val="tx1"/>
                        </a:solidFill>
                        <a:effectLst/>
                        <a:latin typeface="Arial"/>
                        <a:ea typeface="Times New Roman"/>
                        <a:cs typeface="Times New Roman"/>
                      </a:endParaRPr>
                    </a:p>
                  </a:txBody>
                  <a:tcPr marL="0" marR="0" marT="0" marB="0" anchor="b"/>
                </a:tc>
                <a:tc>
                  <a:txBody>
                    <a:bodyPr/>
                    <a:lstStyle/>
                    <a:p>
                      <a:pPr marL="38100" marR="38100" algn="ctr">
                        <a:lnSpc>
                          <a:spcPct val="115000"/>
                        </a:lnSpc>
                        <a:spcBef>
                          <a:spcPts val="0"/>
                        </a:spcBef>
                        <a:spcAft>
                          <a:spcPts val="0"/>
                        </a:spcAft>
                      </a:pPr>
                      <a:r>
                        <a:rPr lang="en-US" sz="1400" dirty="0">
                          <a:solidFill>
                            <a:schemeClr val="tx1"/>
                          </a:solidFill>
                          <a:effectLst/>
                        </a:rPr>
                        <a:t>I-10</a:t>
                      </a:r>
                      <a:endParaRPr lang="en-US" sz="1200" dirty="0">
                        <a:solidFill>
                          <a:schemeClr val="tx1"/>
                        </a:solidFill>
                        <a:effectLst/>
                        <a:latin typeface="Arial"/>
                        <a:ea typeface="Times New Roman"/>
                        <a:cs typeface="Times New Roman"/>
                      </a:endParaRPr>
                    </a:p>
                  </a:txBody>
                  <a:tcPr marL="0" marR="0" marT="0" marB="0" anchor="b"/>
                </a:tc>
                <a:extLst>
                  <a:ext uri="{0D108BD9-81ED-4DB2-BD59-A6C34878D82A}">
                    <a16:rowId xmlns:a16="http://schemas.microsoft.com/office/drawing/2014/main" val="10000"/>
                  </a:ext>
                </a:extLst>
              </a:tr>
              <a:tr h="501263">
                <a:tc>
                  <a:txBody>
                    <a:bodyPr/>
                    <a:lstStyle/>
                    <a:p>
                      <a:pPr marL="38100" marR="38100">
                        <a:lnSpc>
                          <a:spcPct val="115000"/>
                        </a:lnSpc>
                        <a:spcBef>
                          <a:spcPts val="0"/>
                        </a:spcBef>
                        <a:spcAft>
                          <a:spcPts val="0"/>
                        </a:spcAft>
                      </a:pPr>
                      <a:r>
                        <a:rPr lang="en-US" sz="1400" dirty="0">
                          <a:solidFill>
                            <a:schemeClr val="tx1"/>
                          </a:solidFill>
                          <a:effectLst/>
                        </a:rPr>
                        <a:t>I-1</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0.472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0.581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0.088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0.340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0.177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−0.412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0.154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0.062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0.060</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1"/>
                  </a:ext>
                </a:extLst>
              </a:tr>
              <a:tr h="501263">
                <a:tc>
                  <a:txBody>
                    <a:bodyPr/>
                    <a:lstStyle/>
                    <a:p>
                      <a:pPr marL="38100" marR="38100">
                        <a:lnSpc>
                          <a:spcPct val="115000"/>
                        </a:lnSpc>
                        <a:spcBef>
                          <a:spcPts val="0"/>
                        </a:spcBef>
                        <a:spcAft>
                          <a:spcPts val="0"/>
                        </a:spcAft>
                      </a:pPr>
                      <a:r>
                        <a:rPr lang="en-US" sz="1400" dirty="0">
                          <a:solidFill>
                            <a:schemeClr val="tx1"/>
                          </a:solidFill>
                          <a:effectLst/>
                        </a:rPr>
                        <a:t>I-2</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0.472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0.512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0.034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0.341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0.367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−0.189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0.285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0.104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0.249</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2"/>
                  </a:ext>
                </a:extLst>
              </a:tr>
              <a:tr h="501263">
                <a:tc>
                  <a:txBody>
                    <a:bodyPr/>
                    <a:lstStyle/>
                    <a:p>
                      <a:pPr marL="38100" marR="38100">
                        <a:lnSpc>
                          <a:spcPct val="115000"/>
                        </a:lnSpc>
                        <a:spcBef>
                          <a:spcPts val="0"/>
                        </a:spcBef>
                        <a:spcAft>
                          <a:spcPts val="0"/>
                        </a:spcAft>
                      </a:pPr>
                      <a:r>
                        <a:rPr lang="en-US" sz="1400" dirty="0">
                          <a:solidFill>
                            <a:schemeClr val="tx1"/>
                          </a:solidFill>
                          <a:effectLst/>
                        </a:rPr>
                        <a:t>I-3</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0.581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0.512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0.134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0.291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0.203</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−0.142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0.406</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0.005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−0.013</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3"/>
                  </a:ext>
                </a:extLst>
              </a:tr>
              <a:tr h="250631">
                <a:tc>
                  <a:txBody>
                    <a:bodyPr/>
                    <a:lstStyle/>
                    <a:p>
                      <a:pPr marL="38100" marR="38100">
                        <a:lnSpc>
                          <a:spcPct val="115000"/>
                        </a:lnSpc>
                        <a:spcBef>
                          <a:spcPts val="0"/>
                        </a:spcBef>
                        <a:spcAft>
                          <a:spcPts val="0"/>
                        </a:spcAft>
                      </a:pPr>
                      <a:r>
                        <a:rPr lang="en-US" sz="1400" dirty="0">
                          <a:solidFill>
                            <a:schemeClr val="tx1"/>
                          </a:solidFill>
                          <a:effectLst/>
                        </a:rPr>
                        <a:t>I-4</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0.088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0.034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0.134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0.333</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0.047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0.008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0.430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0.298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0.039</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4"/>
                  </a:ext>
                </a:extLst>
              </a:tr>
              <a:tr h="501263">
                <a:tc>
                  <a:txBody>
                    <a:bodyPr/>
                    <a:lstStyle/>
                    <a:p>
                      <a:pPr marL="38100" marR="38100">
                        <a:lnSpc>
                          <a:spcPct val="115000"/>
                        </a:lnSpc>
                        <a:spcBef>
                          <a:spcPts val="0"/>
                        </a:spcBef>
                        <a:spcAft>
                          <a:spcPts val="0"/>
                        </a:spcAft>
                      </a:pPr>
                      <a:r>
                        <a:rPr lang="en-US" sz="1400" dirty="0">
                          <a:solidFill>
                            <a:schemeClr val="tx1"/>
                          </a:solidFill>
                          <a:effectLst/>
                        </a:rPr>
                        <a:t>I-5</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0.340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0.341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0.291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0.333</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0.265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−0.272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0.360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0.049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0.138</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5"/>
                  </a:ext>
                </a:extLst>
              </a:tr>
              <a:tr h="501263">
                <a:tc>
                  <a:txBody>
                    <a:bodyPr/>
                    <a:lstStyle/>
                    <a:p>
                      <a:pPr marL="38100" marR="38100">
                        <a:lnSpc>
                          <a:spcPct val="115000"/>
                        </a:lnSpc>
                        <a:spcBef>
                          <a:spcPts val="0"/>
                        </a:spcBef>
                        <a:spcAft>
                          <a:spcPts val="0"/>
                        </a:spcAft>
                      </a:pPr>
                      <a:r>
                        <a:rPr lang="en-US" sz="1400" dirty="0">
                          <a:solidFill>
                            <a:schemeClr val="tx1"/>
                          </a:solidFill>
                          <a:effectLst/>
                        </a:rPr>
                        <a:t>I-6</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0.177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0.367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0.203</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0.047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0.265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−0.071</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0.407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0.228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0.388</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6"/>
                  </a:ext>
                </a:extLst>
              </a:tr>
              <a:tr h="501263">
                <a:tc>
                  <a:txBody>
                    <a:bodyPr/>
                    <a:lstStyle/>
                    <a:p>
                      <a:pPr marL="38100" marR="38100">
                        <a:lnSpc>
                          <a:spcPct val="115000"/>
                        </a:lnSpc>
                        <a:spcBef>
                          <a:spcPts val="0"/>
                        </a:spcBef>
                        <a:spcAft>
                          <a:spcPts val="0"/>
                        </a:spcAft>
                      </a:pPr>
                      <a:r>
                        <a:rPr lang="en-US" sz="1400" dirty="0">
                          <a:solidFill>
                            <a:schemeClr val="tx1"/>
                          </a:solidFill>
                          <a:effectLst/>
                        </a:rPr>
                        <a:t>I-7</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b="1" dirty="0">
                          <a:solidFill>
                            <a:schemeClr val="tx1"/>
                          </a:solidFill>
                          <a:effectLst/>
                        </a:rPr>
                        <a:t>−0.412</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−0.189</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−0.142</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0.008</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−0.272</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−0.071</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rPr>
                        <a:t>1.000</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highlight>
                            <a:srgbClr val="D3D3D3"/>
                          </a:highlight>
                        </a:rPr>
                        <a:t>−0.100</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highlight>
                            <a:srgbClr val="D3D3D3"/>
                          </a:highlight>
                        </a:rPr>
                        <a:t>0.382</a:t>
                      </a:r>
                      <a:endParaRPr lang="en-US" sz="1200" b="1"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b="1" dirty="0">
                          <a:solidFill>
                            <a:schemeClr val="tx1"/>
                          </a:solidFill>
                          <a:effectLst/>
                          <a:highlight>
                            <a:srgbClr val="D3D3D3"/>
                          </a:highlight>
                        </a:rPr>
                        <a:t>−0.099</a:t>
                      </a:r>
                      <a:endParaRPr lang="en-US" sz="1200" b="1"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7"/>
                  </a:ext>
                </a:extLst>
              </a:tr>
              <a:tr h="501263">
                <a:tc>
                  <a:txBody>
                    <a:bodyPr/>
                    <a:lstStyle/>
                    <a:p>
                      <a:pPr marL="38100" marR="38100">
                        <a:lnSpc>
                          <a:spcPct val="115000"/>
                        </a:lnSpc>
                        <a:spcBef>
                          <a:spcPts val="0"/>
                        </a:spcBef>
                        <a:spcAft>
                          <a:spcPts val="0"/>
                        </a:spcAft>
                      </a:pPr>
                      <a:r>
                        <a:rPr lang="en-US" sz="1400" dirty="0">
                          <a:solidFill>
                            <a:schemeClr val="tx1"/>
                          </a:solidFill>
                          <a:effectLst/>
                        </a:rPr>
                        <a:t>I-8</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0.154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0.285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0.406</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0.430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0.360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0.407</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−0.100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0.078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0.258</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8"/>
                  </a:ext>
                </a:extLst>
              </a:tr>
              <a:tr h="250631">
                <a:tc>
                  <a:txBody>
                    <a:bodyPr/>
                    <a:lstStyle/>
                    <a:p>
                      <a:pPr marL="38100" marR="38100">
                        <a:lnSpc>
                          <a:spcPct val="115000"/>
                        </a:lnSpc>
                        <a:spcBef>
                          <a:spcPts val="0"/>
                        </a:spcBef>
                        <a:spcAft>
                          <a:spcPts val="0"/>
                        </a:spcAft>
                      </a:pPr>
                      <a:r>
                        <a:rPr lang="en-US" sz="1400" dirty="0">
                          <a:solidFill>
                            <a:schemeClr val="tx1"/>
                          </a:solidFill>
                          <a:effectLst/>
                        </a:rPr>
                        <a:t>I-9</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0.062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0.104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0.005</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0.298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0.049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0.228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0.382</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0.078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highlight>
                            <a:srgbClr val="D3D3D3"/>
                          </a:highlight>
                        </a:rPr>
                        <a:t>0.084</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09"/>
                  </a:ext>
                </a:extLst>
              </a:tr>
              <a:tr h="501263">
                <a:tc>
                  <a:txBody>
                    <a:bodyPr/>
                    <a:lstStyle/>
                    <a:p>
                      <a:pPr marL="38100" marR="38100">
                        <a:lnSpc>
                          <a:spcPct val="115000"/>
                        </a:lnSpc>
                        <a:spcBef>
                          <a:spcPts val="0"/>
                        </a:spcBef>
                        <a:spcAft>
                          <a:spcPts val="0"/>
                        </a:spcAft>
                      </a:pPr>
                      <a:r>
                        <a:rPr lang="en-US" sz="1400" dirty="0">
                          <a:solidFill>
                            <a:schemeClr val="tx1"/>
                          </a:solidFill>
                          <a:effectLst/>
                        </a:rPr>
                        <a:t>I-10</a:t>
                      </a:r>
                      <a:endParaRPr lang="en-US" sz="1200" dirty="0">
                        <a:solidFill>
                          <a:schemeClr val="tx1"/>
                        </a:solidFill>
                        <a:effectLst/>
                        <a:latin typeface="Arial"/>
                        <a:ea typeface="Times New Roman"/>
                        <a:cs typeface="Times New Roman"/>
                      </a:endParaRPr>
                    </a:p>
                  </a:txBody>
                  <a:tcPr marL="0" marR="0" marT="0" marB="0"/>
                </a:tc>
                <a:tc>
                  <a:txBody>
                    <a:bodyPr/>
                    <a:lstStyle/>
                    <a:p>
                      <a:pPr marL="38100" marR="38100" algn="r">
                        <a:lnSpc>
                          <a:spcPct val="115000"/>
                        </a:lnSpc>
                        <a:spcBef>
                          <a:spcPts val="0"/>
                        </a:spcBef>
                        <a:spcAft>
                          <a:spcPts val="0"/>
                        </a:spcAft>
                      </a:pPr>
                      <a:r>
                        <a:rPr lang="en-US" sz="1400" dirty="0">
                          <a:solidFill>
                            <a:schemeClr val="tx1"/>
                          </a:solidFill>
                          <a:effectLst/>
                        </a:rPr>
                        <a:t>0.060</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0.249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−0.013</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0.039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0.138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0.388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−0.099</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0.258</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0.084</a:t>
                      </a:r>
                      <a:endParaRPr lang="en-US" sz="1200" dirty="0">
                        <a:solidFill>
                          <a:schemeClr val="tx1"/>
                        </a:solidFill>
                        <a:effectLst/>
                        <a:latin typeface="Arial"/>
                        <a:ea typeface="Times New Roman"/>
                        <a:cs typeface="Times New Roman"/>
                      </a:endParaRPr>
                    </a:p>
                  </a:txBody>
                  <a:tcPr marL="0" marR="0" marT="0" marB="0" anchor="ctr"/>
                </a:tc>
                <a:tc>
                  <a:txBody>
                    <a:bodyPr/>
                    <a:lstStyle/>
                    <a:p>
                      <a:pPr marL="38100" marR="38100" algn="r">
                        <a:lnSpc>
                          <a:spcPct val="115000"/>
                        </a:lnSpc>
                        <a:spcBef>
                          <a:spcPts val="0"/>
                        </a:spcBef>
                        <a:spcAft>
                          <a:spcPts val="0"/>
                        </a:spcAft>
                      </a:pPr>
                      <a:r>
                        <a:rPr lang="en-US" sz="1400" dirty="0">
                          <a:solidFill>
                            <a:schemeClr val="tx1"/>
                          </a:solidFill>
                          <a:effectLst/>
                        </a:rPr>
                        <a:t>1.000</a:t>
                      </a:r>
                      <a:endParaRPr lang="en-US" sz="1200" dirty="0">
                        <a:solidFill>
                          <a:schemeClr val="tx1"/>
                        </a:solidFill>
                        <a:effectLst/>
                        <a:latin typeface="Arial"/>
                        <a:ea typeface="Times New Roman"/>
                        <a:cs typeface="Times New Roman"/>
                      </a:endParaRPr>
                    </a:p>
                  </a:txBody>
                  <a:tcPr marL="0" marR="0" marT="0" marB="0" anchor="ctr"/>
                </a:tc>
                <a:extLst>
                  <a:ext uri="{0D108BD9-81ED-4DB2-BD59-A6C34878D82A}">
                    <a16:rowId xmlns:a16="http://schemas.microsoft.com/office/drawing/2014/main" val="10010"/>
                  </a:ext>
                </a:extLst>
              </a:tr>
            </a:tbl>
          </a:graphicData>
        </a:graphic>
      </p:graphicFrame>
      <p:sp>
        <p:nvSpPr>
          <p:cNvPr id="6" name="Rectangle 1"/>
          <p:cNvSpPr>
            <a:spLocks noChangeArrowheads="1"/>
          </p:cNvSpPr>
          <p:nvPr/>
        </p:nvSpPr>
        <p:spPr bwMode="auto">
          <a:xfrm>
            <a:off x="1644555" y="855441"/>
            <a:ext cx="527727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17.4c Inter-item Correlation Matrix</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3887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380" y="1981631"/>
            <a:ext cx="5218538" cy="2308324"/>
          </a:xfrm>
          <a:prstGeom prst="rect">
            <a:avLst/>
          </a:prstGeom>
          <a:ln>
            <a:solidFill>
              <a:schemeClr val="accent1"/>
            </a:solidFill>
          </a:ln>
        </p:spPr>
        <p:txBody>
          <a:bodyPr wrap="square">
            <a:spAutoFit/>
          </a:bodyPr>
          <a:lstStyle/>
          <a:p>
            <a:pPr algn="just" eaLnBrk="1" hangingPunct="1">
              <a:defRPr/>
            </a:pPr>
            <a:r>
              <a:rPr lang="en-US" sz="2400" dirty="0">
                <a:latin typeface="+mn-lt"/>
              </a:rPr>
              <a:t>The value of inter-item correlation matrix should lie between 0.15 and 0.85. It can be seen that I-7 is negatively associated with majority of the items, hence not fit with the construct</a:t>
            </a:r>
            <a:r>
              <a:rPr lang="en-US" sz="2400" i="1" dirty="0">
                <a:latin typeface="+mn-lt"/>
              </a:rPr>
              <a:t> happiness</a:t>
            </a:r>
            <a:r>
              <a:rPr lang="en-US" sz="2400" dirty="0">
                <a:latin typeface="+mn-lt"/>
              </a:rPr>
              <a:t>.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342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68438" y="643898"/>
            <a:ext cx="3974602" cy="53721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Summary Item Statistics</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89844681"/>
              </p:ext>
            </p:extLst>
          </p:nvPr>
        </p:nvGraphicFramePr>
        <p:xfrm>
          <a:off x="1078172" y="1943806"/>
          <a:ext cx="7833815" cy="2845564"/>
        </p:xfrm>
        <a:graphic>
          <a:graphicData uri="http://schemas.openxmlformats.org/drawingml/2006/table">
            <a:tbl>
              <a:tblPr/>
              <a:tblGrid>
                <a:gridCol w="1665027">
                  <a:extLst>
                    <a:ext uri="{9D8B030D-6E8A-4147-A177-3AD203B41FA5}">
                      <a16:colId xmlns:a16="http://schemas.microsoft.com/office/drawing/2014/main" val="20000"/>
                    </a:ext>
                  </a:extLst>
                </a:gridCol>
                <a:gridCol w="830150">
                  <a:extLst>
                    <a:ext uri="{9D8B030D-6E8A-4147-A177-3AD203B41FA5}">
                      <a16:colId xmlns:a16="http://schemas.microsoft.com/office/drawing/2014/main" val="20001"/>
                    </a:ext>
                  </a:extLst>
                </a:gridCol>
                <a:gridCol w="836213">
                  <a:extLst>
                    <a:ext uri="{9D8B030D-6E8A-4147-A177-3AD203B41FA5}">
                      <a16:colId xmlns:a16="http://schemas.microsoft.com/office/drawing/2014/main" val="20002"/>
                    </a:ext>
                  </a:extLst>
                </a:gridCol>
                <a:gridCol w="1009512">
                  <a:extLst>
                    <a:ext uri="{9D8B030D-6E8A-4147-A177-3AD203B41FA5}">
                      <a16:colId xmlns:a16="http://schemas.microsoft.com/office/drawing/2014/main" val="20003"/>
                    </a:ext>
                  </a:extLst>
                </a:gridCol>
                <a:gridCol w="649453">
                  <a:extLst>
                    <a:ext uri="{9D8B030D-6E8A-4147-A177-3AD203B41FA5}">
                      <a16:colId xmlns:a16="http://schemas.microsoft.com/office/drawing/2014/main" val="20004"/>
                    </a:ext>
                  </a:extLst>
                </a:gridCol>
                <a:gridCol w="1147479">
                  <a:extLst>
                    <a:ext uri="{9D8B030D-6E8A-4147-A177-3AD203B41FA5}">
                      <a16:colId xmlns:a16="http://schemas.microsoft.com/office/drawing/2014/main" val="20005"/>
                    </a:ext>
                  </a:extLst>
                </a:gridCol>
                <a:gridCol w="888371">
                  <a:extLst>
                    <a:ext uri="{9D8B030D-6E8A-4147-A177-3AD203B41FA5}">
                      <a16:colId xmlns:a16="http://schemas.microsoft.com/office/drawing/2014/main" val="20006"/>
                    </a:ext>
                  </a:extLst>
                </a:gridCol>
                <a:gridCol w="807610">
                  <a:extLst>
                    <a:ext uri="{9D8B030D-6E8A-4147-A177-3AD203B41FA5}">
                      <a16:colId xmlns:a16="http://schemas.microsoft.com/office/drawing/2014/main" val="20007"/>
                    </a:ext>
                  </a:extLst>
                </a:gridCol>
              </a:tblGrid>
              <a:tr h="42037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Minimum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Maximum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Range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Max/Min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 of Items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185">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 means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2.96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1.65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0.546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185">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Item variances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1.92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185">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Inter-item correlations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0.164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0.99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−1.41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668438" y="1310554"/>
            <a:ext cx="4765279"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17.4d. Summary Item Statistics</a:t>
            </a:r>
            <a:endParaRPr lang="en-US" sz="2400" dirty="0">
              <a:latin typeface="+mn-lt"/>
            </a:endParaRPr>
          </a:p>
        </p:txBody>
      </p:sp>
      <p:sp>
        <p:nvSpPr>
          <p:cNvPr id="6" name="Rectangle 7"/>
          <p:cNvSpPr>
            <a:spLocks noChangeArrowheads="1"/>
          </p:cNvSpPr>
          <p:nvPr/>
        </p:nvSpPr>
        <p:spPr bwMode="auto">
          <a:xfrm>
            <a:off x="1299379" y="5106012"/>
            <a:ext cx="7391400" cy="830997"/>
          </a:xfrm>
          <a:prstGeom prst="rect">
            <a:avLst/>
          </a:prstGeom>
          <a:noFill/>
          <a:ln>
            <a:noFill/>
          </a:ln>
        </p:spPr>
        <p:txBody>
          <a:bodyPr wrap="square">
            <a:spAutoFit/>
          </a:bodyPr>
          <a:lstStyle/>
          <a:p>
            <a:pPr algn="just" eaLnBrk="1" hangingPunct="1">
              <a:defRPr/>
            </a:pPr>
            <a:r>
              <a:rPr lang="en-US" sz="2400" dirty="0">
                <a:latin typeface="+mn-lt"/>
              </a:rPr>
              <a:t>The mean of 10 variances is 3.2 consisting of 2.3 and 4.5 as minimum and maximum mean variances,  respectively.</a:t>
            </a: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2223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1485332" y="286609"/>
            <a:ext cx="2673039" cy="461665"/>
          </a:xfrm>
          <a:prstGeom prst="rect">
            <a:avLst/>
          </a:prstGeom>
          <a:noFill/>
          <a:ln>
            <a:noFill/>
          </a:ln>
        </p:spPr>
        <p:txBody>
          <a:bodyPr wrap="none">
            <a:spAutoFit/>
          </a:bodyPr>
          <a:lstStyle/>
          <a:p>
            <a:pPr eaLnBrk="1" hangingPunct="1">
              <a:defRPr/>
            </a:pPr>
            <a:r>
              <a:rPr lang="en-US" sz="2400" b="1" dirty="0">
                <a:latin typeface="+mn-lt"/>
              </a:rPr>
              <a:t>Item Total Statistics</a:t>
            </a:r>
            <a:endParaRPr lang="en-US" sz="24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2973874993"/>
              </p:ext>
            </p:extLst>
          </p:nvPr>
        </p:nvGraphicFramePr>
        <p:xfrm>
          <a:off x="1253319" y="1405743"/>
          <a:ext cx="7543800" cy="4680966"/>
        </p:xfrm>
        <a:graphic>
          <a:graphicData uri="http://schemas.openxmlformats.org/drawingml/2006/table">
            <a:tbl>
              <a:tblPr/>
              <a:tblGrid>
                <a:gridCol w="547688">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522412">
                  <a:extLst>
                    <a:ext uri="{9D8B030D-6E8A-4147-A177-3AD203B41FA5}">
                      <a16:colId xmlns:a16="http://schemas.microsoft.com/office/drawing/2014/main" val="20002"/>
                    </a:ext>
                  </a:extLst>
                </a:gridCol>
                <a:gridCol w="17494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28887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Scale Mean if Item Deleted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Scale Variance if Item Deleted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Corrected Item-Total Correlation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Squared Multiple Correlation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Cronbach's Alpha if Item Deleted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36.13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65.56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36.76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61.01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0.493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0.428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0.604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64.94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0.359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0.632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63.73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0.411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0.306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0.608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35.93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59.85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0.594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37.63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80.10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−0.183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0.397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0.722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61.65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0.468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37.86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67.70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0.632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83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37.80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0.241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0.221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9" name="Rectangle 2"/>
          <p:cNvSpPr>
            <a:spLocks noChangeArrowheads="1"/>
          </p:cNvSpPr>
          <p:nvPr/>
        </p:nvSpPr>
        <p:spPr bwMode="auto">
          <a:xfrm>
            <a:off x="1485332" y="783904"/>
            <a:ext cx="4169988"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17.4e. Item Total Statistics</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3230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605887" y="1009200"/>
            <a:ext cx="6487236"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value of Cronbach's Alpha would be 0.625. Similarly, if I-2 is deleted, its value would become lower as 0.59. Its value would increase to 0.722 in case I-7 is deleted. Hence, it exceeds the initial level (0.651) of reliability.</a:t>
            </a:r>
          </a:p>
          <a:p>
            <a:pPr marL="69850" indent="0" algn="just">
              <a:buFont typeface="Wingdings 2" panose="05020102010507070707" pitchFamily="18" charset="2"/>
              <a:buNone/>
            </a:pPr>
            <a:r>
              <a:rPr lang="en-US" altLang="en-US" sz="2400" b="1" dirty="0"/>
              <a:t>Overall Scale Statistics</a:t>
            </a:r>
          </a:p>
        </p:txBody>
      </p:sp>
      <p:graphicFrame>
        <p:nvGraphicFramePr>
          <p:cNvPr id="5" name="Table 4"/>
          <p:cNvGraphicFramePr>
            <a:graphicFrameLocks noGrp="1"/>
          </p:cNvGraphicFramePr>
          <p:nvPr>
            <p:extLst>
              <p:ext uri="{D42A27DB-BD31-4B8C-83A1-F6EECF244321}">
                <p14:modId xmlns:p14="http://schemas.microsoft.com/office/powerpoint/2010/main" val="3283818926"/>
              </p:ext>
            </p:extLst>
          </p:nvPr>
        </p:nvGraphicFramePr>
        <p:xfrm>
          <a:off x="1605887" y="4294996"/>
          <a:ext cx="6851177" cy="844345"/>
        </p:xfrm>
        <a:graphic>
          <a:graphicData uri="http://schemas.openxmlformats.org/drawingml/2006/table">
            <a:tbl>
              <a:tblPr/>
              <a:tblGrid>
                <a:gridCol w="1099572">
                  <a:extLst>
                    <a:ext uri="{9D8B030D-6E8A-4147-A177-3AD203B41FA5}">
                      <a16:colId xmlns:a16="http://schemas.microsoft.com/office/drawing/2014/main" val="20000"/>
                    </a:ext>
                  </a:extLst>
                </a:gridCol>
                <a:gridCol w="1316082">
                  <a:extLst>
                    <a:ext uri="{9D8B030D-6E8A-4147-A177-3AD203B41FA5}">
                      <a16:colId xmlns:a16="http://schemas.microsoft.com/office/drawing/2014/main" val="20001"/>
                    </a:ext>
                  </a:extLst>
                </a:gridCol>
                <a:gridCol w="2342108">
                  <a:extLst>
                    <a:ext uri="{9D8B030D-6E8A-4147-A177-3AD203B41FA5}">
                      <a16:colId xmlns:a16="http://schemas.microsoft.com/office/drawing/2014/main" val="20002"/>
                    </a:ext>
                  </a:extLst>
                </a:gridCol>
                <a:gridCol w="2093415">
                  <a:extLst>
                    <a:ext uri="{9D8B030D-6E8A-4147-A177-3AD203B41FA5}">
                      <a16:colId xmlns:a16="http://schemas.microsoft.com/office/drawing/2014/main" val="20003"/>
                    </a:ext>
                  </a:extLst>
                </a:gridCol>
              </a:tblGrid>
              <a:tr h="40829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 of Items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31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40.83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77.45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1605887" y="3613476"/>
            <a:ext cx="3484159"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17.4f. Scale Statistics</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5115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8215" y="188935"/>
            <a:ext cx="6541827" cy="6572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Reproduced Alpha</a:t>
            </a:r>
          </a:p>
        </p:txBody>
      </p:sp>
      <p:graphicFrame>
        <p:nvGraphicFramePr>
          <p:cNvPr id="3" name="Content Placeholder 5"/>
          <p:cNvGraphicFramePr>
            <a:graphicFrameLocks/>
          </p:cNvGraphicFramePr>
          <p:nvPr>
            <p:extLst>
              <p:ext uri="{D42A27DB-BD31-4B8C-83A1-F6EECF244321}">
                <p14:modId xmlns:p14="http://schemas.microsoft.com/office/powerpoint/2010/main" val="2920160757"/>
              </p:ext>
            </p:extLst>
          </p:nvPr>
        </p:nvGraphicFramePr>
        <p:xfrm>
          <a:off x="204717" y="2917853"/>
          <a:ext cx="8748213" cy="3303365"/>
        </p:xfrm>
        <a:graphic>
          <a:graphicData uri="http://schemas.openxmlformats.org/drawingml/2006/table">
            <a:tbl>
              <a:tblPr/>
              <a:tblGrid>
                <a:gridCol w="707364">
                  <a:extLst>
                    <a:ext uri="{9D8B030D-6E8A-4147-A177-3AD203B41FA5}">
                      <a16:colId xmlns:a16="http://schemas.microsoft.com/office/drawing/2014/main" val="20000"/>
                    </a:ext>
                  </a:extLst>
                </a:gridCol>
                <a:gridCol w="1412321">
                  <a:extLst>
                    <a:ext uri="{9D8B030D-6E8A-4147-A177-3AD203B41FA5}">
                      <a16:colId xmlns:a16="http://schemas.microsoft.com/office/drawing/2014/main" val="20001"/>
                    </a:ext>
                  </a:extLst>
                </a:gridCol>
                <a:gridCol w="2646599">
                  <a:extLst>
                    <a:ext uri="{9D8B030D-6E8A-4147-A177-3AD203B41FA5}">
                      <a16:colId xmlns:a16="http://schemas.microsoft.com/office/drawing/2014/main" val="20002"/>
                    </a:ext>
                  </a:extLst>
                </a:gridCol>
                <a:gridCol w="1732319">
                  <a:extLst>
                    <a:ext uri="{9D8B030D-6E8A-4147-A177-3AD203B41FA5}">
                      <a16:colId xmlns:a16="http://schemas.microsoft.com/office/drawing/2014/main" val="20003"/>
                    </a:ext>
                  </a:extLst>
                </a:gridCol>
                <a:gridCol w="2249610">
                  <a:extLst>
                    <a:ext uri="{9D8B030D-6E8A-4147-A177-3AD203B41FA5}">
                      <a16:colId xmlns:a16="http://schemas.microsoft.com/office/drawing/2014/main" val="20004"/>
                    </a:ext>
                  </a:extLst>
                </a:gridCol>
              </a:tblGrid>
              <a:tr h="63103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Scale Mean if Item Deleted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Scale Variance if Item Deleted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Corrected Item-Total 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Cronbach's Alpha if Item Deleted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32.93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65.65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0.418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0.694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33.56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62.46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0.531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0.673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33.26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64.27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0.454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0.687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33.26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67.65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0.282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32.96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64.72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0.469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0.685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32.73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61.99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0.464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0.684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33.06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63.72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0.546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0.673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34.66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72.50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0.199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0344">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34.60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66.45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0.260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0.728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245661" y="2421584"/>
            <a:ext cx="3723776" cy="430887"/>
          </a:xfrm>
          <a:prstGeom prst="rect">
            <a:avLst/>
          </a:prstGeom>
          <a:noFill/>
          <a:ln>
            <a:noFill/>
          </a:ln>
          <a:effectLst/>
        </p:spPr>
        <p:txBody>
          <a:bodyPr wrap="none" anchor="ctr">
            <a:spAutoFit/>
          </a:bodyPr>
          <a:lstStyle/>
          <a:p>
            <a:pPr>
              <a:defRPr/>
            </a:pPr>
            <a:r>
              <a:rPr lang="en-US" sz="2200" dirty="0">
                <a:latin typeface="+mn-lt"/>
                <a:cs typeface="Times New Roman" pitchFamily="18" charset="0"/>
              </a:rPr>
              <a:t>Table 17.6. Item-Total Statistics</a:t>
            </a:r>
            <a:endParaRPr lang="en-US" sz="22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568867866"/>
              </p:ext>
            </p:extLst>
          </p:nvPr>
        </p:nvGraphicFramePr>
        <p:xfrm>
          <a:off x="1498979" y="1473084"/>
          <a:ext cx="5543266" cy="841376"/>
        </p:xfrm>
        <a:graphic>
          <a:graphicData uri="http://schemas.openxmlformats.org/drawingml/2006/table">
            <a:tbl>
              <a:tblPr>
                <a:tableStyleId>{5940675A-B579-460E-94D1-54222C63F5DA}</a:tableStyleId>
              </a:tblPr>
              <a:tblGrid>
                <a:gridCol w="3337881">
                  <a:extLst>
                    <a:ext uri="{9D8B030D-6E8A-4147-A177-3AD203B41FA5}">
                      <a16:colId xmlns:a16="http://schemas.microsoft.com/office/drawing/2014/main" val="20000"/>
                    </a:ext>
                  </a:extLst>
                </a:gridCol>
                <a:gridCol w="2205385">
                  <a:extLst>
                    <a:ext uri="{9D8B030D-6E8A-4147-A177-3AD203B41FA5}">
                      <a16:colId xmlns:a16="http://schemas.microsoft.com/office/drawing/2014/main" val="20001"/>
                    </a:ext>
                  </a:extLst>
                </a:gridCol>
              </a:tblGrid>
              <a:tr h="33521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u="none" strike="noStrike" cap="none" normalizeH="0" baseline="0" dirty="0">
                        <a:ln>
                          <a:noFill/>
                        </a:ln>
                        <a:effectLs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u="none" strike="noStrike" cap="none" normalizeH="0" baseline="0" dirty="0">
                          <a:ln>
                            <a:noFill/>
                          </a:ln>
                          <a:effectLst/>
                        </a:rPr>
                        <a:t>Cronbach's Alpha</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u="none" strike="noStrike" cap="none" normalizeH="0" baseline="0" dirty="0">
                          <a:ln>
                            <a:noFill/>
                          </a:ln>
                          <a:effectLst/>
                        </a:rPr>
                        <a:t>N of Items</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extLst>
                  <a:ext uri="{0D108BD9-81ED-4DB2-BD59-A6C34878D82A}">
                    <a16:rowId xmlns:a16="http://schemas.microsoft.com/office/drawing/2014/main" val="10000"/>
                  </a:ext>
                </a:extLst>
              </a:tr>
              <a:tr h="33521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u="none" strike="noStrike" cap="none" normalizeH="0" baseline="0" dirty="0">
                        <a:ln>
                          <a:noFill/>
                        </a:ln>
                        <a:effectLs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u="none" strike="noStrike" cap="none" normalizeH="0" baseline="0" dirty="0">
                          <a:ln>
                            <a:noFill/>
                          </a:ln>
                          <a:effectLst/>
                        </a:rPr>
                        <a:t>0.722</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u="none" strike="noStrike" cap="none" normalizeH="0" baseline="0" dirty="0">
                          <a:ln>
                            <a:noFill/>
                          </a:ln>
                          <a:effectLst/>
                        </a:rPr>
                        <a:t>9</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1"/>
                  </a:ext>
                </a:extLst>
              </a:tr>
            </a:tbl>
          </a:graphicData>
        </a:graphic>
      </p:graphicFrame>
      <p:sp>
        <p:nvSpPr>
          <p:cNvPr id="7" name="Rectangle 2"/>
          <p:cNvSpPr>
            <a:spLocks noChangeArrowheads="1"/>
          </p:cNvSpPr>
          <p:nvPr/>
        </p:nvSpPr>
        <p:spPr bwMode="auto">
          <a:xfrm>
            <a:off x="1498979" y="935356"/>
            <a:ext cx="4544193"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17.5. New Score of Reliability</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4742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814388" y="187088"/>
            <a:ext cx="7415212" cy="5538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088444" y="1409131"/>
            <a:ext cx="6867099" cy="3276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IN" altLang="en-US" sz="2400" dirty="0"/>
              <a:t>Explain the concept of reliability and validity</a:t>
            </a:r>
            <a:endParaRPr lang="en-US" altLang="en-US" sz="2400" dirty="0"/>
          </a:p>
          <a:p>
            <a:pPr algn="just"/>
            <a:r>
              <a:rPr lang="en-IN" altLang="en-US" sz="2400" dirty="0"/>
              <a:t>Describe the various types of reliability—</a:t>
            </a:r>
            <a:r>
              <a:rPr lang="en-US" altLang="en-US" sz="2400" dirty="0"/>
              <a:t>internal consistency reliability, test–rest and alternative form</a:t>
            </a:r>
          </a:p>
          <a:p>
            <a:pPr algn="just"/>
            <a:r>
              <a:rPr lang="en-IN" altLang="en-US" sz="2400" dirty="0"/>
              <a:t>Describe the assumptions for measuring reliability</a:t>
            </a:r>
            <a:endParaRPr lang="en-US" altLang="en-US" sz="2400" dirty="0"/>
          </a:p>
          <a:p>
            <a:pPr algn="just"/>
            <a:r>
              <a:rPr lang="en-US" altLang="en-US" sz="2400" dirty="0"/>
              <a:t>Demonstrate the steps used in SPSS to execute Cronbach’s alpha and split-half reliability analysis</a:t>
            </a:r>
          </a:p>
          <a:p>
            <a:pPr algn="just"/>
            <a:r>
              <a:rPr lang="en-US" altLang="en-US" sz="2400" dirty="0"/>
              <a:t>Explain how to </a:t>
            </a:r>
            <a:r>
              <a:rPr lang="en-US" altLang="en-US" sz="2400" dirty="0" err="1"/>
              <a:t>analyse</a:t>
            </a:r>
            <a:r>
              <a:rPr lang="en-US" altLang="en-US" sz="2400" dirty="0"/>
              <a:t> and interpret the SPSS outputs for Cronbach’s alpha and split-half reliability</a:t>
            </a:r>
          </a:p>
          <a:p>
            <a:pPr algn="just"/>
            <a:r>
              <a:rPr lang="en-US" altLang="en-US" sz="2400" dirty="0"/>
              <a:t>Report the final results of reliability analysis</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1069"/>
            <a:ext cx="7908878" cy="5720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Split-Half Reliability</a:t>
            </a:r>
          </a:p>
        </p:txBody>
      </p:sp>
      <p:sp>
        <p:nvSpPr>
          <p:cNvPr id="3" name="Content Placeholder 2"/>
          <p:cNvSpPr txBox="1">
            <a:spLocks/>
          </p:cNvSpPr>
          <p:nvPr/>
        </p:nvSpPr>
        <p:spPr>
          <a:xfrm>
            <a:off x="1284026" y="1403444"/>
            <a:ext cx="6563436" cy="437837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items of a particular construct are divided into two halves either even or odd questions (statements) and then compared the results to measure the reliability.</a:t>
            </a:r>
          </a:p>
          <a:p>
            <a:pPr marL="69850" indent="0" algn="just">
              <a:buFont typeface="Wingdings 2" panose="05020102010507070707" pitchFamily="18" charset="2"/>
              <a:buNone/>
            </a:pPr>
            <a:r>
              <a:rPr lang="en-US" altLang="en-US" sz="2400" b="1" dirty="0"/>
              <a:t>Executing Split-Half Reliability with SPSS</a:t>
            </a:r>
          </a:p>
          <a:p>
            <a:pPr marL="69850" indent="0" algn="just">
              <a:buFont typeface="Wingdings 2" panose="05020102010507070707" pitchFamily="18" charset="2"/>
              <a:buNone/>
            </a:pPr>
            <a:r>
              <a:rPr lang="en-US" altLang="en-US" sz="2400" dirty="0"/>
              <a:t>The data set split-</a:t>
            </a:r>
            <a:r>
              <a:rPr lang="en-US" altLang="en-US" sz="2400" dirty="0" err="1"/>
              <a:t>half.sav</a:t>
            </a:r>
            <a:r>
              <a:rPr lang="en-US" altLang="en-US" sz="2400" dirty="0"/>
              <a:t> is used to examine the split-half reliability for the same construct </a:t>
            </a:r>
            <a:r>
              <a:rPr lang="en-US" altLang="en-US" sz="2400" i="1" dirty="0"/>
              <a:t>happiness</a:t>
            </a:r>
            <a:r>
              <a:rPr lang="en-US" altLang="en-US" sz="2400" dirty="0"/>
              <a:t>. In order to compute the same, we divide the items into two halves (I-1 to I-5 and I-6 to I-10). In first half, all the items (I-1 to I-5) are positively framed, whereas second half consists of (I-6, to I-10) the negative items. </a:t>
            </a:r>
            <a:r>
              <a:rPr lang="en-US" altLang="en-US" sz="2400" b="1" dirty="0"/>
              <a:t> </a:t>
            </a:r>
            <a:endParaRPr lang="en-US" alt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6567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58380410"/>
              </p:ext>
            </p:extLst>
          </p:nvPr>
        </p:nvGraphicFramePr>
        <p:xfrm>
          <a:off x="1083864" y="1435883"/>
          <a:ext cx="7882715" cy="4663440"/>
        </p:xfrm>
        <a:graphic>
          <a:graphicData uri="http://schemas.openxmlformats.org/drawingml/2006/table">
            <a:tbl>
              <a:tblPr firstRow="1" firstCol="1" bandRow="1">
                <a:tableStyleId>{5940675A-B579-460E-94D1-54222C63F5DA}</a:tableStyleId>
              </a:tblPr>
              <a:tblGrid>
                <a:gridCol w="839949">
                  <a:extLst>
                    <a:ext uri="{9D8B030D-6E8A-4147-A177-3AD203B41FA5}">
                      <a16:colId xmlns:a16="http://schemas.microsoft.com/office/drawing/2014/main" val="20000"/>
                    </a:ext>
                  </a:extLst>
                </a:gridCol>
                <a:gridCol w="4724325">
                  <a:extLst>
                    <a:ext uri="{9D8B030D-6E8A-4147-A177-3AD203B41FA5}">
                      <a16:colId xmlns:a16="http://schemas.microsoft.com/office/drawing/2014/main" val="20001"/>
                    </a:ext>
                  </a:extLst>
                </a:gridCol>
                <a:gridCol w="281023">
                  <a:extLst>
                    <a:ext uri="{9D8B030D-6E8A-4147-A177-3AD203B41FA5}">
                      <a16:colId xmlns:a16="http://schemas.microsoft.com/office/drawing/2014/main" val="20002"/>
                    </a:ext>
                  </a:extLst>
                </a:gridCol>
                <a:gridCol w="351279">
                  <a:extLst>
                    <a:ext uri="{9D8B030D-6E8A-4147-A177-3AD203B41FA5}">
                      <a16:colId xmlns:a16="http://schemas.microsoft.com/office/drawing/2014/main" val="20003"/>
                    </a:ext>
                  </a:extLst>
                </a:gridCol>
                <a:gridCol w="351279">
                  <a:extLst>
                    <a:ext uri="{9D8B030D-6E8A-4147-A177-3AD203B41FA5}">
                      <a16:colId xmlns:a16="http://schemas.microsoft.com/office/drawing/2014/main" val="20004"/>
                    </a:ext>
                  </a:extLst>
                </a:gridCol>
                <a:gridCol w="351279">
                  <a:extLst>
                    <a:ext uri="{9D8B030D-6E8A-4147-A177-3AD203B41FA5}">
                      <a16:colId xmlns:a16="http://schemas.microsoft.com/office/drawing/2014/main" val="20005"/>
                    </a:ext>
                  </a:extLst>
                </a:gridCol>
                <a:gridCol w="351279">
                  <a:extLst>
                    <a:ext uri="{9D8B030D-6E8A-4147-A177-3AD203B41FA5}">
                      <a16:colId xmlns:a16="http://schemas.microsoft.com/office/drawing/2014/main" val="20006"/>
                    </a:ext>
                  </a:extLst>
                </a:gridCol>
                <a:gridCol w="351279">
                  <a:extLst>
                    <a:ext uri="{9D8B030D-6E8A-4147-A177-3AD203B41FA5}">
                      <a16:colId xmlns:a16="http://schemas.microsoft.com/office/drawing/2014/main" val="20007"/>
                    </a:ext>
                  </a:extLst>
                </a:gridCol>
                <a:gridCol w="281023">
                  <a:extLst>
                    <a:ext uri="{9D8B030D-6E8A-4147-A177-3AD203B41FA5}">
                      <a16:colId xmlns:a16="http://schemas.microsoft.com/office/drawing/2014/main" val="20008"/>
                    </a:ext>
                  </a:extLst>
                </a:gridCol>
              </a:tblGrid>
              <a:tr h="548707">
                <a:tc>
                  <a:txBody>
                    <a:bodyPr/>
                    <a:lstStyle/>
                    <a:p>
                      <a:pPr marL="0" marR="0" algn="ctr">
                        <a:spcBef>
                          <a:spcPts val="0"/>
                        </a:spcBef>
                        <a:spcAft>
                          <a:spcPts val="0"/>
                        </a:spcAft>
                      </a:pPr>
                      <a:r>
                        <a:rPr lang="en-US" sz="1800" dirty="0">
                          <a:solidFill>
                            <a:schemeClr val="tx1"/>
                          </a:solidFill>
                          <a:effectLst/>
                        </a:rPr>
                        <a:t>Sr. No.</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Items</a:t>
                      </a:r>
                      <a:endParaRPr lang="en-US" sz="1800" dirty="0">
                        <a:solidFill>
                          <a:schemeClr val="tx1"/>
                        </a:solidFill>
                        <a:effectLst/>
                        <a:latin typeface="Arial"/>
                        <a:ea typeface="Times New Roman"/>
                        <a:cs typeface="Times New Roman"/>
                      </a:endParaRPr>
                    </a:p>
                  </a:txBody>
                  <a:tcPr marL="68580" marR="68580" marT="0" marB="0"/>
                </a:tc>
                <a:tc gridSpan="7">
                  <a:txBody>
                    <a:bodyPr/>
                    <a:lstStyle/>
                    <a:p>
                      <a:pPr marL="0" marR="0" algn="ctr">
                        <a:spcBef>
                          <a:spcPts val="0"/>
                        </a:spcBef>
                        <a:spcAft>
                          <a:spcPts val="0"/>
                        </a:spcAft>
                      </a:pPr>
                      <a:r>
                        <a:rPr lang="en-US" sz="1800" dirty="0">
                          <a:solidFill>
                            <a:schemeClr val="tx1"/>
                          </a:solidFill>
                          <a:effectLst/>
                        </a:rPr>
                        <a:t>Rating (1= strongly disagree to 7 = strongly agree)</a:t>
                      </a:r>
                      <a:endParaRPr lang="en-US" sz="18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903">
                <a:tc>
                  <a:txBody>
                    <a:bodyPr/>
                    <a:lstStyle/>
                    <a:p>
                      <a:pPr marL="0" marR="0" algn="ctr">
                        <a:spcBef>
                          <a:spcPts val="0"/>
                        </a:spcBef>
                        <a:spcAft>
                          <a:spcPts val="0"/>
                        </a:spcAft>
                      </a:pPr>
                      <a:r>
                        <a:rPr lang="en-US" sz="1800" dirty="0">
                          <a:solidFill>
                            <a:schemeClr val="tx1"/>
                          </a:solidFill>
                          <a:effectLst/>
                        </a:rPr>
                        <a:t>I-1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In general, I consider myself a very happy person.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182903">
                <a:tc>
                  <a:txBody>
                    <a:bodyPr/>
                    <a:lstStyle/>
                    <a:p>
                      <a:pPr marL="0" marR="0" algn="ctr">
                        <a:spcBef>
                          <a:spcPts val="0"/>
                        </a:spcBef>
                        <a:spcAft>
                          <a:spcPts val="0"/>
                        </a:spcAft>
                      </a:pPr>
                      <a:r>
                        <a:rPr lang="en-US" sz="1800" dirty="0">
                          <a:solidFill>
                            <a:schemeClr val="tx1"/>
                          </a:solidFill>
                          <a:effectLst/>
                        </a:rPr>
                        <a:t>I-2</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As compared with my peers, I consider myself happier.</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182903">
                <a:tc>
                  <a:txBody>
                    <a:bodyPr/>
                    <a:lstStyle/>
                    <a:p>
                      <a:pPr marL="0" marR="0" algn="ctr">
                        <a:spcBef>
                          <a:spcPts val="0"/>
                        </a:spcBef>
                        <a:spcAft>
                          <a:spcPts val="0"/>
                        </a:spcAft>
                      </a:pPr>
                      <a:r>
                        <a:rPr lang="en-US" sz="1800" dirty="0">
                          <a:solidFill>
                            <a:schemeClr val="tx1"/>
                          </a:solidFill>
                          <a:effectLst/>
                        </a:rPr>
                        <a:t>I-3</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enjoy my life, regardless of what is going on.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82903">
                <a:tc>
                  <a:txBody>
                    <a:bodyPr/>
                    <a:lstStyle/>
                    <a:p>
                      <a:pPr marL="0" marR="0" algn="ctr">
                        <a:spcBef>
                          <a:spcPts val="0"/>
                        </a:spcBef>
                        <a:spcAft>
                          <a:spcPts val="0"/>
                        </a:spcAft>
                      </a:pPr>
                      <a:r>
                        <a:rPr lang="en-US" sz="1800" dirty="0">
                          <a:solidFill>
                            <a:schemeClr val="tx1"/>
                          </a:solidFill>
                          <a:effectLst/>
                        </a:rPr>
                        <a:t>I-4</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always try to get most out from everything in my life.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182903">
                <a:tc>
                  <a:txBody>
                    <a:bodyPr/>
                    <a:lstStyle/>
                    <a:p>
                      <a:pPr marL="0" marR="0" algn="ctr">
                        <a:spcBef>
                          <a:spcPts val="0"/>
                        </a:spcBef>
                        <a:spcAft>
                          <a:spcPts val="0"/>
                        </a:spcAft>
                      </a:pPr>
                      <a:r>
                        <a:rPr lang="en-US" sz="1800" dirty="0">
                          <a:solidFill>
                            <a:schemeClr val="tx1"/>
                          </a:solidFill>
                          <a:effectLst/>
                        </a:rPr>
                        <a:t>I-5</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am very happy with my self-image.</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365805">
                <a:tc>
                  <a:txBody>
                    <a:bodyPr/>
                    <a:lstStyle/>
                    <a:p>
                      <a:pPr marL="0" marR="0" algn="ctr">
                        <a:spcBef>
                          <a:spcPts val="0"/>
                        </a:spcBef>
                        <a:spcAft>
                          <a:spcPts val="0"/>
                        </a:spcAft>
                      </a:pPr>
                      <a:r>
                        <a:rPr lang="en-US" sz="1800" dirty="0">
                          <a:solidFill>
                            <a:schemeClr val="tx1"/>
                          </a:solidFill>
                          <a:effectLst/>
                        </a:rPr>
                        <a:t>I-6</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do not always express my gratitude to God for being happy and satisfied.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r h="182903">
                <a:tc>
                  <a:txBody>
                    <a:bodyPr/>
                    <a:lstStyle/>
                    <a:p>
                      <a:pPr marL="0" marR="0" algn="ctr">
                        <a:spcBef>
                          <a:spcPts val="0"/>
                        </a:spcBef>
                        <a:spcAft>
                          <a:spcPts val="0"/>
                        </a:spcAft>
                      </a:pPr>
                      <a:r>
                        <a:rPr lang="en-US" sz="1800" dirty="0">
                          <a:solidFill>
                            <a:schemeClr val="tx1"/>
                          </a:solidFill>
                          <a:effectLst/>
                        </a:rPr>
                        <a:t>I-7</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do not feel particularly pleased with the way I am.</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7"/>
                  </a:ext>
                </a:extLst>
              </a:tr>
              <a:tr h="182903">
                <a:tc>
                  <a:txBody>
                    <a:bodyPr/>
                    <a:lstStyle/>
                    <a:p>
                      <a:pPr marL="0" marR="0" algn="ctr">
                        <a:spcBef>
                          <a:spcPts val="0"/>
                        </a:spcBef>
                        <a:spcAft>
                          <a:spcPts val="0"/>
                        </a:spcAft>
                      </a:pPr>
                      <a:r>
                        <a:rPr lang="en-US" sz="1800" dirty="0">
                          <a:solidFill>
                            <a:schemeClr val="tx1"/>
                          </a:solidFill>
                          <a:effectLst/>
                        </a:rPr>
                        <a:t>I-8</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strongly believe that life is not so good.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8"/>
                  </a:ext>
                </a:extLst>
              </a:tr>
              <a:tr h="182903">
                <a:tc>
                  <a:txBody>
                    <a:bodyPr/>
                    <a:lstStyle/>
                    <a:p>
                      <a:pPr marL="0" marR="0" algn="ctr">
                        <a:spcBef>
                          <a:spcPts val="0"/>
                        </a:spcBef>
                        <a:spcAft>
                          <a:spcPts val="0"/>
                        </a:spcAft>
                      </a:pPr>
                      <a:r>
                        <a:rPr lang="en-US" sz="1800" dirty="0">
                          <a:solidFill>
                            <a:schemeClr val="tx1"/>
                          </a:solidFill>
                          <a:effectLst/>
                        </a:rPr>
                        <a:t>I-9</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least experience joy and elation.</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9"/>
                  </a:ext>
                </a:extLst>
              </a:tr>
              <a:tr h="182903">
                <a:tc>
                  <a:txBody>
                    <a:bodyPr/>
                    <a:lstStyle/>
                    <a:p>
                      <a:pPr marL="0" marR="0" algn="ctr">
                        <a:spcBef>
                          <a:spcPts val="0"/>
                        </a:spcBef>
                        <a:spcAft>
                          <a:spcPts val="0"/>
                        </a:spcAft>
                      </a:pPr>
                      <a:r>
                        <a:rPr lang="en-US" sz="1800" dirty="0">
                          <a:solidFill>
                            <a:schemeClr val="tx1"/>
                          </a:solidFill>
                          <a:effectLst/>
                        </a:rPr>
                        <a:t>I-10</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pPr>
                      <a:r>
                        <a:rPr lang="en-US" sz="1800" dirty="0">
                          <a:solidFill>
                            <a:schemeClr val="tx1"/>
                          </a:solidFill>
                          <a:effectLst/>
                        </a:rPr>
                        <a:t>I do not have fun with other people. </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6" name="Rectangle 1"/>
          <p:cNvSpPr>
            <a:spLocks noChangeArrowheads="1"/>
          </p:cNvSpPr>
          <p:nvPr/>
        </p:nvSpPr>
        <p:spPr bwMode="auto">
          <a:xfrm>
            <a:off x="1506940" y="795925"/>
            <a:ext cx="595156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17.7. Statements for Split-Half Reliability</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10787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204716"/>
            <a:ext cx="7996451" cy="4955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Selection of Method for Reliability</a:t>
            </a:r>
          </a:p>
        </p:txBody>
      </p:sp>
      <p:graphicFrame>
        <p:nvGraphicFramePr>
          <p:cNvPr id="4" name="Content Placeholder 6"/>
          <p:cNvGraphicFramePr>
            <a:graphicFrameLocks/>
          </p:cNvGraphicFramePr>
          <p:nvPr>
            <p:extLst>
              <p:ext uri="{D42A27DB-BD31-4B8C-83A1-F6EECF244321}">
                <p14:modId xmlns:p14="http://schemas.microsoft.com/office/powerpoint/2010/main" val="4148276514"/>
              </p:ext>
            </p:extLst>
          </p:nvPr>
        </p:nvGraphicFramePr>
        <p:xfrm>
          <a:off x="732736" y="1272655"/>
          <a:ext cx="7597775" cy="1655445"/>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9461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17.3. </a:t>
                      </a:r>
                      <a:r>
                        <a:rPr lang="en-US" sz="2400" kern="1200" dirty="0">
                          <a:effectLst/>
                        </a:rPr>
                        <a:t>Use Split-</a:t>
                      </a:r>
                      <a:r>
                        <a:rPr lang="en-US" sz="2400" kern="1200" dirty="0" err="1">
                          <a:effectLst/>
                        </a:rPr>
                        <a:t>half.sav</a:t>
                      </a:r>
                      <a:r>
                        <a:rPr lang="en-US" sz="2400" kern="1200" dirty="0">
                          <a:effectLst/>
                        </a:rPr>
                        <a:t> » menu bar » </a:t>
                      </a:r>
                      <a:r>
                        <a:rPr lang="en-US" sz="2400" kern="1200" dirty="0" err="1">
                          <a:effectLst/>
                        </a:rPr>
                        <a:t>analyse</a:t>
                      </a:r>
                      <a:r>
                        <a:rPr lang="en-US" sz="2400" kern="1200" dirty="0">
                          <a:effectLst/>
                        </a:rPr>
                        <a:t> » scale » reliability analysis » select all items (I-1 to I-10) and transfer to items box » select method split-half click on statistics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35" y="3009866"/>
            <a:ext cx="4422775"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5170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0"/>
            <a:ext cx="7928212" cy="887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SPSS Path for Computing Cronbach’s Alpha for Two Parts and Correlation Coefficients</a:t>
            </a:r>
          </a:p>
        </p:txBody>
      </p:sp>
      <p:graphicFrame>
        <p:nvGraphicFramePr>
          <p:cNvPr id="4" name="Content Placeholder 6"/>
          <p:cNvGraphicFramePr>
            <a:graphicFrameLocks/>
          </p:cNvGraphicFramePr>
          <p:nvPr>
            <p:extLst>
              <p:ext uri="{D42A27DB-BD31-4B8C-83A1-F6EECF244321}">
                <p14:modId xmlns:p14="http://schemas.microsoft.com/office/powerpoint/2010/main" val="1929901021"/>
              </p:ext>
            </p:extLst>
          </p:nvPr>
        </p:nvGraphicFramePr>
        <p:xfrm>
          <a:off x="1080448" y="1408176"/>
          <a:ext cx="6834116" cy="1234821"/>
        </p:xfrm>
        <a:graphic>
          <a:graphicData uri="http://schemas.openxmlformats.org/drawingml/2006/table">
            <a:tbl>
              <a:tblPr firstRow="1" firstCol="1" lastRow="1" lastCol="1" bandRow="1" bandCol="1">
                <a:tableStyleId>{5940675A-B579-460E-94D1-54222C63F5DA}</a:tableStyleId>
              </a:tblPr>
              <a:tblGrid>
                <a:gridCol w="6834116">
                  <a:extLst>
                    <a:ext uri="{9D8B030D-6E8A-4147-A177-3AD203B41FA5}">
                      <a16:colId xmlns:a16="http://schemas.microsoft.com/office/drawing/2014/main" val="20000"/>
                    </a:ext>
                  </a:extLst>
                </a:gridCol>
              </a:tblGrid>
              <a:tr h="630238">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17.4. </a:t>
                      </a:r>
                      <a:r>
                        <a:rPr lang="en-US" sz="2400" kern="1200" dirty="0">
                          <a:effectLst/>
                        </a:rPr>
                        <a:t>Click statistics option » select</a:t>
                      </a:r>
                      <a:r>
                        <a:rPr lang="en-US" sz="2400" kern="1200" baseline="0" dirty="0">
                          <a:effectLst/>
                        </a:rPr>
                        <a:t> </a:t>
                      </a:r>
                      <a:r>
                        <a:rPr lang="en-US" sz="2400" kern="1200" dirty="0">
                          <a:effectLst/>
                        </a:rPr>
                        <a:t>scale in the area Descriptive for »  Select Means</a:t>
                      </a:r>
                      <a:r>
                        <a:rPr lang="en-US" sz="2400" kern="1200" baseline="0" dirty="0">
                          <a:effectLst/>
                        </a:rPr>
                        <a:t> and Variance in the Summaries option </a:t>
                      </a:r>
                      <a:r>
                        <a:rPr lang="en-US" sz="2400" kern="1200" dirty="0">
                          <a:effectLst/>
                        </a:rPr>
                        <a:t>continue »  click on 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05125"/>
            <a:ext cx="3544888"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61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3450" y="-27060"/>
            <a:ext cx="702468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the Outputs of Split-Half Reliability Analysis</a:t>
            </a:r>
          </a:p>
        </p:txBody>
      </p:sp>
      <p:sp>
        <p:nvSpPr>
          <p:cNvPr id="3" name="Content Placeholder 2"/>
          <p:cNvSpPr txBox="1">
            <a:spLocks/>
          </p:cNvSpPr>
          <p:nvPr/>
        </p:nvSpPr>
        <p:spPr>
          <a:xfrm>
            <a:off x="1131093" y="1115940"/>
            <a:ext cx="3314700" cy="5604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Reliability Statistics</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32478340"/>
              </p:ext>
            </p:extLst>
          </p:nvPr>
        </p:nvGraphicFramePr>
        <p:xfrm>
          <a:off x="933450" y="2223218"/>
          <a:ext cx="7214144" cy="4015232"/>
        </p:xfrm>
        <a:graphic>
          <a:graphicData uri="http://schemas.openxmlformats.org/drawingml/2006/table">
            <a:tbl>
              <a:tblPr/>
              <a:tblGrid>
                <a:gridCol w="3063762">
                  <a:extLst>
                    <a:ext uri="{9D8B030D-6E8A-4147-A177-3AD203B41FA5}">
                      <a16:colId xmlns:a16="http://schemas.microsoft.com/office/drawing/2014/main" val="20000"/>
                    </a:ext>
                  </a:extLst>
                </a:gridCol>
                <a:gridCol w="1433827">
                  <a:extLst>
                    <a:ext uri="{9D8B030D-6E8A-4147-A177-3AD203B41FA5}">
                      <a16:colId xmlns:a16="http://schemas.microsoft.com/office/drawing/2014/main" val="20001"/>
                    </a:ext>
                  </a:extLst>
                </a:gridCol>
                <a:gridCol w="1433827">
                  <a:extLst>
                    <a:ext uri="{9D8B030D-6E8A-4147-A177-3AD203B41FA5}">
                      <a16:colId xmlns:a16="http://schemas.microsoft.com/office/drawing/2014/main" val="20002"/>
                    </a:ext>
                  </a:extLst>
                </a:gridCol>
                <a:gridCol w="1282728">
                  <a:extLst>
                    <a:ext uri="{9D8B030D-6E8A-4147-A177-3AD203B41FA5}">
                      <a16:colId xmlns:a16="http://schemas.microsoft.com/office/drawing/2014/main" val="20003"/>
                    </a:ext>
                  </a:extLst>
                </a:gridCol>
              </a:tblGrid>
              <a:tr h="305417">
                <a:tc rowSpan="5">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Cronbach’s alpha</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Part 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0.855</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541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N of items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5</a:t>
                      </a:r>
                      <a:r>
                        <a:rPr kumimoji="0" lang="en-US" sz="2200" b="0" i="0" u="none" strike="noStrike" cap="none" normalizeH="0" baseline="30000" dirty="0">
                          <a:ln>
                            <a:noFill/>
                          </a:ln>
                          <a:solidFill>
                            <a:schemeClr val="tx1"/>
                          </a:solidFill>
                          <a:effectLst/>
                          <a:latin typeface="+mn-lt"/>
                        </a:rPr>
                        <a:t>a</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417">
                <a:tc vMerge="1">
                  <a:txBody>
                    <a:bodyPr/>
                    <a:lstStyle/>
                    <a:p>
                      <a:endParaRPr lang="en-US"/>
                    </a:p>
                  </a:txBody>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Part 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0.856</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1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N of items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5</a:t>
                      </a:r>
                      <a:r>
                        <a:rPr kumimoji="0" lang="en-US" sz="2200" b="0" i="0" u="none" strike="noStrike" cap="none" normalizeH="0" baseline="30000" dirty="0">
                          <a:ln>
                            <a:noFill/>
                          </a:ln>
                          <a:solidFill>
                            <a:schemeClr val="tx1"/>
                          </a:solidFill>
                          <a:effectLst/>
                          <a:latin typeface="+mn-lt"/>
                        </a:rPr>
                        <a:t>b</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417">
                <a:tc vMerge="1">
                  <a:txBody>
                    <a:bodyPr/>
                    <a:lstStyle/>
                    <a:p>
                      <a:endParaRPr lang="en-US"/>
                    </a:p>
                  </a:txBody>
                  <a:tcPr/>
                </a:tc>
                <a:tc grid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Total N of items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5417">
                <a:tc gridSpan="3">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Correlation between forms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0.605</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5417">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Spearman–Brown Coefficient</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Equal Length</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0.754</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4438">
                <a:tc vMerge="1">
                  <a:txBody>
                    <a:bodyPr/>
                    <a:lstStyle/>
                    <a:p>
                      <a:endParaRPr lang="en-US"/>
                    </a:p>
                  </a:txBody>
                  <a:tcPr/>
                </a:tc>
                <a:tc grid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Unequal Length</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0.754</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5417">
                <a:tc gridSpan="3">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Guttman split-half coefficient</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0.751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5417">
                <a:tc gridSpan="4">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30000" dirty="0">
                          <a:ln>
                            <a:noFill/>
                          </a:ln>
                          <a:solidFill>
                            <a:schemeClr val="tx1"/>
                          </a:solidFill>
                          <a:effectLst/>
                          <a:latin typeface="+mn-lt"/>
                        </a:rPr>
                        <a:t>a</a:t>
                      </a:r>
                      <a:r>
                        <a:rPr kumimoji="0" lang="en-US" sz="2200" b="0" i="0" u="none" strike="noStrike" cap="none" normalizeH="0" baseline="0" dirty="0">
                          <a:ln>
                            <a:noFill/>
                          </a:ln>
                          <a:solidFill>
                            <a:schemeClr val="tx1"/>
                          </a:solidFill>
                          <a:effectLst/>
                          <a:latin typeface="+mn-lt"/>
                        </a:rPr>
                        <a:t>The items are: I1, I2, I3, I4, I5.</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05417">
                <a:tc gridSpan="4">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30000" dirty="0">
                          <a:ln>
                            <a:noFill/>
                          </a:ln>
                          <a:solidFill>
                            <a:schemeClr val="tx1"/>
                          </a:solidFill>
                          <a:effectLst/>
                          <a:latin typeface="+mn-lt"/>
                        </a:rPr>
                        <a:t>b</a:t>
                      </a:r>
                      <a:r>
                        <a:rPr kumimoji="0" lang="en-US" sz="2200" b="0" i="0" u="none" strike="noStrike" cap="none" normalizeH="0" baseline="0" dirty="0">
                          <a:ln>
                            <a:noFill/>
                          </a:ln>
                          <a:solidFill>
                            <a:schemeClr val="tx1"/>
                          </a:solidFill>
                          <a:effectLst/>
                          <a:latin typeface="+mn-lt"/>
                        </a:rPr>
                        <a:t>The items are: I6, I7, I8, I9, I10.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6" name="Rectangle 1"/>
          <p:cNvSpPr>
            <a:spLocks noChangeArrowheads="1"/>
          </p:cNvSpPr>
          <p:nvPr/>
        </p:nvSpPr>
        <p:spPr bwMode="auto">
          <a:xfrm>
            <a:off x="933450" y="1621816"/>
            <a:ext cx="5433410"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17.8a. Reliability Statistics: Split-Half</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8098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404" y="2155588"/>
            <a:ext cx="5677468" cy="1938992"/>
          </a:xfrm>
          <a:prstGeom prst="rect">
            <a:avLst/>
          </a:prstGeom>
          <a:ln>
            <a:solidFill>
              <a:schemeClr val="accent1"/>
            </a:solidFill>
          </a:ln>
        </p:spPr>
        <p:txBody>
          <a:bodyPr wrap="square">
            <a:spAutoFit/>
          </a:bodyPr>
          <a:lstStyle/>
          <a:p>
            <a:pPr algn="just" eaLnBrk="1" hangingPunct="1">
              <a:defRPr/>
            </a:pPr>
            <a:r>
              <a:rPr lang="en-US" sz="2400" dirty="0">
                <a:latin typeface="+mn-lt"/>
              </a:rPr>
              <a:t>In both parts, the number of items is the same (five in each) and the value of Cronbach’s alpha is also good and more than 0.8 (</a:t>
            </a:r>
            <a:r>
              <a:rPr lang="en-US" sz="2400" i="1" dirty="0">
                <a:latin typeface="+mn-lt"/>
              </a:rPr>
              <a:t>α </a:t>
            </a:r>
            <a:r>
              <a:rPr lang="en-US" sz="2400" dirty="0">
                <a:latin typeface="+mn-lt"/>
              </a:rPr>
              <a:t>&gt;  0.8). The correlation between the forms is moderately positive (r = 0.605).</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5329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0821" y="186519"/>
            <a:ext cx="7368654" cy="575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Table for </a:t>
            </a:r>
            <a:r>
              <a:rPr lang="en-US" sz="3400" b="1" dirty="0">
                <a:latin typeface="+mn-lt"/>
                <a:ea typeface="Times New Roman" pitchFamily="18" charset="0"/>
                <a:cs typeface="Times New Roman" pitchFamily="18" charset="0"/>
              </a:rPr>
              <a:t>Split-Half Reliability</a:t>
            </a:r>
            <a:endParaRPr lang="en-US" sz="3400" b="1" dirty="0">
              <a:latin typeface="+mn-lt"/>
            </a:endParaRPr>
          </a:p>
        </p:txBody>
      </p:sp>
      <p:graphicFrame>
        <p:nvGraphicFramePr>
          <p:cNvPr id="3" name="Content Placeholder 5"/>
          <p:cNvGraphicFramePr>
            <a:graphicFrameLocks/>
          </p:cNvGraphicFramePr>
          <p:nvPr>
            <p:extLst>
              <p:ext uri="{D42A27DB-BD31-4B8C-83A1-F6EECF244321}">
                <p14:modId xmlns:p14="http://schemas.microsoft.com/office/powerpoint/2010/main" val="1506981755"/>
              </p:ext>
            </p:extLst>
          </p:nvPr>
        </p:nvGraphicFramePr>
        <p:xfrm>
          <a:off x="477669" y="1542192"/>
          <a:ext cx="8202303" cy="4754880"/>
        </p:xfrm>
        <a:graphic>
          <a:graphicData uri="http://schemas.openxmlformats.org/drawingml/2006/table">
            <a:tbl>
              <a:tblPr firstRow="1" firstCol="1" bandRow="1">
                <a:tableStyleId>{5940675A-B579-460E-94D1-54222C63F5DA}</a:tableStyleId>
              </a:tblPr>
              <a:tblGrid>
                <a:gridCol w="968400">
                  <a:extLst>
                    <a:ext uri="{9D8B030D-6E8A-4147-A177-3AD203B41FA5}">
                      <a16:colId xmlns:a16="http://schemas.microsoft.com/office/drawing/2014/main" val="20000"/>
                    </a:ext>
                  </a:extLst>
                </a:gridCol>
                <a:gridCol w="401622">
                  <a:extLst>
                    <a:ext uri="{9D8B030D-6E8A-4147-A177-3AD203B41FA5}">
                      <a16:colId xmlns:a16="http://schemas.microsoft.com/office/drawing/2014/main" val="20001"/>
                    </a:ext>
                  </a:extLst>
                </a:gridCol>
                <a:gridCol w="502029">
                  <a:extLst>
                    <a:ext uri="{9D8B030D-6E8A-4147-A177-3AD203B41FA5}">
                      <a16:colId xmlns:a16="http://schemas.microsoft.com/office/drawing/2014/main" val="20002"/>
                    </a:ext>
                  </a:extLst>
                </a:gridCol>
                <a:gridCol w="502029">
                  <a:extLst>
                    <a:ext uri="{9D8B030D-6E8A-4147-A177-3AD203B41FA5}">
                      <a16:colId xmlns:a16="http://schemas.microsoft.com/office/drawing/2014/main" val="20003"/>
                    </a:ext>
                  </a:extLst>
                </a:gridCol>
                <a:gridCol w="502029">
                  <a:extLst>
                    <a:ext uri="{9D8B030D-6E8A-4147-A177-3AD203B41FA5}">
                      <a16:colId xmlns:a16="http://schemas.microsoft.com/office/drawing/2014/main" val="20004"/>
                    </a:ext>
                  </a:extLst>
                </a:gridCol>
                <a:gridCol w="502029">
                  <a:extLst>
                    <a:ext uri="{9D8B030D-6E8A-4147-A177-3AD203B41FA5}">
                      <a16:colId xmlns:a16="http://schemas.microsoft.com/office/drawing/2014/main" val="20005"/>
                    </a:ext>
                  </a:extLst>
                </a:gridCol>
                <a:gridCol w="421327">
                  <a:extLst>
                    <a:ext uri="{9D8B030D-6E8A-4147-A177-3AD203B41FA5}">
                      <a16:colId xmlns:a16="http://schemas.microsoft.com/office/drawing/2014/main" val="20006"/>
                    </a:ext>
                  </a:extLst>
                </a:gridCol>
                <a:gridCol w="502029">
                  <a:extLst>
                    <a:ext uri="{9D8B030D-6E8A-4147-A177-3AD203B41FA5}">
                      <a16:colId xmlns:a16="http://schemas.microsoft.com/office/drawing/2014/main" val="20007"/>
                    </a:ext>
                  </a:extLst>
                </a:gridCol>
                <a:gridCol w="502029">
                  <a:extLst>
                    <a:ext uri="{9D8B030D-6E8A-4147-A177-3AD203B41FA5}">
                      <a16:colId xmlns:a16="http://schemas.microsoft.com/office/drawing/2014/main" val="20008"/>
                    </a:ext>
                  </a:extLst>
                </a:gridCol>
                <a:gridCol w="502029">
                  <a:extLst>
                    <a:ext uri="{9D8B030D-6E8A-4147-A177-3AD203B41FA5}">
                      <a16:colId xmlns:a16="http://schemas.microsoft.com/office/drawing/2014/main" val="20009"/>
                    </a:ext>
                  </a:extLst>
                </a:gridCol>
                <a:gridCol w="506721">
                  <a:extLst>
                    <a:ext uri="{9D8B030D-6E8A-4147-A177-3AD203B41FA5}">
                      <a16:colId xmlns:a16="http://schemas.microsoft.com/office/drawing/2014/main" val="20010"/>
                    </a:ext>
                  </a:extLst>
                </a:gridCol>
                <a:gridCol w="1207684">
                  <a:extLst>
                    <a:ext uri="{9D8B030D-6E8A-4147-A177-3AD203B41FA5}">
                      <a16:colId xmlns:a16="http://schemas.microsoft.com/office/drawing/2014/main" val="20011"/>
                    </a:ext>
                  </a:extLst>
                </a:gridCol>
                <a:gridCol w="1182346">
                  <a:extLst>
                    <a:ext uri="{9D8B030D-6E8A-4147-A177-3AD203B41FA5}">
                      <a16:colId xmlns:a16="http://schemas.microsoft.com/office/drawing/2014/main" val="20012"/>
                    </a:ext>
                  </a:extLst>
                </a:gridCol>
              </a:tblGrid>
              <a:tr h="167664">
                <a:tc>
                  <a:txBody>
                    <a:bodyPr/>
                    <a:lstStyle/>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tc gridSpan="5">
                  <a:txBody>
                    <a:bodyPr/>
                    <a:lstStyle/>
                    <a:p>
                      <a:pPr marL="0" marR="0" algn="ctr">
                        <a:spcBef>
                          <a:spcPts val="0"/>
                        </a:spcBef>
                        <a:spcAft>
                          <a:spcPts val="0"/>
                        </a:spcAft>
                      </a:pPr>
                      <a:r>
                        <a:rPr lang="en-US" sz="1200" dirty="0">
                          <a:solidFill>
                            <a:schemeClr val="tx1"/>
                          </a:solidFill>
                          <a:effectLst/>
                        </a:rPr>
                        <a:t>Part-1</a:t>
                      </a:r>
                      <a:endParaRPr lang="en-US" sz="1200" dirty="0">
                        <a:solidFill>
                          <a:schemeClr val="tx1"/>
                        </a:solidFill>
                        <a:effectLst/>
                        <a:latin typeface="Arial"/>
                        <a:ea typeface="Times New Roman"/>
                        <a:cs typeface="Times New Roman"/>
                      </a:endParaRPr>
                    </a:p>
                  </a:txBody>
                  <a:tcPr marL="50602" marR="5060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spcBef>
                          <a:spcPts val="0"/>
                        </a:spcBef>
                        <a:spcAft>
                          <a:spcPts val="0"/>
                        </a:spcAft>
                      </a:pPr>
                      <a:r>
                        <a:rPr lang="en-US" sz="1200" dirty="0">
                          <a:solidFill>
                            <a:schemeClr val="tx1"/>
                          </a:solidFill>
                          <a:effectLst/>
                        </a:rPr>
                        <a:t>Part-2</a:t>
                      </a:r>
                      <a:endParaRPr lang="en-US" sz="1200" dirty="0">
                        <a:solidFill>
                          <a:schemeClr val="tx1"/>
                        </a:solidFill>
                        <a:effectLst/>
                        <a:latin typeface="Arial"/>
                        <a:ea typeface="Times New Roman"/>
                        <a:cs typeface="Times New Roman"/>
                      </a:endParaRPr>
                    </a:p>
                  </a:txBody>
                  <a:tcPr marL="50602" marR="5060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dirty="0">
                          <a:solidFill>
                            <a:schemeClr val="tx1"/>
                          </a:solidFill>
                          <a:effectLst/>
                        </a:rPr>
                        <a:t>Sum P1</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spcBef>
                          <a:spcPts val="0"/>
                        </a:spcBef>
                        <a:spcAft>
                          <a:spcPts val="0"/>
                        </a:spcAft>
                      </a:pPr>
                      <a:r>
                        <a:rPr lang="en-US" sz="1200" dirty="0">
                          <a:solidFill>
                            <a:schemeClr val="tx1"/>
                          </a:solidFill>
                          <a:effectLst/>
                        </a:rPr>
                        <a:t>Sum P2</a:t>
                      </a:r>
                      <a:endParaRPr lang="en-US" sz="1200" dirty="0">
                        <a:solidFill>
                          <a:schemeClr val="tx1"/>
                        </a:solidFill>
                        <a:effectLst/>
                        <a:latin typeface="Arial"/>
                        <a:ea typeface="Times New Roman"/>
                        <a:cs typeface="Times New Roman"/>
                      </a:endParaRPr>
                    </a:p>
                  </a:txBody>
                  <a:tcPr marL="50602" marR="50602" marT="0" marB="0"/>
                </a:tc>
                <a:extLst>
                  <a:ext uri="{0D108BD9-81ED-4DB2-BD59-A6C34878D82A}">
                    <a16:rowId xmlns:a16="http://schemas.microsoft.com/office/drawing/2014/main" val="10000"/>
                  </a:ext>
                </a:extLst>
              </a:tr>
              <a:tr h="167664">
                <a:tc>
                  <a:txBody>
                    <a:bodyPr/>
                    <a:lstStyle/>
                    <a:p>
                      <a:pPr marL="0" marR="0" algn="ctr">
                        <a:spcBef>
                          <a:spcPts val="0"/>
                        </a:spcBef>
                        <a:spcAft>
                          <a:spcPts val="0"/>
                        </a:spcAft>
                      </a:pPr>
                      <a:r>
                        <a:rPr lang="en-US" sz="1200" dirty="0">
                          <a:solidFill>
                            <a:schemeClr val="tx1"/>
                          </a:solidFill>
                          <a:effectLst/>
                        </a:rPr>
                        <a:t>Subjects</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I-1</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I-2</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I-3</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I-4</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I-5</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I-6</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I-7</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I-8</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I-9</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I-10</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extLst>
                  <a:ext uri="{0D108BD9-81ED-4DB2-BD59-A6C34878D82A}">
                    <a16:rowId xmlns:a16="http://schemas.microsoft.com/office/drawing/2014/main" val="10001"/>
                  </a:ext>
                </a:extLst>
              </a:tr>
              <a:tr h="167664">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15</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2"/>
                  </a:ext>
                </a:extLst>
              </a:tr>
              <a:tr h="167664">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3"/>
                  </a:ext>
                </a:extLst>
              </a:tr>
              <a:tr h="167664">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17</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4"/>
                  </a:ext>
                </a:extLst>
              </a:tr>
              <a:tr h="167664">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21</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5"/>
                  </a:ext>
                </a:extLst>
              </a:tr>
              <a:tr h="167664">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23</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6"/>
                  </a:ext>
                </a:extLst>
              </a:tr>
              <a:tr h="167664">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30</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7"/>
                  </a:ext>
                </a:extLst>
              </a:tr>
              <a:tr h="167664">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26</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8"/>
                  </a:ext>
                </a:extLst>
              </a:tr>
              <a:tr h="167664">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20</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09"/>
                  </a:ext>
                </a:extLst>
              </a:tr>
              <a:tr h="167664">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0"/>
                  </a:ext>
                </a:extLst>
              </a:tr>
              <a:tr h="167664">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1"/>
                  </a:ext>
                </a:extLst>
              </a:tr>
              <a:tr h="167664">
                <a:tc gridSpan="13">
                  <a:txBody>
                    <a:bodyPr/>
                    <a:lstStyle/>
                    <a:p>
                      <a:pPr marL="0" marR="0" algn="ctr">
                        <a:spcBef>
                          <a:spcPts val="0"/>
                        </a:spcBef>
                        <a:spcAft>
                          <a:spcPts val="0"/>
                        </a:spcAft>
                      </a:pPr>
                      <a:r>
                        <a:rPr lang="en-US" sz="1200" dirty="0">
                          <a:solidFill>
                            <a:schemeClr val="tx1"/>
                          </a:solidFill>
                          <a:effectLst/>
                        </a:rPr>
                        <a:t>Subjects 11 to 20 are omitted</a:t>
                      </a:r>
                      <a:endParaRPr lang="en-US" sz="1200" dirty="0">
                        <a:solidFill>
                          <a:schemeClr val="tx1"/>
                        </a:solidFill>
                        <a:effectLst/>
                        <a:latin typeface="Arial"/>
                        <a:ea typeface="Times New Roman"/>
                        <a:cs typeface="Times New Roman"/>
                      </a:endParaRPr>
                    </a:p>
                  </a:txBody>
                  <a:tcPr marL="50602" marR="5060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167664">
                <a:tc>
                  <a:txBody>
                    <a:bodyPr/>
                    <a:lstStyle/>
                    <a:p>
                      <a:pPr marL="0" marR="0" algn="ctr">
                        <a:spcBef>
                          <a:spcPts val="0"/>
                        </a:spcBef>
                        <a:spcAft>
                          <a:spcPts val="0"/>
                        </a:spcAft>
                      </a:pPr>
                      <a:r>
                        <a:rPr lang="en-US" sz="1200" dirty="0">
                          <a:solidFill>
                            <a:schemeClr val="tx1"/>
                          </a:solidFill>
                          <a:effectLst/>
                        </a:rPr>
                        <a:t>21</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10</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3"/>
                  </a:ext>
                </a:extLst>
              </a:tr>
              <a:tr h="167664">
                <a:tc>
                  <a:txBody>
                    <a:bodyPr/>
                    <a:lstStyle/>
                    <a:p>
                      <a:pPr marL="0" marR="0" algn="ctr">
                        <a:spcBef>
                          <a:spcPts val="0"/>
                        </a:spcBef>
                        <a:spcAft>
                          <a:spcPts val="0"/>
                        </a:spcAft>
                      </a:pPr>
                      <a:r>
                        <a:rPr lang="en-US" sz="1200" dirty="0">
                          <a:solidFill>
                            <a:schemeClr val="tx1"/>
                          </a:solidFill>
                          <a:effectLst/>
                        </a:rPr>
                        <a:t>22</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4"/>
                  </a:ext>
                </a:extLst>
              </a:tr>
              <a:tr h="167664">
                <a:tc>
                  <a:txBody>
                    <a:bodyPr/>
                    <a:lstStyle/>
                    <a:p>
                      <a:pPr marL="0" marR="0" algn="ctr">
                        <a:spcBef>
                          <a:spcPts val="0"/>
                        </a:spcBef>
                        <a:spcAft>
                          <a:spcPts val="0"/>
                        </a:spcAft>
                      </a:pPr>
                      <a:r>
                        <a:rPr lang="en-US" sz="1200" dirty="0">
                          <a:solidFill>
                            <a:schemeClr val="tx1"/>
                          </a:solidFill>
                          <a:effectLst/>
                        </a:rPr>
                        <a:t>23</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5"/>
                  </a:ext>
                </a:extLst>
              </a:tr>
              <a:tr h="167664">
                <a:tc>
                  <a:txBody>
                    <a:bodyPr/>
                    <a:lstStyle/>
                    <a:p>
                      <a:pPr marL="0" marR="0" algn="ctr">
                        <a:spcBef>
                          <a:spcPts val="0"/>
                        </a:spcBef>
                        <a:spcAft>
                          <a:spcPts val="0"/>
                        </a:spcAft>
                      </a:pPr>
                      <a:r>
                        <a:rPr lang="en-US" sz="1200" dirty="0">
                          <a:solidFill>
                            <a:schemeClr val="tx1"/>
                          </a:solidFill>
                          <a:effectLst/>
                        </a:rPr>
                        <a:t>24</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9</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6"/>
                  </a:ext>
                </a:extLst>
              </a:tr>
              <a:tr h="167664">
                <a:tc>
                  <a:txBody>
                    <a:bodyPr/>
                    <a:lstStyle/>
                    <a:p>
                      <a:pPr marL="0" marR="0" algn="ctr">
                        <a:spcBef>
                          <a:spcPts val="0"/>
                        </a:spcBef>
                        <a:spcAft>
                          <a:spcPts val="0"/>
                        </a:spcAft>
                      </a:pPr>
                      <a:r>
                        <a:rPr lang="en-US" sz="1200" dirty="0">
                          <a:solidFill>
                            <a:schemeClr val="tx1"/>
                          </a:solidFill>
                          <a:effectLst/>
                        </a:rPr>
                        <a:t>25</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12</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7"/>
                  </a:ext>
                </a:extLst>
              </a:tr>
              <a:tr h="167664">
                <a:tc>
                  <a:txBody>
                    <a:bodyPr/>
                    <a:lstStyle/>
                    <a:p>
                      <a:pPr marL="0" marR="0" algn="ctr">
                        <a:spcBef>
                          <a:spcPts val="0"/>
                        </a:spcBef>
                        <a:spcAft>
                          <a:spcPts val="0"/>
                        </a:spcAft>
                      </a:pPr>
                      <a:r>
                        <a:rPr lang="en-US" sz="1200" dirty="0">
                          <a:solidFill>
                            <a:schemeClr val="tx1"/>
                          </a:solidFill>
                          <a:effectLst/>
                        </a:rPr>
                        <a:t>26</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8"/>
                  </a:ext>
                </a:extLst>
              </a:tr>
              <a:tr h="167664">
                <a:tc>
                  <a:txBody>
                    <a:bodyPr/>
                    <a:lstStyle/>
                    <a:p>
                      <a:pPr marL="0" marR="0" algn="ctr">
                        <a:spcBef>
                          <a:spcPts val="0"/>
                        </a:spcBef>
                        <a:spcAft>
                          <a:spcPts val="0"/>
                        </a:spcAft>
                      </a:pPr>
                      <a:r>
                        <a:rPr lang="en-US" sz="1200" dirty="0">
                          <a:solidFill>
                            <a:schemeClr val="tx1"/>
                          </a:solidFill>
                          <a:effectLst/>
                        </a:rPr>
                        <a:t>27</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8</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19"/>
                  </a:ext>
                </a:extLst>
              </a:tr>
              <a:tr h="167664">
                <a:tc>
                  <a:txBody>
                    <a:bodyPr/>
                    <a:lstStyle/>
                    <a:p>
                      <a:pPr marL="0" marR="0" algn="ctr">
                        <a:spcBef>
                          <a:spcPts val="0"/>
                        </a:spcBef>
                        <a:spcAft>
                          <a:spcPts val="0"/>
                        </a:spcAft>
                      </a:pPr>
                      <a:r>
                        <a:rPr lang="en-US" sz="1200" dirty="0">
                          <a:solidFill>
                            <a:schemeClr val="tx1"/>
                          </a:solidFill>
                          <a:effectLst/>
                        </a:rPr>
                        <a:t>28</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20"/>
                  </a:ext>
                </a:extLst>
              </a:tr>
              <a:tr h="167664">
                <a:tc>
                  <a:txBody>
                    <a:bodyPr/>
                    <a:lstStyle/>
                    <a:p>
                      <a:pPr marL="0" marR="0" algn="ctr">
                        <a:spcBef>
                          <a:spcPts val="0"/>
                        </a:spcBef>
                        <a:spcAft>
                          <a:spcPts val="0"/>
                        </a:spcAft>
                      </a:pPr>
                      <a:r>
                        <a:rPr lang="en-US" sz="1200" dirty="0">
                          <a:solidFill>
                            <a:schemeClr val="tx1"/>
                          </a:solidFill>
                          <a:effectLst/>
                        </a:rPr>
                        <a:t>29</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21"/>
                  </a:ext>
                </a:extLst>
              </a:tr>
              <a:tr h="167664">
                <a:tc>
                  <a:txBody>
                    <a:bodyPr/>
                    <a:lstStyle/>
                    <a:p>
                      <a:pPr marL="0" marR="0" algn="ctr">
                        <a:spcBef>
                          <a:spcPts val="0"/>
                        </a:spcBef>
                        <a:spcAft>
                          <a:spcPts val="0"/>
                        </a:spcAft>
                      </a:pPr>
                      <a:r>
                        <a:rPr lang="en-US" sz="1200" dirty="0">
                          <a:solidFill>
                            <a:schemeClr val="tx1"/>
                          </a:solidFill>
                          <a:effectLst/>
                        </a:rPr>
                        <a:t>30</a:t>
                      </a:r>
                      <a:endParaRPr lang="en-US" sz="1200" dirty="0">
                        <a:solidFill>
                          <a:schemeClr val="tx1"/>
                        </a:solidFill>
                        <a:effectLst/>
                        <a:latin typeface="Arial"/>
                        <a:ea typeface="Times New Roman"/>
                        <a:cs typeface="Times New Roman"/>
                      </a:endParaRPr>
                    </a:p>
                  </a:txBody>
                  <a:tcPr marL="50602" marR="50602" marT="0" marB="0"/>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4</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7</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6</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5</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23</a:t>
                      </a:r>
                      <a:endParaRPr lang="en-US" sz="1200" dirty="0">
                        <a:solidFill>
                          <a:schemeClr val="tx1"/>
                        </a:solidFill>
                        <a:effectLst/>
                        <a:latin typeface="Arial"/>
                        <a:ea typeface="Times New Roman"/>
                        <a:cs typeface="Times New Roman"/>
                      </a:endParaRPr>
                    </a:p>
                  </a:txBody>
                  <a:tcPr marL="50602" marR="50602" marT="0" marB="0" anchor="b"/>
                </a:tc>
                <a:tc>
                  <a:txBody>
                    <a:bodyPr/>
                    <a:lstStyle/>
                    <a:p>
                      <a:pPr marL="0" marR="0" algn="ctr">
                        <a:spcBef>
                          <a:spcPts val="0"/>
                        </a:spcBef>
                        <a:spcAft>
                          <a:spcPts val="0"/>
                        </a:spcAft>
                      </a:pPr>
                      <a:r>
                        <a:rPr lang="en-US" sz="1200" dirty="0">
                          <a:solidFill>
                            <a:schemeClr val="tx1"/>
                          </a:solidFill>
                          <a:effectLst/>
                        </a:rPr>
                        <a:t>19</a:t>
                      </a:r>
                      <a:endParaRPr lang="en-US" sz="1200" dirty="0">
                        <a:solidFill>
                          <a:schemeClr val="tx1"/>
                        </a:solidFill>
                        <a:effectLst/>
                        <a:latin typeface="Arial"/>
                        <a:ea typeface="Times New Roman"/>
                        <a:cs typeface="Times New Roman"/>
                      </a:endParaRPr>
                    </a:p>
                  </a:txBody>
                  <a:tcPr marL="50602" marR="50602" marT="0" marB="0" anchor="b"/>
                </a:tc>
                <a:extLst>
                  <a:ext uri="{0D108BD9-81ED-4DB2-BD59-A6C34878D82A}">
                    <a16:rowId xmlns:a16="http://schemas.microsoft.com/office/drawing/2014/main" val="10022"/>
                  </a:ext>
                </a:extLst>
              </a:tr>
              <a:tr h="167664">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tc gridSpan="10">
                  <a:txBody>
                    <a:bodyPr/>
                    <a:lstStyle/>
                    <a:p>
                      <a:pPr marL="0" marR="0" algn="ctr">
                        <a:spcBef>
                          <a:spcPts val="0"/>
                        </a:spcBef>
                        <a:spcAft>
                          <a:spcPts val="0"/>
                        </a:spcAft>
                      </a:pPr>
                      <a:r>
                        <a:rPr lang="en-US" sz="1200" dirty="0">
                          <a:solidFill>
                            <a:schemeClr val="tx1"/>
                          </a:solidFill>
                          <a:effectLst/>
                        </a:rPr>
                        <a:t>Correlation coefficient between scores P1 and P2</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200" dirty="0">
                          <a:solidFill>
                            <a:schemeClr val="tx1"/>
                          </a:solidFill>
                          <a:effectLst/>
                        </a:rPr>
                        <a:t>0.605</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extLst>
                  <a:ext uri="{0D108BD9-81ED-4DB2-BD59-A6C34878D82A}">
                    <a16:rowId xmlns:a16="http://schemas.microsoft.com/office/drawing/2014/main" val="10023"/>
                  </a:ext>
                </a:extLst>
              </a:tr>
              <a:tr h="167664">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tc gridSpan="10">
                  <a:txBody>
                    <a:bodyPr/>
                    <a:lstStyle/>
                    <a:p>
                      <a:pPr marL="0" marR="0" algn="ctr">
                        <a:spcBef>
                          <a:spcPts val="0"/>
                        </a:spcBef>
                        <a:spcAft>
                          <a:spcPts val="0"/>
                        </a:spcAft>
                      </a:pPr>
                      <a:r>
                        <a:rPr lang="en-US" sz="1200" dirty="0">
                          <a:solidFill>
                            <a:schemeClr val="tx1"/>
                          </a:solidFill>
                          <a:effectLst/>
                        </a:rPr>
                        <a:t>Standard deviation of score P1 (σ</a:t>
                      </a:r>
                      <a:r>
                        <a:rPr lang="en-US" sz="1200" baseline="-25000" dirty="0">
                          <a:solidFill>
                            <a:schemeClr val="tx1"/>
                          </a:solidFill>
                          <a:effectLst/>
                        </a:rPr>
                        <a:t>1</a:t>
                      </a:r>
                      <a:r>
                        <a:rPr lang="en-US" sz="1200" dirty="0">
                          <a:solidFill>
                            <a:schemeClr val="tx1"/>
                          </a:solidFill>
                          <a:effectLst/>
                        </a:rPr>
                        <a:t>)</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200" dirty="0">
                          <a:solidFill>
                            <a:schemeClr val="tx1"/>
                          </a:solidFill>
                          <a:effectLst/>
                        </a:rPr>
                        <a:t>7.32</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extLst>
                  <a:ext uri="{0D108BD9-81ED-4DB2-BD59-A6C34878D82A}">
                    <a16:rowId xmlns:a16="http://schemas.microsoft.com/office/drawing/2014/main" val="10024"/>
                  </a:ext>
                </a:extLst>
              </a:tr>
              <a:tr h="167664">
                <a:tc>
                  <a:txBody>
                    <a:bodyPr/>
                    <a:lstStyle/>
                    <a:p>
                      <a:pPr marL="0" marR="0" algn="ctr">
                        <a:spcBef>
                          <a:spcPts val="0"/>
                        </a:spcBef>
                        <a:spcAft>
                          <a:spcPts val="0"/>
                        </a:spcAft>
                      </a:pPr>
                      <a:r>
                        <a:rPr lang="en-US" sz="1200" dirty="0">
                          <a:solidFill>
                            <a:schemeClr val="tx1"/>
                          </a:solidFill>
                          <a:effectLst/>
                        </a:rPr>
                        <a:t> </a:t>
                      </a:r>
                      <a:endParaRPr lang="en-US" sz="1200" dirty="0">
                        <a:solidFill>
                          <a:schemeClr val="tx1"/>
                        </a:solidFill>
                        <a:effectLst/>
                        <a:latin typeface="Arial"/>
                        <a:ea typeface="Times New Roman"/>
                        <a:cs typeface="Times New Roman"/>
                      </a:endParaRPr>
                    </a:p>
                  </a:txBody>
                  <a:tcPr marL="50602" marR="50602" marT="0" marB="0"/>
                </a:tc>
                <a:tc gridSpan="10">
                  <a:txBody>
                    <a:bodyPr/>
                    <a:lstStyle/>
                    <a:p>
                      <a:pPr marL="0" marR="0" algn="ctr">
                        <a:spcBef>
                          <a:spcPts val="0"/>
                        </a:spcBef>
                        <a:spcAft>
                          <a:spcPts val="0"/>
                        </a:spcAft>
                      </a:pPr>
                      <a:r>
                        <a:rPr lang="en-US" sz="1200" dirty="0">
                          <a:solidFill>
                            <a:schemeClr val="tx1"/>
                          </a:solidFill>
                          <a:effectLst/>
                        </a:rPr>
                        <a:t>Standard Deviation of score P1 (σ</a:t>
                      </a:r>
                      <a:r>
                        <a:rPr lang="en-US" sz="1200" baseline="-25000" dirty="0">
                          <a:solidFill>
                            <a:schemeClr val="tx1"/>
                          </a:solidFill>
                          <a:effectLst/>
                        </a:rPr>
                        <a:t>2</a:t>
                      </a:r>
                      <a:r>
                        <a:rPr lang="en-US" sz="1200" dirty="0">
                          <a:solidFill>
                            <a:schemeClr val="tx1"/>
                          </a:solidFill>
                          <a:effectLst/>
                        </a:rPr>
                        <a:t>)</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200" dirty="0">
                          <a:solidFill>
                            <a:schemeClr val="tx1"/>
                          </a:solidFill>
                          <a:effectLst/>
                        </a:rPr>
                        <a:t>8.10</a:t>
                      </a:r>
                      <a:endParaRPr lang="en-US" sz="1200" dirty="0">
                        <a:solidFill>
                          <a:schemeClr val="tx1"/>
                        </a:solidFill>
                        <a:effectLst/>
                        <a:latin typeface="Arial"/>
                        <a:ea typeface="Times New Roman"/>
                        <a:cs typeface="Times New Roman"/>
                      </a:endParaRPr>
                    </a:p>
                  </a:txBody>
                  <a:tcPr marL="50602" marR="50602" marT="0" marB="0" anchor="b"/>
                </a:tc>
                <a:tc hMerge="1">
                  <a:txBody>
                    <a:bodyPr/>
                    <a:lstStyle/>
                    <a:p>
                      <a:endParaRPr lang="en-US"/>
                    </a:p>
                  </a:txBody>
                  <a:tcPr/>
                </a:tc>
                <a:extLst>
                  <a:ext uri="{0D108BD9-81ED-4DB2-BD59-A6C34878D82A}">
                    <a16:rowId xmlns:a16="http://schemas.microsoft.com/office/drawing/2014/main" val="10025"/>
                  </a:ext>
                </a:extLst>
              </a:tr>
            </a:tbl>
          </a:graphicData>
        </a:graphic>
      </p:graphicFrame>
      <p:sp>
        <p:nvSpPr>
          <p:cNvPr id="5" name="Rectangle 1"/>
          <p:cNvSpPr>
            <a:spLocks noChangeArrowheads="1"/>
          </p:cNvSpPr>
          <p:nvPr/>
        </p:nvSpPr>
        <p:spPr bwMode="auto">
          <a:xfrm>
            <a:off x="1355052" y="1049255"/>
            <a:ext cx="6080191"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17.8b. Calculation for Split-Half Reliability</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31635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74184"/>
            <a:ext cx="7024688" cy="6619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Item Statistics</a:t>
            </a:r>
          </a:p>
        </p:txBody>
      </p:sp>
      <p:graphicFrame>
        <p:nvGraphicFramePr>
          <p:cNvPr id="3" name="Content Placeholder 5"/>
          <p:cNvGraphicFramePr>
            <a:graphicFrameLocks/>
          </p:cNvGraphicFramePr>
          <p:nvPr>
            <p:extLst>
              <p:ext uri="{D42A27DB-BD31-4B8C-83A1-F6EECF244321}">
                <p14:modId xmlns:p14="http://schemas.microsoft.com/office/powerpoint/2010/main" val="2241398596"/>
              </p:ext>
            </p:extLst>
          </p:nvPr>
        </p:nvGraphicFramePr>
        <p:xfrm>
          <a:off x="685800" y="1512624"/>
          <a:ext cx="7620000" cy="2127758"/>
        </p:xfrm>
        <a:graphic>
          <a:graphicData uri="http://schemas.openxmlformats.org/drawingml/2006/table">
            <a:tbl>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776287">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420687">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Mean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Minimum</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Maximum</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Range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Max/Min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Variance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N of Items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344">
                <a:tc rowSpan="3">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Item means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 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4.08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3.70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4.46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r>
                        <a:rPr kumimoji="0" lang="en-US" sz="1600" b="0" i="0" u="none" strike="noStrike" cap="none" normalizeH="0" baseline="30000" dirty="0">
                          <a:ln>
                            <a:noFill/>
                          </a:ln>
                          <a:solidFill>
                            <a:schemeClr val="tx1"/>
                          </a:solidFill>
                          <a:effectLst/>
                          <a:latin typeface="+mn-lt"/>
                        </a:rPr>
                        <a:t>a</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344">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 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2.73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3.53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0.80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r>
                        <a:rPr kumimoji="0" lang="en-US" sz="1600" b="0" i="0" u="none" strike="noStrike" cap="none" normalizeH="0" baseline="30000" dirty="0">
                          <a:ln>
                            <a:noFill/>
                          </a:ln>
                          <a:solidFill>
                            <a:schemeClr val="tx1"/>
                          </a:solidFill>
                          <a:effectLst/>
                          <a:latin typeface="+mn-lt"/>
                        </a:rPr>
                        <a:t>b</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344">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Both parts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3.61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2.73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4.46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1.63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0.32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344">
                <a:tc rowSpan="3">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Item variances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 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3.38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2.25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4.21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1.96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1.86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r>
                        <a:rPr kumimoji="0" lang="en-US" sz="1600" b="0" i="0" u="none" strike="noStrike" cap="none" normalizeH="0" baseline="30000" dirty="0">
                          <a:ln>
                            <a:noFill/>
                          </a:ln>
                          <a:solidFill>
                            <a:schemeClr val="tx1"/>
                          </a:solidFill>
                          <a:effectLst/>
                          <a:latin typeface="+mn-lt"/>
                        </a:rPr>
                        <a:t>a</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0344">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Part 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3.30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4.74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0.35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r>
                        <a:rPr kumimoji="0" lang="en-US" sz="1600" b="0" i="0" u="none" strike="noStrike" cap="none" normalizeH="0" baseline="30000" dirty="0">
                          <a:ln>
                            <a:noFill/>
                          </a:ln>
                          <a:solidFill>
                            <a:schemeClr val="tx1"/>
                          </a:solidFill>
                          <a:effectLst/>
                          <a:latin typeface="+mn-lt"/>
                        </a:rPr>
                        <a:t>b</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344">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Both parts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3.76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2.25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4.74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2.10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685682" y="991102"/>
            <a:ext cx="473321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17.8c. Summary Item Statistics</a:t>
            </a:r>
            <a:endParaRPr lang="en-US" sz="2400" dirty="0">
              <a:latin typeface="+mn-lt"/>
            </a:endParaRPr>
          </a:p>
        </p:txBody>
      </p:sp>
      <p:sp>
        <p:nvSpPr>
          <p:cNvPr id="6" name="Rectangle 5"/>
          <p:cNvSpPr/>
          <p:nvPr/>
        </p:nvSpPr>
        <p:spPr>
          <a:xfrm>
            <a:off x="685682" y="3820034"/>
            <a:ext cx="2713307" cy="430887"/>
          </a:xfrm>
          <a:prstGeom prst="rect">
            <a:avLst/>
          </a:prstGeom>
        </p:spPr>
        <p:txBody>
          <a:bodyPr wrap="none">
            <a:spAutoFit/>
          </a:bodyPr>
          <a:lstStyle/>
          <a:p>
            <a:pPr eaLnBrk="1" hangingPunct="1">
              <a:defRPr/>
            </a:pPr>
            <a:r>
              <a:rPr lang="en-US" sz="2200" dirty="0">
                <a:latin typeface="+mn-lt"/>
              </a:rPr>
              <a:t>Overall Scale Statistics</a:t>
            </a:r>
          </a:p>
        </p:txBody>
      </p:sp>
      <p:graphicFrame>
        <p:nvGraphicFramePr>
          <p:cNvPr id="7" name="Table 6"/>
          <p:cNvGraphicFramePr>
            <a:graphicFrameLocks noGrp="1"/>
          </p:cNvGraphicFramePr>
          <p:nvPr>
            <p:extLst>
              <p:ext uri="{D42A27DB-BD31-4B8C-83A1-F6EECF244321}">
                <p14:modId xmlns:p14="http://schemas.microsoft.com/office/powerpoint/2010/main" val="1977727318"/>
              </p:ext>
            </p:extLst>
          </p:nvPr>
        </p:nvGraphicFramePr>
        <p:xfrm>
          <a:off x="685682" y="4644386"/>
          <a:ext cx="7814481" cy="1410208"/>
        </p:xfrm>
        <a:graphic>
          <a:graphicData uri="http://schemas.openxmlformats.org/drawingml/2006/table">
            <a:tbl>
              <a:tblPr/>
              <a:tblGrid>
                <a:gridCol w="1147013">
                  <a:extLst>
                    <a:ext uri="{9D8B030D-6E8A-4147-A177-3AD203B41FA5}">
                      <a16:colId xmlns:a16="http://schemas.microsoft.com/office/drawing/2014/main" val="20000"/>
                    </a:ext>
                  </a:extLst>
                </a:gridCol>
                <a:gridCol w="1008876">
                  <a:extLst>
                    <a:ext uri="{9D8B030D-6E8A-4147-A177-3AD203B41FA5}">
                      <a16:colId xmlns:a16="http://schemas.microsoft.com/office/drawing/2014/main" val="20001"/>
                    </a:ext>
                  </a:extLst>
                </a:gridCol>
                <a:gridCol w="1396148">
                  <a:extLst>
                    <a:ext uri="{9D8B030D-6E8A-4147-A177-3AD203B41FA5}">
                      <a16:colId xmlns:a16="http://schemas.microsoft.com/office/drawing/2014/main" val="20002"/>
                    </a:ext>
                  </a:extLst>
                </a:gridCol>
                <a:gridCol w="2575227">
                  <a:extLst>
                    <a:ext uri="{9D8B030D-6E8A-4147-A177-3AD203B41FA5}">
                      <a16:colId xmlns:a16="http://schemas.microsoft.com/office/drawing/2014/main" val="20003"/>
                    </a:ext>
                  </a:extLst>
                </a:gridCol>
                <a:gridCol w="1687217">
                  <a:extLst>
                    <a:ext uri="{9D8B030D-6E8A-4147-A177-3AD203B41FA5}">
                      <a16:colId xmlns:a16="http://schemas.microsoft.com/office/drawing/2014/main" val="20004"/>
                    </a:ext>
                  </a:extLst>
                </a:gridCol>
              </a:tblGrid>
              <a:tr h="21018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Variance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 of Items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185">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Part 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53.62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7.32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185">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Part 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65.66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a:t>
                      </a:r>
                      <a:r>
                        <a:rPr kumimoji="0" lang="en-US" sz="2000" b="0" i="0" u="none" strike="noStrike" cap="none" normalizeH="0" baseline="30000" dirty="0">
                          <a:ln>
                            <a:noFill/>
                          </a:ln>
                          <a:solidFill>
                            <a:schemeClr val="tx1"/>
                          </a:solidFill>
                          <a:effectLst/>
                          <a:latin typeface="+mn-lt"/>
                        </a:rPr>
                        <a:t>b</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370">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Both parts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191.05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13.82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2"/>
          <p:cNvSpPr>
            <a:spLocks noChangeArrowheads="1"/>
          </p:cNvSpPr>
          <p:nvPr/>
        </p:nvSpPr>
        <p:spPr bwMode="auto">
          <a:xfrm>
            <a:off x="598156" y="4177146"/>
            <a:ext cx="3289683" cy="430887"/>
          </a:xfrm>
          <a:prstGeom prst="rect">
            <a:avLst/>
          </a:prstGeom>
          <a:noFill/>
          <a:ln>
            <a:noFill/>
          </a:ln>
          <a:effectLst/>
        </p:spPr>
        <p:txBody>
          <a:bodyPr wrap="none" anchor="ctr">
            <a:spAutoFit/>
          </a:bodyPr>
          <a:lstStyle/>
          <a:p>
            <a:pPr>
              <a:defRPr/>
            </a:pPr>
            <a:r>
              <a:rPr lang="en-US" sz="2200" dirty="0">
                <a:latin typeface="+mn-lt"/>
                <a:ea typeface="Times New Roman" pitchFamily="18" charset="0"/>
                <a:cs typeface="Times New Roman" pitchFamily="18" charset="0"/>
              </a:rPr>
              <a:t>Table 17.8d. Scale Statistics</a:t>
            </a:r>
            <a:endParaRPr lang="en-US" sz="22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0521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65194" y="-39806"/>
            <a:ext cx="5337412"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200" b="1" dirty="0">
                <a:latin typeface="+mn-lt"/>
              </a:rPr>
              <a:t>Reporting the Final Results of Split-Half Reliability</a:t>
            </a:r>
          </a:p>
        </p:txBody>
      </p:sp>
      <p:sp>
        <p:nvSpPr>
          <p:cNvPr id="3" name="Content Placeholder 2"/>
          <p:cNvSpPr txBox="1">
            <a:spLocks/>
          </p:cNvSpPr>
          <p:nvPr/>
        </p:nvSpPr>
        <p:spPr>
          <a:xfrm>
            <a:off x="743803" y="1549921"/>
            <a:ext cx="758019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GB" altLang="en-US" sz="2400" dirty="0"/>
              <a:t>The value of Cronbach’s alpha is greater than 0.8 (</a:t>
            </a:r>
            <a:r>
              <a:rPr lang="en-GB" altLang="en-US" sz="2400" i="1" dirty="0"/>
              <a:t>α </a:t>
            </a:r>
            <a:r>
              <a:rPr lang="en-GB" altLang="en-US" sz="2400" dirty="0"/>
              <a:t>= 0.85) for both parts 1 and 2, hence internal consistency for both negative and positive items is verified.</a:t>
            </a:r>
          </a:p>
          <a:p>
            <a:pPr algn="just"/>
            <a:r>
              <a:rPr lang="en-GB" altLang="en-US" sz="2400" dirty="0"/>
              <a:t>The correlation coefficient between part 1 and part 2 are also strong positive (r = 0.605), hence we can say that the results obtained from both the parts are also consistent.</a:t>
            </a:r>
          </a:p>
          <a:p>
            <a:pPr algn="just"/>
            <a:r>
              <a:rPr lang="en-GB" altLang="en-US" sz="2400" dirty="0"/>
              <a:t>The internal consistency is also determined by split-half method for the construct </a:t>
            </a:r>
            <a:r>
              <a:rPr lang="en-GB" altLang="en-US" sz="2400" i="1" dirty="0"/>
              <a:t>happiness</a:t>
            </a:r>
            <a:r>
              <a:rPr lang="en-GB" altLang="en-US" sz="2400" dirty="0"/>
              <a:t>. The measure of Spearman–Brown coefficient is more than 0.6, hence the items as adapted to measure the construct </a:t>
            </a:r>
            <a:r>
              <a:rPr lang="en-GB" altLang="en-US" sz="2400" i="1" dirty="0"/>
              <a:t>happiness </a:t>
            </a:r>
            <a:r>
              <a:rPr lang="en-GB" altLang="en-US" sz="2400" dirty="0"/>
              <a:t>are reliable and the scale can be used for further analysis. </a:t>
            </a:r>
          </a:p>
          <a:p>
            <a:pPr algn="just"/>
            <a:endParaRPr lang="en-GB" alt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67200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2612" y="209179"/>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13112905"/>
              </p:ext>
            </p:extLst>
          </p:nvPr>
        </p:nvGraphicFramePr>
        <p:xfrm>
          <a:off x="990600" y="1296035"/>
          <a:ext cx="7524750" cy="4389120"/>
        </p:xfrm>
        <a:graphic>
          <a:graphicData uri="http://schemas.openxmlformats.org/drawingml/2006/table">
            <a:tbl>
              <a:tblPr firstRow="1" firstCol="1" bandRow="1">
                <a:tableStyleId>{5940675A-B579-460E-94D1-54222C63F5DA}</a:tableStyleId>
              </a:tblPr>
              <a:tblGrid>
                <a:gridCol w="3762375">
                  <a:extLst>
                    <a:ext uri="{9D8B030D-6E8A-4147-A177-3AD203B41FA5}">
                      <a16:colId xmlns:a16="http://schemas.microsoft.com/office/drawing/2014/main" val="20000"/>
                    </a:ext>
                  </a:extLst>
                </a:gridCol>
                <a:gridCol w="3762375">
                  <a:extLst>
                    <a:ext uri="{9D8B030D-6E8A-4147-A177-3AD203B41FA5}">
                      <a16:colId xmlns:a16="http://schemas.microsoft.com/office/drawing/2014/main" val="20001"/>
                    </a:ext>
                  </a:extLst>
                </a:gridCol>
              </a:tblGrid>
              <a:tr h="1646238">
                <a:tc>
                  <a:txBody>
                    <a:bodyPr/>
                    <a:lstStyle/>
                    <a:p>
                      <a:pPr marL="0" marR="0">
                        <a:spcBef>
                          <a:spcPts val="0"/>
                        </a:spcBef>
                        <a:spcAft>
                          <a:spcPts val="0"/>
                        </a:spcAft>
                      </a:pPr>
                      <a:r>
                        <a:rPr lang="en-US" sz="2400" dirty="0">
                          <a:effectLst/>
                        </a:rPr>
                        <a:t>Alternative forms</a:t>
                      </a:r>
                    </a:p>
                    <a:p>
                      <a:pPr marL="0" marR="0">
                        <a:spcBef>
                          <a:spcPts val="0"/>
                        </a:spcBef>
                        <a:spcAft>
                          <a:spcPts val="0"/>
                        </a:spcAft>
                      </a:pPr>
                      <a:r>
                        <a:rPr lang="en-US" sz="2400" dirty="0">
                          <a:effectLst/>
                        </a:rPr>
                        <a:t>Construct</a:t>
                      </a:r>
                    </a:p>
                    <a:p>
                      <a:pPr marL="0" marR="0">
                        <a:spcBef>
                          <a:spcPts val="0"/>
                        </a:spcBef>
                        <a:spcAft>
                          <a:spcPts val="0"/>
                        </a:spcAft>
                      </a:pPr>
                      <a:r>
                        <a:rPr lang="en-US" sz="2400" dirty="0">
                          <a:effectLst/>
                        </a:rPr>
                        <a:t>Corrected Item-Total Correlation</a:t>
                      </a:r>
                    </a:p>
                    <a:p>
                      <a:pPr marL="0" marR="0">
                        <a:spcBef>
                          <a:spcPts val="0"/>
                        </a:spcBef>
                        <a:spcAft>
                          <a:spcPts val="0"/>
                        </a:spcAft>
                      </a:pPr>
                      <a:r>
                        <a:rPr lang="en-US" sz="2400" dirty="0" err="1">
                          <a:effectLst/>
                        </a:rPr>
                        <a:t>Cronbach’s</a:t>
                      </a:r>
                      <a:r>
                        <a:rPr lang="en-US" sz="2400" dirty="0">
                          <a:effectLst/>
                        </a:rPr>
                        <a:t> alpha</a:t>
                      </a:r>
                    </a:p>
                    <a:p>
                      <a:pPr marL="0" marR="0">
                        <a:spcBef>
                          <a:spcPts val="0"/>
                        </a:spcBef>
                        <a:spcAft>
                          <a:spcPts val="0"/>
                        </a:spcAft>
                      </a:pPr>
                      <a:r>
                        <a:rPr lang="en-US" sz="2400" dirty="0" err="1">
                          <a:effectLst/>
                        </a:rPr>
                        <a:t>Cronbach's</a:t>
                      </a:r>
                      <a:r>
                        <a:rPr lang="en-US" sz="2400" dirty="0">
                          <a:effectLst/>
                        </a:rPr>
                        <a:t> Alpha if Item Deleted</a:t>
                      </a:r>
                    </a:p>
                    <a:p>
                      <a:pPr marL="0" marR="0">
                        <a:spcBef>
                          <a:spcPts val="0"/>
                        </a:spcBef>
                        <a:spcAft>
                          <a:spcPts val="0"/>
                        </a:spcAft>
                      </a:pPr>
                      <a:r>
                        <a:rPr lang="en-US" sz="2400" dirty="0" err="1">
                          <a:effectLst/>
                        </a:rPr>
                        <a:t>Guttman</a:t>
                      </a:r>
                      <a:r>
                        <a:rPr lang="en-US" sz="2400" dirty="0">
                          <a:effectLst/>
                        </a:rPr>
                        <a:t> Split-Half Coefficient</a:t>
                      </a:r>
                    </a:p>
                    <a:p>
                      <a:pPr marL="0" marR="0">
                        <a:spcBef>
                          <a:spcPts val="0"/>
                        </a:spcBef>
                        <a:spcAft>
                          <a:spcPts val="0"/>
                        </a:spcAft>
                      </a:pPr>
                      <a:r>
                        <a:rPr lang="en-US" sz="2400" dirty="0">
                          <a:effectLst/>
                        </a:rPr>
                        <a:t>Inter-Item Correlation Matrix</a:t>
                      </a:r>
                    </a:p>
                    <a:p>
                      <a:pPr marL="0" marR="0">
                        <a:spcBef>
                          <a:spcPts val="0"/>
                        </a:spcBef>
                        <a:spcAft>
                          <a:spcPts val="0"/>
                        </a:spcAft>
                      </a:pPr>
                      <a:r>
                        <a:rPr lang="en-US" sz="2400" dirty="0">
                          <a:effectLst/>
                        </a:rPr>
                        <a:t>Internal consistency</a:t>
                      </a:r>
                    </a:p>
                    <a:p>
                      <a:pPr marL="0" marR="0">
                        <a:spcBef>
                          <a:spcPts val="0"/>
                        </a:spcBef>
                        <a:spcAft>
                          <a:spcPts val="0"/>
                        </a:spcAft>
                      </a:pPr>
                      <a:r>
                        <a:rPr lang="en-US" sz="2400" dirty="0">
                          <a:effectLst/>
                        </a:rPr>
                        <a:t>Items</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Item-Total Statistics</a:t>
                      </a:r>
                    </a:p>
                    <a:p>
                      <a:pPr marL="0" marR="0">
                        <a:spcBef>
                          <a:spcPts val="0"/>
                        </a:spcBef>
                        <a:spcAft>
                          <a:spcPts val="0"/>
                        </a:spcAft>
                      </a:pPr>
                      <a:r>
                        <a:rPr lang="en-US" sz="2400" dirty="0">
                          <a:effectLst/>
                        </a:rPr>
                        <a:t>Reliability</a:t>
                      </a:r>
                    </a:p>
                    <a:p>
                      <a:pPr marL="0" marR="0">
                        <a:spcBef>
                          <a:spcPts val="0"/>
                        </a:spcBef>
                        <a:spcAft>
                          <a:spcPts val="0"/>
                        </a:spcAft>
                      </a:pPr>
                      <a:r>
                        <a:rPr lang="en-US" sz="2400" dirty="0">
                          <a:effectLst/>
                        </a:rPr>
                        <a:t>Scale Mean if Item Deleted</a:t>
                      </a:r>
                    </a:p>
                    <a:p>
                      <a:pPr marL="0" marR="0">
                        <a:spcBef>
                          <a:spcPts val="0"/>
                        </a:spcBef>
                        <a:spcAft>
                          <a:spcPts val="0"/>
                        </a:spcAft>
                      </a:pPr>
                      <a:r>
                        <a:rPr lang="en-US" sz="2400" dirty="0">
                          <a:effectLst/>
                        </a:rPr>
                        <a:t>Scale Variance if Item Deleted</a:t>
                      </a:r>
                    </a:p>
                    <a:p>
                      <a:pPr marL="0" marR="0">
                        <a:spcBef>
                          <a:spcPts val="0"/>
                        </a:spcBef>
                        <a:spcAft>
                          <a:spcPts val="0"/>
                        </a:spcAft>
                      </a:pPr>
                      <a:r>
                        <a:rPr lang="en-US" sz="2400" dirty="0">
                          <a:effectLst/>
                        </a:rPr>
                        <a:t>Spearman-Brown Coefficient</a:t>
                      </a:r>
                    </a:p>
                    <a:p>
                      <a:pPr marL="0" marR="0">
                        <a:spcBef>
                          <a:spcPts val="0"/>
                        </a:spcBef>
                        <a:spcAft>
                          <a:spcPts val="0"/>
                        </a:spcAft>
                      </a:pPr>
                      <a:r>
                        <a:rPr lang="en-US" sz="2400" dirty="0">
                          <a:effectLst/>
                        </a:rPr>
                        <a:t>Split-Half Reliability</a:t>
                      </a:r>
                    </a:p>
                    <a:p>
                      <a:pPr marL="0" marR="0">
                        <a:spcBef>
                          <a:spcPts val="0"/>
                        </a:spcBef>
                        <a:spcAft>
                          <a:spcPts val="0"/>
                        </a:spcAft>
                      </a:pPr>
                      <a:r>
                        <a:rPr lang="en-US" sz="2400" dirty="0">
                          <a:effectLst/>
                        </a:rPr>
                        <a:t>Squared Multiple Correlation</a:t>
                      </a:r>
                    </a:p>
                    <a:p>
                      <a:pPr marL="0" marR="0">
                        <a:spcBef>
                          <a:spcPts val="0"/>
                        </a:spcBef>
                        <a:spcAft>
                          <a:spcPts val="0"/>
                        </a:spcAft>
                      </a:pPr>
                      <a:r>
                        <a:rPr lang="en-US" sz="2400" dirty="0">
                          <a:effectLst/>
                        </a:rPr>
                        <a:t>Summary Item Statistics</a:t>
                      </a:r>
                    </a:p>
                    <a:p>
                      <a:pPr marL="0" marR="0">
                        <a:spcBef>
                          <a:spcPts val="0"/>
                        </a:spcBef>
                        <a:spcAft>
                          <a:spcPts val="0"/>
                        </a:spcAft>
                      </a:pPr>
                      <a:r>
                        <a:rPr lang="en-US" sz="2400" dirty="0">
                          <a:effectLst/>
                        </a:rPr>
                        <a:t>Test-rest</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07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FE7D1E-067F-4691-B87E-AA5A48E2ADBE}" type="slidenum">
              <a:rPr lang="en-US" smtClean="0">
                <a:solidFill>
                  <a:srgbClr val="FEFEFE"/>
                </a:solidFill>
              </a:rPr>
              <a:pPr eaLnBrk="1" hangingPunct="1"/>
              <a:t>29</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7393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1156" y="171734"/>
            <a:ext cx="6790899" cy="551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 </a:t>
            </a:r>
          </a:p>
        </p:txBody>
      </p:sp>
      <p:sp>
        <p:nvSpPr>
          <p:cNvPr id="3" name="Content Placeholder 2"/>
          <p:cNvSpPr txBox="1">
            <a:spLocks/>
          </p:cNvSpPr>
          <p:nvPr/>
        </p:nvSpPr>
        <p:spPr>
          <a:xfrm>
            <a:off x="1111156" y="1288813"/>
            <a:ext cx="6981753"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The reliability measurement is most commonly used in questionnaire development process. </a:t>
            </a:r>
          </a:p>
          <a:p>
            <a:pPr algn="just">
              <a:defRPr/>
            </a:pPr>
            <a:endParaRPr lang="en-US" sz="2400" dirty="0"/>
          </a:p>
          <a:p>
            <a:pPr algn="just">
              <a:defRPr/>
            </a:pPr>
            <a:r>
              <a:rPr lang="en-US" sz="2400" dirty="0"/>
              <a:t>The reliability ensures the consistent results from the questionnaire over a period of time. </a:t>
            </a:r>
          </a:p>
          <a:p>
            <a:pPr algn="just">
              <a:defRPr/>
            </a:pPr>
            <a:endParaRPr lang="en-US" sz="2400" dirty="0"/>
          </a:p>
          <a:p>
            <a:pPr algn="just">
              <a:defRPr/>
            </a:pPr>
            <a:r>
              <a:rPr lang="en-US" sz="2400" dirty="0"/>
              <a:t>It also confirms the same results of the questionnaire from same respondents at different points of time.</a:t>
            </a:r>
          </a:p>
          <a:p>
            <a:pPr marL="69850" indent="0" algn="just">
              <a:buFont typeface="Wingdings 2" panose="05020102010507070707" pitchFamily="18" charset="2"/>
              <a:buNone/>
              <a:defRPr/>
            </a:pPr>
            <a:r>
              <a:rPr lang="en-US" sz="2400" dirty="0"/>
              <a:t> </a:t>
            </a:r>
          </a:p>
          <a:p>
            <a:pPr algn="just">
              <a:defRPr/>
            </a:pPr>
            <a:r>
              <a:rPr lang="en-US" sz="2400" dirty="0"/>
              <a:t>The reliability also ensures the same results from different respondents at one particular point of time.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976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0532" y="172305"/>
            <a:ext cx="8061206" cy="5561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Types of Reliability </a:t>
            </a:r>
          </a:p>
        </p:txBody>
      </p:sp>
      <p:sp>
        <p:nvSpPr>
          <p:cNvPr id="3" name="Content Placeholder 2"/>
          <p:cNvSpPr txBox="1">
            <a:spLocks noRot="1" noChangeAspect="1" noMove="1" noResize="1" noEditPoints="1" noAdjustHandles="1" noChangeArrowheads="1" noChangeShapeType="1" noTextEdit="1"/>
          </p:cNvSpPr>
          <p:nvPr/>
        </p:nvSpPr>
        <p:spPr>
          <a:xfrm>
            <a:off x="914400" y="1219200"/>
            <a:ext cx="6777037" cy="3508375"/>
          </a:xfrm>
          <a:prstGeom prst="rect">
            <a:avLst/>
          </a:prstGeom>
          <a:blipFill rotWithShape="1">
            <a:blip r:embed="rId2"/>
            <a:stretch>
              <a:fillRect t="-868" r="-1619" b="-35590"/>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146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8314" y="1143000"/>
            <a:ext cx="6724935"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b="1" dirty="0"/>
              <a:t>2. Split-half reliability:</a:t>
            </a:r>
            <a:r>
              <a:rPr lang="en-US" altLang="en-US" sz="2400" dirty="0"/>
              <a:t> All the items of a particular construct are divided into two halves or equivalent groups. The splitting technique is employed by the software either randomly or by odd and even items. The correlation coefficient for all the items in two halves is computed by SPSS.</a:t>
            </a:r>
          </a:p>
          <a:p>
            <a:pPr marL="69850" indent="0" algn="just">
              <a:buFont typeface="Wingdings 2" panose="05020102010507070707" pitchFamily="18" charset="2"/>
              <a:buNone/>
            </a:pPr>
            <a:r>
              <a:rPr lang="en-US" altLang="en-US" sz="2400" dirty="0"/>
              <a:t> </a:t>
            </a:r>
          </a:p>
          <a:p>
            <a:pPr marL="69850" indent="0" algn="just">
              <a:buFont typeface="Wingdings 2" panose="05020102010507070707" pitchFamily="18" charset="2"/>
              <a:buNone/>
            </a:pPr>
            <a:r>
              <a:rPr lang="en-US" altLang="en-US" sz="2400" b="1" dirty="0"/>
              <a:t>3. Test–retest reliability: </a:t>
            </a:r>
            <a:r>
              <a:rPr lang="en-US" altLang="en-US" sz="2400" dirty="0"/>
              <a:t>The same set of questionnaire is administered to the same subjects at two different time slots in order to examine the retest reliability.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4908875"/>
              </p:ext>
            </p:extLst>
          </p:nvPr>
        </p:nvGraphicFramePr>
        <p:xfrm>
          <a:off x="1702191" y="2497636"/>
          <a:ext cx="6172567" cy="2926080"/>
        </p:xfrm>
        <a:graphic>
          <a:graphicData uri="http://schemas.openxmlformats.org/drawingml/2006/table">
            <a:tbl>
              <a:tblPr firstRow="1" firstCol="1" bandRow="1">
                <a:tableStyleId>{5940675A-B579-460E-94D1-54222C63F5DA}</a:tableStyleId>
              </a:tblPr>
              <a:tblGrid>
                <a:gridCol w="1322363">
                  <a:extLst>
                    <a:ext uri="{9D8B030D-6E8A-4147-A177-3AD203B41FA5}">
                      <a16:colId xmlns:a16="http://schemas.microsoft.com/office/drawing/2014/main" val="20000"/>
                    </a:ext>
                  </a:extLst>
                </a:gridCol>
                <a:gridCol w="2144068">
                  <a:extLst>
                    <a:ext uri="{9D8B030D-6E8A-4147-A177-3AD203B41FA5}">
                      <a16:colId xmlns:a16="http://schemas.microsoft.com/office/drawing/2014/main" val="20001"/>
                    </a:ext>
                  </a:extLst>
                </a:gridCol>
                <a:gridCol w="2706136">
                  <a:extLst>
                    <a:ext uri="{9D8B030D-6E8A-4147-A177-3AD203B41FA5}">
                      <a16:colId xmlns:a16="http://schemas.microsoft.com/office/drawing/2014/main" val="20002"/>
                    </a:ext>
                  </a:extLst>
                </a:gridCol>
              </a:tblGrid>
              <a:tr h="182959">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74" marR="68574" marT="0" marB="0"/>
                </a:tc>
                <a:tc gridSpan="2">
                  <a:txBody>
                    <a:bodyPr/>
                    <a:lstStyle/>
                    <a:p>
                      <a:pPr marL="0" marR="0" algn="ctr">
                        <a:spcBef>
                          <a:spcPts val="0"/>
                        </a:spcBef>
                        <a:spcAft>
                          <a:spcPts val="0"/>
                        </a:spcAft>
                      </a:pPr>
                      <a:r>
                        <a:rPr lang="en-US" sz="2400" dirty="0">
                          <a:solidFill>
                            <a:schemeClr val="tx1"/>
                          </a:solidFill>
                          <a:effectLst/>
                        </a:rPr>
                        <a:t>Score Measured </a:t>
                      </a:r>
                      <a:endParaRPr lang="en-US" sz="2400" dirty="0">
                        <a:solidFill>
                          <a:schemeClr val="tx1"/>
                        </a:solidFill>
                        <a:effectLst/>
                        <a:latin typeface="Arial"/>
                        <a:ea typeface="Times New Roman"/>
                        <a:cs typeface="Times New Roman"/>
                      </a:endParaRPr>
                    </a:p>
                  </a:txBody>
                  <a:tcPr marL="68574" marR="68574" marT="0" marB="0"/>
                </a:tc>
                <a:tc hMerge="1">
                  <a:txBody>
                    <a:bodyPr/>
                    <a:lstStyle/>
                    <a:p>
                      <a:endParaRPr lang="en-US"/>
                    </a:p>
                  </a:txBody>
                  <a:tcPr/>
                </a:tc>
                <a:extLst>
                  <a:ext uri="{0D108BD9-81ED-4DB2-BD59-A6C34878D82A}">
                    <a16:rowId xmlns:a16="http://schemas.microsoft.com/office/drawing/2014/main" val="10000"/>
                  </a:ext>
                </a:extLst>
              </a:tr>
              <a:tr h="365920">
                <a:tc>
                  <a:txBody>
                    <a:bodyPr/>
                    <a:lstStyle/>
                    <a:p>
                      <a:pPr marL="0" marR="0" algn="ctr">
                        <a:spcBef>
                          <a:spcPts val="0"/>
                        </a:spcBef>
                        <a:spcAft>
                          <a:spcPts val="0"/>
                        </a:spcAft>
                      </a:pPr>
                      <a:r>
                        <a:rPr lang="en-US" sz="2400" dirty="0">
                          <a:solidFill>
                            <a:schemeClr val="tx1"/>
                          </a:solidFill>
                          <a:effectLst/>
                        </a:rPr>
                        <a:t>Students</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Test-1 (at T1 time)</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Test-2 (at T2 time)</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1"/>
                  </a:ext>
                </a:extLst>
              </a:tr>
              <a:tr h="362935">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58</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54</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2"/>
                  </a:ext>
                </a:extLst>
              </a:tr>
              <a:tr h="182959">
                <a:tc>
                  <a:txBody>
                    <a:bodyPr/>
                    <a:lstStyle/>
                    <a:p>
                      <a:pPr marL="0" marR="0" algn="ctr">
                        <a:spcBef>
                          <a:spcPts val="0"/>
                        </a:spcBef>
                        <a:spcAft>
                          <a:spcPts val="0"/>
                        </a:spcAft>
                      </a:pPr>
                      <a:r>
                        <a:rPr lang="en-US" sz="2400" dirty="0">
                          <a:solidFill>
                            <a:schemeClr val="tx1"/>
                          </a:solidFill>
                          <a:effectLst/>
                        </a:rPr>
                        <a:t>2</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67</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63</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3"/>
                  </a:ext>
                </a:extLst>
              </a:tr>
              <a:tr h="182959">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43</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39</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4"/>
                  </a:ext>
                </a:extLst>
              </a:tr>
              <a:tr h="182959">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89</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84</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5"/>
                  </a:ext>
                </a:extLst>
              </a:tr>
              <a:tr h="182959">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76</a:t>
                      </a:r>
                      <a:endParaRPr lang="en-US" sz="2400" dirty="0">
                        <a:solidFill>
                          <a:schemeClr val="tx1"/>
                        </a:solidFill>
                        <a:effectLst/>
                        <a:latin typeface="Arial"/>
                        <a:ea typeface="Times New Roman"/>
                        <a:cs typeface="Times New Roman"/>
                      </a:endParaRPr>
                    </a:p>
                  </a:txBody>
                  <a:tcPr marL="68574" marR="68574" marT="0" marB="0"/>
                </a:tc>
                <a:tc>
                  <a:txBody>
                    <a:bodyPr/>
                    <a:lstStyle/>
                    <a:p>
                      <a:pPr marL="0" marR="0" algn="ctr">
                        <a:spcBef>
                          <a:spcPts val="0"/>
                        </a:spcBef>
                        <a:spcAft>
                          <a:spcPts val="0"/>
                        </a:spcAft>
                      </a:pPr>
                      <a:r>
                        <a:rPr lang="en-US" sz="2400" dirty="0">
                          <a:solidFill>
                            <a:schemeClr val="tx1"/>
                          </a:solidFill>
                          <a:effectLst/>
                        </a:rPr>
                        <a:t>78</a:t>
                      </a:r>
                      <a:endParaRPr lang="en-US" sz="2400" dirty="0">
                        <a:solidFill>
                          <a:schemeClr val="tx1"/>
                        </a:solidFill>
                        <a:effectLst/>
                        <a:latin typeface="Arial"/>
                        <a:ea typeface="Times New Roman"/>
                        <a:cs typeface="Times New Roman"/>
                      </a:endParaRPr>
                    </a:p>
                  </a:txBody>
                  <a:tcPr marL="68574" marR="68574" marT="0" marB="0"/>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2803763" y="1885902"/>
            <a:ext cx="432804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17.1. Test–Retest Reliability</a:t>
            </a:r>
            <a:endParaRPr lang="en-US" sz="2400" dirty="0">
              <a:latin typeface="+mn-lt"/>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9701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29404" y="571619"/>
            <a:ext cx="6097137" cy="162567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b="1" dirty="0"/>
              <a:t>4. Alternative forms of reliability: </a:t>
            </a:r>
            <a:r>
              <a:rPr lang="en-US" altLang="en-US" sz="2400" dirty="0"/>
              <a:t>Two different forms of questionnaires are administered among the subjects to examine the same constructs over a period of time. </a:t>
            </a:r>
          </a:p>
        </p:txBody>
      </p:sp>
      <p:graphicFrame>
        <p:nvGraphicFramePr>
          <p:cNvPr id="4" name="Table 3"/>
          <p:cNvGraphicFramePr>
            <a:graphicFrameLocks noGrp="1"/>
          </p:cNvGraphicFramePr>
          <p:nvPr>
            <p:extLst>
              <p:ext uri="{D42A27DB-BD31-4B8C-83A1-F6EECF244321}">
                <p14:modId xmlns:p14="http://schemas.microsoft.com/office/powerpoint/2010/main" val="1915754817"/>
              </p:ext>
            </p:extLst>
          </p:nvPr>
        </p:nvGraphicFramePr>
        <p:xfrm>
          <a:off x="1704785" y="3094648"/>
          <a:ext cx="6546377" cy="2926080"/>
        </p:xfrm>
        <a:graphic>
          <a:graphicData uri="http://schemas.openxmlformats.org/drawingml/2006/table">
            <a:tbl>
              <a:tblPr firstRow="1" firstCol="1" bandRow="1">
                <a:tableStyleId>{5940675A-B579-460E-94D1-54222C63F5DA}</a:tableStyleId>
              </a:tblPr>
              <a:tblGrid>
                <a:gridCol w="1160613">
                  <a:extLst>
                    <a:ext uri="{9D8B030D-6E8A-4147-A177-3AD203B41FA5}">
                      <a16:colId xmlns:a16="http://schemas.microsoft.com/office/drawing/2014/main" val="20000"/>
                    </a:ext>
                  </a:extLst>
                </a:gridCol>
                <a:gridCol w="2549435">
                  <a:extLst>
                    <a:ext uri="{9D8B030D-6E8A-4147-A177-3AD203B41FA5}">
                      <a16:colId xmlns:a16="http://schemas.microsoft.com/office/drawing/2014/main" val="20001"/>
                    </a:ext>
                  </a:extLst>
                </a:gridCol>
                <a:gridCol w="2836329">
                  <a:extLst>
                    <a:ext uri="{9D8B030D-6E8A-4147-A177-3AD203B41FA5}">
                      <a16:colId xmlns:a16="http://schemas.microsoft.com/office/drawing/2014/main" val="20002"/>
                    </a:ext>
                  </a:extLst>
                </a:gridCol>
              </a:tblGrid>
              <a:tr h="182959">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91" marR="68591" marT="0" marB="0"/>
                </a:tc>
                <a:tc gridSpan="2">
                  <a:txBody>
                    <a:bodyPr/>
                    <a:lstStyle/>
                    <a:p>
                      <a:pPr marL="0" marR="0" algn="ctr">
                        <a:spcBef>
                          <a:spcPts val="0"/>
                        </a:spcBef>
                        <a:spcAft>
                          <a:spcPts val="0"/>
                        </a:spcAft>
                      </a:pPr>
                      <a:r>
                        <a:rPr lang="en-US" sz="2400" dirty="0">
                          <a:solidFill>
                            <a:schemeClr val="tx1"/>
                          </a:solidFill>
                          <a:effectLst/>
                        </a:rPr>
                        <a:t>Score Measured </a:t>
                      </a:r>
                      <a:endParaRPr lang="en-US" sz="2400" dirty="0">
                        <a:solidFill>
                          <a:schemeClr val="tx1"/>
                        </a:solidFill>
                        <a:effectLst/>
                        <a:latin typeface="Arial"/>
                        <a:ea typeface="Times New Roman"/>
                        <a:cs typeface="Times New Roman"/>
                      </a:endParaRPr>
                    </a:p>
                  </a:txBody>
                  <a:tcPr marL="68591" marR="68591" marT="0" marB="0"/>
                </a:tc>
                <a:tc hMerge="1">
                  <a:txBody>
                    <a:bodyPr/>
                    <a:lstStyle/>
                    <a:p>
                      <a:endParaRPr lang="en-US"/>
                    </a:p>
                  </a:txBody>
                  <a:tcPr/>
                </a:tc>
                <a:extLst>
                  <a:ext uri="{0D108BD9-81ED-4DB2-BD59-A6C34878D82A}">
                    <a16:rowId xmlns:a16="http://schemas.microsoft.com/office/drawing/2014/main" val="10000"/>
                  </a:ext>
                </a:extLst>
              </a:tr>
              <a:tr h="365920">
                <a:tc>
                  <a:txBody>
                    <a:bodyPr/>
                    <a:lstStyle/>
                    <a:p>
                      <a:pPr marL="0" marR="0" algn="ctr">
                        <a:spcBef>
                          <a:spcPts val="0"/>
                        </a:spcBef>
                        <a:spcAft>
                          <a:spcPts val="0"/>
                        </a:spcAft>
                      </a:pPr>
                      <a:r>
                        <a:rPr lang="en-US" sz="2400" dirty="0">
                          <a:solidFill>
                            <a:schemeClr val="tx1"/>
                          </a:solidFill>
                          <a:effectLst/>
                        </a:rPr>
                        <a:t>Students</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Type-A (at T1 time)</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Type-B (at T2 time)</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1"/>
                  </a:ext>
                </a:extLst>
              </a:tr>
              <a:tr h="182959">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48</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2"/>
                  </a:ext>
                </a:extLst>
              </a:tr>
              <a:tr h="182959">
                <a:tc>
                  <a:txBody>
                    <a:bodyPr/>
                    <a:lstStyle/>
                    <a:p>
                      <a:pPr marL="0" marR="0" algn="ctr">
                        <a:spcBef>
                          <a:spcPts val="0"/>
                        </a:spcBef>
                        <a:spcAft>
                          <a:spcPts val="0"/>
                        </a:spcAft>
                      </a:pPr>
                      <a:r>
                        <a:rPr lang="en-US" sz="2400" dirty="0">
                          <a:solidFill>
                            <a:schemeClr val="tx1"/>
                          </a:solidFill>
                          <a:effectLst/>
                        </a:rPr>
                        <a:t>2</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77</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74</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3"/>
                  </a:ext>
                </a:extLst>
              </a:tr>
              <a:tr h="182959">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33</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36</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4"/>
                  </a:ext>
                </a:extLst>
              </a:tr>
              <a:tr h="182959">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79</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81</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5"/>
                  </a:ext>
                </a:extLst>
              </a:tr>
              <a:tr h="182959">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86</a:t>
                      </a:r>
                      <a:endParaRPr lang="en-US" sz="2400" dirty="0">
                        <a:solidFill>
                          <a:schemeClr val="tx1"/>
                        </a:solidFill>
                        <a:effectLst/>
                        <a:latin typeface="Arial"/>
                        <a:ea typeface="Times New Roman"/>
                        <a:cs typeface="Times New Roman"/>
                      </a:endParaRPr>
                    </a:p>
                  </a:txBody>
                  <a:tcPr marL="68591" marR="68591" marT="0" marB="0"/>
                </a:tc>
                <a:tc>
                  <a:txBody>
                    <a:bodyPr/>
                    <a:lstStyle/>
                    <a:p>
                      <a:pPr marL="0" marR="0" algn="ctr">
                        <a:spcBef>
                          <a:spcPts val="0"/>
                        </a:spcBef>
                        <a:spcAft>
                          <a:spcPts val="0"/>
                        </a:spcAft>
                      </a:pPr>
                      <a:r>
                        <a:rPr lang="en-US" sz="2400" dirty="0">
                          <a:solidFill>
                            <a:schemeClr val="tx1"/>
                          </a:solidFill>
                          <a:effectLst/>
                        </a:rPr>
                        <a:t>83</a:t>
                      </a:r>
                      <a:endParaRPr lang="en-US" sz="2400" dirty="0">
                        <a:solidFill>
                          <a:schemeClr val="tx1"/>
                        </a:solidFill>
                        <a:effectLst/>
                        <a:latin typeface="Arial"/>
                        <a:ea typeface="Times New Roman"/>
                        <a:cs typeface="Times New Roman"/>
                      </a:endParaRPr>
                    </a:p>
                  </a:txBody>
                  <a:tcPr marL="68591" marR="68591" marT="0" marB="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2059626" y="2497022"/>
            <a:ext cx="5436488"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17.2. Alternative Forms of Reliability</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184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9211" y="121692"/>
            <a:ext cx="7362967" cy="5481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t>
            </a:r>
          </a:p>
        </p:txBody>
      </p:sp>
      <p:sp>
        <p:nvSpPr>
          <p:cNvPr id="3" name="Content Placeholder 2"/>
          <p:cNvSpPr txBox="1">
            <a:spLocks/>
          </p:cNvSpPr>
          <p:nvPr/>
        </p:nvSpPr>
        <p:spPr>
          <a:xfrm>
            <a:off x="1898176" y="1762836"/>
            <a:ext cx="5403376"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Computing the reliability analysis for the construct ‘happiness’ based on the internal consistency analysis.  </a:t>
            </a:r>
          </a:p>
          <a:p>
            <a:pPr marL="69850" indent="0" algn="just">
              <a:buFont typeface="Wingdings 2" panose="05020102010507070707" pitchFamily="18" charset="2"/>
              <a:buNone/>
              <a:defRPr/>
            </a:pPr>
            <a:endParaRPr lang="en-US" sz="2400" dirty="0"/>
          </a:p>
          <a:p>
            <a:pPr marL="69850" indent="0" algn="just">
              <a:buFont typeface="Wingdings 2" panose="05020102010507070707" pitchFamily="18" charset="2"/>
              <a:buNone/>
              <a:defRPr/>
            </a:pPr>
            <a:r>
              <a:rPr lang="en-US" sz="2400" dirty="0"/>
              <a:t>In order to operationalize this construct for the present scenario, 10 items are identified as degree to which the  individual judges the overall quality of his/her life in a positive way. </a:t>
            </a:r>
          </a:p>
          <a:p>
            <a:pPr algn="just">
              <a:defRPr/>
            </a:pPr>
            <a:endParaRPr 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526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60387260"/>
              </p:ext>
            </p:extLst>
          </p:nvPr>
        </p:nvGraphicFramePr>
        <p:xfrm>
          <a:off x="1078171" y="1230574"/>
          <a:ext cx="7833817" cy="4663440"/>
        </p:xfrm>
        <a:graphic>
          <a:graphicData uri="http://schemas.openxmlformats.org/drawingml/2006/table">
            <a:tbl>
              <a:tblPr firstRow="1" firstCol="1" bandRow="1">
                <a:tableStyleId>{5940675A-B579-460E-94D1-54222C63F5DA}</a:tableStyleId>
              </a:tblPr>
              <a:tblGrid>
                <a:gridCol w="764918">
                  <a:extLst>
                    <a:ext uri="{9D8B030D-6E8A-4147-A177-3AD203B41FA5}">
                      <a16:colId xmlns:a16="http://schemas.microsoft.com/office/drawing/2014/main" val="20000"/>
                    </a:ext>
                  </a:extLst>
                </a:gridCol>
                <a:gridCol w="4764832">
                  <a:extLst>
                    <a:ext uri="{9D8B030D-6E8A-4147-A177-3AD203B41FA5}">
                      <a16:colId xmlns:a16="http://schemas.microsoft.com/office/drawing/2014/main" val="20001"/>
                    </a:ext>
                  </a:extLst>
                </a:gridCol>
                <a:gridCol w="279281">
                  <a:extLst>
                    <a:ext uri="{9D8B030D-6E8A-4147-A177-3AD203B41FA5}">
                      <a16:colId xmlns:a16="http://schemas.microsoft.com/office/drawing/2014/main" val="20002"/>
                    </a:ext>
                  </a:extLst>
                </a:gridCol>
                <a:gridCol w="349101">
                  <a:extLst>
                    <a:ext uri="{9D8B030D-6E8A-4147-A177-3AD203B41FA5}">
                      <a16:colId xmlns:a16="http://schemas.microsoft.com/office/drawing/2014/main" val="20003"/>
                    </a:ext>
                  </a:extLst>
                </a:gridCol>
                <a:gridCol w="349101">
                  <a:extLst>
                    <a:ext uri="{9D8B030D-6E8A-4147-A177-3AD203B41FA5}">
                      <a16:colId xmlns:a16="http://schemas.microsoft.com/office/drawing/2014/main" val="20004"/>
                    </a:ext>
                  </a:extLst>
                </a:gridCol>
                <a:gridCol w="349101">
                  <a:extLst>
                    <a:ext uri="{9D8B030D-6E8A-4147-A177-3AD203B41FA5}">
                      <a16:colId xmlns:a16="http://schemas.microsoft.com/office/drawing/2014/main" val="20005"/>
                    </a:ext>
                  </a:extLst>
                </a:gridCol>
                <a:gridCol w="349101">
                  <a:extLst>
                    <a:ext uri="{9D8B030D-6E8A-4147-A177-3AD203B41FA5}">
                      <a16:colId xmlns:a16="http://schemas.microsoft.com/office/drawing/2014/main" val="20006"/>
                    </a:ext>
                  </a:extLst>
                </a:gridCol>
                <a:gridCol w="349101">
                  <a:extLst>
                    <a:ext uri="{9D8B030D-6E8A-4147-A177-3AD203B41FA5}">
                      <a16:colId xmlns:a16="http://schemas.microsoft.com/office/drawing/2014/main" val="20007"/>
                    </a:ext>
                  </a:extLst>
                </a:gridCol>
                <a:gridCol w="279281">
                  <a:extLst>
                    <a:ext uri="{9D8B030D-6E8A-4147-A177-3AD203B41FA5}">
                      <a16:colId xmlns:a16="http://schemas.microsoft.com/office/drawing/2014/main" val="20008"/>
                    </a:ext>
                  </a:extLst>
                </a:gridCol>
              </a:tblGrid>
              <a:tr h="548528">
                <a:tc>
                  <a:txBody>
                    <a:bodyPr/>
                    <a:lstStyle/>
                    <a:p>
                      <a:pPr marL="0" marR="0" algn="ctr">
                        <a:spcBef>
                          <a:spcPts val="0"/>
                        </a:spcBef>
                        <a:spcAft>
                          <a:spcPts val="0"/>
                        </a:spcAft>
                      </a:pPr>
                      <a:r>
                        <a:rPr lang="en-US" sz="1800" dirty="0">
                          <a:solidFill>
                            <a:schemeClr val="tx1"/>
                          </a:solidFill>
                          <a:effectLst/>
                        </a:rPr>
                        <a:t>Sr. No.</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Items*</a:t>
                      </a:r>
                      <a:endParaRPr lang="en-US" sz="1800" dirty="0">
                        <a:solidFill>
                          <a:schemeClr val="tx1"/>
                        </a:solidFill>
                        <a:effectLst/>
                        <a:latin typeface="Arial"/>
                        <a:ea typeface="Times New Roman"/>
                        <a:cs typeface="Times New Roman"/>
                      </a:endParaRPr>
                    </a:p>
                  </a:txBody>
                  <a:tcPr marL="68577" marR="68577" marT="0" marB="0"/>
                </a:tc>
                <a:tc gridSpan="7">
                  <a:txBody>
                    <a:bodyPr/>
                    <a:lstStyle/>
                    <a:p>
                      <a:pPr marL="0" marR="0" algn="ctr">
                        <a:spcBef>
                          <a:spcPts val="0"/>
                        </a:spcBef>
                        <a:spcAft>
                          <a:spcPts val="0"/>
                        </a:spcAft>
                      </a:pPr>
                      <a:r>
                        <a:rPr lang="en-US" sz="1800" dirty="0">
                          <a:solidFill>
                            <a:schemeClr val="tx1"/>
                          </a:solidFill>
                          <a:effectLst/>
                        </a:rPr>
                        <a:t>Rating (1 = strongly disagree to 7 = strongly agree)</a:t>
                      </a:r>
                      <a:endParaRPr lang="en-US" sz="1800" dirty="0">
                        <a:solidFill>
                          <a:schemeClr val="tx1"/>
                        </a:solidFill>
                        <a:effectLst/>
                        <a:latin typeface="Arial"/>
                        <a:ea typeface="Times New Roman"/>
                        <a:cs typeface="Times New Roman"/>
                      </a:endParaRPr>
                    </a:p>
                  </a:txBody>
                  <a:tcPr marL="68577" marR="68577"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43">
                <a:tc>
                  <a:txBody>
                    <a:bodyPr/>
                    <a:lstStyle/>
                    <a:p>
                      <a:pPr marL="0" marR="0" algn="ctr">
                        <a:spcBef>
                          <a:spcPts val="0"/>
                        </a:spcBef>
                        <a:spcAft>
                          <a:spcPts val="0"/>
                        </a:spcAft>
                      </a:pPr>
                      <a:r>
                        <a:rPr lang="en-US" sz="1800" dirty="0">
                          <a:solidFill>
                            <a:schemeClr val="tx1"/>
                          </a:solidFill>
                          <a:effectLst/>
                        </a:rPr>
                        <a:t>I-1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In general, I consider myself a very happy person.  </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1"/>
                  </a:ext>
                </a:extLst>
              </a:tr>
              <a:tr h="365685">
                <a:tc>
                  <a:txBody>
                    <a:bodyPr/>
                    <a:lstStyle/>
                    <a:p>
                      <a:pPr marL="0" marR="0" algn="ctr">
                        <a:spcBef>
                          <a:spcPts val="0"/>
                        </a:spcBef>
                        <a:spcAft>
                          <a:spcPts val="0"/>
                        </a:spcAft>
                      </a:pPr>
                      <a:r>
                        <a:rPr lang="en-US" sz="1800" dirty="0">
                          <a:solidFill>
                            <a:schemeClr val="tx1"/>
                          </a:solidFill>
                          <a:effectLst/>
                        </a:rPr>
                        <a:t>I-2</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As compared with my peers, I consider myself happier.</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2"/>
                  </a:ext>
                </a:extLst>
              </a:tr>
              <a:tr h="182843">
                <a:tc>
                  <a:txBody>
                    <a:bodyPr/>
                    <a:lstStyle/>
                    <a:p>
                      <a:pPr marL="0" marR="0" algn="ctr">
                        <a:spcBef>
                          <a:spcPts val="0"/>
                        </a:spcBef>
                        <a:spcAft>
                          <a:spcPts val="0"/>
                        </a:spcAft>
                      </a:pPr>
                      <a:r>
                        <a:rPr lang="en-US" sz="1800" dirty="0">
                          <a:solidFill>
                            <a:schemeClr val="tx1"/>
                          </a:solidFill>
                          <a:effectLst/>
                        </a:rPr>
                        <a:t>I-3</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enjoy my life, regardless of what is going on. </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3"/>
                  </a:ext>
                </a:extLst>
              </a:tr>
              <a:tr h="365685">
                <a:tc>
                  <a:txBody>
                    <a:bodyPr/>
                    <a:lstStyle/>
                    <a:p>
                      <a:pPr marL="0" marR="0" algn="ctr">
                        <a:spcBef>
                          <a:spcPts val="0"/>
                        </a:spcBef>
                        <a:spcAft>
                          <a:spcPts val="0"/>
                        </a:spcAft>
                      </a:pPr>
                      <a:r>
                        <a:rPr lang="en-US" sz="1800" dirty="0">
                          <a:solidFill>
                            <a:schemeClr val="tx1"/>
                          </a:solidFill>
                          <a:effectLst/>
                        </a:rPr>
                        <a:t>I-4</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always try to get most out from everything in my life.  </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4"/>
                  </a:ext>
                </a:extLst>
              </a:tr>
              <a:tr h="182843">
                <a:tc>
                  <a:txBody>
                    <a:bodyPr/>
                    <a:lstStyle/>
                    <a:p>
                      <a:pPr marL="0" marR="0" algn="ctr">
                        <a:spcBef>
                          <a:spcPts val="0"/>
                        </a:spcBef>
                        <a:spcAft>
                          <a:spcPts val="0"/>
                        </a:spcAft>
                      </a:pPr>
                      <a:r>
                        <a:rPr lang="en-US" sz="1800" dirty="0">
                          <a:solidFill>
                            <a:schemeClr val="tx1"/>
                          </a:solidFill>
                          <a:effectLst/>
                        </a:rPr>
                        <a:t>I-5</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am very happy with my self-image.</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5"/>
                  </a:ext>
                </a:extLst>
              </a:tr>
              <a:tr h="365685">
                <a:tc>
                  <a:txBody>
                    <a:bodyPr/>
                    <a:lstStyle/>
                    <a:p>
                      <a:pPr marL="0" marR="0" algn="ctr">
                        <a:spcBef>
                          <a:spcPts val="0"/>
                        </a:spcBef>
                        <a:spcAft>
                          <a:spcPts val="0"/>
                        </a:spcAft>
                      </a:pPr>
                      <a:r>
                        <a:rPr lang="en-US" sz="1800" dirty="0">
                          <a:solidFill>
                            <a:schemeClr val="tx1"/>
                          </a:solidFill>
                          <a:effectLst/>
                        </a:rPr>
                        <a:t>I-6</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always express my gratitude to God for being  happy and satisfied. </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6"/>
                  </a:ext>
                </a:extLst>
              </a:tr>
              <a:tr h="365685">
                <a:tc>
                  <a:txBody>
                    <a:bodyPr/>
                    <a:lstStyle/>
                    <a:p>
                      <a:pPr marL="0" marR="0" algn="ctr">
                        <a:spcBef>
                          <a:spcPts val="0"/>
                        </a:spcBef>
                        <a:spcAft>
                          <a:spcPts val="0"/>
                        </a:spcAft>
                      </a:pPr>
                      <a:r>
                        <a:rPr lang="en-US" sz="1800" dirty="0">
                          <a:solidFill>
                            <a:schemeClr val="tx1"/>
                          </a:solidFill>
                          <a:effectLst/>
                        </a:rPr>
                        <a:t>I-7</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do not feel particularly pleased with the way I am.</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7"/>
                  </a:ext>
                </a:extLst>
              </a:tr>
              <a:tr h="182843">
                <a:tc>
                  <a:txBody>
                    <a:bodyPr/>
                    <a:lstStyle/>
                    <a:p>
                      <a:pPr marL="0" marR="0" algn="ctr">
                        <a:spcBef>
                          <a:spcPts val="0"/>
                        </a:spcBef>
                        <a:spcAft>
                          <a:spcPts val="0"/>
                        </a:spcAft>
                      </a:pPr>
                      <a:r>
                        <a:rPr lang="en-US" sz="1800" dirty="0">
                          <a:solidFill>
                            <a:schemeClr val="tx1"/>
                          </a:solidFill>
                          <a:effectLst/>
                        </a:rPr>
                        <a:t>I-8</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strongly believe that life is good.</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8"/>
                  </a:ext>
                </a:extLst>
              </a:tr>
              <a:tr h="182843">
                <a:tc>
                  <a:txBody>
                    <a:bodyPr/>
                    <a:lstStyle/>
                    <a:p>
                      <a:pPr marL="0" marR="0" algn="ctr">
                        <a:spcBef>
                          <a:spcPts val="0"/>
                        </a:spcBef>
                        <a:spcAft>
                          <a:spcPts val="0"/>
                        </a:spcAft>
                      </a:pPr>
                      <a:r>
                        <a:rPr lang="en-US" sz="1800" dirty="0">
                          <a:solidFill>
                            <a:schemeClr val="tx1"/>
                          </a:solidFill>
                          <a:effectLst/>
                        </a:rPr>
                        <a:t>I-9</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often experience joy and elation.</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09"/>
                  </a:ext>
                </a:extLst>
              </a:tr>
              <a:tr h="182843">
                <a:tc>
                  <a:txBody>
                    <a:bodyPr/>
                    <a:lstStyle/>
                    <a:p>
                      <a:pPr marL="0" marR="0" algn="ctr">
                        <a:spcBef>
                          <a:spcPts val="0"/>
                        </a:spcBef>
                        <a:spcAft>
                          <a:spcPts val="0"/>
                        </a:spcAft>
                      </a:pPr>
                      <a:r>
                        <a:rPr lang="en-US" sz="1800" dirty="0">
                          <a:solidFill>
                            <a:schemeClr val="tx1"/>
                          </a:solidFill>
                          <a:effectLst/>
                        </a:rPr>
                        <a:t>I-10</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just">
                        <a:spcBef>
                          <a:spcPts val="0"/>
                        </a:spcBef>
                        <a:spcAft>
                          <a:spcPts val="0"/>
                        </a:spcAft>
                      </a:pPr>
                      <a:r>
                        <a:rPr lang="en-US" sz="1800" dirty="0">
                          <a:solidFill>
                            <a:schemeClr val="tx1"/>
                          </a:solidFill>
                          <a:effectLst/>
                        </a:rPr>
                        <a:t>I do not have fun with other people. </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1</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a:t>
                      </a:r>
                      <a:endParaRPr lang="en-US" sz="1800" dirty="0">
                        <a:solidFill>
                          <a:schemeClr val="tx1"/>
                        </a:solidFill>
                        <a:effectLst/>
                        <a:latin typeface="Arial"/>
                        <a:ea typeface="Times New Roman"/>
                        <a:cs typeface="Times New Roman"/>
                      </a:endParaRPr>
                    </a:p>
                  </a:txBody>
                  <a:tcPr marL="68577" marR="68577" marT="0" marB="0"/>
                </a:tc>
                <a:tc>
                  <a:txBody>
                    <a:bodyPr/>
                    <a:lstStyle/>
                    <a:p>
                      <a:pPr marL="0" marR="0" algn="ctr">
                        <a:spcBef>
                          <a:spcPts val="0"/>
                        </a:spcBef>
                        <a:spcAft>
                          <a:spcPts val="0"/>
                        </a:spcAft>
                      </a:pPr>
                      <a:r>
                        <a:rPr lang="en-US" sz="1800" dirty="0">
                          <a:solidFill>
                            <a:schemeClr val="tx1"/>
                          </a:solidFill>
                          <a:effectLst/>
                        </a:rPr>
                        <a:t>7</a:t>
                      </a:r>
                      <a:endParaRPr lang="en-US" sz="1800" dirty="0">
                        <a:solidFill>
                          <a:schemeClr val="tx1"/>
                        </a:solidFill>
                        <a:effectLst/>
                        <a:latin typeface="Arial"/>
                        <a:ea typeface="Times New Roman"/>
                        <a:cs typeface="Times New Roman"/>
                      </a:endParaRPr>
                    </a:p>
                  </a:txBody>
                  <a:tcPr marL="68577" marR="68577" marT="0" marB="0"/>
                </a:tc>
                <a:extLst>
                  <a:ext uri="{0D108BD9-81ED-4DB2-BD59-A6C34878D82A}">
                    <a16:rowId xmlns:a16="http://schemas.microsoft.com/office/drawing/2014/main" val="10010"/>
                  </a:ext>
                </a:extLst>
              </a:tr>
            </a:tbl>
          </a:graphicData>
        </a:graphic>
      </p:graphicFrame>
      <p:sp>
        <p:nvSpPr>
          <p:cNvPr id="3" name="Rectangle 1"/>
          <p:cNvSpPr>
            <a:spLocks noChangeArrowheads="1"/>
          </p:cNvSpPr>
          <p:nvPr/>
        </p:nvSpPr>
        <p:spPr bwMode="auto">
          <a:xfrm>
            <a:off x="1334068" y="655328"/>
            <a:ext cx="6060955"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17.3. Statements of Construct: </a:t>
            </a:r>
            <a:r>
              <a:rPr lang="en-US" sz="2400" i="1" dirty="0">
                <a:latin typeface="+mn-lt"/>
                <a:ea typeface="Times New Roman" pitchFamily="18" charset="0"/>
                <a:cs typeface="Times New Roman" pitchFamily="18" charset="0"/>
              </a:rPr>
              <a:t>Happiness</a:t>
            </a:r>
            <a:endParaRPr lang="en-US" sz="2400" dirty="0">
              <a:latin typeface="+mn-lt"/>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61738104"/>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2677</Words>
  <Application>Microsoft Office PowerPoint</Application>
  <PresentationFormat>On-screen Show (4:3)</PresentationFormat>
  <Paragraphs>1084</Paragraphs>
  <Slides>29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29</vt:i4>
      </vt:variant>
    </vt:vector>
  </HeadingPairs>
  <TitlesOfParts>
    <vt:vector size="36"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124</cp:revision>
  <dcterms:created xsi:type="dcterms:W3CDTF">2016-03-11T09:55:25Z</dcterms:created>
  <dcterms:modified xsi:type="dcterms:W3CDTF">2020-12-08T10:20:11Z</dcterms:modified>
</cp:coreProperties>
</file>