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 id="2147483697" r:id="rId2"/>
    <p:sldMasterId id="2147483709" r:id="rId3"/>
  </p:sldMasterIdLst>
  <p:notesMasterIdLst>
    <p:notesMasterId r:id="rId25"/>
  </p:notesMasterIdLst>
  <p:handoutMasterIdLst>
    <p:handoutMasterId r:id="rId26"/>
  </p:handoutMasterIdLst>
  <p:sldIdLst>
    <p:sldId id="259" r:id="rId4"/>
    <p:sldId id="260" r:id="rId5"/>
    <p:sldId id="261" r:id="rId6"/>
    <p:sldId id="262" r:id="rId7"/>
    <p:sldId id="265" r:id="rId8"/>
    <p:sldId id="266" r:id="rId9"/>
    <p:sldId id="264" r:id="rId10"/>
    <p:sldId id="269" r:id="rId11"/>
    <p:sldId id="268" r:id="rId12"/>
    <p:sldId id="267" r:id="rId13"/>
    <p:sldId id="271" r:id="rId14"/>
    <p:sldId id="270" r:id="rId15"/>
    <p:sldId id="274" r:id="rId16"/>
    <p:sldId id="273" r:id="rId17"/>
    <p:sldId id="272" r:id="rId18"/>
    <p:sldId id="277" r:id="rId19"/>
    <p:sldId id="280" r:id="rId20"/>
    <p:sldId id="278" r:id="rId21"/>
    <p:sldId id="276" r:id="rId22"/>
    <p:sldId id="275" r:id="rId23"/>
    <p:sldId id="282"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06" autoAdjust="0"/>
    <p:restoredTop sz="94694"/>
  </p:normalViewPr>
  <p:slideViewPr>
    <p:cSldViewPr snapToGrid="0" snapToObjects="1">
      <p:cViewPr varScale="1">
        <p:scale>
          <a:sx n="68" d="100"/>
          <a:sy n="68" d="100"/>
        </p:scale>
        <p:origin x="1626" y="7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70" d="100"/>
          <a:sy n="170" d="100"/>
        </p:scale>
        <p:origin x="5376"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i Gupta" userId="efc20510-ac0f-4b78-ab9b-febf1b22575a" providerId="ADAL" clId="{EFF48CEF-AECC-469E-925D-4B11C27DA9EA}"/>
    <pc:docChg chg="custSel modSld">
      <pc:chgData name="Shruti Gupta" userId="efc20510-ac0f-4b78-ab9b-febf1b22575a" providerId="ADAL" clId="{EFF48CEF-AECC-469E-925D-4B11C27DA9EA}" dt="2020-08-17T07:50:20.476" v="4" actId="313"/>
      <pc:docMkLst>
        <pc:docMk/>
      </pc:docMkLst>
      <pc:sldChg chg="modSp mod">
        <pc:chgData name="Shruti Gupta" userId="efc20510-ac0f-4b78-ab9b-febf1b22575a" providerId="ADAL" clId="{EFF48CEF-AECC-469E-925D-4B11C27DA9EA}" dt="2020-08-17T07:50:17.418" v="0" actId="313"/>
        <pc:sldMkLst>
          <pc:docMk/>
          <pc:sldMk cId="1939542967" sldId="264"/>
        </pc:sldMkLst>
        <pc:graphicFrameChg chg="modGraphic">
          <ac:chgData name="Shruti Gupta" userId="efc20510-ac0f-4b78-ab9b-febf1b22575a" providerId="ADAL" clId="{EFF48CEF-AECC-469E-925D-4B11C27DA9EA}" dt="2020-08-17T07:50:17.418" v="0" actId="313"/>
          <ac:graphicFrameMkLst>
            <pc:docMk/>
            <pc:sldMk cId="1939542967" sldId="264"/>
            <ac:graphicFrameMk id="3" creationId="{00000000-0000-0000-0000-000000000000}"/>
          </ac:graphicFrameMkLst>
        </pc:graphicFrameChg>
      </pc:sldChg>
      <pc:sldChg chg="modSp mod">
        <pc:chgData name="Shruti Gupta" userId="efc20510-ac0f-4b78-ab9b-febf1b22575a" providerId="ADAL" clId="{EFF48CEF-AECC-469E-925D-4B11C27DA9EA}" dt="2020-08-17T07:50:19.331" v="2" actId="313"/>
        <pc:sldMkLst>
          <pc:docMk/>
          <pc:sldMk cId="1600153722" sldId="267"/>
        </pc:sldMkLst>
        <pc:graphicFrameChg chg="modGraphic">
          <ac:chgData name="Shruti Gupta" userId="efc20510-ac0f-4b78-ab9b-febf1b22575a" providerId="ADAL" clId="{EFF48CEF-AECC-469E-925D-4B11C27DA9EA}" dt="2020-08-17T07:50:19.331" v="2" actId="313"/>
          <ac:graphicFrameMkLst>
            <pc:docMk/>
            <pc:sldMk cId="1600153722" sldId="267"/>
            <ac:graphicFrameMk id="5" creationId="{00000000-0000-0000-0000-000000000000}"/>
          </ac:graphicFrameMkLst>
        </pc:graphicFrameChg>
      </pc:sldChg>
      <pc:sldChg chg="modSp mod">
        <pc:chgData name="Shruti Gupta" userId="efc20510-ac0f-4b78-ab9b-febf1b22575a" providerId="ADAL" clId="{EFF48CEF-AECC-469E-925D-4B11C27DA9EA}" dt="2020-08-17T07:50:18.724" v="1" actId="313"/>
        <pc:sldMkLst>
          <pc:docMk/>
          <pc:sldMk cId="2739421049" sldId="269"/>
        </pc:sldMkLst>
        <pc:graphicFrameChg chg="modGraphic">
          <ac:chgData name="Shruti Gupta" userId="efc20510-ac0f-4b78-ab9b-febf1b22575a" providerId="ADAL" clId="{EFF48CEF-AECC-469E-925D-4B11C27DA9EA}" dt="2020-08-17T07:50:18.724" v="1" actId="313"/>
          <ac:graphicFrameMkLst>
            <pc:docMk/>
            <pc:sldMk cId="2739421049" sldId="269"/>
            <ac:graphicFrameMk id="5" creationId="{00000000-0000-0000-0000-000000000000}"/>
          </ac:graphicFrameMkLst>
        </pc:graphicFrameChg>
      </pc:sldChg>
      <pc:sldChg chg="modSp mod">
        <pc:chgData name="Shruti Gupta" userId="efc20510-ac0f-4b78-ab9b-febf1b22575a" providerId="ADAL" clId="{EFF48CEF-AECC-469E-925D-4B11C27DA9EA}" dt="2020-08-17T07:50:19.876" v="3" actId="313"/>
        <pc:sldMkLst>
          <pc:docMk/>
          <pc:sldMk cId="3173433523" sldId="274"/>
        </pc:sldMkLst>
        <pc:graphicFrameChg chg="modGraphic">
          <ac:chgData name="Shruti Gupta" userId="efc20510-ac0f-4b78-ab9b-febf1b22575a" providerId="ADAL" clId="{EFF48CEF-AECC-469E-925D-4B11C27DA9EA}" dt="2020-08-17T07:50:19.876" v="3" actId="313"/>
          <ac:graphicFrameMkLst>
            <pc:docMk/>
            <pc:sldMk cId="3173433523" sldId="274"/>
            <ac:graphicFrameMk id="5" creationId="{00000000-0000-0000-0000-000000000000}"/>
          </ac:graphicFrameMkLst>
        </pc:graphicFrameChg>
      </pc:sldChg>
      <pc:sldChg chg="modSp mod">
        <pc:chgData name="Shruti Gupta" userId="efc20510-ac0f-4b78-ab9b-febf1b22575a" providerId="ADAL" clId="{EFF48CEF-AECC-469E-925D-4B11C27DA9EA}" dt="2020-08-17T07:50:20.476" v="4" actId="313"/>
        <pc:sldMkLst>
          <pc:docMk/>
          <pc:sldMk cId="710731893" sldId="277"/>
        </pc:sldMkLst>
        <pc:graphicFrameChg chg="modGraphic">
          <ac:chgData name="Shruti Gupta" userId="efc20510-ac0f-4b78-ab9b-febf1b22575a" providerId="ADAL" clId="{EFF48CEF-AECC-469E-925D-4B11C27DA9EA}" dt="2020-08-17T07:50:20.476" v="4" actId="313"/>
          <ac:graphicFrameMkLst>
            <pc:docMk/>
            <pc:sldMk cId="710731893" sldId="277"/>
            <ac:graphicFrameMk id="5" creationId="{00000000-0000-0000-0000-000000000000}"/>
          </ac:graphicFrameMkLst>
        </pc:graphicFrameChg>
      </pc:sldChg>
    </pc:docChg>
  </pc:docChgLst>
  <pc:docChgLst>
    <pc:chgData name="Kanika Mathur" userId="d4b421e2-2f78-4dc1-886e-5f1c5f4170d8" providerId="ADAL" clId="{C5BF768F-3591-094D-8F17-2A52D1EEEC96}"/>
    <pc:docChg chg="modSld">
      <pc:chgData name="Kanika Mathur" userId="d4b421e2-2f78-4dc1-886e-5f1c5f4170d8" providerId="ADAL" clId="{C5BF768F-3591-094D-8F17-2A52D1EEEC96}" dt="2020-04-01T13:24:33.381" v="5"/>
      <pc:docMkLst>
        <pc:docMk/>
      </pc:docMkLst>
      <pc:sldChg chg="setBg">
        <pc:chgData name="Kanika Mathur" userId="d4b421e2-2f78-4dc1-886e-5f1c5f4170d8" providerId="ADAL" clId="{C5BF768F-3591-094D-8F17-2A52D1EEEC96}" dt="2020-04-01T13:24:28.559" v="3"/>
        <pc:sldMkLst>
          <pc:docMk/>
          <pc:sldMk cId="172463319" sldId="257"/>
        </pc:sldMkLst>
      </pc:sldChg>
      <pc:sldChg chg="setBg">
        <pc:chgData name="Kanika Mathur" userId="d4b421e2-2f78-4dc1-886e-5f1c5f4170d8" providerId="ADAL" clId="{C5BF768F-3591-094D-8F17-2A52D1EEEC96}" dt="2020-04-01T13:24:33.381" v="5"/>
        <pc:sldMkLst>
          <pc:docMk/>
          <pc:sldMk cId="1779225914" sldId="258"/>
        </pc:sldMkLst>
      </pc:sldChg>
      <pc:sldChg chg="setBg">
        <pc:chgData name="Kanika Mathur" userId="d4b421e2-2f78-4dc1-886e-5f1c5f4170d8" providerId="ADAL" clId="{C5BF768F-3591-094D-8F17-2A52D1EEEC96}" dt="2020-04-01T13:24:24.074" v="1"/>
        <pc:sldMkLst>
          <pc:docMk/>
          <pc:sldMk cId="164949591" sldId="259"/>
        </pc:sldMkLst>
      </pc:sldChg>
    </pc:docChg>
  </pc:docChgLst>
  <pc:docChgLst>
    <pc:chgData name="Kanika Mathur" userId="d4b421e2-2f78-4dc1-886e-5f1c5f4170d8" providerId="ADAL" clId="{FEA5C985-96BF-E74E-B1D7-D349DCE25A47}"/>
    <pc:docChg chg="modSld">
      <pc:chgData name="Kanika Mathur" userId="d4b421e2-2f78-4dc1-886e-5f1c5f4170d8" providerId="ADAL" clId="{FEA5C985-96BF-E74E-B1D7-D349DCE25A47}" dt="2020-04-01T13:00:28.035" v="5"/>
      <pc:docMkLst>
        <pc:docMk/>
      </pc:docMkLst>
      <pc:sldChg chg="setBg">
        <pc:chgData name="Kanika Mathur" userId="d4b421e2-2f78-4dc1-886e-5f1c5f4170d8" providerId="ADAL" clId="{FEA5C985-96BF-E74E-B1D7-D349DCE25A47}" dt="2020-04-01T12:59:48.320" v="3"/>
        <pc:sldMkLst>
          <pc:docMk/>
          <pc:sldMk cId="172463319" sldId="257"/>
        </pc:sldMkLst>
      </pc:sldChg>
      <pc:sldChg chg="setBg">
        <pc:chgData name="Kanika Mathur" userId="d4b421e2-2f78-4dc1-886e-5f1c5f4170d8" providerId="ADAL" clId="{FEA5C985-96BF-E74E-B1D7-D349DCE25A47}" dt="2020-04-01T13:00:28.035" v="5"/>
        <pc:sldMkLst>
          <pc:docMk/>
          <pc:sldMk cId="1779225914" sldId="258"/>
        </pc:sldMkLst>
      </pc:sldChg>
      <pc:sldChg chg="setBg">
        <pc:chgData name="Kanika Mathur" userId="d4b421e2-2f78-4dc1-886e-5f1c5f4170d8" providerId="ADAL" clId="{FEA5C985-96BF-E74E-B1D7-D349DCE25A47}" dt="2020-04-01T12:59:37.379" v="1"/>
        <pc:sldMkLst>
          <pc:docMk/>
          <pc:sldMk cId="164949591" sldId="259"/>
        </pc:sldMkLst>
      </pc:sldChg>
    </pc:docChg>
  </pc:docChgLst>
  <pc:docChgLst>
    <pc:chgData name="Kanika Mathur" userId="d4b421e2-2f78-4dc1-886e-5f1c5f4170d8" providerId="ADAL" clId="{C84C1976-AED1-8F43-8B9E-BD4862D042CA}"/>
    <pc:docChg chg="modSld modMainMaster">
      <pc:chgData name="Kanika Mathur" userId="d4b421e2-2f78-4dc1-886e-5f1c5f4170d8" providerId="ADAL" clId="{C84C1976-AED1-8F43-8B9E-BD4862D042CA}" dt="2020-04-01T14:01:08.056" v="9"/>
      <pc:docMkLst>
        <pc:docMk/>
      </pc:docMkLst>
      <pc:sldChg chg="setBg">
        <pc:chgData name="Kanika Mathur" userId="d4b421e2-2f78-4dc1-886e-5f1c5f4170d8" providerId="ADAL" clId="{C84C1976-AED1-8F43-8B9E-BD4862D042CA}" dt="2020-04-01T14:01:05.383" v="8"/>
        <pc:sldMkLst>
          <pc:docMk/>
          <pc:sldMk cId="172463319" sldId="257"/>
        </pc:sldMkLst>
      </pc:sldChg>
      <pc:sldChg chg="setBg">
        <pc:chgData name="Kanika Mathur" userId="d4b421e2-2f78-4dc1-886e-5f1c5f4170d8" providerId="ADAL" clId="{C84C1976-AED1-8F43-8B9E-BD4862D042CA}" dt="2020-04-01T14:01:08.056" v="9"/>
        <pc:sldMkLst>
          <pc:docMk/>
          <pc:sldMk cId="1779225914" sldId="258"/>
        </pc:sldMkLst>
      </pc:sldChg>
      <pc:sldChg chg="setBg">
        <pc:chgData name="Kanika Mathur" userId="d4b421e2-2f78-4dc1-886e-5f1c5f4170d8" providerId="ADAL" clId="{C84C1976-AED1-8F43-8B9E-BD4862D042CA}" dt="2020-04-01T14:00:26.280" v="1"/>
        <pc:sldMkLst>
          <pc:docMk/>
          <pc:sldMk cId="164949591" sldId="259"/>
        </pc:sldMkLst>
      </pc:sldChg>
      <pc:sldMasterChg chg="setBg">
        <pc:chgData name="Kanika Mathur" userId="d4b421e2-2f78-4dc1-886e-5f1c5f4170d8" providerId="ADAL" clId="{C84C1976-AED1-8F43-8B9E-BD4862D042CA}" dt="2020-04-01T14:00:41.823" v="3"/>
        <pc:sldMasterMkLst>
          <pc:docMk/>
          <pc:sldMasterMk cId="68014301" sldId="2147483685"/>
        </pc:sldMasterMkLst>
      </pc:sldMasterChg>
      <pc:sldMasterChg chg="setBg">
        <pc:chgData name="Kanika Mathur" userId="d4b421e2-2f78-4dc1-886e-5f1c5f4170d8" providerId="ADAL" clId="{C84C1976-AED1-8F43-8B9E-BD4862D042CA}" dt="2020-04-01T14:00:46.991" v="5"/>
        <pc:sldMasterMkLst>
          <pc:docMk/>
          <pc:sldMasterMk cId="682196783" sldId="2147483697"/>
        </pc:sldMasterMkLst>
      </pc:sldMasterChg>
      <pc:sldMasterChg chg="setBg">
        <pc:chgData name="Kanika Mathur" userId="d4b421e2-2f78-4dc1-886e-5f1c5f4170d8" providerId="ADAL" clId="{C84C1976-AED1-8F43-8B9E-BD4862D042CA}" dt="2020-04-01T14:00:52.320" v="7"/>
        <pc:sldMasterMkLst>
          <pc:docMk/>
          <pc:sldMasterMk cId="473419242" sldId="2147483709"/>
        </pc:sldMasterMkLst>
      </pc:sldMasterChg>
    </pc:docChg>
  </pc:docChgLst>
  <pc:docChgLst>
    <pc:chgData name="Kanika Mathur" userId="d4b421e2-2f78-4dc1-886e-5f1c5f4170d8" providerId="ADAL" clId="{2066AAC0-1AC7-C64E-8BB3-D22541843B54}"/>
    <pc:docChg chg="modSld">
      <pc:chgData name="Kanika Mathur" userId="d4b421e2-2f78-4dc1-886e-5f1c5f4170d8" providerId="ADAL" clId="{2066AAC0-1AC7-C64E-8BB3-D22541843B54}" dt="2020-04-01T13:40:33.262" v="5"/>
      <pc:docMkLst>
        <pc:docMk/>
      </pc:docMkLst>
      <pc:sldChg chg="setBg">
        <pc:chgData name="Kanika Mathur" userId="d4b421e2-2f78-4dc1-886e-5f1c5f4170d8" providerId="ADAL" clId="{2066AAC0-1AC7-C64E-8BB3-D22541843B54}" dt="2020-04-01T13:40:28.386" v="3"/>
        <pc:sldMkLst>
          <pc:docMk/>
          <pc:sldMk cId="172463319" sldId="257"/>
        </pc:sldMkLst>
      </pc:sldChg>
      <pc:sldChg chg="setBg">
        <pc:chgData name="Kanika Mathur" userId="d4b421e2-2f78-4dc1-886e-5f1c5f4170d8" providerId="ADAL" clId="{2066AAC0-1AC7-C64E-8BB3-D22541843B54}" dt="2020-04-01T13:40:33.262" v="5"/>
        <pc:sldMkLst>
          <pc:docMk/>
          <pc:sldMk cId="1779225914" sldId="258"/>
        </pc:sldMkLst>
      </pc:sldChg>
      <pc:sldChg chg="setBg">
        <pc:chgData name="Kanika Mathur" userId="d4b421e2-2f78-4dc1-886e-5f1c5f4170d8" providerId="ADAL" clId="{2066AAC0-1AC7-C64E-8BB3-D22541843B54}" dt="2020-04-01T13:40:23.051" v="1"/>
        <pc:sldMkLst>
          <pc:docMk/>
          <pc:sldMk cId="164949591" sldId="259"/>
        </pc:sldMkLst>
      </pc:sldChg>
    </pc:docChg>
  </pc:docChgLst>
  <pc:docChgLst>
    <pc:chgData name="Kanika Mathur" userId="d4b421e2-2f78-4dc1-886e-5f1c5f4170d8" providerId="ADAL" clId="{54B59F0C-F807-434B-992E-1402969F20AA}"/>
    <pc:docChg chg="modMainMaster">
      <pc:chgData name="Kanika Mathur" userId="d4b421e2-2f78-4dc1-886e-5f1c5f4170d8" providerId="ADAL" clId="{54B59F0C-F807-434B-992E-1402969F20AA}" dt="2020-06-05T09:02:34.359" v="5"/>
      <pc:docMkLst>
        <pc:docMk/>
      </pc:docMkLst>
      <pc:sldMasterChg chg="setBg">
        <pc:chgData name="Kanika Mathur" userId="d4b421e2-2f78-4dc1-886e-5f1c5f4170d8" providerId="ADAL" clId="{54B59F0C-F807-434B-992E-1402969F20AA}" dt="2020-06-05T09:02:22.318" v="1"/>
        <pc:sldMasterMkLst>
          <pc:docMk/>
          <pc:sldMasterMk cId="68014301" sldId="2147483685"/>
        </pc:sldMasterMkLst>
      </pc:sldMasterChg>
      <pc:sldMasterChg chg="setBg">
        <pc:chgData name="Kanika Mathur" userId="d4b421e2-2f78-4dc1-886e-5f1c5f4170d8" providerId="ADAL" clId="{54B59F0C-F807-434B-992E-1402969F20AA}" dt="2020-06-05T09:02:28.493" v="3"/>
        <pc:sldMasterMkLst>
          <pc:docMk/>
          <pc:sldMasterMk cId="682196783" sldId="2147483697"/>
        </pc:sldMasterMkLst>
      </pc:sldMasterChg>
      <pc:sldMasterChg chg="setBg">
        <pc:chgData name="Kanika Mathur" userId="d4b421e2-2f78-4dc1-886e-5f1c5f4170d8" providerId="ADAL" clId="{54B59F0C-F807-434B-992E-1402969F20AA}" dt="2020-06-05T09:02:34.359" v="5"/>
        <pc:sldMasterMkLst>
          <pc:docMk/>
          <pc:sldMasterMk cId="473419242" sldId="2147483709"/>
        </pc:sldMasterMkLst>
      </pc:sldMasterChg>
    </pc:docChg>
  </pc:docChgLst>
  <pc:docChgLst>
    <pc:chgData name="Kanika Mathur" userId="d4b421e2-2f78-4dc1-886e-5f1c5f4170d8" providerId="ADAL" clId="{A0953153-7851-1C43-B5DB-DD679E96005A}"/>
    <pc:docChg chg="modMainMaster">
      <pc:chgData name="Kanika Mathur" userId="d4b421e2-2f78-4dc1-886e-5f1c5f4170d8" providerId="ADAL" clId="{A0953153-7851-1C43-B5DB-DD679E96005A}" dt="2020-06-05T08:31:17.790" v="5"/>
      <pc:docMkLst>
        <pc:docMk/>
      </pc:docMkLst>
      <pc:sldMasterChg chg="setBg">
        <pc:chgData name="Kanika Mathur" userId="d4b421e2-2f78-4dc1-886e-5f1c5f4170d8" providerId="ADAL" clId="{A0953153-7851-1C43-B5DB-DD679E96005A}" dt="2020-06-05T08:31:02.557" v="1"/>
        <pc:sldMasterMkLst>
          <pc:docMk/>
          <pc:sldMasterMk cId="68014301" sldId="2147483685"/>
        </pc:sldMasterMkLst>
      </pc:sldMasterChg>
      <pc:sldMasterChg chg="setBg">
        <pc:chgData name="Kanika Mathur" userId="d4b421e2-2f78-4dc1-886e-5f1c5f4170d8" providerId="ADAL" clId="{A0953153-7851-1C43-B5DB-DD679E96005A}" dt="2020-06-05T08:31:10.246" v="3"/>
        <pc:sldMasterMkLst>
          <pc:docMk/>
          <pc:sldMasterMk cId="682196783" sldId="2147483697"/>
        </pc:sldMasterMkLst>
      </pc:sldMasterChg>
      <pc:sldMasterChg chg="setBg">
        <pc:chgData name="Kanika Mathur" userId="d4b421e2-2f78-4dc1-886e-5f1c5f4170d8" providerId="ADAL" clId="{A0953153-7851-1C43-B5DB-DD679E96005A}" dt="2020-06-05T08:31:17.790" v="5"/>
        <pc:sldMasterMkLst>
          <pc:docMk/>
          <pc:sldMasterMk cId="473419242" sldId="2147483709"/>
        </pc:sldMasterMkLst>
      </pc:sldMasterChg>
    </pc:docChg>
  </pc:docChgLst>
  <pc:docChgLst>
    <pc:chgData name="Kanika Mathur" userId="d4b421e2-2f78-4dc1-886e-5f1c5f4170d8" providerId="ADAL" clId="{E0B99FBB-89C9-CB4B-8566-F06F894F32BB}"/>
    <pc:docChg chg="modSld modMainMaster">
      <pc:chgData name="Kanika Mathur" userId="d4b421e2-2f78-4dc1-886e-5f1c5f4170d8" providerId="ADAL" clId="{E0B99FBB-89C9-CB4B-8566-F06F894F32BB}" dt="2020-06-05T04:22:26.089" v="6"/>
      <pc:docMkLst>
        <pc:docMk/>
      </pc:docMkLst>
      <pc:sldChg chg="setBg">
        <pc:chgData name="Kanika Mathur" userId="d4b421e2-2f78-4dc1-886e-5f1c5f4170d8" providerId="ADAL" clId="{E0B99FBB-89C9-CB4B-8566-F06F894F32BB}" dt="2020-06-05T04:22:26.089" v="6"/>
        <pc:sldMkLst>
          <pc:docMk/>
          <pc:sldMk cId="164949591" sldId="259"/>
        </pc:sldMkLst>
      </pc:sldChg>
      <pc:sldMasterChg chg="setBg">
        <pc:chgData name="Kanika Mathur" userId="d4b421e2-2f78-4dc1-886e-5f1c5f4170d8" providerId="ADAL" clId="{E0B99FBB-89C9-CB4B-8566-F06F894F32BB}" dt="2020-06-05T04:18:46.341" v="1"/>
        <pc:sldMasterMkLst>
          <pc:docMk/>
          <pc:sldMasterMk cId="68014301" sldId="2147483685"/>
        </pc:sldMasterMkLst>
      </pc:sldMasterChg>
      <pc:sldMasterChg chg="setBg">
        <pc:chgData name="Kanika Mathur" userId="d4b421e2-2f78-4dc1-886e-5f1c5f4170d8" providerId="ADAL" clId="{E0B99FBB-89C9-CB4B-8566-F06F894F32BB}" dt="2020-06-05T04:22:07.951" v="3"/>
        <pc:sldMasterMkLst>
          <pc:docMk/>
          <pc:sldMasterMk cId="682196783" sldId="2147483697"/>
        </pc:sldMasterMkLst>
      </pc:sldMasterChg>
      <pc:sldMasterChg chg="setBg">
        <pc:chgData name="Kanika Mathur" userId="d4b421e2-2f78-4dc1-886e-5f1c5f4170d8" providerId="ADAL" clId="{E0B99FBB-89C9-CB4B-8566-F06F894F32BB}" dt="2020-06-05T04:22:19.231" v="5"/>
        <pc:sldMasterMkLst>
          <pc:docMk/>
          <pc:sldMasterMk cId="473419242" sldId="2147483709"/>
        </pc:sldMasterMkLst>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C77BCA-DCF0-F946-8233-A7ABE3BAD15F}" type="datetimeFigureOut">
              <a:rPr lang="en-US" smtClean="0"/>
              <a:t>12/8/2020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9A1FFE-FF2A-9C45-BFDE-1592D97A92F6}" type="slidenum">
              <a:rPr lang="en-US" smtClean="0"/>
              <a:t>‹#›</a:t>
            </a:fld>
            <a:endParaRPr lang="en-US"/>
          </a:p>
        </p:txBody>
      </p:sp>
    </p:spTree>
    <p:extLst>
      <p:ext uri="{BB962C8B-B14F-4D97-AF65-F5344CB8AC3E}">
        <p14:creationId xmlns:p14="http://schemas.microsoft.com/office/powerpoint/2010/main" val="30575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B42CB-6A0F-7241-912B-5D2F7B9CB09B}" type="datetimeFigureOut">
              <a:rPr lang="en-US" smtClean="0"/>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50658-7FED-A04E-B5AC-33B8213004FF}" type="slidenum">
              <a:rPr lang="en-US" smtClean="0"/>
              <a:t>‹#›</a:t>
            </a:fld>
            <a:endParaRPr lang="en-US"/>
          </a:p>
        </p:txBody>
      </p:sp>
    </p:spTree>
    <p:extLst>
      <p:ext uri="{BB962C8B-B14F-4D97-AF65-F5344CB8AC3E}">
        <p14:creationId xmlns:p14="http://schemas.microsoft.com/office/powerpoint/2010/main" val="9638353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dirty="0"/>
          </a:p>
        </p:txBody>
      </p:sp>
    </p:spTree>
    <p:extLst>
      <p:ext uri="{BB962C8B-B14F-4D97-AF65-F5344CB8AC3E}">
        <p14:creationId xmlns:p14="http://schemas.microsoft.com/office/powerpoint/2010/main" val="65505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07679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7307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6614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963237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4108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8200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967181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9527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801721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01814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36832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643252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511369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54055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06969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153048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423870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584446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229233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6796119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07803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7630303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874966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715211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6649097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38928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7129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53319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209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47669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1094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6125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1430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219678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41924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28652" y="5275571"/>
            <a:ext cx="8229600" cy="1070640"/>
          </a:xfrm>
          <a:prstGeom prst="rect">
            <a:avLst/>
          </a:prstGeom>
        </p:spPr>
        <p:txBody>
          <a:bodyPr rtlCol="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500" b="1" dirty="0">
                <a:latin typeface="+mn-lt"/>
              </a:rPr>
              <a:t>Chapter 18</a:t>
            </a:r>
          </a:p>
          <a:p>
            <a:pPr marL="69850" algn="ctr"/>
            <a:r>
              <a:rPr lang="en-US" altLang="en-US" sz="2500" b="1" dirty="0">
                <a:latin typeface="+mn-lt"/>
              </a:rPr>
              <a:t>Mean Analysis</a:t>
            </a:r>
          </a:p>
        </p:txBody>
      </p:sp>
    </p:spTree>
    <p:extLst>
      <p:ext uri="{BB962C8B-B14F-4D97-AF65-F5344CB8AC3E}">
        <p14:creationId xmlns:p14="http://schemas.microsoft.com/office/powerpoint/2010/main" val="16494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40944"/>
            <a:ext cx="7696200" cy="9553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Computing Means with One Additional Layering Variable    </a:t>
            </a:r>
          </a:p>
        </p:txBody>
      </p:sp>
      <p:sp>
        <p:nvSpPr>
          <p:cNvPr id="3" name="Content Placeholder 2"/>
          <p:cNvSpPr txBox="1">
            <a:spLocks/>
          </p:cNvSpPr>
          <p:nvPr/>
        </p:nvSpPr>
        <p:spPr>
          <a:xfrm>
            <a:off x="1392071" y="1549020"/>
            <a:ext cx="5917441" cy="132497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Due to addition of one layering variable along with the independent variable, the parent table will be subdivided into certain panels as per the levels of controlling variable. </a:t>
            </a:r>
          </a:p>
        </p:txBody>
      </p:sp>
      <p:graphicFrame>
        <p:nvGraphicFramePr>
          <p:cNvPr id="5" name="Content Placeholder 6"/>
          <p:cNvGraphicFramePr>
            <a:graphicFrameLocks/>
          </p:cNvGraphicFramePr>
          <p:nvPr>
            <p:extLst>
              <p:ext uri="{D42A27DB-BD31-4B8C-83A1-F6EECF244321}">
                <p14:modId xmlns:p14="http://schemas.microsoft.com/office/powerpoint/2010/main" val="3454708769"/>
              </p:ext>
            </p:extLst>
          </p:nvPr>
        </p:nvGraphicFramePr>
        <p:xfrm>
          <a:off x="1146412" y="3508612"/>
          <a:ext cx="6629400" cy="1828800"/>
        </p:xfrm>
        <a:graphic>
          <a:graphicData uri="http://schemas.openxmlformats.org/drawingml/2006/table">
            <a:tbl>
              <a:tblPr firstRow="1" firstCol="1" lastRow="1" lastCol="1" bandRow="1" bandCol="1">
                <a:tableStyleId>{5940675A-B579-460E-94D1-54222C63F5DA}</a:tableStyleId>
              </a:tblPr>
              <a:tblGrid>
                <a:gridCol w="6629400">
                  <a:extLst>
                    <a:ext uri="{9D8B030D-6E8A-4147-A177-3AD203B41FA5}">
                      <a16:colId xmlns:a16="http://schemas.microsoft.com/office/drawing/2014/main" val="20000"/>
                    </a:ext>
                  </a:extLst>
                </a:gridCol>
              </a:tblGrid>
              <a:tr h="1262063">
                <a:tc>
                  <a:txBody>
                    <a:bodyPr/>
                    <a:lstStyle/>
                    <a:p>
                      <a:r>
                        <a:rPr lang="en-US" sz="2400" b="1" kern="1200" dirty="0">
                          <a:effectLst/>
                        </a:rPr>
                        <a:t>Exhibit 18.3. </a:t>
                      </a:r>
                      <a:r>
                        <a:rPr lang="en-US" sz="2400" kern="1200" dirty="0">
                          <a:effectLst/>
                        </a:rPr>
                        <a:t>Use retail.sav » Menu bar » </a:t>
                      </a:r>
                      <a:r>
                        <a:rPr lang="en-US" sz="2400" kern="1200" dirty="0" err="1">
                          <a:effectLst/>
                        </a:rPr>
                        <a:t>analyse</a:t>
                      </a:r>
                      <a:r>
                        <a:rPr lang="en-US" sz="2400" kern="1200" dirty="0">
                          <a:effectLst/>
                        </a:rPr>
                        <a:t> » Compare means » Means » Select Price and transfer to Dependent List » Select Gender and transfer to Independent List » Click </a:t>
                      </a:r>
                      <a:r>
                        <a:rPr lang="en-US" sz="2400" i="1" kern="1200" dirty="0">
                          <a:effectLst/>
                        </a:rPr>
                        <a:t>Next</a:t>
                      </a:r>
                      <a:r>
                        <a:rPr lang="en-US" sz="2400" kern="1200" dirty="0">
                          <a:effectLst/>
                        </a:rPr>
                        <a:t> » Select frequency and transfer to Independent List » Click </a:t>
                      </a:r>
                      <a:r>
                        <a:rPr lang="en-US" sz="2400" i="1" kern="1200" dirty="0">
                          <a:effectLst/>
                        </a:rPr>
                        <a:t>OK</a:t>
                      </a:r>
                      <a:endParaRPr lang="en-US" sz="2400" i="1" kern="1200" dirty="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10000"/>
                  </a:ext>
                </a:extLst>
              </a:tr>
            </a:tbl>
          </a:graphicData>
        </a:graphic>
      </p:graphicFrame>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600153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822" y="1097281"/>
            <a:ext cx="6977575" cy="478301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473458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4024" y="1363636"/>
            <a:ext cx="8352430" cy="4175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400" dirty="0">
                <a:latin typeface="+mn-lt"/>
              </a:rPr>
              <a:t>Table 18.3. Mean Rating with One Additional Layering Variable</a:t>
            </a:r>
          </a:p>
        </p:txBody>
      </p:sp>
      <p:graphicFrame>
        <p:nvGraphicFramePr>
          <p:cNvPr id="3" name="Content Placeholder 6"/>
          <p:cNvGraphicFramePr>
            <a:graphicFrameLocks/>
          </p:cNvGraphicFramePr>
          <p:nvPr>
            <p:extLst>
              <p:ext uri="{D42A27DB-BD31-4B8C-83A1-F6EECF244321}">
                <p14:modId xmlns:p14="http://schemas.microsoft.com/office/powerpoint/2010/main" val="2337389136"/>
              </p:ext>
            </p:extLst>
          </p:nvPr>
        </p:nvGraphicFramePr>
        <p:xfrm>
          <a:off x="163774" y="1991682"/>
          <a:ext cx="8761862" cy="3614981"/>
        </p:xfrm>
        <a:graphic>
          <a:graphicData uri="http://schemas.openxmlformats.org/drawingml/2006/table">
            <a:tbl>
              <a:tblPr/>
              <a:tblGrid>
                <a:gridCol w="1502033">
                  <a:extLst>
                    <a:ext uri="{9D8B030D-6E8A-4147-A177-3AD203B41FA5}">
                      <a16:colId xmlns:a16="http://schemas.microsoft.com/office/drawing/2014/main" val="20000"/>
                    </a:ext>
                  </a:extLst>
                </a:gridCol>
                <a:gridCol w="2105792">
                  <a:extLst>
                    <a:ext uri="{9D8B030D-6E8A-4147-A177-3AD203B41FA5}">
                      <a16:colId xmlns:a16="http://schemas.microsoft.com/office/drawing/2014/main" val="20001"/>
                    </a:ext>
                  </a:extLst>
                </a:gridCol>
                <a:gridCol w="1073758">
                  <a:extLst>
                    <a:ext uri="{9D8B030D-6E8A-4147-A177-3AD203B41FA5}">
                      <a16:colId xmlns:a16="http://schemas.microsoft.com/office/drawing/2014/main" val="20002"/>
                    </a:ext>
                  </a:extLst>
                </a:gridCol>
                <a:gridCol w="1073758">
                  <a:extLst>
                    <a:ext uri="{9D8B030D-6E8A-4147-A177-3AD203B41FA5}">
                      <a16:colId xmlns:a16="http://schemas.microsoft.com/office/drawing/2014/main" val="20003"/>
                    </a:ext>
                  </a:extLst>
                </a:gridCol>
                <a:gridCol w="1288510">
                  <a:extLst>
                    <a:ext uri="{9D8B030D-6E8A-4147-A177-3AD203B41FA5}">
                      <a16:colId xmlns:a16="http://schemas.microsoft.com/office/drawing/2014/main" val="20004"/>
                    </a:ext>
                  </a:extLst>
                </a:gridCol>
                <a:gridCol w="633208">
                  <a:extLst>
                    <a:ext uri="{9D8B030D-6E8A-4147-A177-3AD203B41FA5}">
                      <a16:colId xmlns:a16="http://schemas.microsoft.com/office/drawing/2014/main" val="20005"/>
                    </a:ext>
                  </a:extLst>
                </a:gridCol>
                <a:gridCol w="1084803">
                  <a:extLst>
                    <a:ext uri="{9D8B030D-6E8A-4147-A177-3AD203B41FA5}">
                      <a16:colId xmlns:a16="http://schemas.microsoft.com/office/drawing/2014/main" val="20006"/>
                    </a:ext>
                  </a:extLst>
                </a:gridCol>
              </a:tblGrid>
              <a:tr h="875845">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Category-1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Shopping Frequency</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Mean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Std. Deviation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Category-1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Mean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Std. Deviation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1948">
                <a:tc rowSpan="6">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Male  (Price satisfaction =  5.3)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First time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Female</a:t>
                      </a: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(Price satisfaction =  6.1)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0.81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1948">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Once per month</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1948">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Once per week</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3897">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More than once in week</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1948">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Not fixed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0.81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1948">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Total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5.3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6.1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1439041" y="141767"/>
            <a:ext cx="6119047" cy="615553"/>
          </a:xfrm>
          <a:prstGeom prst="rect">
            <a:avLst/>
          </a:prstGeom>
          <a:noFill/>
          <a:ln>
            <a:noFill/>
          </a:ln>
          <a:effectLst/>
        </p:spPr>
        <p:txBody>
          <a:bodyPr wrap="none" anchor="ctr">
            <a:spAutoFit/>
          </a:bodyPr>
          <a:lstStyle/>
          <a:p>
            <a:pPr algn="ctr">
              <a:defRPr/>
            </a:pPr>
            <a:r>
              <a:rPr lang="en-US" sz="3400" b="1" dirty="0">
                <a:latin typeface="+mn-lt"/>
                <a:cs typeface="Times New Roman" pitchFamily="18" charset="0"/>
              </a:rPr>
              <a:t>One Additional Layering Variable</a:t>
            </a:r>
            <a:endParaRPr lang="en-US" sz="3400" b="1"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843335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5788" y="158703"/>
            <a:ext cx="8024812" cy="5782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Descriptive Statistics with Mean Procedure</a:t>
            </a:r>
          </a:p>
        </p:txBody>
      </p:sp>
      <p:sp>
        <p:nvSpPr>
          <p:cNvPr id="3" name="Content Placeholder 2"/>
          <p:cNvSpPr txBox="1">
            <a:spLocks/>
          </p:cNvSpPr>
          <p:nvPr/>
        </p:nvSpPr>
        <p:spPr>
          <a:xfrm>
            <a:off x="722268" y="1394346"/>
            <a:ext cx="7642674" cy="218136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Descriptive statistics such as median, standard error of mean, sum, number of cases in mean, minimum, maximum, range, standard deviation, variance, kurtosis, skewness, standard error of kurtosis and skewness, and percentage of total sum are computed  by SPSS to gain better understanding of data summary.</a:t>
            </a:r>
          </a:p>
        </p:txBody>
      </p:sp>
      <p:graphicFrame>
        <p:nvGraphicFramePr>
          <p:cNvPr id="5" name="Table 4"/>
          <p:cNvGraphicFramePr>
            <a:graphicFrameLocks noGrp="1"/>
          </p:cNvGraphicFramePr>
          <p:nvPr>
            <p:extLst>
              <p:ext uri="{D42A27DB-BD31-4B8C-83A1-F6EECF244321}">
                <p14:modId xmlns:p14="http://schemas.microsoft.com/office/powerpoint/2010/main" val="3381823982"/>
              </p:ext>
            </p:extLst>
          </p:nvPr>
        </p:nvGraphicFramePr>
        <p:xfrm>
          <a:off x="722268" y="3928281"/>
          <a:ext cx="7642674" cy="2076069"/>
        </p:xfrm>
        <a:graphic>
          <a:graphicData uri="http://schemas.openxmlformats.org/drawingml/2006/table">
            <a:tbl>
              <a:tblPr firstRow="1" firstCol="1" lastRow="1" lastCol="1" bandRow="1" bandCol="1">
                <a:tableStyleId>{5940675A-B579-460E-94D1-54222C63F5DA}</a:tableStyleId>
              </a:tblPr>
              <a:tblGrid>
                <a:gridCol w="7642674">
                  <a:extLst>
                    <a:ext uri="{9D8B030D-6E8A-4147-A177-3AD203B41FA5}">
                      <a16:colId xmlns:a16="http://schemas.microsoft.com/office/drawing/2014/main" val="20000"/>
                    </a:ext>
                  </a:extLst>
                </a:gridCol>
              </a:tblGrid>
              <a:tr h="1122363">
                <a:tc>
                  <a:txBody>
                    <a:bodyPr/>
                    <a:lstStyle/>
                    <a:p>
                      <a:pPr marL="0" marR="0" algn="just">
                        <a:lnSpc>
                          <a:spcPct val="115000"/>
                        </a:lnSpc>
                        <a:spcBef>
                          <a:spcPts val="0"/>
                        </a:spcBef>
                        <a:spcAft>
                          <a:spcPts val="0"/>
                        </a:spcAft>
                      </a:pPr>
                      <a:r>
                        <a:rPr lang="en-US" sz="2400" b="1" dirty="0">
                          <a:effectLst/>
                        </a:rPr>
                        <a:t>Exhibit 18.4. </a:t>
                      </a:r>
                      <a:r>
                        <a:rPr lang="en-US" sz="2400" dirty="0">
                          <a:effectLst/>
                        </a:rPr>
                        <a:t>Use retail.sav » Menu bar » </a:t>
                      </a:r>
                      <a:r>
                        <a:rPr lang="en-US" sz="2400" dirty="0" err="1">
                          <a:effectLst/>
                        </a:rPr>
                        <a:t>analyse</a:t>
                      </a:r>
                      <a:r>
                        <a:rPr lang="en-US" sz="2400" dirty="0">
                          <a:effectLst/>
                        </a:rPr>
                        <a:t> » Compare means » Means » Select Price and transfer to Dependent List » Select Income and transfer to Independent List » Click </a:t>
                      </a:r>
                      <a:r>
                        <a:rPr lang="en-US" sz="2400" i="1" dirty="0">
                          <a:effectLst/>
                        </a:rPr>
                        <a:t>Options </a:t>
                      </a:r>
                      <a:r>
                        <a:rPr lang="en-US" sz="2400" dirty="0">
                          <a:effectLst/>
                        </a:rPr>
                        <a:t>and transfer Desired descriptive statistics into Cell Statistics » Continue » Click </a:t>
                      </a:r>
                      <a:r>
                        <a:rPr lang="en-US" sz="2400" i="1" dirty="0">
                          <a:effectLst/>
                        </a:rPr>
                        <a:t>OK</a:t>
                      </a:r>
                      <a:endParaRPr lang="en-US" sz="240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173433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970" y="2049439"/>
            <a:ext cx="2971800" cy="2590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155" y="2035152"/>
            <a:ext cx="2743200" cy="2605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107722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199" y="163774"/>
            <a:ext cx="8072651" cy="6005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Descriptive Statistics </a:t>
            </a:r>
          </a:p>
        </p:txBody>
      </p:sp>
      <p:graphicFrame>
        <p:nvGraphicFramePr>
          <p:cNvPr id="3" name="Content Placeholder 6"/>
          <p:cNvGraphicFramePr>
            <a:graphicFrameLocks/>
          </p:cNvGraphicFramePr>
          <p:nvPr>
            <p:extLst>
              <p:ext uri="{D42A27DB-BD31-4B8C-83A1-F6EECF244321}">
                <p14:modId xmlns:p14="http://schemas.microsoft.com/office/powerpoint/2010/main" val="3738266654"/>
              </p:ext>
            </p:extLst>
          </p:nvPr>
        </p:nvGraphicFramePr>
        <p:xfrm>
          <a:off x="680525" y="1916369"/>
          <a:ext cx="7696200" cy="4115937"/>
        </p:xfrm>
        <a:graphic>
          <a:graphicData uri="http://schemas.openxmlformats.org/drawingml/2006/table">
            <a:tbl>
              <a:tblPr/>
              <a:tblGrid>
                <a:gridCol w="1190625">
                  <a:extLst>
                    <a:ext uri="{9D8B030D-6E8A-4147-A177-3AD203B41FA5}">
                      <a16:colId xmlns:a16="http://schemas.microsoft.com/office/drawing/2014/main" val="20000"/>
                    </a:ext>
                  </a:extLst>
                </a:gridCol>
                <a:gridCol w="1173163">
                  <a:extLst>
                    <a:ext uri="{9D8B030D-6E8A-4147-A177-3AD203B41FA5}">
                      <a16:colId xmlns:a16="http://schemas.microsoft.com/office/drawing/2014/main" val="20001"/>
                    </a:ext>
                  </a:extLst>
                </a:gridCol>
                <a:gridCol w="1347787">
                  <a:extLst>
                    <a:ext uri="{9D8B030D-6E8A-4147-A177-3AD203B41FA5}">
                      <a16:colId xmlns:a16="http://schemas.microsoft.com/office/drawing/2014/main" val="20002"/>
                    </a:ext>
                  </a:extLst>
                </a:gridCol>
                <a:gridCol w="1346200">
                  <a:extLst>
                    <a:ext uri="{9D8B030D-6E8A-4147-A177-3AD203B41FA5}">
                      <a16:colId xmlns:a16="http://schemas.microsoft.com/office/drawing/2014/main" val="20003"/>
                    </a:ext>
                  </a:extLst>
                </a:gridCol>
                <a:gridCol w="1174750">
                  <a:extLst>
                    <a:ext uri="{9D8B030D-6E8A-4147-A177-3AD203B41FA5}">
                      <a16:colId xmlns:a16="http://schemas.microsoft.com/office/drawing/2014/main" val="20004"/>
                    </a:ext>
                  </a:extLst>
                </a:gridCol>
                <a:gridCol w="806450">
                  <a:extLst>
                    <a:ext uri="{9D8B030D-6E8A-4147-A177-3AD203B41FA5}">
                      <a16:colId xmlns:a16="http://schemas.microsoft.com/office/drawing/2014/main" val="20005"/>
                    </a:ext>
                  </a:extLst>
                </a:gridCol>
                <a:gridCol w="657225">
                  <a:extLst>
                    <a:ext uri="{9D8B030D-6E8A-4147-A177-3AD203B41FA5}">
                      <a16:colId xmlns:a16="http://schemas.microsoft.com/office/drawing/2014/main" val="20006"/>
                    </a:ext>
                  </a:extLst>
                </a:gridCol>
              </a:tblGrid>
              <a:tr h="229517">
                <a:tc row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Descriptors</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Monthly Household Income Categories (</a:t>
                      </a:r>
                      <a:r>
                        <a:rPr lang="en-GB" sz="1600" kern="1200" dirty="0">
                          <a:solidFill>
                            <a:schemeClr val="tx1"/>
                          </a:solidFill>
                          <a:effectLst/>
                          <a:latin typeface="+mn-lt"/>
                          <a:ea typeface="+mn-ea"/>
                          <a:cs typeface="+mn-cs"/>
                        </a:rPr>
                        <a:t>₹</a:t>
                      </a:r>
                      <a:r>
                        <a:rPr kumimoji="0" lang="en-US" sz="1600" b="0" i="0" u="none" strike="noStrike" cap="none" normalizeH="0" baseline="0" dirty="0">
                          <a:ln>
                            <a:noFill/>
                          </a:ln>
                          <a:solidFill>
                            <a:schemeClr val="tx1"/>
                          </a:solidFill>
                          <a:effectLst/>
                          <a:latin typeface="+mn-lt"/>
                        </a:rPr>
                        <a:t>)</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29517">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&lt;10000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10001–20000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20001–30000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30001–40000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&gt;40000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Total</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517">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Mean</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5.6</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6.1</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5.4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5.7</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5.4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5.6</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3004">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Std. deviation</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2.2</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3.2</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2.04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2.5</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921">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Std. error of mean</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0.47</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0.54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0.51</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0.58</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0.43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0.23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9517">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Minimum</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4.00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9517">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Maximum</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10.00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10.00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10.00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10.00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9.00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10.00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9517">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Range</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9.00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6.00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9.00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9.00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8.00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9.00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9517">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Variance</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6.08</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5.11</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6.07</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10.46</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4.16</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6.56</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9517">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Kurtosis</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−0.586</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−1.108</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−0.810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−1.333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0.438</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−0.737</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5921">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Std. error of kurtosis</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0.872</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1.063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0.935</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0.821</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0.953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0.438</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29517">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Skewness</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−0.102</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0.681</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−0.034</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−0.068</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−0.723</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−0.042</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55921">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Std. error of skewness</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0.448</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0.550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0.481</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0.421</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0.491</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0.221</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29517">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Median</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5.0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5.0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6.0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6.0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6.0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n-lt"/>
                        </a:rPr>
                        <a:t>6.0</a:t>
                      </a:r>
                      <a:endParaRPr kumimoji="0" lang="en-US" sz="16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5" name="Rectangle 1"/>
          <p:cNvSpPr>
            <a:spLocks noChangeArrowheads="1"/>
          </p:cNvSpPr>
          <p:nvPr/>
        </p:nvSpPr>
        <p:spPr bwMode="auto">
          <a:xfrm>
            <a:off x="680525" y="1184553"/>
            <a:ext cx="6940298" cy="461665"/>
          </a:xfrm>
          <a:prstGeom prst="rect">
            <a:avLst/>
          </a:prstGeom>
          <a:noFill/>
          <a:ln>
            <a:noFill/>
          </a:ln>
          <a:effectLst/>
        </p:spPr>
        <p:txBody>
          <a:bodyPr wrap="none" anchor="ctr">
            <a:spAutoFit/>
          </a:bodyPr>
          <a:lstStyle/>
          <a:p>
            <a:pPr>
              <a:defRPr/>
            </a:pPr>
            <a:r>
              <a:rPr lang="en-US" sz="2400" dirty="0">
                <a:latin typeface="+mn-lt"/>
                <a:cs typeface="Times New Roman" pitchFamily="18" charset="0"/>
              </a:rPr>
              <a:t>Table 18.4. Descriptive Statistics with Mean Procedure</a:t>
            </a:r>
            <a:endParaRPr lang="en-US" sz="2400" dirty="0">
              <a:latin typeface="+mn-lt"/>
            </a:endParaRP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08688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55176" y="150125"/>
            <a:ext cx="7322024" cy="5732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400" b="1" dirty="0">
                <a:latin typeface="+mn-lt"/>
              </a:rPr>
              <a:t>Analysis of Variance (ANOVA) and Eta </a:t>
            </a:r>
          </a:p>
        </p:txBody>
      </p:sp>
      <p:sp>
        <p:nvSpPr>
          <p:cNvPr id="3" name="Content Placeholder 2"/>
          <p:cNvSpPr txBox="1">
            <a:spLocks/>
          </p:cNvSpPr>
          <p:nvPr/>
        </p:nvSpPr>
        <p:spPr>
          <a:xfrm>
            <a:off x="1235123" y="1293125"/>
            <a:ext cx="6585045" cy="296497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The means procedure also examines the Analysis of Variance (ANOVA) and Eta for independent variable in the first layer scenario. One-way ANOVA is used to measure whether the mean difference is significant across the categories. </a:t>
            </a:r>
          </a:p>
          <a:p>
            <a:pPr algn="just"/>
            <a:r>
              <a:rPr lang="en-US" altLang="en-US" sz="2400" dirty="0"/>
              <a:t>Other measures like Eta and Eta squared are the most common reported estimates of effect size in case of ANOVA results. </a:t>
            </a:r>
          </a:p>
        </p:txBody>
      </p:sp>
      <p:graphicFrame>
        <p:nvGraphicFramePr>
          <p:cNvPr id="5" name="Table 4"/>
          <p:cNvGraphicFramePr>
            <a:graphicFrameLocks noGrp="1"/>
          </p:cNvGraphicFramePr>
          <p:nvPr>
            <p:extLst>
              <p:ext uri="{D42A27DB-BD31-4B8C-83A1-F6EECF244321}">
                <p14:modId xmlns:p14="http://schemas.microsoft.com/office/powerpoint/2010/main" val="3591875609"/>
              </p:ext>
            </p:extLst>
          </p:nvPr>
        </p:nvGraphicFramePr>
        <p:xfrm>
          <a:off x="1112293" y="4440071"/>
          <a:ext cx="6830704" cy="1655445"/>
        </p:xfrm>
        <a:graphic>
          <a:graphicData uri="http://schemas.openxmlformats.org/drawingml/2006/table">
            <a:tbl>
              <a:tblPr firstRow="1" firstCol="1" lastRow="1" lastCol="1" bandRow="1" bandCol="1">
                <a:tableStyleId>{5940675A-B579-460E-94D1-54222C63F5DA}</a:tableStyleId>
              </a:tblPr>
              <a:tblGrid>
                <a:gridCol w="6830704">
                  <a:extLst>
                    <a:ext uri="{9D8B030D-6E8A-4147-A177-3AD203B41FA5}">
                      <a16:colId xmlns:a16="http://schemas.microsoft.com/office/drawing/2014/main" val="20000"/>
                    </a:ext>
                  </a:extLst>
                </a:gridCol>
              </a:tblGrid>
              <a:tr h="946150">
                <a:tc>
                  <a:txBody>
                    <a:bodyPr/>
                    <a:lstStyle/>
                    <a:p>
                      <a:pPr marL="0" marR="0" algn="just">
                        <a:lnSpc>
                          <a:spcPct val="115000"/>
                        </a:lnSpc>
                        <a:spcBef>
                          <a:spcPts val="0"/>
                        </a:spcBef>
                        <a:spcAft>
                          <a:spcPts val="0"/>
                        </a:spcAft>
                      </a:pPr>
                      <a:r>
                        <a:rPr lang="en-US" sz="2400" b="1" dirty="0">
                          <a:effectLst/>
                        </a:rPr>
                        <a:t>Exhibit 18.5. </a:t>
                      </a:r>
                      <a:r>
                        <a:rPr lang="en-US" sz="2400" dirty="0">
                          <a:effectLst/>
                        </a:rPr>
                        <a:t>Use retail.sav » Menu bar » </a:t>
                      </a:r>
                      <a:r>
                        <a:rPr lang="en-US" sz="2400">
                          <a:effectLst/>
                        </a:rPr>
                        <a:t>analyse </a:t>
                      </a:r>
                      <a:r>
                        <a:rPr lang="en-US" sz="2400" dirty="0">
                          <a:effectLst/>
                        </a:rPr>
                        <a:t>» Compare means » Means » Select Parking and transfer to Dependent List » Select Occupation and transfer to Independent List » Click </a:t>
                      </a:r>
                      <a:r>
                        <a:rPr lang="en-US" sz="2400" i="1" dirty="0">
                          <a:effectLst/>
                        </a:rPr>
                        <a:t>Option</a:t>
                      </a:r>
                      <a:r>
                        <a:rPr lang="en-US" sz="2400" dirty="0">
                          <a:effectLst/>
                        </a:rPr>
                        <a:t> » Click </a:t>
                      </a:r>
                      <a:r>
                        <a:rPr lang="en-US" sz="2400" i="1" dirty="0">
                          <a:effectLst/>
                        </a:rPr>
                        <a:t>OK</a:t>
                      </a:r>
                      <a:endParaRPr lang="en-US" sz="240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710731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122" y="1936845"/>
            <a:ext cx="29718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322" y="1908270"/>
            <a:ext cx="2667000" cy="2466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3C3518F-6327-4471-B3A4-3F0F677C5AA9}"/>
              </a:ext>
            </a:extLst>
          </p:cNvPr>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91434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96202" y="160360"/>
            <a:ext cx="7115033" cy="6039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Descriptors of Sample</a:t>
            </a:r>
          </a:p>
        </p:txBody>
      </p:sp>
      <p:graphicFrame>
        <p:nvGraphicFramePr>
          <p:cNvPr id="3" name="Content Placeholder 7"/>
          <p:cNvGraphicFramePr>
            <a:graphicFrameLocks/>
          </p:cNvGraphicFramePr>
          <p:nvPr>
            <p:extLst>
              <p:ext uri="{D42A27DB-BD31-4B8C-83A1-F6EECF244321}">
                <p14:modId xmlns:p14="http://schemas.microsoft.com/office/powerpoint/2010/main" val="763867665"/>
              </p:ext>
            </p:extLst>
          </p:nvPr>
        </p:nvGraphicFramePr>
        <p:xfrm>
          <a:off x="140677" y="2454321"/>
          <a:ext cx="8621186" cy="2361373"/>
        </p:xfrm>
        <a:graphic>
          <a:graphicData uri="http://schemas.openxmlformats.org/drawingml/2006/table">
            <a:tbl>
              <a:tblPr/>
              <a:tblGrid>
                <a:gridCol w="1501484">
                  <a:extLst>
                    <a:ext uri="{9D8B030D-6E8A-4147-A177-3AD203B41FA5}">
                      <a16:colId xmlns:a16="http://schemas.microsoft.com/office/drawing/2014/main" val="20000"/>
                    </a:ext>
                  </a:extLst>
                </a:gridCol>
                <a:gridCol w="434234">
                  <a:extLst>
                    <a:ext uri="{9D8B030D-6E8A-4147-A177-3AD203B41FA5}">
                      <a16:colId xmlns:a16="http://schemas.microsoft.com/office/drawing/2014/main" val="20001"/>
                    </a:ext>
                  </a:extLst>
                </a:gridCol>
                <a:gridCol w="826782">
                  <a:extLst>
                    <a:ext uri="{9D8B030D-6E8A-4147-A177-3AD203B41FA5}">
                      <a16:colId xmlns:a16="http://schemas.microsoft.com/office/drawing/2014/main" val="20002"/>
                    </a:ext>
                  </a:extLst>
                </a:gridCol>
                <a:gridCol w="1439920">
                  <a:extLst>
                    <a:ext uri="{9D8B030D-6E8A-4147-A177-3AD203B41FA5}">
                      <a16:colId xmlns:a16="http://schemas.microsoft.com/office/drawing/2014/main" val="20003"/>
                    </a:ext>
                  </a:extLst>
                </a:gridCol>
                <a:gridCol w="1417340">
                  <a:extLst>
                    <a:ext uri="{9D8B030D-6E8A-4147-A177-3AD203B41FA5}">
                      <a16:colId xmlns:a16="http://schemas.microsoft.com/office/drawing/2014/main" val="20004"/>
                    </a:ext>
                  </a:extLst>
                </a:gridCol>
                <a:gridCol w="531181">
                  <a:extLst>
                    <a:ext uri="{9D8B030D-6E8A-4147-A177-3AD203B41FA5}">
                      <a16:colId xmlns:a16="http://schemas.microsoft.com/office/drawing/2014/main" val="20005"/>
                    </a:ext>
                  </a:extLst>
                </a:gridCol>
                <a:gridCol w="886159">
                  <a:extLst>
                    <a:ext uri="{9D8B030D-6E8A-4147-A177-3AD203B41FA5}">
                      <a16:colId xmlns:a16="http://schemas.microsoft.com/office/drawing/2014/main" val="20006"/>
                    </a:ext>
                  </a:extLst>
                </a:gridCol>
                <a:gridCol w="1584086">
                  <a:extLst>
                    <a:ext uri="{9D8B030D-6E8A-4147-A177-3AD203B41FA5}">
                      <a16:colId xmlns:a16="http://schemas.microsoft.com/office/drawing/2014/main" val="20007"/>
                    </a:ext>
                  </a:extLst>
                </a:gridCol>
              </a:tblGrid>
              <a:tr h="646239">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Occupation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Mean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Std. Deviation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Occupation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Mean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Std. Deviation</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734">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Business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0.69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Students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6239">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Government  employee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0.74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Housewife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0.63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6239">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Private  employee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3.2</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1.34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Total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120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2.3</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1.39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1368188" y="1733550"/>
            <a:ext cx="5627053"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18.5a. Means: Satisfaction for </a:t>
            </a:r>
            <a:r>
              <a:rPr lang="en-US" sz="2400" i="1" dirty="0">
                <a:latin typeface="+mn-lt"/>
                <a:ea typeface="Times New Roman" pitchFamily="18" charset="0"/>
                <a:cs typeface="Times New Roman" pitchFamily="18" charset="0"/>
              </a:rPr>
              <a:t>Parking</a:t>
            </a:r>
            <a:endParaRPr lang="en-US" sz="2400" dirty="0">
              <a:latin typeface="+mn-lt"/>
            </a:endParaRP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724055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1340893" y="1199669"/>
            <a:ext cx="2333780" cy="461665"/>
          </a:xfrm>
          <a:prstGeom prst="rect">
            <a:avLst/>
          </a:prstGeom>
          <a:noFill/>
          <a:ln>
            <a:noFill/>
          </a:ln>
        </p:spPr>
        <p:txBody>
          <a:bodyPr wrap="none">
            <a:spAutoFit/>
          </a:bodyPr>
          <a:lstStyle/>
          <a:p>
            <a:pPr eaLnBrk="1" hangingPunct="1">
              <a:defRPr/>
            </a:pPr>
            <a:r>
              <a:rPr lang="en-US" sz="2400" b="1" dirty="0">
                <a:latin typeface="+mn-lt"/>
              </a:rPr>
              <a:t>ANOVA Statistics</a:t>
            </a:r>
            <a:endParaRPr lang="en-US" sz="240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2385226552"/>
              </p:ext>
            </p:extLst>
          </p:nvPr>
        </p:nvGraphicFramePr>
        <p:xfrm>
          <a:off x="1204414" y="1938261"/>
          <a:ext cx="7543801" cy="2300224"/>
        </p:xfrm>
        <a:graphic>
          <a:graphicData uri="http://schemas.openxmlformats.org/drawingml/2006/table">
            <a:tbl>
              <a:tblPr/>
              <a:tblGrid>
                <a:gridCol w="1470547">
                  <a:extLst>
                    <a:ext uri="{9D8B030D-6E8A-4147-A177-3AD203B41FA5}">
                      <a16:colId xmlns:a16="http://schemas.microsoft.com/office/drawing/2014/main" val="20000"/>
                    </a:ext>
                  </a:extLst>
                </a:gridCol>
                <a:gridCol w="1596788">
                  <a:extLst>
                    <a:ext uri="{9D8B030D-6E8A-4147-A177-3AD203B41FA5}">
                      <a16:colId xmlns:a16="http://schemas.microsoft.com/office/drawing/2014/main" val="20001"/>
                    </a:ext>
                  </a:extLst>
                </a:gridCol>
                <a:gridCol w="1123666">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42975">
                  <a:extLst>
                    <a:ext uri="{9D8B030D-6E8A-4147-A177-3AD203B41FA5}">
                      <a16:colId xmlns:a16="http://schemas.microsoft.com/office/drawing/2014/main" val="20004"/>
                    </a:ext>
                  </a:extLst>
                </a:gridCol>
                <a:gridCol w="739111">
                  <a:extLst>
                    <a:ext uri="{9D8B030D-6E8A-4147-A177-3AD203B41FA5}">
                      <a16:colId xmlns:a16="http://schemas.microsoft.com/office/drawing/2014/main" val="20005"/>
                    </a:ext>
                  </a:extLst>
                </a:gridCol>
                <a:gridCol w="832514">
                  <a:extLst>
                    <a:ext uri="{9D8B030D-6E8A-4147-A177-3AD203B41FA5}">
                      <a16:colId xmlns:a16="http://schemas.microsoft.com/office/drawing/2014/main" val="20006"/>
                    </a:ext>
                  </a:extLst>
                </a:gridCol>
              </a:tblGrid>
              <a:tr h="406421">
                <a:tc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Sum of Squares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rPr>
                        <a:t>Df</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Mean Square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Sig.</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21">
                <a:tc rowSpan="3">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Parking * Occupation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Between groups</a:t>
                      </a: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(Combined)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120.6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4</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30.1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31.50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0323">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Within groups</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110.0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115</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0.957</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0323">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Total</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230.6</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119</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Title 1"/>
          <p:cNvSpPr txBox="1">
            <a:spLocks/>
          </p:cNvSpPr>
          <p:nvPr/>
        </p:nvSpPr>
        <p:spPr bwMode="auto">
          <a:xfrm>
            <a:off x="1480212" y="4708477"/>
            <a:ext cx="6992203" cy="1214650"/>
          </a:xfrm>
          <a:prstGeom prst="rect">
            <a:avLst/>
          </a:prstGeom>
          <a:noFill/>
          <a:ln w="9525">
            <a:solidFill>
              <a:schemeClr val="accent1"/>
            </a:solidFill>
            <a:miter lim="800000"/>
            <a:headEnd/>
            <a:tailEnd/>
          </a:ln>
        </p:spPr>
        <p:txBody>
          <a:bodyPr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defRPr/>
            </a:pPr>
            <a:r>
              <a:rPr lang="en-US" sz="2400" dirty="0">
                <a:latin typeface="+mn-lt"/>
              </a:rPr>
              <a:t>The lower </a:t>
            </a:r>
            <a:r>
              <a:rPr lang="en-US" sz="2400" i="1" dirty="0">
                <a:latin typeface="+mn-lt"/>
              </a:rPr>
              <a:t>p</a:t>
            </a:r>
            <a:r>
              <a:rPr lang="en-US" sz="2400" dirty="0">
                <a:latin typeface="+mn-lt"/>
              </a:rPr>
              <a:t>-value from 0.05 (</a:t>
            </a:r>
            <a:r>
              <a:rPr lang="en-US" sz="2400" i="1" dirty="0">
                <a:latin typeface="+mn-lt"/>
              </a:rPr>
              <a:t>p </a:t>
            </a:r>
            <a:r>
              <a:rPr lang="en-US" sz="2400" dirty="0">
                <a:latin typeface="+mn-lt"/>
              </a:rPr>
              <a:t>&lt; 0.05, 0.000) at 5 per cent LoS indicates that a significant difference exists among the mean scores for categories of occupation.</a:t>
            </a:r>
          </a:p>
        </p:txBody>
      </p:sp>
      <p:sp>
        <p:nvSpPr>
          <p:cNvPr id="9"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98798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
        <p:nvSpPr>
          <p:cNvPr id="3" name="Title 1"/>
          <p:cNvSpPr txBox="1">
            <a:spLocks/>
          </p:cNvSpPr>
          <p:nvPr/>
        </p:nvSpPr>
        <p:spPr>
          <a:xfrm>
            <a:off x="585718" y="171782"/>
            <a:ext cx="7772400" cy="545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Learning Objectives </a:t>
            </a:r>
          </a:p>
        </p:txBody>
      </p:sp>
      <p:sp>
        <p:nvSpPr>
          <p:cNvPr id="4" name="Content Placeholder 2"/>
          <p:cNvSpPr txBox="1">
            <a:spLocks/>
          </p:cNvSpPr>
          <p:nvPr/>
        </p:nvSpPr>
        <p:spPr>
          <a:xfrm>
            <a:off x="1900450" y="1928884"/>
            <a:ext cx="5537580" cy="297066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sz="2400" dirty="0"/>
              <a:t>Explain the concept of means procedure</a:t>
            </a:r>
          </a:p>
          <a:p>
            <a:r>
              <a:rPr lang="en-GB" altLang="en-US" sz="2400" dirty="0"/>
              <a:t>Discuss the statistics related to means procedure</a:t>
            </a:r>
          </a:p>
          <a:p>
            <a:r>
              <a:rPr lang="en-GB" altLang="en-US" sz="2400" dirty="0"/>
              <a:t>Demonstrate the steps used in SPSS to execute means procedure</a:t>
            </a:r>
          </a:p>
          <a:p>
            <a:r>
              <a:rPr lang="en-GB" altLang="en-US" sz="2400" dirty="0"/>
              <a:t>Explain how to analyse and interpret the means statistics </a:t>
            </a:r>
          </a:p>
        </p:txBody>
      </p:sp>
    </p:spTree>
    <p:extLst>
      <p:ext uri="{BB962C8B-B14F-4D97-AF65-F5344CB8AC3E}">
        <p14:creationId xmlns:p14="http://schemas.microsoft.com/office/powerpoint/2010/main" val="2132287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21594" y="170669"/>
            <a:ext cx="6348412" cy="7254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3400" b="1" dirty="0">
                <a:latin typeface="+mn-lt"/>
              </a:rPr>
              <a:t>Measures of Association</a:t>
            </a:r>
          </a:p>
        </p:txBody>
      </p:sp>
      <p:graphicFrame>
        <p:nvGraphicFramePr>
          <p:cNvPr id="3" name="Content Placeholder 8"/>
          <p:cNvGraphicFramePr>
            <a:graphicFrameLocks/>
          </p:cNvGraphicFramePr>
          <p:nvPr>
            <p:extLst>
              <p:ext uri="{D42A27DB-BD31-4B8C-83A1-F6EECF244321}">
                <p14:modId xmlns:p14="http://schemas.microsoft.com/office/powerpoint/2010/main" val="1648213470"/>
              </p:ext>
            </p:extLst>
          </p:nvPr>
        </p:nvGraphicFramePr>
        <p:xfrm>
          <a:off x="1062286" y="1868838"/>
          <a:ext cx="6479276" cy="872110"/>
        </p:xfrm>
        <a:graphic>
          <a:graphicData uri="http://schemas.openxmlformats.org/drawingml/2006/table">
            <a:tbl>
              <a:tblPr/>
              <a:tblGrid>
                <a:gridCol w="2929173">
                  <a:extLst>
                    <a:ext uri="{9D8B030D-6E8A-4147-A177-3AD203B41FA5}">
                      <a16:colId xmlns:a16="http://schemas.microsoft.com/office/drawing/2014/main" val="20000"/>
                    </a:ext>
                  </a:extLst>
                </a:gridCol>
                <a:gridCol w="1209465">
                  <a:extLst>
                    <a:ext uri="{9D8B030D-6E8A-4147-A177-3AD203B41FA5}">
                      <a16:colId xmlns:a16="http://schemas.microsoft.com/office/drawing/2014/main" val="20001"/>
                    </a:ext>
                  </a:extLst>
                </a:gridCol>
                <a:gridCol w="2340638">
                  <a:extLst>
                    <a:ext uri="{9D8B030D-6E8A-4147-A177-3AD203B41FA5}">
                      <a16:colId xmlns:a16="http://schemas.microsoft.com/office/drawing/2014/main" val="20002"/>
                    </a:ext>
                  </a:extLst>
                </a:gridCol>
              </a:tblGrid>
              <a:tr h="210311">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Eta</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Eta Squared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7226">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Parking * Occupation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0.723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0.523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Rectangle 2"/>
          <p:cNvSpPr>
            <a:spLocks noChangeArrowheads="1"/>
          </p:cNvSpPr>
          <p:nvPr/>
        </p:nvSpPr>
        <p:spPr bwMode="auto">
          <a:xfrm>
            <a:off x="1639070" y="1159035"/>
            <a:ext cx="4874540" cy="461665"/>
          </a:xfrm>
          <a:prstGeom prst="rect">
            <a:avLst/>
          </a:prstGeom>
          <a:noFill/>
          <a:ln>
            <a:noFill/>
          </a:ln>
          <a:effectLst/>
        </p:spPr>
        <p:txBody>
          <a:bodyPr wrap="none" anchor="ctr">
            <a:spAutoFit/>
          </a:bodyPr>
          <a:lstStyle/>
          <a:p>
            <a:pPr>
              <a:defRPr/>
            </a:pPr>
            <a:r>
              <a:rPr lang="en-GB" sz="2400" b="1" dirty="0">
                <a:latin typeface="+mn-lt"/>
                <a:ea typeface="Times New Roman" pitchFamily="18" charset="0"/>
                <a:cs typeface="Times New Roman" pitchFamily="18" charset="0"/>
              </a:rPr>
              <a:t> </a:t>
            </a:r>
            <a:r>
              <a:rPr lang="en-GB" sz="2400" dirty="0">
                <a:latin typeface="+mn-lt"/>
                <a:ea typeface="Times New Roman" pitchFamily="18" charset="0"/>
                <a:cs typeface="Times New Roman" pitchFamily="18" charset="0"/>
              </a:rPr>
              <a:t>Table 18.5b. Measures of Association</a:t>
            </a:r>
            <a:endParaRPr lang="en-GB" sz="2400" dirty="0">
              <a:latin typeface="+mn-lt"/>
            </a:endParaRP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45888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28650" y="147179"/>
            <a:ext cx="7886700" cy="1325563"/>
          </a:xfrm>
        </p:spPr>
        <p:txBody>
          <a:bodyPr/>
          <a:lstStyle/>
          <a:p>
            <a:pPr algn="ctr"/>
            <a:r>
              <a:rPr lang="en-US" sz="4400" b="1" dirty="0">
                <a:latin typeface="+mn-lt"/>
              </a:rPr>
              <a:t>Key Terms </a:t>
            </a:r>
            <a:endParaRPr lang="en-US" dirty="0">
              <a:solidFill>
                <a:schemeClr val="tx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24273418"/>
              </p:ext>
            </p:extLst>
          </p:nvPr>
        </p:nvGraphicFramePr>
        <p:xfrm>
          <a:off x="843371" y="1605224"/>
          <a:ext cx="7457258" cy="3291840"/>
        </p:xfrm>
        <a:graphic>
          <a:graphicData uri="http://schemas.openxmlformats.org/drawingml/2006/table">
            <a:tbl>
              <a:tblPr firstRow="1" firstCol="1" bandRow="1">
                <a:tableStyleId>{5940675A-B579-460E-94D1-54222C63F5DA}</a:tableStyleId>
              </a:tblPr>
              <a:tblGrid>
                <a:gridCol w="3728629">
                  <a:extLst>
                    <a:ext uri="{9D8B030D-6E8A-4147-A177-3AD203B41FA5}">
                      <a16:colId xmlns:a16="http://schemas.microsoft.com/office/drawing/2014/main" val="20000"/>
                    </a:ext>
                  </a:extLst>
                </a:gridCol>
                <a:gridCol w="3728629">
                  <a:extLst>
                    <a:ext uri="{9D8B030D-6E8A-4147-A177-3AD203B41FA5}">
                      <a16:colId xmlns:a16="http://schemas.microsoft.com/office/drawing/2014/main" val="20001"/>
                    </a:ext>
                  </a:extLst>
                </a:gridCol>
              </a:tblGrid>
              <a:tr h="1646238">
                <a:tc>
                  <a:txBody>
                    <a:bodyPr/>
                    <a:lstStyle/>
                    <a:p>
                      <a:pPr marL="0" marR="0">
                        <a:spcBef>
                          <a:spcPts val="0"/>
                        </a:spcBef>
                        <a:spcAft>
                          <a:spcPts val="0"/>
                        </a:spcAft>
                      </a:pPr>
                      <a:r>
                        <a:rPr lang="en-US" sz="2400" dirty="0">
                          <a:effectLst/>
                        </a:rPr>
                        <a:t>Chi-Square statistics</a:t>
                      </a:r>
                    </a:p>
                    <a:p>
                      <a:pPr marL="0" marR="0">
                        <a:spcBef>
                          <a:spcPts val="0"/>
                        </a:spcBef>
                        <a:spcAft>
                          <a:spcPts val="0"/>
                        </a:spcAft>
                      </a:pPr>
                      <a:r>
                        <a:rPr lang="en-US" sz="2400" dirty="0">
                          <a:effectLst/>
                        </a:rPr>
                        <a:t>Contingency analysis </a:t>
                      </a:r>
                    </a:p>
                    <a:p>
                      <a:pPr marL="0" marR="0">
                        <a:spcBef>
                          <a:spcPts val="0"/>
                        </a:spcBef>
                        <a:spcAft>
                          <a:spcPts val="0"/>
                        </a:spcAft>
                      </a:pPr>
                      <a:r>
                        <a:rPr lang="en-US" sz="2400" dirty="0">
                          <a:effectLst/>
                        </a:rPr>
                        <a:t>Contingency Coefficient (C)</a:t>
                      </a:r>
                    </a:p>
                    <a:p>
                      <a:pPr marL="0" marR="0">
                        <a:spcBef>
                          <a:spcPts val="0"/>
                        </a:spcBef>
                        <a:spcAft>
                          <a:spcPts val="0"/>
                        </a:spcAft>
                      </a:pPr>
                      <a:r>
                        <a:rPr lang="en-US" sz="2400" dirty="0">
                          <a:effectLst/>
                        </a:rPr>
                        <a:t>Controlling variable</a:t>
                      </a:r>
                    </a:p>
                    <a:p>
                      <a:pPr marL="0" marR="0">
                        <a:spcBef>
                          <a:spcPts val="0"/>
                        </a:spcBef>
                        <a:spcAft>
                          <a:spcPts val="0"/>
                        </a:spcAft>
                      </a:pPr>
                      <a:r>
                        <a:rPr lang="en-US" sz="2400" dirty="0" err="1">
                          <a:effectLst/>
                        </a:rPr>
                        <a:t>Cramer’V</a:t>
                      </a:r>
                      <a:r>
                        <a:rPr lang="en-US" sz="2400" dirty="0">
                          <a:effectLst/>
                        </a:rPr>
                        <a:t> </a:t>
                      </a:r>
                    </a:p>
                    <a:p>
                      <a:pPr marL="0" marR="0">
                        <a:spcBef>
                          <a:spcPts val="0"/>
                        </a:spcBef>
                        <a:spcAft>
                          <a:spcPts val="0"/>
                        </a:spcAft>
                      </a:pPr>
                      <a:r>
                        <a:rPr lang="en-US" sz="2400" dirty="0">
                          <a:effectLst/>
                        </a:rPr>
                        <a:t>Cross tabulation</a:t>
                      </a:r>
                    </a:p>
                    <a:p>
                      <a:pPr marL="0" marR="0">
                        <a:spcBef>
                          <a:spcPts val="0"/>
                        </a:spcBef>
                        <a:spcAft>
                          <a:spcPts val="0"/>
                        </a:spcAft>
                      </a:pPr>
                      <a:r>
                        <a:rPr lang="en-US" sz="2400" dirty="0">
                          <a:effectLst/>
                        </a:rPr>
                        <a:t>Data visualization</a:t>
                      </a:r>
                    </a:p>
                    <a:p>
                      <a:pPr marL="0" marR="0">
                        <a:spcBef>
                          <a:spcPts val="0"/>
                        </a:spcBef>
                        <a:spcAft>
                          <a:spcPts val="0"/>
                        </a:spcAft>
                      </a:pPr>
                      <a:r>
                        <a:rPr lang="en-US" sz="2400" dirty="0">
                          <a:effectLst/>
                        </a:rPr>
                        <a:t>Expected frequency</a:t>
                      </a:r>
                    </a:p>
                    <a:p>
                      <a:pPr marL="0" marR="0">
                        <a:spcBef>
                          <a:spcPts val="0"/>
                        </a:spcBef>
                        <a:spcAft>
                          <a:spcPts val="0"/>
                        </a:spcAft>
                      </a:pPr>
                      <a:r>
                        <a:rPr lang="en-US" sz="2400" dirty="0">
                          <a:effectLst/>
                        </a:rPr>
                        <a:t>Goodman and </a:t>
                      </a:r>
                      <a:r>
                        <a:rPr lang="en-US" sz="2400" dirty="0" err="1">
                          <a:effectLst/>
                        </a:rPr>
                        <a:t>Kruskal</a:t>
                      </a:r>
                      <a:r>
                        <a:rPr lang="en-US" sz="2400" dirty="0">
                          <a:effectLst/>
                        </a:rPr>
                        <a:t> tau (</a:t>
                      </a:r>
                      <a:r>
                        <a:rPr lang="en-US" sz="2400" dirty="0">
                          <a:effectLst/>
                          <a:sym typeface="Symbol"/>
                        </a:rPr>
                        <a:t></a:t>
                      </a:r>
                      <a:r>
                        <a:rPr lang="en-US" sz="2400" dirty="0">
                          <a:effectLst/>
                        </a:rPr>
                        <a:t>)</a:t>
                      </a:r>
                      <a:endParaRPr lang="en-US" sz="2400" dirty="0">
                        <a:effectLst/>
                        <a:latin typeface="Arial"/>
                        <a:ea typeface="Times New Roman"/>
                        <a:cs typeface="Times New Roman"/>
                      </a:endParaRPr>
                    </a:p>
                  </a:txBody>
                  <a:tcPr marL="68584" marR="68584" marT="0" marB="0"/>
                </a:tc>
                <a:tc>
                  <a:txBody>
                    <a:bodyPr/>
                    <a:lstStyle/>
                    <a:p>
                      <a:pPr marL="0" marR="0">
                        <a:spcBef>
                          <a:spcPts val="0"/>
                        </a:spcBef>
                        <a:spcAft>
                          <a:spcPts val="0"/>
                        </a:spcAft>
                      </a:pPr>
                      <a:r>
                        <a:rPr lang="en-US" sz="2400" dirty="0">
                          <a:effectLst/>
                        </a:rPr>
                        <a:t> Interaction effect</a:t>
                      </a:r>
                    </a:p>
                    <a:p>
                      <a:pPr marL="0" marR="0">
                        <a:spcBef>
                          <a:spcPts val="0"/>
                        </a:spcBef>
                        <a:spcAft>
                          <a:spcPts val="0"/>
                        </a:spcAft>
                      </a:pPr>
                      <a:r>
                        <a:rPr lang="en-US" sz="2400" dirty="0">
                          <a:effectLst/>
                        </a:rPr>
                        <a:t>Lambda</a:t>
                      </a:r>
                    </a:p>
                    <a:p>
                      <a:pPr marL="0" marR="0">
                        <a:spcBef>
                          <a:spcPts val="0"/>
                        </a:spcBef>
                        <a:spcAft>
                          <a:spcPts val="0"/>
                        </a:spcAft>
                      </a:pPr>
                      <a:r>
                        <a:rPr lang="en-US" sz="2400" dirty="0" err="1">
                          <a:effectLst/>
                        </a:rPr>
                        <a:t>Marginals</a:t>
                      </a:r>
                      <a:endParaRPr lang="en-US" sz="2400" dirty="0">
                        <a:effectLst/>
                      </a:endParaRPr>
                    </a:p>
                    <a:p>
                      <a:pPr marL="0" marR="0">
                        <a:spcBef>
                          <a:spcPts val="0"/>
                        </a:spcBef>
                        <a:spcAft>
                          <a:spcPts val="0"/>
                        </a:spcAft>
                      </a:pPr>
                      <a:r>
                        <a:rPr lang="en-US" sz="2400" dirty="0">
                          <a:effectLst/>
                        </a:rPr>
                        <a:t>Measures of association</a:t>
                      </a:r>
                    </a:p>
                    <a:p>
                      <a:pPr marL="0" marR="0">
                        <a:spcBef>
                          <a:spcPts val="0"/>
                        </a:spcBef>
                        <a:spcAft>
                          <a:spcPts val="0"/>
                        </a:spcAft>
                      </a:pPr>
                      <a:r>
                        <a:rPr lang="en-US" sz="2400" dirty="0">
                          <a:effectLst/>
                        </a:rPr>
                        <a:t>Moderating variable</a:t>
                      </a:r>
                    </a:p>
                    <a:p>
                      <a:pPr marL="0" marR="0">
                        <a:spcBef>
                          <a:spcPts val="0"/>
                        </a:spcBef>
                        <a:spcAft>
                          <a:spcPts val="0"/>
                        </a:spcAft>
                      </a:pPr>
                      <a:r>
                        <a:rPr lang="en-US" sz="2400" dirty="0">
                          <a:effectLst/>
                        </a:rPr>
                        <a:t>Observed frequency</a:t>
                      </a:r>
                    </a:p>
                    <a:p>
                      <a:pPr marL="0" marR="0">
                        <a:spcBef>
                          <a:spcPts val="0"/>
                        </a:spcBef>
                        <a:spcAft>
                          <a:spcPts val="0"/>
                        </a:spcAft>
                      </a:pPr>
                      <a:r>
                        <a:rPr lang="en-US" sz="2400" dirty="0">
                          <a:effectLst/>
                        </a:rPr>
                        <a:t>Phi Coefficient</a:t>
                      </a:r>
                    </a:p>
                    <a:p>
                      <a:pPr marL="0" marR="0">
                        <a:spcBef>
                          <a:spcPts val="0"/>
                        </a:spcBef>
                        <a:spcAft>
                          <a:spcPts val="0"/>
                        </a:spcAft>
                      </a:pPr>
                      <a:r>
                        <a:rPr lang="en-US" sz="2400" dirty="0">
                          <a:effectLst/>
                        </a:rPr>
                        <a:t>Uncertainty Coefficient</a:t>
                      </a:r>
                    </a:p>
                    <a:p>
                      <a:pPr marL="0" marR="0" algn="ctr">
                        <a:spcBef>
                          <a:spcPts val="0"/>
                        </a:spcBef>
                        <a:spcAft>
                          <a:spcPts val="0"/>
                        </a:spcAft>
                      </a:pPr>
                      <a:r>
                        <a:rPr lang="en-US" sz="2400" dirty="0">
                          <a:effectLst/>
                        </a:rPr>
                        <a:t> </a:t>
                      </a:r>
                      <a:endParaRPr lang="en-US" sz="2400" dirty="0">
                        <a:effectLst/>
                        <a:latin typeface="Arial"/>
                        <a:ea typeface="Times New Roman"/>
                        <a:cs typeface="Times New Roman"/>
                      </a:endParaRPr>
                    </a:p>
                  </a:txBody>
                  <a:tcPr marL="68584" marR="68584" marT="0" marB="0"/>
                </a:tc>
                <a:extLst>
                  <a:ext uri="{0D108BD9-81ED-4DB2-BD59-A6C34878D82A}">
                    <a16:rowId xmlns:a16="http://schemas.microsoft.com/office/drawing/2014/main" val="10000"/>
                  </a:ext>
                </a:extLst>
              </a:tr>
            </a:tbl>
          </a:graphicData>
        </a:graphic>
      </p:graphicFrame>
      <p:sp>
        <p:nvSpPr>
          <p:cNvPr id="2253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462203B-67BB-4EF3-8031-BF65A34FB317}" type="slidenum">
              <a:rPr lang="en-US" smtClean="0">
                <a:solidFill>
                  <a:srgbClr val="FEFEFE"/>
                </a:solidFill>
              </a:rPr>
              <a:pPr eaLnBrk="1" hangingPunct="1"/>
              <a:t>21</a:t>
            </a:fld>
            <a:endParaRPr lang="en-US">
              <a:solidFill>
                <a:srgbClr val="FEFEFE"/>
              </a:solidFill>
            </a:endParaRP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07939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00451" y="1166884"/>
            <a:ext cx="6124434" cy="44196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sz="2400" dirty="0"/>
              <a:t>Discuss how to compute means by incorporating one and two additional variables</a:t>
            </a:r>
          </a:p>
          <a:p>
            <a:r>
              <a:rPr lang="en-GB" altLang="en-US" sz="2400" dirty="0"/>
              <a:t>Explain the importance of one-way ANOVA statistics during application of means procedure and how to interpret the results</a:t>
            </a:r>
          </a:p>
          <a:p>
            <a:r>
              <a:rPr lang="en-GB" altLang="en-US" sz="2400" dirty="0"/>
              <a:t>Discuss the concept and interpretation of Eta and Eta squared</a:t>
            </a:r>
          </a:p>
          <a:p>
            <a:r>
              <a:rPr lang="en-GB" altLang="en-US" sz="2400" dirty="0"/>
              <a:t>Explain the advantages and disadvantages of Eta squared</a:t>
            </a: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1730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3387" y="163773"/>
            <a:ext cx="7973633" cy="5732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Statistics Related to Means Procedure </a:t>
            </a:r>
          </a:p>
        </p:txBody>
      </p:sp>
      <p:sp>
        <p:nvSpPr>
          <p:cNvPr id="3" name="Content Placeholder 2"/>
          <p:cNvSpPr txBox="1">
            <a:spLocks/>
          </p:cNvSpPr>
          <p:nvPr/>
        </p:nvSpPr>
        <p:spPr>
          <a:xfrm>
            <a:off x="909851" y="1371600"/>
            <a:ext cx="7374340" cy="47244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Median:</a:t>
            </a:r>
            <a:r>
              <a:rPr lang="en-US" altLang="en-US" sz="2400" dirty="0"/>
              <a:t> The median resembles the 50th percentile and indicate the value at above and below half of the cases appears.</a:t>
            </a:r>
          </a:p>
          <a:p>
            <a:r>
              <a:rPr lang="en-US" altLang="en-US" sz="2400" b="1" dirty="0"/>
              <a:t>Standard error of the mean:</a:t>
            </a:r>
            <a:r>
              <a:rPr lang="en-US" altLang="en-US" sz="2400" dirty="0"/>
              <a:t> The standard deviation of mean statistic derived from the sampling distribution is known as standard error of mean. </a:t>
            </a:r>
          </a:p>
          <a:p>
            <a:r>
              <a:rPr lang="en-US" altLang="en-US" sz="2400" b="1" dirty="0"/>
              <a:t>Sum:</a:t>
            </a:r>
            <a:r>
              <a:rPr lang="en-US" altLang="en-US" sz="2400" dirty="0"/>
              <a:t> The sum or total of values for all the cases.</a:t>
            </a:r>
          </a:p>
          <a:p>
            <a:r>
              <a:rPr lang="en-US" altLang="en-US" sz="2400" dirty="0"/>
              <a:t> </a:t>
            </a:r>
            <a:r>
              <a:rPr lang="en-US" altLang="en-US" sz="2400" b="1" dirty="0"/>
              <a:t>Minimum:</a:t>
            </a:r>
            <a:r>
              <a:rPr lang="en-US" altLang="en-US" sz="2400" dirty="0"/>
              <a:t> The smallest value of a variable based on metric data.</a:t>
            </a:r>
          </a:p>
          <a:p>
            <a:r>
              <a:rPr lang="en-US" altLang="en-US" sz="2400" dirty="0"/>
              <a:t> </a:t>
            </a:r>
            <a:r>
              <a:rPr lang="en-US" altLang="en-US" sz="2400" b="1" dirty="0"/>
              <a:t>Maximum:</a:t>
            </a:r>
            <a:r>
              <a:rPr lang="en-US" altLang="en-US" sz="2400" dirty="0"/>
              <a:t> The largest value of a variable based on metric data.</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50565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10353" y="1317009"/>
            <a:ext cx="6937612" cy="385549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Range:</a:t>
            </a:r>
            <a:r>
              <a:rPr lang="en-US" altLang="en-US" sz="2400" dirty="0"/>
              <a:t> The difference between the maximum and minimum value of a variable.</a:t>
            </a:r>
          </a:p>
          <a:p>
            <a:r>
              <a:rPr lang="en-US" altLang="en-US" sz="2400" b="1" dirty="0"/>
              <a:t>Variance:</a:t>
            </a:r>
            <a:r>
              <a:rPr lang="en-US" altLang="en-US" sz="2400" dirty="0"/>
              <a:t> Variance indicates the measure of dispersion around the mean and equals to the sum of squared deviation from the mean divided by one less than number of cases for the respective sample.</a:t>
            </a:r>
          </a:p>
          <a:p>
            <a:r>
              <a:rPr lang="en-US" altLang="en-US" sz="2400" b="1" dirty="0"/>
              <a:t>Kurtosis:</a:t>
            </a:r>
            <a:r>
              <a:rPr lang="en-US" altLang="en-US" sz="2400" dirty="0"/>
              <a:t> A measure to indicate how much data is far or closer to mean value. The shape of distribution will become more peak or flat in case of data close or away from the mean, respectively. </a:t>
            </a: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7289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noRot="1" noChangeAspect="1" noMove="1" noResize="1" noEditPoints="1" noAdjustHandles="1" noChangeArrowheads="1" noChangeShapeType="1" noTextEdit="1"/>
          </p:cNvSpPr>
          <p:nvPr/>
        </p:nvSpPr>
        <p:spPr>
          <a:xfrm>
            <a:off x="685800" y="838200"/>
            <a:ext cx="7924800" cy="5486400"/>
          </a:xfrm>
          <a:prstGeom prst="rect">
            <a:avLst/>
          </a:prstGeom>
          <a:blipFill rotWithShape="1">
            <a:blip r:embed="rId2"/>
            <a:stretch>
              <a:fillRect t="-333" r="-923" b="-28667"/>
            </a:stretch>
          </a:blipFill>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a:noFill/>
              </a:rPr>
              <a:t> </a:t>
            </a:r>
            <a:endParaRPr lang="en-US" dirty="0">
              <a:noFill/>
            </a:endParaRP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34875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177421"/>
            <a:ext cx="8018699" cy="5595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Executing Means Procedure by Using SPSS </a:t>
            </a:r>
          </a:p>
        </p:txBody>
      </p:sp>
      <p:graphicFrame>
        <p:nvGraphicFramePr>
          <p:cNvPr id="3" name="Content Placeholder 6"/>
          <p:cNvGraphicFramePr>
            <a:graphicFrameLocks/>
          </p:cNvGraphicFramePr>
          <p:nvPr>
            <p:extLst>
              <p:ext uri="{D42A27DB-BD31-4B8C-83A1-F6EECF244321}">
                <p14:modId xmlns:p14="http://schemas.microsoft.com/office/powerpoint/2010/main" val="2399819707"/>
              </p:ext>
            </p:extLst>
          </p:nvPr>
        </p:nvGraphicFramePr>
        <p:xfrm>
          <a:off x="571499" y="1439412"/>
          <a:ext cx="7942499" cy="1262062"/>
        </p:xfrm>
        <a:graphic>
          <a:graphicData uri="http://schemas.openxmlformats.org/drawingml/2006/table">
            <a:tbl>
              <a:tblPr firstRow="1" firstCol="1" lastRow="1" lastCol="1" bandRow="1" bandCol="1">
                <a:tableStyleId>{5940675A-B579-460E-94D1-54222C63F5DA}</a:tableStyleId>
              </a:tblPr>
              <a:tblGrid>
                <a:gridCol w="7942499">
                  <a:extLst>
                    <a:ext uri="{9D8B030D-6E8A-4147-A177-3AD203B41FA5}">
                      <a16:colId xmlns:a16="http://schemas.microsoft.com/office/drawing/2014/main" val="20000"/>
                    </a:ext>
                  </a:extLst>
                </a:gridCol>
              </a:tblGrid>
              <a:tr h="1262062">
                <a:tc>
                  <a:txBody>
                    <a:bodyPr/>
                    <a:lstStyle/>
                    <a:p>
                      <a:pPr marL="0" marR="0" algn="just">
                        <a:lnSpc>
                          <a:spcPct val="115000"/>
                        </a:lnSpc>
                        <a:spcBef>
                          <a:spcPts val="0"/>
                        </a:spcBef>
                        <a:spcAft>
                          <a:spcPts val="0"/>
                        </a:spcAft>
                      </a:pPr>
                      <a:r>
                        <a:rPr lang="en-US" sz="2400" b="1" dirty="0">
                          <a:effectLst/>
                        </a:rPr>
                        <a:t>Exhibit 18.1. </a:t>
                      </a:r>
                      <a:r>
                        <a:rPr lang="en-US" sz="2400" dirty="0">
                          <a:effectLst/>
                        </a:rPr>
                        <a:t>Use retail.sav » Menu bar » </a:t>
                      </a:r>
                      <a:r>
                        <a:rPr lang="en-US" sz="2400" dirty="0" err="1">
                          <a:effectLst/>
                        </a:rPr>
                        <a:t>analyse</a:t>
                      </a:r>
                      <a:r>
                        <a:rPr lang="en-US" sz="2400" dirty="0">
                          <a:effectLst/>
                        </a:rPr>
                        <a:t> » Compare means » Means » Select Distance and transfer to Dependent List » Select Gender and transfer to Independent List » Click </a:t>
                      </a:r>
                      <a:r>
                        <a:rPr lang="en-US" sz="2400" i="1" dirty="0">
                          <a:effectLst/>
                        </a:rPr>
                        <a:t>OK</a:t>
                      </a:r>
                      <a:endParaRPr lang="en-US" sz="240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47" y="3200400"/>
            <a:ext cx="403860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3590645961"/>
              </p:ext>
            </p:extLst>
          </p:nvPr>
        </p:nvGraphicFramePr>
        <p:xfrm>
          <a:off x="4449169" y="3937753"/>
          <a:ext cx="4503762" cy="951827"/>
        </p:xfrm>
        <a:graphic>
          <a:graphicData uri="http://schemas.openxmlformats.org/drawingml/2006/table">
            <a:tbl>
              <a:tblPr/>
              <a:tblGrid>
                <a:gridCol w="996287">
                  <a:extLst>
                    <a:ext uri="{9D8B030D-6E8A-4147-A177-3AD203B41FA5}">
                      <a16:colId xmlns:a16="http://schemas.microsoft.com/office/drawing/2014/main" val="20000"/>
                    </a:ext>
                  </a:extLst>
                </a:gridCol>
                <a:gridCol w="1119116">
                  <a:extLst>
                    <a:ext uri="{9D8B030D-6E8A-4147-A177-3AD203B41FA5}">
                      <a16:colId xmlns:a16="http://schemas.microsoft.com/office/drawing/2014/main" val="20001"/>
                    </a:ext>
                  </a:extLst>
                </a:gridCol>
                <a:gridCol w="1141525">
                  <a:extLst>
                    <a:ext uri="{9D8B030D-6E8A-4147-A177-3AD203B41FA5}">
                      <a16:colId xmlns:a16="http://schemas.microsoft.com/office/drawing/2014/main" val="20002"/>
                    </a:ext>
                  </a:extLst>
                </a:gridCol>
                <a:gridCol w="1246834">
                  <a:extLst>
                    <a:ext uri="{9D8B030D-6E8A-4147-A177-3AD203B41FA5}">
                      <a16:colId xmlns:a16="http://schemas.microsoft.com/office/drawing/2014/main" val="20003"/>
                    </a:ext>
                  </a:extLst>
                </a:gridCol>
              </a:tblGrid>
              <a:tr h="515772">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Gender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Distance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Gender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ct val="115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Distance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4846">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Male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6.0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Female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5.5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Rectangle 1"/>
          <p:cNvSpPr>
            <a:spLocks noChangeArrowheads="1"/>
          </p:cNvSpPr>
          <p:nvPr/>
        </p:nvSpPr>
        <p:spPr bwMode="auto">
          <a:xfrm>
            <a:off x="4269347" y="3264734"/>
            <a:ext cx="4341253" cy="461665"/>
          </a:xfrm>
          <a:prstGeom prst="rect">
            <a:avLst/>
          </a:prstGeom>
          <a:noFill/>
          <a:ln>
            <a:noFill/>
          </a:ln>
          <a:effectLst/>
        </p:spPr>
        <p:txBody>
          <a:bodyPr wrap="none" anchor="ctr">
            <a:spAutoFit/>
          </a:bodyPr>
          <a:lstStyle/>
          <a:p>
            <a:pPr indent="457200">
              <a:defRPr/>
            </a:pPr>
            <a:r>
              <a:rPr lang="en-US" sz="2400" dirty="0">
                <a:latin typeface="+mn-lt"/>
                <a:cs typeface="Times New Roman" pitchFamily="18" charset="0"/>
              </a:rPr>
              <a:t>Table 18.1. Means of </a:t>
            </a:r>
            <a:r>
              <a:rPr lang="en-US" sz="2400" i="1" dirty="0">
                <a:latin typeface="+mn-lt"/>
                <a:cs typeface="Times New Roman" pitchFamily="18" charset="0"/>
              </a:rPr>
              <a:t>distance</a:t>
            </a:r>
            <a:endParaRPr lang="en-US" sz="2400" dirty="0">
              <a:latin typeface="+mn-lt"/>
            </a:endParaRP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93954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170778"/>
            <a:ext cx="7961194" cy="5321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Means: Two Independent Variable Separately </a:t>
            </a:r>
          </a:p>
        </p:txBody>
      </p:sp>
      <p:sp>
        <p:nvSpPr>
          <p:cNvPr id="3" name="Content Placeholder 2"/>
          <p:cNvSpPr txBox="1">
            <a:spLocks/>
          </p:cNvSpPr>
          <p:nvPr/>
        </p:nvSpPr>
        <p:spPr>
          <a:xfrm>
            <a:off x="873457" y="1109997"/>
            <a:ext cx="7357283" cy="103609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dirty="0"/>
              <a:t>The SPSS produces various tables simultaneously based on the number of variables entered in dependent and independent list during the execution process. </a:t>
            </a:r>
          </a:p>
        </p:txBody>
      </p:sp>
      <p:graphicFrame>
        <p:nvGraphicFramePr>
          <p:cNvPr id="5" name="Table 4"/>
          <p:cNvGraphicFramePr>
            <a:graphicFrameLocks noGrp="1"/>
          </p:cNvGraphicFramePr>
          <p:nvPr>
            <p:extLst>
              <p:ext uri="{D42A27DB-BD31-4B8C-83A1-F6EECF244321}">
                <p14:modId xmlns:p14="http://schemas.microsoft.com/office/powerpoint/2010/main" val="918943918"/>
              </p:ext>
            </p:extLst>
          </p:nvPr>
        </p:nvGraphicFramePr>
        <p:xfrm>
          <a:off x="609600" y="2346126"/>
          <a:ext cx="8097671" cy="1131951"/>
        </p:xfrm>
        <a:graphic>
          <a:graphicData uri="http://schemas.openxmlformats.org/drawingml/2006/table">
            <a:tbl>
              <a:tblPr firstRow="1" firstCol="1" lastRow="1" lastCol="1" bandRow="1" bandCol="1">
                <a:tableStyleId>{5940675A-B579-460E-94D1-54222C63F5DA}</a:tableStyleId>
              </a:tblPr>
              <a:tblGrid>
                <a:gridCol w="8097671">
                  <a:extLst>
                    <a:ext uri="{9D8B030D-6E8A-4147-A177-3AD203B41FA5}">
                      <a16:colId xmlns:a16="http://schemas.microsoft.com/office/drawing/2014/main" val="20000"/>
                    </a:ext>
                  </a:extLst>
                </a:gridCol>
              </a:tblGrid>
              <a:tr h="1122363">
                <a:tc>
                  <a:txBody>
                    <a:bodyPr/>
                    <a:lstStyle/>
                    <a:p>
                      <a:pPr marL="0" marR="0" algn="just">
                        <a:lnSpc>
                          <a:spcPct val="115000"/>
                        </a:lnSpc>
                        <a:spcBef>
                          <a:spcPts val="0"/>
                        </a:spcBef>
                        <a:spcAft>
                          <a:spcPts val="0"/>
                        </a:spcAft>
                      </a:pPr>
                      <a:r>
                        <a:rPr lang="en-US" sz="2200" b="1" dirty="0">
                          <a:effectLst/>
                        </a:rPr>
                        <a:t>Exhibit 18.2. </a:t>
                      </a:r>
                      <a:r>
                        <a:rPr lang="en-US" sz="2200" dirty="0">
                          <a:effectLst/>
                        </a:rPr>
                        <a:t>Use retail.sav » Menu bar » </a:t>
                      </a:r>
                      <a:r>
                        <a:rPr lang="en-US" sz="2200" dirty="0" err="1">
                          <a:effectLst/>
                        </a:rPr>
                        <a:t>analyse</a:t>
                      </a:r>
                      <a:r>
                        <a:rPr lang="en-US" sz="2200" dirty="0">
                          <a:effectLst/>
                        </a:rPr>
                        <a:t> » Compare means » Means » Select Distance and transfer to Dependent List » Select Gender and Marital and transfer to Independent List » Click </a:t>
                      </a:r>
                      <a:r>
                        <a:rPr lang="en-US" sz="2200" i="1" dirty="0">
                          <a:effectLst/>
                        </a:rPr>
                        <a:t>OK </a:t>
                      </a:r>
                      <a:endParaRPr lang="en-US" sz="220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335" y="3758608"/>
            <a:ext cx="3886200" cy="2366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1"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73942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890810539"/>
              </p:ext>
            </p:extLst>
          </p:nvPr>
        </p:nvGraphicFramePr>
        <p:xfrm>
          <a:off x="2371489" y="1418227"/>
          <a:ext cx="4966892" cy="1744220"/>
        </p:xfrm>
        <a:graphic>
          <a:graphicData uri="http://schemas.openxmlformats.org/drawingml/2006/table">
            <a:tbl>
              <a:tblPr/>
              <a:tblGrid>
                <a:gridCol w="1180361">
                  <a:extLst>
                    <a:ext uri="{9D8B030D-6E8A-4147-A177-3AD203B41FA5}">
                      <a16:colId xmlns:a16="http://schemas.microsoft.com/office/drawing/2014/main" val="20000"/>
                    </a:ext>
                  </a:extLst>
                </a:gridCol>
                <a:gridCol w="3786531">
                  <a:extLst>
                    <a:ext uri="{9D8B030D-6E8A-4147-A177-3AD203B41FA5}">
                      <a16:colId xmlns:a16="http://schemas.microsoft.com/office/drawing/2014/main" val="20001"/>
                    </a:ext>
                  </a:extLst>
                </a:gridCol>
              </a:tblGrid>
              <a:tr h="76200">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Gender</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Distance Covered (Km)</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375">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Male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6.0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375">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Female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5.5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550">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Total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5.8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7086602"/>
              </p:ext>
            </p:extLst>
          </p:nvPr>
        </p:nvGraphicFramePr>
        <p:xfrm>
          <a:off x="2206640" y="4285394"/>
          <a:ext cx="5492722" cy="1744220"/>
        </p:xfrm>
        <a:graphic>
          <a:graphicData uri="http://schemas.openxmlformats.org/drawingml/2006/table">
            <a:tbl>
              <a:tblPr/>
              <a:tblGrid>
                <a:gridCol w="1974101">
                  <a:extLst>
                    <a:ext uri="{9D8B030D-6E8A-4147-A177-3AD203B41FA5}">
                      <a16:colId xmlns:a16="http://schemas.microsoft.com/office/drawing/2014/main" val="20000"/>
                    </a:ext>
                  </a:extLst>
                </a:gridCol>
                <a:gridCol w="3518621">
                  <a:extLst>
                    <a:ext uri="{9D8B030D-6E8A-4147-A177-3AD203B41FA5}">
                      <a16:colId xmlns:a16="http://schemas.microsoft.com/office/drawing/2014/main" val="20001"/>
                    </a:ext>
                  </a:extLst>
                </a:gridCol>
              </a:tblGrid>
              <a:tr h="396798">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Marital Status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Distance Covered (Km)</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798">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Married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6.1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798">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Single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5.2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798">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Total</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mn-lt"/>
                        </a:rPr>
                        <a:t>5.8</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 name="Rectangle 12"/>
          <p:cNvSpPr>
            <a:spLocks noChangeArrowheads="1"/>
          </p:cNvSpPr>
          <p:nvPr/>
        </p:nvSpPr>
        <p:spPr bwMode="auto">
          <a:xfrm>
            <a:off x="2122488" y="882698"/>
            <a:ext cx="5464894" cy="461665"/>
          </a:xfrm>
          <a:prstGeom prst="rect">
            <a:avLst/>
          </a:prstGeom>
          <a:noFill/>
          <a:ln>
            <a:noFill/>
          </a:ln>
        </p:spPr>
        <p:txBody>
          <a:bodyPr wrap="none">
            <a:spAutoFit/>
          </a:bodyPr>
          <a:lstStyle/>
          <a:p>
            <a:pPr eaLnBrk="1" hangingPunct="1">
              <a:defRPr/>
            </a:pPr>
            <a:r>
              <a:rPr lang="en-US" sz="2400" dirty="0">
                <a:latin typeface="+mn-lt"/>
              </a:rPr>
              <a:t>Table 18.2a. Means of </a:t>
            </a:r>
            <a:r>
              <a:rPr lang="en-US" sz="2400" i="1" dirty="0">
                <a:latin typeface="+mn-lt"/>
              </a:rPr>
              <a:t>Distance</a:t>
            </a:r>
            <a:r>
              <a:rPr lang="en-US" sz="2400" dirty="0">
                <a:latin typeface="+mn-lt"/>
              </a:rPr>
              <a:t> for </a:t>
            </a:r>
            <a:r>
              <a:rPr lang="en-US" sz="2400" i="1" dirty="0">
                <a:latin typeface="+mn-lt"/>
              </a:rPr>
              <a:t>Gender</a:t>
            </a:r>
            <a:endParaRPr lang="en-US" sz="2400" dirty="0">
              <a:latin typeface="+mn-lt"/>
            </a:endParaRPr>
          </a:p>
        </p:txBody>
      </p:sp>
      <p:sp>
        <p:nvSpPr>
          <p:cNvPr id="10" name="Rectangle 13"/>
          <p:cNvSpPr>
            <a:spLocks noChangeArrowheads="1"/>
          </p:cNvSpPr>
          <p:nvPr/>
        </p:nvSpPr>
        <p:spPr bwMode="auto">
          <a:xfrm>
            <a:off x="2206639" y="3608508"/>
            <a:ext cx="5492722" cy="461665"/>
          </a:xfrm>
          <a:prstGeom prst="rect">
            <a:avLst/>
          </a:prstGeom>
          <a:noFill/>
          <a:ln>
            <a:noFill/>
          </a:ln>
        </p:spPr>
        <p:txBody>
          <a:bodyPr wrap="none">
            <a:spAutoFit/>
          </a:bodyPr>
          <a:lstStyle/>
          <a:p>
            <a:pPr eaLnBrk="1" hangingPunct="1">
              <a:defRPr/>
            </a:pPr>
            <a:r>
              <a:rPr lang="en-US" sz="2400" dirty="0">
                <a:latin typeface="+mn-lt"/>
              </a:rPr>
              <a:t>Table 18.2b. Means of </a:t>
            </a:r>
            <a:r>
              <a:rPr lang="en-US" sz="2400" i="1" dirty="0">
                <a:latin typeface="+mn-lt"/>
              </a:rPr>
              <a:t>Distance</a:t>
            </a:r>
            <a:r>
              <a:rPr lang="en-US" sz="2400" dirty="0">
                <a:latin typeface="+mn-lt"/>
              </a:rPr>
              <a:t> for </a:t>
            </a:r>
            <a:r>
              <a:rPr lang="en-US" sz="2400" i="1" dirty="0">
                <a:latin typeface="+mn-lt"/>
              </a:rPr>
              <a:t>Marital</a:t>
            </a:r>
            <a:endParaRPr lang="en-US" sz="2400" dirty="0">
              <a:latin typeface="+mn-lt"/>
            </a:endParaRPr>
          </a:p>
        </p:txBody>
      </p:sp>
      <p:sp>
        <p:nvSpPr>
          <p:cNvPr id="11"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660501687"/>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376</TotalTime>
  <Words>1275</Words>
  <Application>Microsoft Office PowerPoint</Application>
  <PresentationFormat>On-screen Show (4:3)</PresentationFormat>
  <Paragraphs>420</Paragraphs>
  <Slides>21</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21</vt:i4>
      </vt:variant>
    </vt:vector>
  </HeadingPairs>
  <TitlesOfParts>
    <vt:vector size="28" baseType="lpstr">
      <vt:lpstr>Arial</vt:lpstr>
      <vt:lpstr>Calibri</vt:lpstr>
      <vt:lpstr>Calibri Light</vt:lpstr>
      <vt:lpstr>Wingdings 2</vt:lpstr>
      <vt:lpstr>2_Custom Design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Terms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Shruti Gupta</cp:lastModifiedBy>
  <cp:revision>117</cp:revision>
  <dcterms:created xsi:type="dcterms:W3CDTF">2016-03-11T09:55:25Z</dcterms:created>
  <dcterms:modified xsi:type="dcterms:W3CDTF">2020-12-08T10:20:01Z</dcterms:modified>
</cp:coreProperties>
</file>