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0"/>
  </p:notesMasterIdLst>
  <p:handoutMasterIdLst>
    <p:handoutMasterId r:id="rId41"/>
  </p:handoutMasterIdLst>
  <p:sldIdLst>
    <p:sldId id="259" r:id="rId4"/>
    <p:sldId id="260" r:id="rId5"/>
    <p:sldId id="261" r:id="rId6"/>
    <p:sldId id="263" r:id="rId7"/>
    <p:sldId id="264" r:id="rId8"/>
    <p:sldId id="262" r:id="rId9"/>
    <p:sldId id="265" r:id="rId10"/>
    <p:sldId id="269" r:id="rId11"/>
    <p:sldId id="268" r:id="rId12"/>
    <p:sldId id="267" r:id="rId13"/>
    <p:sldId id="270" r:id="rId14"/>
    <p:sldId id="266" r:id="rId15"/>
    <p:sldId id="272" r:id="rId16"/>
    <p:sldId id="274" r:id="rId17"/>
    <p:sldId id="275" r:id="rId18"/>
    <p:sldId id="276" r:id="rId19"/>
    <p:sldId id="273" r:id="rId20"/>
    <p:sldId id="279" r:id="rId21"/>
    <p:sldId id="280" r:id="rId22"/>
    <p:sldId id="281" r:id="rId23"/>
    <p:sldId id="278" r:id="rId24"/>
    <p:sldId id="282" r:id="rId25"/>
    <p:sldId id="283" r:id="rId26"/>
    <p:sldId id="284" r:id="rId27"/>
    <p:sldId id="285" r:id="rId28"/>
    <p:sldId id="277" r:id="rId29"/>
    <p:sldId id="287" r:id="rId30"/>
    <p:sldId id="290" r:id="rId31"/>
    <p:sldId id="289" r:id="rId32"/>
    <p:sldId id="291" r:id="rId33"/>
    <p:sldId id="292" r:id="rId34"/>
    <p:sldId id="293" r:id="rId35"/>
    <p:sldId id="288" r:id="rId36"/>
    <p:sldId id="296" r:id="rId37"/>
    <p:sldId id="294" r:id="rId38"/>
    <p:sldId id="29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Shruti Gupta" userId="efc20510-ac0f-4b78-ab9b-febf1b22575a" providerId="ADAL" clId="{4E2918A0-D2B3-41D9-9BC9-B49EBD9E1495}"/>
    <pc:docChg chg="custSel modSld">
      <pc:chgData name="Shruti Gupta" userId="efc20510-ac0f-4b78-ab9b-febf1b22575a" providerId="ADAL" clId="{4E2918A0-D2B3-41D9-9BC9-B49EBD9E1495}" dt="2020-08-17T08:47:29.276" v="1" actId="313"/>
      <pc:docMkLst>
        <pc:docMk/>
      </pc:docMkLst>
      <pc:sldChg chg="modSp mod">
        <pc:chgData name="Shruti Gupta" userId="efc20510-ac0f-4b78-ab9b-febf1b22575a" providerId="ADAL" clId="{4E2918A0-D2B3-41D9-9BC9-B49EBD9E1495}" dt="2020-08-17T08:47:28.679" v="0" actId="313"/>
        <pc:sldMkLst>
          <pc:docMk/>
          <pc:sldMk cId="68057689" sldId="272"/>
        </pc:sldMkLst>
        <pc:graphicFrameChg chg="modGraphic">
          <ac:chgData name="Shruti Gupta" userId="efc20510-ac0f-4b78-ab9b-febf1b22575a" providerId="ADAL" clId="{4E2918A0-D2B3-41D9-9BC9-B49EBD9E1495}" dt="2020-08-17T08:47:28.679" v="0" actId="313"/>
          <ac:graphicFrameMkLst>
            <pc:docMk/>
            <pc:sldMk cId="68057689" sldId="272"/>
            <ac:graphicFrameMk id="5" creationId="{00000000-0000-0000-0000-000000000000}"/>
          </ac:graphicFrameMkLst>
        </pc:graphicFrameChg>
      </pc:sldChg>
      <pc:sldChg chg="modSp mod">
        <pc:chgData name="Shruti Gupta" userId="efc20510-ac0f-4b78-ab9b-febf1b22575a" providerId="ADAL" clId="{4E2918A0-D2B3-41D9-9BC9-B49EBD9E1495}" dt="2020-08-17T08:47:29.276" v="1" actId="313"/>
        <pc:sldMkLst>
          <pc:docMk/>
          <pc:sldMk cId="377587859" sldId="276"/>
        </pc:sldMkLst>
        <pc:graphicFrameChg chg="modGraphic">
          <ac:chgData name="Shruti Gupta" userId="efc20510-ac0f-4b78-ab9b-febf1b22575a" providerId="ADAL" clId="{4E2918A0-D2B3-41D9-9BC9-B49EBD9E1495}" dt="2020-08-17T08:47:29.276" v="1" actId="313"/>
          <ac:graphicFrameMkLst>
            <pc:docMk/>
            <pc:sldMk cId="377587859" sldId="276"/>
            <ac:graphicFrameMk id="4" creationId="{00000000-0000-0000-0000-000000000000}"/>
          </ac:graphicFrameMkLst>
        </pc:graphicFrameChg>
      </pc:sld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6D697-83B2-494B-82FD-32EBFFEB6B7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21DD9FE-529A-4596-9363-D7B5D7470CC8}">
      <dgm:prSet phldrT="[Text]" custT="1"/>
      <dgm:spPr/>
      <dgm:t>
        <a:bodyPr/>
        <a:lstStyle/>
        <a:p>
          <a:pPr algn="ctr"/>
          <a:r>
            <a:rPr lang="en-US" sz="1600" b="1" dirty="0">
              <a:solidFill>
                <a:srgbClr val="002060"/>
              </a:solidFill>
            </a:rPr>
            <a:t>Total Variation in Subjects </a:t>
          </a:r>
        </a:p>
      </dgm:t>
    </dgm:pt>
    <dgm:pt modelId="{CCECE145-BA04-4E2D-8E1A-DA37B233EB5B}" type="parTrans" cxnId="{F2E3164D-0496-48A4-93DB-A285437B89B5}">
      <dgm:prSet/>
      <dgm:spPr/>
      <dgm:t>
        <a:bodyPr/>
        <a:lstStyle/>
        <a:p>
          <a:pPr algn="ctr"/>
          <a:endParaRPr lang="en-US" sz="1600">
            <a:solidFill>
              <a:srgbClr val="002060"/>
            </a:solidFill>
          </a:endParaRPr>
        </a:p>
      </dgm:t>
    </dgm:pt>
    <dgm:pt modelId="{ED6BFA66-6846-4BBC-9B75-42B7F47F1DFC}" type="sibTrans" cxnId="{F2E3164D-0496-48A4-93DB-A285437B89B5}">
      <dgm:prSet/>
      <dgm:spPr/>
      <dgm:t>
        <a:bodyPr/>
        <a:lstStyle/>
        <a:p>
          <a:pPr algn="ctr"/>
          <a:endParaRPr lang="en-US" sz="1600">
            <a:solidFill>
              <a:srgbClr val="002060"/>
            </a:solidFill>
          </a:endParaRPr>
        </a:p>
      </dgm:t>
    </dgm:pt>
    <dgm:pt modelId="{26442921-A9B5-457C-B710-B829BB16660E}">
      <dgm:prSet phldrT="[Text]" custT="1"/>
      <dgm:spPr/>
      <dgm:t>
        <a:bodyPr/>
        <a:lstStyle/>
        <a:p>
          <a:pPr algn="ctr"/>
          <a:r>
            <a:rPr lang="en-US" sz="1600" b="1" dirty="0">
              <a:solidFill>
                <a:srgbClr val="002060"/>
              </a:solidFill>
            </a:rPr>
            <a:t>Treatment Effect </a:t>
          </a:r>
        </a:p>
      </dgm:t>
    </dgm:pt>
    <dgm:pt modelId="{161E3E56-DA5E-47B4-8414-29EE8A8B50FA}" type="parTrans" cxnId="{E3EF6086-AC1B-49EA-BDB6-9805C46BBF4B}">
      <dgm:prSet/>
      <dgm:spPr/>
      <dgm:t>
        <a:bodyPr/>
        <a:lstStyle/>
        <a:p>
          <a:pPr algn="ctr"/>
          <a:endParaRPr lang="en-US" sz="1600" b="1">
            <a:solidFill>
              <a:srgbClr val="002060"/>
            </a:solidFill>
          </a:endParaRPr>
        </a:p>
      </dgm:t>
    </dgm:pt>
    <dgm:pt modelId="{EFE6EAC6-AD61-4D70-AD02-E6088482356F}" type="sibTrans" cxnId="{E3EF6086-AC1B-49EA-BDB6-9805C46BBF4B}">
      <dgm:prSet/>
      <dgm:spPr/>
      <dgm:t>
        <a:bodyPr/>
        <a:lstStyle/>
        <a:p>
          <a:pPr algn="ctr"/>
          <a:endParaRPr lang="en-US" sz="1600">
            <a:solidFill>
              <a:srgbClr val="002060"/>
            </a:solidFill>
          </a:endParaRPr>
        </a:p>
      </dgm:t>
    </dgm:pt>
    <dgm:pt modelId="{26FE7514-8B13-4D6B-A633-317355BCC32C}">
      <dgm:prSet phldrT="[Text]" custT="1"/>
      <dgm:spPr/>
      <dgm:t>
        <a:bodyPr/>
        <a:lstStyle/>
        <a:p>
          <a:pPr algn="ctr"/>
          <a:r>
            <a:rPr lang="en-US" sz="1600" b="1" dirty="0">
              <a:solidFill>
                <a:srgbClr val="002060"/>
              </a:solidFill>
            </a:rPr>
            <a:t>Within-Treatment Variation</a:t>
          </a:r>
        </a:p>
      </dgm:t>
    </dgm:pt>
    <dgm:pt modelId="{86886626-387F-48D9-9167-6C0DF6C843D3}" type="parTrans" cxnId="{6FD0AAED-DBB0-4B26-BFC8-F67FE7D0A989}">
      <dgm:prSet/>
      <dgm:spPr/>
      <dgm:t>
        <a:bodyPr/>
        <a:lstStyle/>
        <a:p>
          <a:pPr algn="ctr"/>
          <a:endParaRPr lang="en-US" sz="1600" b="1">
            <a:solidFill>
              <a:srgbClr val="002060"/>
            </a:solidFill>
          </a:endParaRPr>
        </a:p>
      </dgm:t>
    </dgm:pt>
    <dgm:pt modelId="{0A020041-AF03-4125-B8ED-8D1D771BAE95}" type="sibTrans" cxnId="{6FD0AAED-DBB0-4B26-BFC8-F67FE7D0A989}">
      <dgm:prSet/>
      <dgm:spPr/>
      <dgm:t>
        <a:bodyPr/>
        <a:lstStyle/>
        <a:p>
          <a:pPr algn="ctr"/>
          <a:endParaRPr lang="en-US" sz="1600">
            <a:solidFill>
              <a:srgbClr val="002060"/>
            </a:solidFill>
          </a:endParaRPr>
        </a:p>
      </dgm:t>
    </dgm:pt>
    <dgm:pt modelId="{AAD6F9CA-8D69-4CEB-9326-7ECC77D47118}">
      <dgm:prSet custT="1"/>
      <dgm:spPr/>
      <dgm:t>
        <a:bodyPr/>
        <a:lstStyle/>
        <a:p>
          <a:pPr algn="ctr"/>
          <a:r>
            <a:rPr lang="en-US" sz="1600" b="1" dirty="0">
              <a:solidFill>
                <a:srgbClr val="002060"/>
              </a:solidFill>
            </a:rPr>
            <a:t>Variance between the Subjects </a:t>
          </a:r>
        </a:p>
      </dgm:t>
    </dgm:pt>
    <dgm:pt modelId="{9C040677-C60B-49FA-8763-15A82FB54A9F}" type="parTrans" cxnId="{7083F602-5F70-4D44-9E34-9514E81090CA}">
      <dgm:prSet/>
      <dgm:spPr/>
      <dgm:t>
        <a:bodyPr/>
        <a:lstStyle/>
        <a:p>
          <a:pPr algn="ctr"/>
          <a:endParaRPr lang="en-US" sz="1600" b="1">
            <a:solidFill>
              <a:srgbClr val="002060"/>
            </a:solidFill>
          </a:endParaRPr>
        </a:p>
      </dgm:t>
    </dgm:pt>
    <dgm:pt modelId="{BC724C48-F905-4E73-BCA1-21ED116B3342}" type="sibTrans" cxnId="{7083F602-5F70-4D44-9E34-9514E81090CA}">
      <dgm:prSet/>
      <dgm:spPr/>
      <dgm:t>
        <a:bodyPr/>
        <a:lstStyle/>
        <a:p>
          <a:pPr algn="ctr"/>
          <a:endParaRPr lang="en-US" sz="1600">
            <a:solidFill>
              <a:srgbClr val="002060"/>
            </a:solidFill>
          </a:endParaRPr>
        </a:p>
      </dgm:t>
    </dgm:pt>
    <dgm:pt modelId="{31622C7A-648B-44C5-8E8E-E6801F944C76}">
      <dgm:prSet custT="1"/>
      <dgm:spPr/>
      <dgm:t>
        <a:bodyPr/>
        <a:lstStyle/>
        <a:p>
          <a:pPr algn="ctr"/>
          <a:r>
            <a:rPr lang="en-US" sz="1600" b="1" dirty="0">
              <a:solidFill>
                <a:srgbClr val="002060"/>
              </a:solidFill>
            </a:rPr>
            <a:t>Error Variance </a:t>
          </a:r>
        </a:p>
      </dgm:t>
    </dgm:pt>
    <dgm:pt modelId="{BBB97F7B-B0CE-495C-8149-68C249271FAF}" type="parTrans" cxnId="{698F6096-76A1-4BD5-BED9-31FFB9DE73F5}">
      <dgm:prSet/>
      <dgm:spPr/>
      <dgm:t>
        <a:bodyPr/>
        <a:lstStyle/>
        <a:p>
          <a:pPr algn="ctr"/>
          <a:endParaRPr lang="en-US" sz="1600" b="1">
            <a:solidFill>
              <a:srgbClr val="002060"/>
            </a:solidFill>
          </a:endParaRPr>
        </a:p>
      </dgm:t>
    </dgm:pt>
    <dgm:pt modelId="{3C58672D-6C03-47AC-985C-52E2835CE7D6}" type="sibTrans" cxnId="{698F6096-76A1-4BD5-BED9-31FFB9DE73F5}">
      <dgm:prSet/>
      <dgm:spPr/>
      <dgm:t>
        <a:bodyPr/>
        <a:lstStyle/>
        <a:p>
          <a:pPr algn="ctr"/>
          <a:endParaRPr lang="en-US" sz="1600">
            <a:solidFill>
              <a:srgbClr val="002060"/>
            </a:solidFill>
          </a:endParaRPr>
        </a:p>
      </dgm:t>
    </dgm:pt>
    <dgm:pt modelId="{1A9E6F68-6780-48E0-9639-FCC381EFB385}" type="pres">
      <dgm:prSet presAssocID="{7336D697-83B2-494B-82FD-32EBFFEB6B72}" presName="hierChild1" presStyleCnt="0">
        <dgm:presLayoutVars>
          <dgm:chPref val="1"/>
          <dgm:dir/>
          <dgm:animOne val="branch"/>
          <dgm:animLvl val="lvl"/>
          <dgm:resizeHandles/>
        </dgm:presLayoutVars>
      </dgm:prSet>
      <dgm:spPr/>
    </dgm:pt>
    <dgm:pt modelId="{035DA9D6-FBED-476A-9DF4-4CF3F7535414}" type="pres">
      <dgm:prSet presAssocID="{221DD9FE-529A-4596-9363-D7B5D7470CC8}" presName="hierRoot1" presStyleCnt="0"/>
      <dgm:spPr/>
    </dgm:pt>
    <dgm:pt modelId="{C9208E9A-4EB3-4675-92B8-DBE7613571F6}" type="pres">
      <dgm:prSet presAssocID="{221DD9FE-529A-4596-9363-D7B5D7470CC8}" presName="composite" presStyleCnt="0"/>
      <dgm:spPr/>
    </dgm:pt>
    <dgm:pt modelId="{5257539A-99DC-4EB4-857C-8A44048A0546}" type="pres">
      <dgm:prSet presAssocID="{221DD9FE-529A-4596-9363-D7B5D7470CC8}" presName="background" presStyleLbl="node0" presStyleIdx="0" presStyleCnt="1"/>
      <dgm:spPr/>
    </dgm:pt>
    <dgm:pt modelId="{ACC05A83-5DB4-4652-9DD8-E75623A39F4C}" type="pres">
      <dgm:prSet presAssocID="{221DD9FE-529A-4596-9363-D7B5D7470CC8}" presName="text" presStyleLbl="fgAcc0" presStyleIdx="0" presStyleCnt="1" custScaleX="160383" custScaleY="51305">
        <dgm:presLayoutVars>
          <dgm:chPref val="3"/>
        </dgm:presLayoutVars>
      </dgm:prSet>
      <dgm:spPr/>
    </dgm:pt>
    <dgm:pt modelId="{D1DC0B2D-3B52-463E-9544-C964B417E7F4}" type="pres">
      <dgm:prSet presAssocID="{221DD9FE-529A-4596-9363-D7B5D7470CC8}" presName="hierChild2" presStyleCnt="0"/>
      <dgm:spPr/>
    </dgm:pt>
    <dgm:pt modelId="{C9E830DA-1093-4A9E-8C12-0E6063543328}" type="pres">
      <dgm:prSet presAssocID="{161E3E56-DA5E-47B4-8414-29EE8A8B50FA}" presName="Name10" presStyleLbl="parChTrans1D2" presStyleIdx="0" presStyleCnt="2"/>
      <dgm:spPr/>
    </dgm:pt>
    <dgm:pt modelId="{86C4A88C-41AF-41FE-9E97-7F7B9D3F85F3}" type="pres">
      <dgm:prSet presAssocID="{26442921-A9B5-457C-B710-B829BB16660E}" presName="hierRoot2" presStyleCnt="0"/>
      <dgm:spPr/>
    </dgm:pt>
    <dgm:pt modelId="{6631D47C-D6BF-410E-BD31-9363FF150EC7}" type="pres">
      <dgm:prSet presAssocID="{26442921-A9B5-457C-B710-B829BB16660E}" presName="composite2" presStyleCnt="0"/>
      <dgm:spPr/>
    </dgm:pt>
    <dgm:pt modelId="{CED1CBDB-157B-4429-92C8-C833CE539D75}" type="pres">
      <dgm:prSet presAssocID="{26442921-A9B5-457C-B710-B829BB16660E}" presName="background2" presStyleLbl="node2" presStyleIdx="0" presStyleCnt="2"/>
      <dgm:spPr/>
    </dgm:pt>
    <dgm:pt modelId="{07024277-E469-40CA-9B37-8E1FE1265177}" type="pres">
      <dgm:prSet presAssocID="{26442921-A9B5-457C-B710-B829BB16660E}" presName="text2" presStyleLbl="fgAcc2" presStyleIdx="0" presStyleCnt="2" custScaleX="134577" custScaleY="37787">
        <dgm:presLayoutVars>
          <dgm:chPref val="3"/>
        </dgm:presLayoutVars>
      </dgm:prSet>
      <dgm:spPr/>
    </dgm:pt>
    <dgm:pt modelId="{DD3DE164-1F50-48BA-8CF1-C3F201A85E20}" type="pres">
      <dgm:prSet presAssocID="{26442921-A9B5-457C-B710-B829BB16660E}" presName="hierChild3" presStyleCnt="0"/>
      <dgm:spPr/>
    </dgm:pt>
    <dgm:pt modelId="{3C39AEF4-3D0E-44F6-B72A-F109110FDFF2}" type="pres">
      <dgm:prSet presAssocID="{86886626-387F-48D9-9167-6C0DF6C843D3}" presName="Name10" presStyleLbl="parChTrans1D2" presStyleIdx="1" presStyleCnt="2"/>
      <dgm:spPr/>
    </dgm:pt>
    <dgm:pt modelId="{91BBBD2C-EF79-46B5-A7DB-5F8719A3F884}" type="pres">
      <dgm:prSet presAssocID="{26FE7514-8B13-4D6B-A633-317355BCC32C}" presName="hierRoot2" presStyleCnt="0"/>
      <dgm:spPr/>
    </dgm:pt>
    <dgm:pt modelId="{838CB9CA-3A50-4B3F-BFE1-FDD85F9CD335}" type="pres">
      <dgm:prSet presAssocID="{26FE7514-8B13-4D6B-A633-317355BCC32C}" presName="composite2" presStyleCnt="0"/>
      <dgm:spPr/>
    </dgm:pt>
    <dgm:pt modelId="{A914E578-1FFA-4F84-AD3B-944BD638CA51}" type="pres">
      <dgm:prSet presAssocID="{26FE7514-8B13-4D6B-A633-317355BCC32C}" presName="background2" presStyleLbl="node2" presStyleIdx="1" presStyleCnt="2"/>
      <dgm:spPr/>
    </dgm:pt>
    <dgm:pt modelId="{DE593A07-F2AF-4DCF-AAE3-8B95973F76FA}" type="pres">
      <dgm:prSet presAssocID="{26FE7514-8B13-4D6B-A633-317355BCC32C}" presName="text2" presStyleLbl="fgAcc2" presStyleIdx="1" presStyleCnt="2" custScaleX="173371" custScaleY="48779">
        <dgm:presLayoutVars>
          <dgm:chPref val="3"/>
        </dgm:presLayoutVars>
      </dgm:prSet>
      <dgm:spPr/>
    </dgm:pt>
    <dgm:pt modelId="{39676DB2-243B-40AE-BC28-42DA2EDBFD61}" type="pres">
      <dgm:prSet presAssocID="{26FE7514-8B13-4D6B-A633-317355BCC32C}" presName="hierChild3" presStyleCnt="0"/>
      <dgm:spPr/>
    </dgm:pt>
    <dgm:pt modelId="{D88412D0-6849-4BE3-9A8F-6BB899101826}" type="pres">
      <dgm:prSet presAssocID="{9C040677-C60B-49FA-8763-15A82FB54A9F}" presName="Name17" presStyleLbl="parChTrans1D3" presStyleIdx="0" presStyleCnt="2"/>
      <dgm:spPr/>
    </dgm:pt>
    <dgm:pt modelId="{3C75C422-2D3D-4C79-B78E-69994304C8D5}" type="pres">
      <dgm:prSet presAssocID="{AAD6F9CA-8D69-4CEB-9326-7ECC77D47118}" presName="hierRoot3" presStyleCnt="0"/>
      <dgm:spPr/>
    </dgm:pt>
    <dgm:pt modelId="{4ABDC20C-A61B-40A0-B76C-3513BD2BFC60}" type="pres">
      <dgm:prSet presAssocID="{AAD6F9CA-8D69-4CEB-9326-7ECC77D47118}" presName="composite3" presStyleCnt="0"/>
      <dgm:spPr/>
    </dgm:pt>
    <dgm:pt modelId="{5C415332-1526-4241-AD94-31BB3C3B4AFB}" type="pres">
      <dgm:prSet presAssocID="{AAD6F9CA-8D69-4CEB-9326-7ECC77D47118}" presName="background3" presStyleLbl="node3" presStyleIdx="0" presStyleCnt="2"/>
      <dgm:spPr/>
    </dgm:pt>
    <dgm:pt modelId="{FC3164E4-50D7-41EB-AB96-B95CBFC2C1C6}" type="pres">
      <dgm:prSet presAssocID="{AAD6F9CA-8D69-4CEB-9326-7ECC77D47118}" presName="text3" presStyleLbl="fgAcc3" presStyleIdx="0" presStyleCnt="2" custScaleX="110057" custScaleY="69141">
        <dgm:presLayoutVars>
          <dgm:chPref val="3"/>
        </dgm:presLayoutVars>
      </dgm:prSet>
      <dgm:spPr/>
    </dgm:pt>
    <dgm:pt modelId="{87236B28-AFE0-4B7B-B2B2-54C3EF8E68A1}" type="pres">
      <dgm:prSet presAssocID="{AAD6F9CA-8D69-4CEB-9326-7ECC77D47118}" presName="hierChild4" presStyleCnt="0"/>
      <dgm:spPr/>
    </dgm:pt>
    <dgm:pt modelId="{34F34F55-DC33-4C0C-B082-5BAB40E4336F}" type="pres">
      <dgm:prSet presAssocID="{BBB97F7B-B0CE-495C-8149-68C249271FAF}" presName="Name17" presStyleLbl="parChTrans1D3" presStyleIdx="1" presStyleCnt="2"/>
      <dgm:spPr/>
    </dgm:pt>
    <dgm:pt modelId="{8507C565-93F9-4E1C-A7C7-7F44E5718AEA}" type="pres">
      <dgm:prSet presAssocID="{31622C7A-648B-44C5-8E8E-E6801F944C76}" presName="hierRoot3" presStyleCnt="0"/>
      <dgm:spPr/>
    </dgm:pt>
    <dgm:pt modelId="{FA5B7C82-A0E6-45A2-B571-1812CE88CE5A}" type="pres">
      <dgm:prSet presAssocID="{31622C7A-648B-44C5-8E8E-E6801F944C76}" presName="composite3" presStyleCnt="0"/>
      <dgm:spPr/>
    </dgm:pt>
    <dgm:pt modelId="{9720CA15-C277-45F5-86CD-B4BAA8621BF0}" type="pres">
      <dgm:prSet presAssocID="{31622C7A-648B-44C5-8E8E-E6801F944C76}" presName="background3" presStyleLbl="node3" presStyleIdx="1" presStyleCnt="2"/>
      <dgm:spPr/>
    </dgm:pt>
    <dgm:pt modelId="{37A452A3-1694-4540-9546-5A8B755A7DCB}" type="pres">
      <dgm:prSet presAssocID="{31622C7A-648B-44C5-8E8E-E6801F944C76}" presName="text3" presStyleLbl="fgAcc3" presStyleIdx="1" presStyleCnt="2" custScaleY="40445">
        <dgm:presLayoutVars>
          <dgm:chPref val="3"/>
        </dgm:presLayoutVars>
      </dgm:prSet>
      <dgm:spPr/>
    </dgm:pt>
    <dgm:pt modelId="{C425DED6-EECF-4A1B-AC8C-AFA9AEF3172B}" type="pres">
      <dgm:prSet presAssocID="{31622C7A-648B-44C5-8E8E-E6801F944C76}" presName="hierChild4" presStyleCnt="0"/>
      <dgm:spPr/>
    </dgm:pt>
  </dgm:ptLst>
  <dgm:cxnLst>
    <dgm:cxn modelId="{7083F602-5F70-4D44-9E34-9514E81090CA}" srcId="{26FE7514-8B13-4D6B-A633-317355BCC32C}" destId="{AAD6F9CA-8D69-4CEB-9326-7ECC77D47118}" srcOrd="0" destOrd="0" parTransId="{9C040677-C60B-49FA-8763-15A82FB54A9F}" sibTransId="{BC724C48-F905-4E73-BCA1-21ED116B3342}"/>
    <dgm:cxn modelId="{50FD2449-6479-4A98-B36F-5CC5DE735985}" type="presOf" srcId="{AAD6F9CA-8D69-4CEB-9326-7ECC77D47118}" destId="{FC3164E4-50D7-41EB-AB96-B95CBFC2C1C6}" srcOrd="0" destOrd="0" presId="urn:microsoft.com/office/officeart/2005/8/layout/hierarchy1"/>
    <dgm:cxn modelId="{F2E3164D-0496-48A4-93DB-A285437B89B5}" srcId="{7336D697-83B2-494B-82FD-32EBFFEB6B72}" destId="{221DD9FE-529A-4596-9363-D7B5D7470CC8}" srcOrd="0" destOrd="0" parTransId="{CCECE145-BA04-4E2D-8E1A-DA37B233EB5B}" sibTransId="{ED6BFA66-6846-4BBC-9B75-42B7F47F1DFC}"/>
    <dgm:cxn modelId="{65B33758-C020-49D0-9119-57BA21E350A1}" type="presOf" srcId="{86886626-387F-48D9-9167-6C0DF6C843D3}" destId="{3C39AEF4-3D0E-44F6-B72A-F109110FDFF2}" srcOrd="0" destOrd="0" presId="urn:microsoft.com/office/officeart/2005/8/layout/hierarchy1"/>
    <dgm:cxn modelId="{E3EF6086-AC1B-49EA-BDB6-9805C46BBF4B}" srcId="{221DD9FE-529A-4596-9363-D7B5D7470CC8}" destId="{26442921-A9B5-457C-B710-B829BB16660E}" srcOrd="0" destOrd="0" parTransId="{161E3E56-DA5E-47B4-8414-29EE8A8B50FA}" sibTransId="{EFE6EAC6-AD61-4D70-AD02-E6088482356F}"/>
    <dgm:cxn modelId="{8C761795-D9B5-4A6A-814E-ED1948C92AD7}" type="presOf" srcId="{9C040677-C60B-49FA-8763-15A82FB54A9F}" destId="{D88412D0-6849-4BE3-9A8F-6BB899101826}" srcOrd="0" destOrd="0" presId="urn:microsoft.com/office/officeart/2005/8/layout/hierarchy1"/>
    <dgm:cxn modelId="{698F6096-76A1-4BD5-BED9-31FFB9DE73F5}" srcId="{26FE7514-8B13-4D6B-A633-317355BCC32C}" destId="{31622C7A-648B-44C5-8E8E-E6801F944C76}" srcOrd="1" destOrd="0" parTransId="{BBB97F7B-B0CE-495C-8149-68C249271FAF}" sibTransId="{3C58672D-6C03-47AC-985C-52E2835CE7D6}"/>
    <dgm:cxn modelId="{7127E196-1AAB-4A35-971F-7988F34E8C05}" type="presOf" srcId="{BBB97F7B-B0CE-495C-8149-68C249271FAF}" destId="{34F34F55-DC33-4C0C-B082-5BAB40E4336F}" srcOrd="0" destOrd="0" presId="urn:microsoft.com/office/officeart/2005/8/layout/hierarchy1"/>
    <dgm:cxn modelId="{2C7EC097-52C5-4A5D-8480-76D1B380D240}" type="presOf" srcId="{26FE7514-8B13-4D6B-A633-317355BCC32C}" destId="{DE593A07-F2AF-4DCF-AAE3-8B95973F76FA}" srcOrd="0" destOrd="0" presId="urn:microsoft.com/office/officeart/2005/8/layout/hierarchy1"/>
    <dgm:cxn modelId="{F13B19A6-0912-4CF1-82BF-B1B94945E315}" type="presOf" srcId="{221DD9FE-529A-4596-9363-D7B5D7470CC8}" destId="{ACC05A83-5DB4-4652-9DD8-E75623A39F4C}" srcOrd="0" destOrd="0" presId="urn:microsoft.com/office/officeart/2005/8/layout/hierarchy1"/>
    <dgm:cxn modelId="{C3C255AC-06E8-47F5-865B-E95D0FE17623}" type="presOf" srcId="{161E3E56-DA5E-47B4-8414-29EE8A8B50FA}" destId="{C9E830DA-1093-4A9E-8C12-0E6063543328}" srcOrd="0" destOrd="0" presId="urn:microsoft.com/office/officeart/2005/8/layout/hierarchy1"/>
    <dgm:cxn modelId="{DA2B15D4-A8CC-44CC-AD16-E58D1BC7E285}" type="presOf" srcId="{7336D697-83B2-494B-82FD-32EBFFEB6B72}" destId="{1A9E6F68-6780-48E0-9639-FCC381EFB385}" srcOrd="0" destOrd="0" presId="urn:microsoft.com/office/officeart/2005/8/layout/hierarchy1"/>
    <dgm:cxn modelId="{FF6439D7-A778-430B-BC5A-397EB9D1A1FF}" type="presOf" srcId="{26442921-A9B5-457C-B710-B829BB16660E}" destId="{07024277-E469-40CA-9B37-8E1FE1265177}" srcOrd="0" destOrd="0" presId="urn:microsoft.com/office/officeart/2005/8/layout/hierarchy1"/>
    <dgm:cxn modelId="{6FD0AAED-DBB0-4B26-BFC8-F67FE7D0A989}" srcId="{221DD9FE-529A-4596-9363-D7B5D7470CC8}" destId="{26FE7514-8B13-4D6B-A633-317355BCC32C}" srcOrd="1" destOrd="0" parTransId="{86886626-387F-48D9-9167-6C0DF6C843D3}" sibTransId="{0A020041-AF03-4125-B8ED-8D1D771BAE95}"/>
    <dgm:cxn modelId="{AB0D61F2-FA1B-44D9-A025-7B950A74B732}" type="presOf" srcId="{31622C7A-648B-44C5-8E8E-E6801F944C76}" destId="{37A452A3-1694-4540-9546-5A8B755A7DCB}" srcOrd="0" destOrd="0" presId="urn:microsoft.com/office/officeart/2005/8/layout/hierarchy1"/>
    <dgm:cxn modelId="{AE355D51-08E7-4B12-A00D-35BC69A8165E}" type="presParOf" srcId="{1A9E6F68-6780-48E0-9639-FCC381EFB385}" destId="{035DA9D6-FBED-476A-9DF4-4CF3F7535414}" srcOrd="0" destOrd="0" presId="urn:microsoft.com/office/officeart/2005/8/layout/hierarchy1"/>
    <dgm:cxn modelId="{EA7A1187-2D0D-411C-A7B2-27D20A67369D}" type="presParOf" srcId="{035DA9D6-FBED-476A-9DF4-4CF3F7535414}" destId="{C9208E9A-4EB3-4675-92B8-DBE7613571F6}" srcOrd="0" destOrd="0" presId="urn:microsoft.com/office/officeart/2005/8/layout/hierarchy1"/>
    <dgm:cxn modelId="{78B0E5C5-4658-4E40-A708-74C70BBAF4B6}" type="presParOf" srcId="{C9208E9A-4EB3-4675-92B8-DBE7613571F6}" destId="{5257539A-99DC-4EB4-857C-8A44048A0546}" srcOrd="0" destOrd="0" presId="urn:microsoft.com/office/officeart/2005/8/layout/hierarchy1"/>
    <dgm:cxn modelId="{6C9E574F-4F71-4CEF-923C-A473A0B1A334}" type="presParOf" srcId="{C9208E9A-4EB3-4675-92B8-DBE7613571F6}" destId="{ACC05A83-5DB4-4652-9DD8-E75623A39F4C}" srcOrd="1" destOrd="0" presId="urn:microsoft.com/office/officeart/2005/8/layout/hierarchy1"/>
    <dgm:cxn modelId="{9B38A17F-B753-48A1-9609-77CADBA236EF}" type="presParOf" srcId="{035DA9D6-FBED-476A-9DF4-4CF3F7535414}" destId="{D1DC0B2D-3B52-463E-9544-C964B417E7F4}" srcOrd="1" destOrd="0" presId="urn:microsoft.com/office/officeart/2005/8/layout/hierarchy1"/>
    <dgm:cxn modelId="{7067C591-16CB-4C25-91BB-73F5D01F54CF}" type="presParOf" srcId="{D1DC0B2D-3B52-463E-9544-C964B417E7F4}" destId="{C9E830DA-1093-4A9E-8C12-0E6063543328}" srcOrd="0" destOrd="0" presId="urn:microsoft.com/office/officeart/2005/8/layout/hierarchy1"/>
    <dgm:cxn modelId="{3A0BD8B5-A206-418B-8017-FDDFCC1BF0EB}" type="presParOf" srcId="{D1DC0B2D-3B52-463E-9544-C964B417E7F4}" destId="{86C4A88C-41AF-41FE-9E97-7F7B9D3F85F3}" srcOrd="1" destOrd="0" presId="urn:microsoft.com/office/officeart/2005/8/layout/hierarchy1"/>
    <dgm:cxn modelId="{5AC70BA7-E1D5-4A66-8469-FA2869B9E39E}" type="presParOf" srcId="{86C4A88C-41AF-41FE-9E97-7F7B9D3F85F3}" destId="{6631D47C-D6BF-410E-BD31-9363FF150EC7}" srcOrd="0" destOrd="0" presId="urn:microsoft.com/office/officeart/2005/8/layout/hierarchy1"/>
    <dgm:cxn modelId="{9E449EF0-A8AB-4E2F-9729-AF340282DC9C}" type="presParOf" srcId="{6631D47C-D6BF-410E-BD31-9363FF150EC7}" destId="{CED1CBDB-157B-4429-92C8-C833CE539D75}" srcOrd="0" destOrd="0" presId="urn:microsoft.com/office/officeart/2005/8/layout/hierarchy1"/>
    <dgm:cxn modelId="{08AA0ADC-3995-4FFF-A6DF-CD548EFCC94E}" type="presParOf" srcId="{6631D47C-D6BF-410E-BD31-9363FF150EC7}" destId="{07024277-E469-40CA-9B37-8E1FE1265177}" srcOrd="1" destOrd="0" presId="urn:microsoft.com/office/officeart/2005/8/layout/hierarchy1"/>
    <dgm:cxn modelId="{3B3F3DB3-2577-456C-99E7-C3172991C2BF}" type="presParOf" srcId="{86C4A88C-41AF-41FE-9E97-7F7B9D3F85F3}" destId="{DD3DE164-1F50-48BA-8CF1-C3F201A85E20}" srcOrd="1" destOrd="0" presId="urn:microsoft.com/office/officeart/2005/8/layout/hierarchy1"/>
    <dgm:cxn modelId="{06EE3923-6B27-4443-96ED-C3D4C943C503}" type="presParOf" srcId="{D1DC0B2D-3B52-463E-9544-C964B417E7F4}" destId="{3C39AEF4-3D0E-44F6-B72A-F109110FDFF2}" srcOrd="2" destOrd="0" presId="urn:microsoft.com/office/officeart/2005/8/layout/hierarchy1"/>
    <dgm:cxn modelId="{13A7EA1C-FDD7-4341-9C75-6104D06833F0}" type="presParOf" srcId="{D1DC0B2D-3B52-463E-9544-C964B417E7F4}" destId="{91BBBD2C-EF79-46B5-A7DB-5F8719A3F884}" srcOrd="3" destOrd="0" presId="urn:microsoft.com/office/officeart/2005/8/layout/hierarchy1"/>
    <dgm:cxn modelId="{9661EEE9-424F-4254-9363-E770C18524A8}" type="presParOf" srcId="{91BBBD2C-EF79-46B5-A7DB-5F8719A3F884}" destId="{838CB9CA-3A50-4B3F-BFE1-FDD85F9CD335}" srcOrd="0" destOrd="0" presId="urn:microsoft.com/office/officeart/2005/8/layout/hierarchy1"/>
    <dgm:cxn modelId="{C8139E2A-387D-4DBC-8AE1-828F179960CE}" type="presParOf" srcId="{838CB9CA-3A50-4B3F-BFE1-FDD85F9CD335}" destId="{A914E578-1FFA-4F84-AD3B-944BD638CA51}" srcOrd="0" destOrd="0" presId="urn:microsoft.com/office/officeart/2005/8/layout/hierarchy1"/>
    <dgm:cxn modelId="{D8F50608-16E3-4864-8C25-9320A02C49D0}" type="presParOf" srcId="{838CB9CA-3A50-4B3F-BFE1-FDD85F9CD335}" destId="{DE593A07-F2AF-4DCF-AAE3-8B95973F76FA}" srcOrd="1" destOrd="0" presId="urn:microsoft.com/office/officeart/2005/8/layout/hierarchy1"/>
    <dgm:cxn modelId="{53FE165C-0F3E-486C-820F-8A511F79CD9C}" type="presParOf" srcId="{91BBBD2C-EF79-46B5-A7DB-5F8719A3F884}" destId="{39676DB2-243B-40AE-BC28-42DA2EDBFD61}" srcOrd="1" destOrd="0" presId="urn:microsoft.com/office/officeart/2005/8/layout/hierarchy1"/>
    <dgm:cxn modelId="{33B357CD-E4CE-493D-B236-846B9C6B5B88}" type="presParOf" srcId="{39676DB2-243B-40AE-BC28-42DA2EDBFD61}" destId="{D88412D0-6849-4BE3-9A8F-6BB899101826}" srcOrd="0" destOrd="0" presId="urn:microsoft.com/office/officeart/2005/8/layout/hierarchy1"/>
    <dgm:cxn modelId="{8B980C65-33CC-433E-958D-2FA504173F00}" type="presParOf" srcId="{39676DB2-243B-40AE-BC28-42DA2EDBFD61}" destId="{3C75C422-2D3D-4C79-B78E-69994304C8D5}" srcOrd="1" destOrd="0" presId="urn:microsoft.com/office/officeart/2005/8/layout/hierarchy1"/>
    <dgm:cxn modelId="{4204942D-6419-4C8D-84DF-2437726BEF98}" type="presParOf" srcId="{3C75C422-2D3D-4C79-B78E-69994304C8D5}" destId="{4ABDC20C-A61B-40A0-B76C-3513BD2BFC60}" srcOrd="0" destOrd="0" presId="urn:microsoft.com/office/officeart/2005/8/layout/hierarchy1"/>
    <dgm:cxn modelId="{2794BDB6-EC7A-4523-922C-925E8C806ADD}" type="presParOf" srcId="{4ABDC20C-A61B-40A0-B76C-3513BD2BFC60}" destId="{5C415332-1526-4241-AD94-31BB3C3B4AFB}" srcOrd="0" destOrd="0" presId="urn:microsoft.com/office/officeart/2005/8/layout/hierarchy1"/>
    <dgm:cxn modelId="{3EA87068-F3A5-4EBC-B6C0-1DBA49FAFF26}" type="presParOf" srcId="{4ABDC20C-A61B-40A0-B76C-3513BD2BFC60}" destId="{FC3164E4-50D7-41EB-AB96-B95CBFC2C1C6}" srcOrd="1" destOrd="0" presId="urn:microsoft.com/office/officeart/2005/8/layout/hierarchy1"/>
    <dgm:cxn modelId="{1F9E6658-ECD7-48C3-B261-0E2C6F9C34C6}" type="presParOf" srcId="{3C75C422-2D3D-4C79-B78E-69994304C8D5}" destId="{87236B28-AFE0-4B7B-B2B2-54C3EF8E68A1}" srcOrd="1" destOrd="0" presId="urn:microsoft.com/office/officeart/2005/8/layout/hierarchy1"/>
    <dgm:cxn modelId="{D1F397D7-5C97-4C9A-AEC7-D3F5C5C07F48}" type="presParOf" srcId="{39676DB2-243B-40AE-BC28-42DA2EDBFD61}" destId="{34F34F55-DC33-4C0C-B082-5BAB40E4336F}" srcOrd="2" destOrd="0" presId="urn:microsoft.com/office/officeart/2005/8/layout/hierarchy1"/>
    <dgm:cxn modelId="{6710AB34-1888-4DEE-BF71-00C360783A22}" type="presParOf" srcId="{39676DB2-243B-40AE-BC28-42DA2EDBFD61}" destId="{8507C565-93F9-4E1C-A7C7-7F44E5718AEA}" srcOrd="3" destOrd="0" presId="urn:microsoft.com/office/officeart/2005/8/layout/hierarchy1"/>
    <dgm:cxn modelId="{0F57F59C-19AD-48DA-A8E2-5F3B6E591DBC}" type="presParOf" srcId="{8507C565-93F9-4E1C-A7C7-7F44E5718AEA}" destId="{FA5B7C82-A0E6-45A2-B571-1812CE88CE5A}" srcOrd="0" destOrd="0" presId="urn:microsoft.com/office/officeart/2005/8/layout/hierarchy1"/>
    <dgm:cxn modelId="{DA3AF465-ADEB-4C14-BFF9-C8FDC9124FC9}" type="presParOf" srcId="{FA5B7C82-A0E6-45A2-B571-1812CE88CE5A}" destId="{9720CA15-C277-45F5-86CD-B4BAA8621BF0}" srcOrd="0" destOrd="0" presId="urn:microsoft.com/office/officeart/2005/8/layout/hierarchy1"/>
    <dgm:cxn modelId="{834F0BEE-F86D-40E2-AEAB-FE205FE57DB4}" type="presParOf" srcId="{FA5B7C82-A0E6-45A2-B571-1812CE88CE5A}" destId="{37A452A3-1694-4540-9546-5A8B755A7DCB}" srcOrd="1" destOrd="0" presId="urn:microsoft.com/office/officeart/2005/8/layout/hierarchy1"/>
    <dgm:cxn modelId="{98BEB50E-7682-47E3-8298-34B9744B6842}" type="presParOf" srcId="{8507C565-93F9-4E1C-A7C7-7F44E5718AEA}" destId="{C425DED6-EECF-4A1B-AC8C-AFA9AEF317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34F55-DC33-4C0C-B082-5BAB40E4336F}">
      <dsp:nvSpPr>
        <dsp:cNvPr id="0" name=""/>
        <dsp:cNvSpPr/>
      </dsp:nvSpPr>
      <dsp:spPr>
        <a:xfrm>
          <a:off x="3597495" y="1273933"/>
          <a:ext cx="909353" cy="399866"/>
        </a:xfrm>
        <a:custGeom>
          <a:avLst/>
          <a:gdLst/>
          <a:ahLst/>
          <a:cxnLst/>
          <a:rect l="0" t="0" r="0" b="0"/>
          <a:pathLst>
            <a:path>
              <a:moveTo>
                <a:pt x="0" y="0"/>
              </a:moveTo>
              <a:lnTo>
                <a:pt x="0" y="272497"/>
              </a:lnTo>
              <a:lnTo>
                <a:pt x="909353" y="272497"/>
              </a:lnTo>
              <a:lnTo>
                <a:pt x="909353" y="3998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412D0-6849-4BE3-9A8F-6BB899101826}">
      <dsp:nvSpPr>
        <dsp:cNvPr id="0" name=""/>
        <dsp:cNvSpPr/>
      </dsp:nvSpPr>
      <dsp:spPr>
        <a:xfrm>
          <a:off x="2757278" y="1273933"/>
          <a:ext cx="840216" cy="399866"/>
        </a:xfrm>
        <a:custGeom>
          <a:avLst/>
          <a:gdLst/>
          <a:ahLst/>
          <a:cxnLst/>
          <a:rect l="0" t="0" r="0" b="0"/>
          <a:pathLst>
            <a:path>
              <a:moveTo>
                <a:pt x="840216" y="0"/>
              </a:moveTo>
              <a:lnTo>
                <a:pt x="840216" y="272497"/>
              </a:lnTo>
              <a:lnTo>
                <a:pt x="0" y="272497"/>
              </a:lnTo>
              <a:lnTo>
                <a:pt x="0" y="3998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39AEF4-3D0E-44F6-B72A-F109110FDFF2}">
      <dsp:nvSpPr>
        <dsp:cNvPr id="0" name=""/>
        <dsp:cNvSpPr/>
      </dsp:nvSpPr>
      <dsp:spPr>
        <a:xfrm>
          <a:off x="2519579" y="448195"/>
          <a:ext cx="1077916" cy="399866"/>
        </a:xfrm>
        <a:custGeom>
          <a:avLst/>
          <a:gdLst/>
          <a:ahLst/>
          <a:cxnLst/>
          <a:rect l="0" t="0" r="0" b="0"/>
          <a:pathLst>
            <a:path>
              <a:moveTo>
                <a:pt x="0" y="0"/>
              </a:moveTo>
              <a:lnTo>
                <a:pt x="0" y="272497"/>
              </a:lnTo>
              <a:lnTo>
                <a:pt x="1077916" y="272497"/>
              </a:lnTo>
              <a:lnTo>
                <a:pt x="1077916" y="3998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E830DA-1093-4A9E-8C12-0E6063543328}">
      <dsp:nvSpPr>
        <dsp:cNvPr id="0" name=""/>
        <dsp:cNvSpPr/>
      </dsp:nvSpPr>
      <dsp:spPr>
        <a:xfrm>
          <a:off x="1174973" y="448195"/>
          <a:ext cx="1344605" cy="399866"/>
        </a:xfrm>
        <a:custGeom>
          <a:avLst/>
          <a:gdLst/>
          <a:ahLst/>
          <a:cxnLst/>
          <a:rect l="0" t="0" r="0" b="0"/>
          <a:pathLst>
            <a:path>
              <a:moveTo>
                <a:pt x="1344605" y="0"/>
              </a:moveTo>
              <a:lnTo>
                <a:pt x="1344605" y="272497"/>
              </a:lnTo>
              <a:lnTo>
                <a:pt x="0" y="272497"/>
              </a:lnTo>
              <a:lnTo>
                <a:pt x="0" y="3998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57539A-99DC-4EB4-857C-8A44048A0546}">
      <dsp:nvSpPr>
        <dsp:cNvPr id="0" name=""/>
        <dsp:cNvSpPr/>
      </dsp:nvSpPr>
      <dsp:spPr>
        <a:xfrm>
          <a:off x="1417026" y="271"/>
          <a:ext cx="2205105" cy="4479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05A83-5DB4-4652-9DD8-E75623A39F4C}">
      <dsp:nvSpPr>
        <dsp:cNvPr id="0" name=""/>
        <dsp:cNvSpPr/>
      </dsp:nvSpPr>
      <dsp:spPr>
        <a:xfrm>
          <a:off x="1569793" y="145399"/>
          <a:ext cx="2205105" cy="4479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Total Variation in Subjects </a:t>
          </a:r>
        </a:p>
      </dsp:txBody>
      <dsp:txXfrm>
        <a:off x="1582912" y="158518"/>
        <a:ext cx="2178867" cy="421686"/>
      </dsp:txXfrm>
    </dsp:sp>
    <dsp:sp modelId="{CED1CBDB-157B-4429-92C8-C833CE539D75}">
      <dsp:nvSpPr>
        <dsp:cNvPr id="0" name=""/>
        <dsp:cNvSpPr/>
      </dsp:nvSpPr>
      <dsp:spPr>
        <a:xfrm>
          <a:off x="249824" y="848062"/>
          <a:ext cx="1850299" cy="329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24277-E469-40CA-9B37-8E1FE1265177}">
      <dsp:nvSpPr>
        <dsp:cNvPr id="0" name=""/>
        <dsp:cNvSpPr/>
      </dsp:nvSpPr>
      <dsp:spPr>
        <a:xfrm>
          <a:off x="402590" y="993190"/>
          <a:ext cx="1850299" cy="3299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Treatment Effect </a:t>
          </a:r>
        </a:p>
      </dsp:txBody>
      <dsp:txXfrm>
        <a:off x="412253" y="1002853"/>
        <a:ext cx="1830973" cy="310577"/>
      </dsp:txXfrm>
    </dsp:sp>
    <dsp:sp modelId="{A914E578-1FFA-4F84-AD3B-944BD638CA51}">
      <dsp:nvSpPr>
        <dsp:cNvPr id="0" name=""/>
        <dsp:cNvSpPr/>
      </dsp:nvSpPr>
      <dsp:spPr>
        <a:xfrm>
          <a:off x="2405656" y="848062"/>
          <a:ext cx="2383678" cy="425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93A07-F2AF-4DCF-AAE3-8B95973F76FA}">
      <dsp:nvSpPr>
        <dsp:cNvPr id="0" name=""/>
        <dsp:cNvSpPr/>
      </dsp:nvSpPr>
      <dsp:spPr>
        <a:xfrm>
          <a:off x="2558423" y="993190"/>
          <a:ext cx="2383678" cy="4258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Within-Treatment Variation</a:t>
          </a:r>
        </a:p>
      </dsp:txBody>
      <dsp:txXfrm>
        <a:off x="2570896" y="1005663"/>
        <a:ext cx="2358732" cy="400924"/>
      </dsp:txXfrm>
    </dsp:sp>
    <dsp:sp modelId="{5C415332-1526-4241-AD94-31BB3C3B4AFB}">
      <dsp:nvSpPr>
        <dsp:cNvPr id="0" name=""/>
        <dsp:cNvSpPr/>
      </dsp:nvSpPr>
      <dsp:spPr>
        <a:xfrm>
          <a:off x="2000692" y="1673799"/>
          <a:ext cx="1513173" cy="603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164E4-50D7-41EB-AB96-B95CBFC2C1C6}">
      <dsp:nvSpPr>
        <dsp:cNvPr id="0" name=""/>
        <dsp:cNvSpPr/>
      </dsp:nvSpPr>
      <dsp:spPr>
        <a:xfrm>
          <a:off x="2153458" y="1818928"/>
          <a:ext cx="1513173" cy="603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Variance between the Subjects </a:t>
          </a:r>
        </a:p>
      </dsp:txBody>
      <dsp:txXfrm>
        <a:off x="2171138" y="1836608"/>
        <a:ext cx="1477813" cy="568283"/>
      </dsp:txXfrm>
    </dsp:sp>
    <dsp:sp modelId="{9720CA15-C277-45F5-86CD-B4BAA8621BF0}">
      <dsp:nvSpPr>
        <dsp:cNvPr id="0" name=""/>
        <dsp:cNvSpPr/>
      </dsp:nvSpPr>
      <dsp:spPr>
        <a:xfrm>
          <a:off x="3819399" y="1673799"/>
          <a:ext cx="1374900" cy="353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452A3-1694-4540-9546-5A8B755A7DCB}">
      <dsp:nvSpPr>
        <dsp:cNvPr id="0" name=""/>
        <dsp:cNvSpPr/>
      </dsp:nvSpPr>
      <dsp:spPr>
        <a:xfrm>
          <a:off x="3972165" y="1818928"/>
          <a:ext cx="1374900" cy="3531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rPr>
            <a:t>Error Variance </a:t>
          </a:r>
        </a:p>
      </dsp:txBody>
      <dsp:txXfrm>
        <a:off x="3982507" y="1829270"/>
        <a:ext cx="1354216" cy="3324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19</a:t>
            </a:r>
          </a:p>
          <a:p>
            <a:pPr marL="69850" algn="ctr"/>
            <a:r>
              <a:rPr lang="en-US" altLang="en-US" sz="2500" b="1" dirty="0">
                <a:latin typeface="+mn-lt"/>
              </a:rPr>
              <a:t>One-Way ANOVA Repeated Measures</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399" y="128516"/>
            <a:ext cx="7982803" cy="6084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of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4281262403"/>
              </p:ext>
            </p:extLst>
          </p:nvPr>
        </p:nvGraphicFramePr>
        <p:xfrm>
          <a:off x="286604" y="1828800"/>
          <a:ext cx="8584440" cy="4297680"/>
        </p:xfrm>
        <a:graphic>
          <a:graphicData uri="http://schemas.openxmlformats.org/drawingml/2006/table">
            <a:tbl>
              <a:tblPr firstRow="1" firstCol="1" bandRow="1">
                <a:tableStyleId>{5940675A-B579-460E-94D1-54222C63F5DA}</a:tableStyleId>
              </a:tblPr>
              <a:tblGrid>
                <a:gridCol w="2861480">
                  <a:extLst>
                    <a:ext uri="{9D8B030D-6E8A-4147-A177-3AD203B41FA5}">
                      <a16:colId xmlns:a16="http://schemas.microsoft.com/office/drawing/2014/main" val="20000"/>
                    </a:ext>
                  </a:extLst>
                </a:gridCol>
                <a:gridCol w="2861480">
                  <a:extLst>
                    <a:ext uri="{9D8B030D-6E8A-4147-A177-3AD203B41FA5}">
                      <a16:colId xmlns:a16="http://schemas.microsoft.com/office/drawing/2014/main" val="20001"/>
                    </a:ext>
                  </a:extLst>
                </a:gridCol>
                <a:gridCol w="2861480">
                  <a:extLst>
                    <a:ext uri="{9D8B030D-6E8A-4147-A177-3AD203B41FA5}">
                      <a16:colId xmlns:a16="http://schemas.microsoft.com/office/drawing/2014/main" val="20002"/>
                    </a:ext>
                  </a:extLst>
                </a:gridCol>
              </a:tblGrid>
              <a:tr h="213360">
                <a:tc>
                  <a:txBody>
                    <a:bodyPr/>
                    <a:lstStyle/>
                    <a:p>
                      <a:pPr marL="0" marR="0" algn="ctr">
                        <a:spcBef>
                          <a:spcPts val="0"/>
                        </a:spcBef>
                        <a:spcAft>
                          <a:spcPts val="0"/>
                        </a:spcAft>
                      </a:pPr>
                      <a:r>
                        <a:rPr lang="en-US" sz="2000" b="0" dirty="0">
                          <a:solidFill>
                            <a:schemeClr val="tx1"/>
                          </a:solidFill>
                          <a:effectLst/>
                        </a:rPr>
                        <a:t>Assumptions</a:t>
                      </a:r>
                      <a:endParaRPr lang="en-US" sz="2000" b="0" dirty="0">
                        <a:solidFill>
                          <a:schemeClr val="tx1"/>
                        </a:solidFill>
                        <a:effectLst/>
                        <a:latin typeface="Arial"/>
                        <a:ea typeface="Times New Roman"/>
                        <a:cs typeface="Times New Roman"/>
                      </a:endParaRPr>
                    </a:p>
                  </a:txBody>
                  <a:tcPr marL="68583" marR="68583" marT="0" marB="0"/>
                </a:tc>
                <a:tc>
                  <a:txBody>
                    <a:bodyPr/>
                    <a:lstStyle/>
                    <a:p>
                      <a:pPr marL="0" marR="0" algn="ctr">
                        <a:spcBef>
                          <a:spcPts val="0"/>
                        </a:spcBef>
                        <a:spcAft>
                          <a:spcPts val="0"/>
                        </a:spcAft>
                      </a:pPr>
                      <a:r>
                        <a:rPr lang="en-US" sz="2000" b="0" dirty="0">
                          <a:solidFill>
                            <a:schemeClr val="tx1"/>
                          </a:solidFill>
                          <a:effectLst/>
                        </a:rPr>
                        <a:t>Examine Approach</a:t>
                      </a:r>
                      <a:endParaRPr lang="en-US" sz="2000" b="0" dirty="0">
                        <a:solidFill>
                          <a:schemeClr val="tx1"/>
                        </a:solidFill>
                        <a:effectLst/>
                        <a:latin typeface="Arial"/>
                        <a:ea typeface="Times New Roman"/>
                        <a:cs typeface="Times New Roman"/>
                      </a:endParaRPr>
                    </a:p>
                  </a:txBody>
                  <a:tcPr marL="68583" marR="68583" marT="0" marB="0"/>
                </a:tc>
                <a:tc>
                  <a:txBody>
                    <a:bodyPr/>
                    <a:lstStyle/>
                    <a:p>
                      <a:pPr marL="0" marR="0" algn="ctr">
                        <a:spcBef>
                          <a:spcPts val="0"/>
                        </a:spcBef>
                        <a:spcAft>
                          <a:spcPts val="0"/>
                        </a:spcAft>
                      </a:pPr>
                      <a:r>
                        <a:rPr lang="en-US" sz="2000" b="0" dirty="0">
                          <a:solidFill>
                            <a:schemeClr val="tx1"/>
                          </a:solidFill>
                          <a:effectLst/>
                        </a:rPr>
                        <a:t>Measures/Tests</a:t>
                      </a:r>
                      <a:endParaRPr lang="en-US" sz="2000" b="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r h="640080">
                <a:tc rowSpan="3">
                  <a:txBody>
                    <a:bodyPr/>
                    <a:lstStyle/>
                    <a:p>
                      <a:pPr marL="0" marR="0">
                        <a:spcBef>
                          <a:spcPts val="0"/>
                        </a:spcBef>
                        <a:spcAft>
                          <a:spcPts val="0"/>
                        </a:spcAft>
                      </a:pPr>
                      <a:r>
                        <a:rPr lang="en-US" sz="2000" dirty="0">
                          <a:solidFill>
                            <a:schemeClr val="tx1"/>
                          </a:solidFill>
                          <a:effectLst/>
                        </a:rPr>
                        <a:t> </a:t>
                      </a:r>
                    </a:p>
                    <a:p>
                      <a:pPr marL="0" marR="0">
                        <a:spcBef>
                          <a:spcPts val="0"/>
                        </a:spcBef>
                        <a:spcAft>
                          <a:spcPts val="0"/>
                        </a:spcAft>
                      </a:pPr>
                      <a:r>
                        <a:rPr lang="en-US" sz="2000" dirty="0">
                          <a:solidFill>
                            <a:schemeClr val="tx1"/>
                          </a:solidFill>
                          <a:effectLst/>
                        </a:rPr>
                        <a:t>Normal distribution of all matched pairs</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 </a:t>
                      </a:r>
                    </a:p>
                    <a:p>
                      <a:pPr marL="0" marR="0">
                        <a:spcBef>
                          <a:spcPts val="0"/>
                        </a:spcBef>
                        <a:spcAft>
                          <a:spcPts val="0"/>
                        </a:spcAft>
                      </a:pPr>
                      <a:r>
                        <a:rPr lang="en-US" sz="2000" dirty="0">
                          <a:solidFill>
                            <a:schemeClr val="tx1"/>
                          </a:solidFill>
                          <a:effectLst/>
                        </a:rPr>
                        <a:t>Graphical method</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 </a:t>
                      </a:r>
                    </a:p>
                    <a:p>
                      <a:pPr marL="0" marR="0">
                        <a:spcBef>
                          <a:spcPts val="0"/>
                        </a:spcBef>
                        <a:spcAft>
                          <a:spcPts val="0"/>
                        </a:spcAft>
                      </a:pPr>
                      <a:r>
                        <a:rPr lang="en-US" sz="2000" dirty="0">
                          <a:solidFill>
                            <a:schemeClr val="tx1"/>
                          </a:solidFill>
                          <a:effectLst/>
                        </a:rPr>
                        <a:t>Histogram and box and whisker plot</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1"/>
                  </a:ext>
                </a:extLst>
              </a:tr>
              <a:tr h="213360">
                <a:tc vMerge="1">
                  <a:txBody>
                    <a:bodyPr/>
                    <a:lstStyle/>
                    <a:p>
                      <a:endParaRPr lang="en-US"/>
                    </a:p>
                  </a:txBody>
                  <a:tcPr/>
                </a:tc>
                <a:tc rowSpan="2">
                  <a:txBody>
                    <a:bodyPr/>
                    <a:lstStyle/>
                    <a:p>
                      <a:pPr marL="0" marR="0">
                        <a:spcBef>
                          <a:spcPts val="0"/>
                        </a:spcBef>
                        <a:spcAft>
                          <a:spcPts val="0"/>
                        </a:spcAft>
                      </a:pPr>
                      <a:r>
                        <a:rPr lang="en-US" sz="2000" dirty="0">
                          <a:solidFill>
                            <a:schemeClr val="tx1"/>
                          </a:solidFill>
                          <a:effectLst/>
                        </a:rPr>
                        <a:t> </a:t>
                      </a:r>
                    </a:p>
                    <a:p>
                      <a:pPr marL="0" marR="0">
                        <a:spcBef>
                          <a:spcPts val="0"/>
                        </a:spcBef>
                        <a:spcAft>
                          <a:spcPts val="0"/>
                        </a:spcAft>
                      </a:pPr>
                      <a:r>
                        <a:rPr lang="en-US" sz="2000" dirty="0">
                          <a:solidFill>
                            <a:schemeClr val="tx1"/>
                          </a:solidFill>
                          <a:effectLst/>
                        </a:rPr>
                        <a:t>Numerical method</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Skewness and Kurtosis</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2"/>
                  </a:ext>
                </a:extLst>
              </a:tr>
              <a:tr h="42672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solidFill>
                            <a:schemeClr val="tx1"/>
                          </a:solidFill>
                          <a:effectLst/>
                        </a:rPr>
                        <a:t>KS one sample and Shapiro–Wilk</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3"/>
                  </a:ext>
                </a:extLst>
              </a:tr>
              <a:tr h="213360">
                <a:tc>
                  <a:txBody>
                    <a:bodyPr/>
                    <a:lstStyle/>
                    <a:p>
                      <a:pPr marL="0" marR="0">
                        <a:spcBef>
                          <a:spcPts val="0"/>
                        </a:spcBef>
                        <a:spcAft>
                          <a:spcPts val="0"/>
                        </a:spcAft>
                      </a:pPr>
                      <a:r>
                        <a:rPr lang="en-US" sz="2000" dirty="0">
                          <a:solidFill>
                            <a:schemeClr val="tx1"/>
                          </a:solidFill>
                          <a:effectLst/>
                        </a:rPr>
                        <a:t>Homogeneity of variance</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Numerical method</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Levene’s test</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4"/>
                  </a:ext>
                </a:extLst>
              </a:tr>
              <a:tr h="640080">
                <a:tc>
                  <a:txBody>
                    <a:bodyPr/>
                    <a:lstStyle/>
                    <a:p>
                      <a:pPr marL="0" marR="0">
                        <a:spcBef>
                          <a:spcPts val="0"/>
                        </a:spcBef>
                        <a:spcAft>
                          <a:spcPts val="0"/>
                        </a:spcAft>
                      </a:pPr>
                      <a:r>
                        <a:rPr lang="en-US" sz="2000" dirty="0">
                          <a:solidFill>
                            <a:schemeClr val="tx1"/>
                          </a:solidFill>
                          <a:effectLst/>
                        </a:rPr>
                        <a:t>Independent observations at different conditions </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Methodological</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Random selection of sample</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5"/>
                  </a:ext>
                </a:extLst>
              </a:tr>
              <a:tr h="640080">
                <a:tc>
                  <a:txBody>
                    <a:bodyPr/>
                    <a:lstStyle/>
                    <a:p>
                      <a:pPr marL="0" marR="0">
                        <a:spcBef>
                          <a:spcPts val="0"/>
                        </a:spcBef>
                        <a:spcAft>
                          <a:spcPts val="0"/>
                        </a:spcAft>
                      </a:pPr>
                      <a:r>
                        <a:rPr lang="en-US" sz="2000" dirty="0">
                          <a:solidFill>
                            <a:schemeClr val="tx1"/>
                          </a:solidFill>
                          <a:effectLst/>
                        </a:rPr>
                        <a:t>Matched pairs </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Methodological</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Nominal based independent variable with related groups </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6"/>
                  </a:ext>
                </a:extLst>
              </a:tr>
              <a:tr h="213360">
                <a:tc>
                  <a:txBody>
                    <a:bodyPr/>
                    <a:lstStyle/>
                    <a:p>
                      <a:pPr marL="0" marR="0">
                        <a:spcBef>
                          <a:spcPts val="0"/>
                        </a:spcBef>
                        <a:spcAft>
                          <a:spcPts val="0"/>
                        </a:spcAft>
                      </a:pPr>
                      <a:r>
                        <a:rPr lang="en-US" sz="2000" dirty="0">
                          <a:solidFill>
                            <a:schemeClr val="tx1"/>
                          </a:solidFill>
                          <a:effectLst/>
                        </a:rPr>
                        <a:t>Absence of outliers</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Graphical method</a:t>
                      </a:r>
                      <a:endParaRPr lang="en-US" sz="2000" dirty="0">
                        <a:solidFill>
                          <a:schemeClr val="tx1"/>
                        </a:solidFill>
                        <a:effectLst/>
                        <a:latin typeface="Arial"/>
                        <a:ea typeface="Times New Roman"/>
                        <a:cs typeface="Times New Roman"/>
                      </a:endParaRPr>
                    </a:p>
                  </a:txBody>
                  <a:tcPr marL="68583" marR="68583" marT="0" marB="0"/>
                </a:tc>
                <a:tc>
                  <a:txBody>
                    <a:bodyPr/>
                    <a:lstStyle/>
                    <a:p>
                      <a:pPr marL="0" marR="0">
                        <a:spcBef>
                          <a:spcPts val="0"/>
                        </a:spcBef>
                        <a:spcAft>
                          <a:spcPts val="0"/>
                        </a:spcAft>
                      </a:pPr>
                      <a:r>
                        <a:rPr lang="en-US" sz="2000" dirty="0">
                          <a:solidFill>
                            <a:schemeClr val="tx1"/>
                          </a:solidFill>
                          <a:effectLst/>
                        </a:rPr>
                        <a:t>Box and whisker plot</a:t>
                      </a:r>
                      <a:endParaRPr lang="en-US" sz="2000" dirty="0">
                        <a:solidFill>
                          <a:schemeClr val="tx1"/>
                        </a:solidFill>
                        <a:effectLst/>
                        <a:latin typeface="Arial"/>
                        <a:ea typeface="Times New Roman"/>
                        <a:cs typeface="Times New Roman"/>
                      </a:endParaRPr>
                    </a:p>
                  </a:txBody>
                  <a:tcPr marL="68583" marR="68583"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533399" y="1198066"/>
            <a:ext cx="8051948"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19.2. Assumptions: One-Way ANOVA Repeated Measures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3598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30" y="130222"/>
            <a:ext cx="7554036" cy="5318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Designing Experiment </a:t>
            </a:r>
          </a:p>
        </p:txBody>
      </p:sp>
      <p:sp>
        <p:nvSpPr>
          <p:cNvPr id="3" name="Content Placeholder 2"/>
          <p:cNvSpPr txBox="1">
            <a:spLocks/>
          </p:cNvSpPr>
          <p:nvPr/>
        </p:nvSpPr>
        <p:spPr>
          <a:xfrm>
            <a:off x="1389797" y="1973238"/>
            <a:ext cx="6171063" cy="14859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experiment design in one-way ANOVA repeated measures investigates the change of mean scores over different time periods or due to three or more different conditions (Level-1 to Level-k). </a:t>
            </a:r>
          </a:p>
          <a:p>
            <a:pPr algn="just"/>
            <a:endParaRPr lang="en-US" altLang="en-US" sz="2400" dirty="0"/>
          </a:p>
          <a:p>
            <a:pPr algn="just"/>
            <a:r>
              <a:rPr lang="en-US" altLang="en-US" sz="2400" dirty="0"/>
              <a:t>In both cases, the same subjects (S</a:t>
            </a:r>
            <a:r>
              <a:rPr lang="en-US" altLang="en-US" sz="2400" baseline="-25000" dirty="0"/>
              <a:t>1</a:t>
            </a:r>
            <a:r>
              <a:rPr lang="en-US" altLang="en-US" sz="2400" dirty="0"/>
              <a:t> to S</a:t>
            </a:r>
            <a:r>
              <a:rPr lang="en-US" altLang="en-US" sz="2400" baseline="-25000" dirty="0"/>
              <a:t>n</a:t>
            </a:r>
            <a:r>
              <a:rPr lang="en-US" altLang="en-US" sz="2400" dirty="0"/>
              <a:t>) are being measured repeatedly for common variable of interest.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4944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138934"/>
              </p:ext>
            </p:extLst>
          </p:nvPr>
        </p:nvGraphicFramePr>
        <p:xfrm>
          <a:off x="1219200" y="2195015"/>
          <a:ext cx="7556310" cy="3657600"/>
        </p:xfrm>
        <a:graphic>
          <a:graphicData uri="http://schemas.openxmlformats.org/drawingml/2006/table">
            <a:tbl>
              <a:tblPr firstRow="1" firstCol="1" bandRow="1">
                <a:tableStyleId>{5940675A-B579-460E-94D1-54222C63F5DA}</a:tableStyleId>
              </a:tblPr>
              <a:tblGrid>
                <a:gridCol w="1532322">
                  <a:extLst>
                    <a:ext uri="{9D8B030D-6E8A-4147-A177-3AD203B41FA5}">
                      <a16:colId xmlns:a16="http://schemas.microsoft.com/office/drawing/2014/main" val="20000"/>
                    </a:ext>
                  </a:extLst>
                </a:gridCol>
                <a:gridCol w="876812">
                  <a:extLst>
                    <a:ext uri="{9D8B030D-6E8A-4147-A177-3AD203B41FA5}">
                      <a16:colId xmlns:a16="http://schemas.microsoft.com/office/drawing/2014/main" val="20001"/>
                    </a:ext>
                  </a:extLst>
                </a:gridCol>
                <a:gridCol w="962282">
                  <a:extLst>
                    <a:ext uri="{9D8B030D-6E8A-4147-A177-3AD203B41FA5}">
                      <a16:colId xmlns:a16="http://schemas.microsoft.com/office/drawing/2014/main" val="20002"/>
                    </a:ext>
                  </a:extLst>
                </a:gridCol>
                <a:gridCol w="1082090">
                  <a:extLst>
                    <a:ext uri="{9D8B030D-6E8A-4147-A177-3AD203B41FA5}">
                      <a16:colId xmlns:a16="http://schemas.microsoft.com/office/drawing/2014/main" val="20003"/>
                    </a:ext>
                  </a:extLst>
                </a:gridCol>
                <a:gridCol w="1551402">
                  <a:extLst>
                    <a:ext uri="{9D8B030D-6E8A-4147-A177-3AD203B41FA5}">
                      <a16:colId xmlns:a16="http://schemas.microsoft.com/office/drawing/2014/main" val="20004"/>
                    </a:ext>
                  </a:extLst>
                </a:gridCol>
                <a:gridCol w="1551402">
                  <a:extLst>
                    <a:ext uri="{9D8B030D-6E8A-4147-A177-3AD203B41FA5}">
                      <a16:colId xmlns:a16="http://schemas.microsoft.com/office/drawing/2014/main" val="20005"/>
                    </a:ext>
                  </a:extLst>
                </a:gridCol>
              </a:tblGrid>
              <a:tr h="450403">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gridSpan="4">
                  <a:txBody>
                    <a:bodyPr/>
                    <a:lstStyle/>
                    <a:p>
                      <a:pPr marL="0" marR="0" algn="ctr">
                        <a:spcBef>
                          <a:spcPts val="0"/>
                        </a:spcBef>
                        <a:spcAft>
                          <a:spcPts val="0"/>
                        </a:spcAft>
                      </a:pPr>
                      <a:r>
                        <a:rPr lang="en-US" sz="2400" dirty="0">
                          <a:solidFill>
                            <a:schemeClr val="tx1"/>
                          </a:solidFill>
                          <a:effectLst/>
                        </a:rPr>
                        <a:t>Time/Conditions (J = 1,2…. k)</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Blocking Mean</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450403">
                <a:tc rowSpan="5">
                  <a:txBody>
                    <a:bodyPr/>
                    <a:lstStyle/>
                    <a:p>
                      <a:pPr marL="0" marR="0" algn="ctr">
                        <a:spcBef>
                          <a:spcPts val="0"/>
                        </a:spcBef>
                        <a:spcAft>
                          <a:spcPts val="0"/>
                        </a:spcAft>
                      </a:pPr>
                      <a:r>
                        <a:rPr lang="en-US" sz="2400" dirty="0">
                          <a:solidFill>
                            <a:schemeClr val="tx1"/>
                          </a:solidFill>
                          <a:effectLst/>
                        </a:rPr>
                        <a:t> </a:t>
                      </a:r>
                    </a:p>
                    <a:p>
                      <a:pPr marL="0" marR="0" algn="ctr">
                        <a:spcBef>
                          <a:spcPts val="0"/>
                        </a:spcBef>
                        <a:spcAft>
                          <a:spcPts val="0"/>
                        </a:spcAft>
                      </a:pPr>
                      <a:r>
                        <a:rPr lang="en-US" sz="2400" dirty="0">
                          <a:solidFill>
                            <a:schemeClr val="tx1"/>
                          </a:solidFill>
                          <a:effectLst/>
                        </a:rPr>
                        <a:t> </a:t>
                      </a:r>
                    </a:p>
                    <a:p>
                      <a:pPr marL="0" marR="0" algn="ctr">
                        <a:spcBef>
                          <a:spcPts val="0"/>
                        </a:spcBef>
                        <a:spcAft>
                          <a:spcPts val="0"/>
                        </a:spcAft>
                      </a:pPr>
                      <a:r>
                        <a:rPr lang="en-US" sz="2400" dirty="0">
                          <a:solidFill>
                            <a:schemeClr val="tx1"/>
                          </a:solidFill>
                          <a:effectLst/>
                        </a:rPr>
                        <a:t>Matched subjects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Level-1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Level-2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Level-3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Level-k</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62933">
                <a:tc v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11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21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31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k1</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386111" t="-397561" b="-512195"/>
                      </a:stretch>
                    </a:blipFill>
                  </a:tcPr>
                </a:tc>
                <a:extLst>
                  <a:ext uri="{0D108BD9-81ED-4DB2-BD59-A6C34878D82A}">
                    <a16:rowId xmlns:a16="http://schemas.microsoft.com/office/drawing/2014/main" val="10002"/>
                  </a:ext>
                </a:extLst>
              </a:tr>
              <a:tr h="262933">
                <a:tc v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12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22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32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k2</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386111" t="-523077" b="-438462"/>
                      </a:stretch>
                    </a:blipFill>
                  </a:tcPr>
                </a:tc>
                <a:extLst>
                  <a:ext uri="{0D108BD9-81ED-4DB2-BD59-A6C34878D82A}">
                    <a16:rowId xmlns:a16="http://schemas.microsoft.com/office/drawing/2014/main" val="10003"/>
                  </a:ext>
                </a:extLst>
              </a:tr>
              <a:tr h="266644">
                <a:tc v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13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23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33</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k3</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386111" t="-540000" b="-280000"/>
                      </a:stretch>
                    </a:blipFill>
                  </a:tcPr>
                </a:tc>
                <a:extLst>
                  <a:ext uri="{0D108BD9-81ED-4DB2-BD59-A6C34878D82A}">
                    <a16:rowId xmlns:a16="http://schemas.microsoft.com/office/drawing/2014/main" val="10004"/>
                  </a:ext>
                </a:extLst>
              </a:tr>
              <a:tr h="262933">
                <a:tc v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1n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2n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r>
                        <a:rPr lang="en-US" sz="2400" baseline="-25000" dirty="0">
                          <a:solidFill>
                            <a:schemeClr val="tx1"/>
                          </a:solidFill>
                          <a:effectLst/>
                        </a:rPr>
                        <a:t>3n</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386111" t="-738462" b="-223077"/>
                      </a:stretch>
                    </a:blipFill>
                  </a:tcPr>
                </a:tc>
                <a:extLst>
                  <a:ext uri="{0D108BD9-81ED-4DB2-BD59-A6C34878D82A}">
                    <a16:rowId xmlns:a16="http://schemas.microsoft.com/office/drawing/2014/main" val="10005"/>
                  </a:ext>
                </a:extLst>
              </a:tr>
              <a:tr h="450403">
                <a:tc>
                  <a:txBody>
                    <a:bodyPr/>
                    <a:lstStyle/>
                    <a:p>
                      <a:pPr marL="0" marR="0" algn="ctr">
                        <a:spcBef>
                          <a:spcPts val="0"/>
                        </a:spcBef>
                        <a:spcAft>
                          <a:spcPts val="0"/>
                        </a:spcAft>
                      </a:pPr>
                      <a:r>
                        <a:rPr lang="en-US" sz="2400" dirty="0">
                          <a:solidFill>
                            <a:schemeClr val="tx1"/>
                          </a:solidFill>
                          <a:effectLst/>
                        </a:rPr>
                        <a:t>Conditions means</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174590" t="-424675" r="-586066" b="-12987"/>
                      </a:stretch>
                    </a:blipFill>
                  </a:tcPr>
                </a:tc>
                <a:tc>
                  <a:txBody>
                    <a:bodyPr/>
                    <a:lstStyle/>
                    <a:p>
                      <a:endParaRPr lang="en-US" sz="2400" dirty="0">
                        <a:solidFill>
                          <a:schemeClr val="tx1"/>
                        </a:solidFill>
                      </a:endParaRPr>
                    </a:p>
                  </a:txBody>
                  <a:tcPr marL="68580" marR="68580" marT="0" marB="0">
                    <a:blipFill rotWithShape="1">
                      <a:blip r:embed="rId2"/>
                      <a:stretch>
                        <a:fillRect l="-251880" t="-424675" r="-437594" b="-12987"/>
                      </a:stretch>
                    </a:blipFill>
                  </a:tcPr>
                </a:tc>
                <a:tc>
                  <a:txBody>
                    <a:bodyPr/>
                    <a:lstStyle/>
                    <a:p>
                      <a:endParaRPr lang="en-US" sz="2400" dirty="0">
                        <a:solidFill>
                          <a:schemeClr val="tx1"/>
                        </a:solidFill>
                      </a:endParaRPr>
                    </a:p>
                  </a:txBody>
                  <a:tcPr marL="68580" marR="68580" marT="0" marB="0">
                    <a:blipFill rotWithShape="1">
                      <a:blip r:embed="rId2"/>
                      <a:stretch>
                        <a:fillRect l="-309934" t="-424675" r="-285430" b="-12987"/>
                      </a:stretch>
                    </a:blipFill>
                  </a:tcPr>
                </a:tc>
                <a:tc>
                  <a:txBody>
                    <a:bodyPr/>
                    <a:lstStyle/>
                    <a:p>
                      <a:endParaRPr lang="en-US" sz="2400" dirty="0">
                        <a:solidFill>
                          <a:schemeClr val="tx1"/>
                        </a:solidFill>
                      </a:endParaRPr>
                    </a:p>
                  </a:txBody>
                  <a:tcPr marL="68580" marR="68580" marT="0" marB="0">
                    <a:blipFill rotWithShape="1">
                      <a:blip r:embed="rId2"/>
                      <a:stretch>
                        <a:fillRect l="-287907" t="-424675" r="-100465" b="-12987"/>
                      </a:stretch>
                    </a:blipFill>
                  </a:tcPr>
                </a:tc>
                <a:tc>
                  <a:txBody>
                    <a:bodyPr/>
                    <a:lstStyle/>
                    <a:p>
                      <a:endParaRPr lang="en-US" sz="2400" dirty="0">
                        <a:solidFill>
                          <a:schemeClr val="tx1"/>
                        </a:solidFill>
                      </a:endParaRPr>
                    </a:p>
                  </a:txBody>
                  <a:tcPr marL="68580" marR="68580" marT="0" marB="0">
                    <a:blipFill rotWithShape="1">
                      <a:blip r:embed="rId2"/>
                      <a:stretch>
                        <a:fillRect l="-386111" t="-424675" b="-12987"/>
                      </a:stretch>
                    </a:blip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219200" y="1086655"/>
            <a:ext cx="6832979"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19.3 Experiment Design: One-Way ANOVA Repeated Measures</a:t>
            </a:r>
            <a:endParaRPr lang="en-US" sz="2400" dirty="0">
              <a:latin typeface="+mn-lt"/>
            </a:endParaRPr>
          </a:p>
        </p:txBody>
      </p:sp>
      <p:sp>
        <p:nvSpPr>
          <p:cNvPr id="4"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9592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88794"/>
            <a:ext cx="7491484"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a:t>
            </a:r>
          </a:p>
        </p:txBody>
      </p:sp>
      <p:sp>
        <p:nvSpPr>
          <p:cNvPr id="3" name="Content Placeholder 2"/>
          <p:cNvSpPr txBox="1">
            <a:spLocks/>
          </p:cNvSpPr>
          <p:nvPr/>
        </p:nvSpPr>
        <p:spPr>
          <a:xfrm>
            <a:off x="731909" y="1077604"/>
            <a:ext cx="7521575" cy="26670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Research problem and test technique: </a:t>
            </a:r>
            <a:r>
              <a:rPr lang="en-US" altLang="en-US" sz="2400" dirty="0"/>
              <a:t>We will measure the difference in taste preference of three different kinds of cake recipes among certain groups of customers in repeated manner by using the data set </a:t>
            </a:r>
            <a:r>
              <a:rPr lang="en-US" altLang="en-US" sz="2400" dirty="0" err="1"/>
              <a:t>cake_recipe.sav</a:t>
            </a:r>
            <a:r>
              <a:rPr lang="en-US" altLang="en-US" sz="2400" dirty="0"/>
              <a:t>.</a:t>
            </a:r>
          </a:p>
          <a:p>
            <a:pPr algn="just"/>
            <a:r>
              <a:rPr lang="en-US" altLang="en-US" sz="2400" dirty="0"/>
              <a:t>To design this experiment, the taste preferences of 40 randomly selected customers are measured thrice on a repeat manner. </a:t>
            </a:r>
          </a:p>
          <a:p>
            <a:pPr algn="just"/>
            <a:r>
              <a:rPr lang="en-US" altLang="en-US" sz="2400" b="1" dirty="0"/>
              <a:t>Assessing normality</a:t>
            </a:r>
            <a:endParaRPr lang="en-US" altLang="en-US" sz="2400" dirty="0"/>
          </a:p>
        </p:txBody>
      </p:sp>
      <p:graphicFrame>
        <p:nvGraphicFramePr>
          <p:cNvPr id="5" name="Content Placeholder 6"/>
          <p:cNvGraphicFramePr>
            <a:graphicFrameLocks/>
          </p:cNvGraphicFramePr>
          <p:nvPr>
            <p:extLst>
              <p:ext uri="{D42A27DB-BD31-4B8C-83A1-F6EECF244321}">
                <p14:modId xmlns:p14="http://schemas.microsoft.com/office/powerpoint/2010/main" val="841406219"/>
              </p:ext>
            </p:extLst>
          </p:nvPr>
        </p:nvGraphicFramePr>
        <p:xfrm>
          <a:off x="762000" y="4114800"/>
          <a:ext cx="7597775" cy="2076069"/>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19.1. </a:t>
                      </a:r>
                      <a:r>
                        <a:rPr lang="en-US" sz="2400" kern="1200" dirty="0">
                          <a:effectLst/>
                        </a:rPr>
                        <a:t>Use cake_recipe.sav » Menu bar » </a:t>
                      </a:r>
                      <a:r>
                        <a:rPr lang="en-US" sz="2400" kern="1200" dirty="0" err="1">
                          <a:effectLst/>
                        </a:rPr>
                        <a:t>analyse</a:t>
                      </a:r>
                      <a:r>
                        <a:rPr lang="en-US" sz="2400" kern="1200" dirty="0">
                          <a:effectLst/>
                        </a:rPr>
                        <a:t> » Non-parametric test » Legacy Dialogs » One sample KS test » Transfer Creaming method, One-bowl method and Cream-and-whip-method to Test Variable(s) List » Click on Normal distribution under Test Distribution » Click </a:t>
                      </a:r>
                      <a:r>
                        <a:rPr lang="en-US" sz="2400" i="1" kern="1200" dirty="0">
                          <a:effectLst/>
                        </a:rPr>
                        <a:t>OK </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805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6"/>
          <p:cNvGraphicFramePr>
            <a:graphicFrameLocks/>
          </p:cNvGraphicFramePr>
          <p:nvPr>
            <p:extLst>
              <p:ext uri="{D42A27DB-BD31-4B8C-83A1-F6EECF244321}">
                <p14:modId xmlns:p14="http://schemas.microsoft.com/office/powerpoint/2010/main" val="1124718802"/>
              </p:ext>
            </p:extLst>
          </p:nvPr>
        </p:nvGraphicFramePr>
        <p:xfrm>
          <a:off x="1119115" y="3832687"/>
          <a:ext cx="7861113" cy="2266944"/>
        </p:xfrm>
        <a:graphic>
          <a:graphicData uri="http://schemas.openxmlformats.org/drawingml/2006/table">
            <a:tbl>
              <a:tblPr/>
              <a:tblGrid>
                <a:gridCol w="2079611">
                  <a:extLst>
                    <a:ext uri="{9D8B030D-6E8A-4147-A177-3AD203B41FA5}">
                      <a16:colId xmlns:a16="http://schemas.microsoft.com/office/drawing/2014/main" val="20000"/>
                    </a:ext>
                  </a:extLst>
                </a:gridCol>
                <a:gridCol w="554408">
                  <a:extLst>
                    <a:ext uri="{9D8B030D-6E8A-4147-A177-3AD203B41FA5}">
                      <a16:colId xmlns:a16="http://schemas.microsoft.com/office/drawing/2014/main" val="20001"/>
                    </a:ext>
                  </a:extLst>
                </a:gridCol>
                <a:gridCol w="1132765">
                  <a:extLst>
                    <a:ext uri="{9D8B030D-6E8A-4147-A177-3AD203B41FA5}">
                      <a16:colId xmlns:a16="http://schemas.microsoft.com/office/drawing/2014/main" val="20002"/>
                    </a:ext>
                  </a:extLst>
                </a:gridCol>
                <a:gridCol w="1842447">
                  <a:extLst>
                    <a:ext uri="{9D8B030D-6E8A-4147-A177-3AD203B41FA5}">
                      <a16:colId xmlns:a16="http://schemas.microsoft.com/office/drawing/2014/main" val="20003"/>
                    </a:ext>
                  </a:extLst>
                </a:gridCol>
                <a:gridCol w="887105">
                  <a:extLst>
                    <a:ext uri="{9D8B030D-6E8A-4147-A177-3AD203B41FA5}">
                      <a16:colId xmlns:a16="http://schemas.microsoft.com/office/drawing/2014/main" val="20004"/>
                    </a:ext>
                  </a:extLst>
                </a:gridCol>
                <a:gridCol w="1364777">
                  <a:extLst>
                    <a:ext uri="{9D8B030D-6E8A-4147-A177-3AD203B41FA5}">
                      <a16:colId xmlns:a16="http://schemas.microsoft.com/office/drawing/2014/main" val="20005"/>
                    </a:ext>
                  </a:extLst>
                </a:gridCol>
              </a:tblGrid>
              <a:tr h="341076">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Recipe Methods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Normal Parameters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K-S  Z</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 (2-tailed)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362">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4107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Creaming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0.134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07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One-bowl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0.121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614">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Cream-and-Whip</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657" y="28007"/>
            <a:ext cx="3733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1539922" y="3299714"/>
            <a:ext cx="6908041"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19.4. Assessing Normality with One-Sample KS</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1761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61949" y="1828208"/>
            <a:ext cx="5580797" cy="2677656"/>
          </a:xfrm>
          <a:prstGeom prst="rect">
            <a:avLst/>
          </a:prstGeom>
          <a:ln w="3175">
            <a:solidFill>
              <a:schemeClr val="accent1"/>
            </a:solidFill>
          </a:ln>
        </p:spPr>
        <p:txBody>
          <a:bodyPr wrap="square">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 (Sig. (2-tailed)) as shown in the last column of these observations is more than 0.05 (</a:t>
            </a:r>
            <a:r>
              <a:rPr lang="en-US" sz="2400" i="1" dirty="0">
                <a:latin typeface="+mn-lt"/>
              </a:rPr>
              <a:t>p </a:t>
            </a:r>
            <a:r>
              <a:rPr lang="en-US" sz="2400" dirty="0">
                <a:latin typeface="+mn-lt"/>
              </a:rPr>
              <a:t>&gt; 0.05. </a:t>
            </a:r>
            <a:r>
              <a:rPr lang="en-US" sz="2400" i="1" dirty="0">
                <a:latin typeface="+mn-lt"/>
              </a:rPr>
              <a:t>p </a:t>
            </a:r>
            <a:r>
              <a:rPr lang="en-US" sz="2400" dirty="0">
                <a:latin typeface="+mn-lt"/>
              </a:rPr>
              <a:t>= 0.070, 0.146 and 0.186) for all three measurements at 5 per cent level of significance. Hence, we fail to reject the null hypothesis, indicating the condition of normality.</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0200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21558" y="407161"/>
            <a:ext cx="6777038" cy="56751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Specify Repeated Measures Factor</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190344935"/>
              </p:ext>
            </p:extLst>
          </p:nvPr>
        </p:nvGraphicFramePr>
        <p:xfrm>
          <a:off x="1165225" y="1030010"/>
          <a:ext cx="7597775" cy="1655445"/>
        </p:xfrm>
        <a:graphic>
          <a:graphicData uri="http://schemas.openxmlformats.org/drawingml/2006/table">
            <a:tbl>
              <a:tblPr firstRow="1" firstCol="1" lastRow="1" lastCol="1" bandRow="1" bandCol="1">
                <a:tableStyleId>{5940675A-B579-460E-94D1-54222C63F5DA}</a:tableStyleId>
              </a:tblPr>
              <a:tblGrid>
                <a:gridCol w="7597775">
                  <a:extLst>
                    <a:ext uri="{9D8B030D-6E8A-4147-A177-3AD203B41FA5}">
                      <a16:colId xmlns:a16="http://schemas.microsoft.com/office/drawing/2014/main" val="20000"/>
                    </a:ext>
                  </a:extLst>
                </a:gridCol>
              </a:tblGrid>
              <a:tr h="126206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19.2. </a:t>
                      </a:r>
                      <a:r>
                        <a:rPr lang="en-US" sz="2400" kern="1200" dirty="0">
                          <a:effectLst/>
                        </a:rPr>
                        <a:t>Use cake_recipe.sav » Menu bar » </a:t>
                      </a:r>
                      <a:r>
                        <a:rPr lang="en-US" sz="2400" kern="1200">
                          <a:effectLst/>
                        </a:rPr>
                        <a:t>analyse </a:t>
                      </a:r>
                      <a:r>
                        <a:rPr lang="en-US" sz="2400" kern="1200" dirty="0">
                          <a:effectLst/>
                        </a:rPr>
                        <a:t>» General linear model » Repeated Measures » Type Recipe_Methods as factor name and type 3 as Number of Levels » Click Add button » Define</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419" y="2905838"/>
            <a:ext cx="327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eaLnBrk="1" hangingPunct="1">
              <a:defRPr/>
            </a:pPr>
            <a:endParaRPr lang="en-US" dirty="0">
              <a:latin typeface="+mn-lt"/>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727112610"/>
              </p:ext>
            </p:extLst>
          </p:nvPr>
        </p:nvGraphicFramePr>
        <p:xfrm>
          <a:off x="5609019" y="2891551"/>
          <a:ext cx="2667000" cy="3119437"/>
        </p:xfrm>
        <a:graphic>
          <a:graphicData uri="http://schemas.openxmlformats.org/presentationml/2006/ole">
            <mc:AlternateContent xmlns:mc="http://schemas.openxmlformats.org/markup-compatibility/2006">
              <mc:Choice xmlns:v="urn:schemas-microsoft-com:vml" Requires="v">
                <p:oleObj name="Bitmap Image" r:id="rId3" imgW="2676899" imgH="3905795" progId="Paint.Picture">
                  <p:embed/>
                </p:oleObj>
              </mc:Choice>
              <mc:Fallback>
                <p:oleObj name="Bitmap Image" r:id="rId3" imgW="2676899" imgH="3905795" progId="Paint.Picture">
                  <p:embed/>
                  <p:pic>
                    <p:nvPicPr>
                      <p:cNvPr id="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019" y="2891551"/>
                        <a:ext cx="2667000"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758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248568" y="-40944"/>
            <a:ext cx="6777038" cy="914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ctr">
              <a:buFont typeface="Wingdings 2" panose="05020102010507070707" pitchFamily="18" charset="2"/>
              <a:buNone/>
            </a:pPr>
            <a:r>
              <a:rPr lang="en-US" altLang="en-US" sz="3200" b="1" dirty="0"/>
              <a:t>SPSS Path for Mentioning Levels of Independent Factor</a:t>
            </a:r>
            <a:endParaRPr lang="en-US" altLang="en-US" sz="3200" dirty="0"/>
          </a:p>
        </p:txBody>
      </p:sp>
      <p:graphicFrame>
        <p:nvGraphicFramePr>
          <p:cNvPr id="10" name="Content Placeholder 6"/>
          <p:cNvGraphicFramePr>
            <a:graphicFrameLocks/>
          </p:cNvGraphicFramePr>
          <p:nvPr>
            <p:extLst>
              <p:ext uri="{D42A27DB-BD31-4B8C-83A1-F6EECF244321}">
                <p14:modId xmlns:p14="http://schemas.microsoft.com/office/powerpoint/2010/main" val="1486683860"/>
              </p:ext>
            </p:extLst>
          </p:nvPr>
        </p:nvGraphicFramePr>
        <p:xfrm>
          <a:off x="1132065" y="1053682"/>
          <a:ext cx="6727470" cy="1655445"/>
        </p:xfrm>
        <a:graphic>
          <a:graphicData uri="http://schemas.openxmlformats.org/drawingml/2006/table">
            <a:tbl>
              <a:tblPr firstRow="1" firstCol="1" lastRow="1" lastCol="1" bandRow="1" bandCol="1">
                <a:tableStyleId>{5940675A-B579-460E-94D1-54222C63F5DA}</a:tableStyleId>
              </a:tblPr>
              <a:tblGrid>
                <a:gridCol w="6727470">
                  <a:extLst>
                    <a:ext uri="{9D8B030D-6E8A-4147-A177-3AD203B41FA5}">
                      <a16:colId xmlns:a16="http://schemas.microsoft.com/office/drawing/2014/main" val="20000"/>
                    </a:ext>
                  </a:extLst>
                </a:gridCol>
              </a:tblGrid>
              <a:tr h="12350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19.3. </a:t>
                      </a:r>
                      <a:r>
                        <a:rPr lang="en-US" sz="2400" kern="1200" dirty="0">
                          <a:effectLst/>
                        </a:rPr>
                        <a:t>Click </a:t>
                      </a:r>
                      <a:r>
                        <a:rPr lang="en-US" sz="2400" i="1" kern="1200" dirty="0">
                          <a:effectLst/>
                        </a:rPr>
                        <a:t>Define</a:t>
                      </a:r>
                      <a:r>
                        <a:rPr lang="en-US" sz="2400" kern="1200" dirty="0">
                          <a:effectLst/>
                        </a:rPr>
                        <a:t> » Select Creaming method, One-bowl method and Cream-and-whip-method (either select one-by-one or all by pressing shift key) » Transfer to Within-Subjects Variables box</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87" y="2893325"/>
            <a:ext cx="381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4451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53331" y="212726"/>
            <a:ext cx="6777038" cy="609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ctr">
              <a:buFont typeface="Wingdings 2" panose="05020102010507070707" pitchFamily="18" charset="2"/>
              <a:buNone/>
            </a:pPr>
            <a:r>
              <a:rPr lang="en-US" altLang="en-US" sz="3400" b="1" dirty="0"/>
              <a:t>SPSS Path for Computing Profile Plot</a:t>
            </a:r>
            <a:endParaRPr lang="en-US" altLang="en-US" sz="3400" dirty="0"/>
          </a:p>
        </p:txBody>
      </p:sp>
      <p:graphicFrame>
        <p:nvGraphicFramePr>
          <p:cNvPr id="4" name="Content Placeholder 6"/>
          <p:cNvGraphicFramePr>
            <a:graphicFrameLocks/>
          </p:cNvGraphicFramePr>
          <p:nvPr>
            <p:extLst>
              <p:ext uri="{D42A27DB-BD31-4B8C-83A1-F6EECF244321}">
                <p14:modId xmlns:p14="http://schemas.microsoft.com/office/powerpoint/2010/main" val="2558676460"/>
              </p:ext>
            </p:extLst>
          </p:nvPr>
        </p:nvGraphicFramePr>
        <p:xfrm>
          <a:off x="1182262" y="1462720"/>
          <a:ext cx="6763602" cy="814197"/>
        </p:xfrm>
        <a:graphic>
          <a:graphicData uri="http://schemas.openxmlformats.org/drawingml/2006/table">
            <a:tbl>
              <a:tblPr firstRow="1" firstCol="1" lastRow="1" lastCol="1" bandRow="1" bandCol="1">
                <a:tableStyleId>{5940675A-B579-460E-94D1-54222C63F5DA}</a:tableStyleId>
              </a:tblPr>
              <a:tblGrid>
                <a:gridCol w="6763602">
                  <a:extLst>
                    <a:ext uri="{9D8B030D-6E8A-4147-A177-3AD203B41FA5}">
                      <a16:colId xmlns:a16="http://schemas.microsoft.com/office/drawing/2014/main" val="20000"/>
                    </a:ext>
                  </a:extLst>
                </a:gridCol>
              </a:tblGrid>
              <a:tr h="6858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19.4. </a:t>
                      </a:r>
                      <a:r>
                        <a:rPr lang="en-US" sz="2400" kern="1200" dirty="0">
                          <a:effectLst/>
                        </a:rPr>
                        <a:t>Click </a:t>
                      </a:r>
                      <a:r>
                        <a:rPr lang="en-US" sz="2400" i="1" kern="1200" dirty="0">
                          <a:effectLst/>
                        </a:rPr>
                        <a:t>Plots</a:t>
                      </a:r>
                      <a:r>
                        <a:rPr lang="en-US" sz="2400" kern="1200" dirty="0">
                          <a:effectLst/>
                        </a:rPr>
                        <a:t> » Select Recipe_methods » Transfer in Horizontal Axis » Click on Add button </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altLang="en-US" sz="1800">
              <a:solidFill>
                <a:schemeClr val="tx1"/>
              </a:solidFill>
              <a:latin typeface="Arial" panose="020B0604020202020204" pitchFamily="34"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1424705690"/>
              </p:ext>
            </p:extLst>
          </p:nvPr>
        </p:nvGraphicFramePr>
        <p:xfrm>
          <a:off x="904164" y="2705669"/>
          <a:ext cx="3878263" cy="3124200"/>
        </p:xfrm>
        <a:graphic>
          <a:graphicData uri="http://schemas.openxmlformats.org/presentationml/2006/ole">
            <mc:AlternateContent xmlns:mc="http://schemas.openxmlformats.org/markup-compatibility/2006">
              <mc:Choice xmlns:v="urn:schemas-microsoft-com:vml" Requires="v">
                <p:oleObj name="Bitmap Image" r:id="rId2" imgW="3666667" imgH="3010320" progId="Paint.Picture">
                  <p:embed/>
                </p:oleObj>
              </mc:Choice>
              <mc:Fallback>
                <p:oleObj name="Bitmap Image" r:id="rId2" imgW="3666667" imgH="3010320" progId="Paint.Picture">
                  <p:embed/>
                  <p:pic>
                    <p:nvPicPr>
                      <p:cNvPr id="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164" y="2705669"/>
                        <a:ext cx="38782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989" y="2781869"/>
            <a:ext cx="32797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6799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09850" y="0"/>
            <a:ext cx="7695987" cy="92233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ctr">
              <a:buFont typeface="Wingdings 2" panose="05020102010507070707" pitchFamily="18" charset="2"/>
              <a:buNone/>
            </a:pPr>
            <a:r>
              <a:rPr lang="en-US" altLang="en-US" sz="3200" b="1" dirty="0"/>
              <a:t>SPSS Path for Computing Descriptive Statistics, Homogeneity Test and Effect Size</a:t>
            </a:r>
            <a:endParaRPr lang="en-US" altLang="en-US" sz="3200" dirty="0"/>
          </a:p>
        </p:txBody>
      </p:sp>
      <p:graphicFrame>
        <p:nvGraphicFramePr>
          <p:cNvPr id="4" name="Content Placeholder 6"/>
          <p:cNvGraphicFramePr>
            <a:graphicFrameLocks/>
          </p:cNvGraphicFramePr>
          <p:nvPr>
            <p:extLst>
              <p:ext uri="{D42A27DB-BD31-4B8C-83A1-F6EECF244321}">
                <p14:modId xmlns:p14="http://schemas.microsoft.com/office/powerpoint/2010/main" val="1524437330"/>
              </p:ext>
            </p:extLst>
          </p:nvPr>
        </p:nvGraphicFramePr>
        <p:xfrm>
          <a:off x="735797" y="1021238"/>
          <a:ext cx="7670040" cy="1903095"/>
        </p:xfrm>
        <a:graphic>
          <a:graphicData uri="http://schemas.openxmlformats.org/drawingml/2006/table">
            <a:tbl>
              <a:tblPr firstRow="1" firstCol="1" lastRow="1" lastCol="1" bandRow="1" bandCol="1">
                <a:tableStyleId>{5940675A-B579-460E-94D1-54222C63F5DA}</a:tableStyleId>
              </a:tblPr>
              <a:tblGrid>
                <a:gridCol w="7670040">
                  <a:extLst>
                    <a:ext uri="{9D8B030D-6E8A-4147-A177-3AD203B41FA5}">
                      <a16:colId xmlns:a16="http://schemas.microsoft.com/office/drawing/2014/main" val="20000"/>
                    </a:ext>
                  </a:extLst>
                </a:gridCol>
              </a:tblGrid>
              <a:tr h="14351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200" b="1" kern="1200" dirty="0">
                          <a:effectLst/>
                        </a:rPr>
                        <a:t>Exhibit 19.5. </a:t>
                      </a:r>
                      <a:r>
                        <a:rPr lang="en-US" sz="2200" kern="1200" dirty="0">
                          <a:effectLst/>
                        </a:rPr>
                        <a:t>Click Options of Repeated Measures dialog » Transfer Recipe_methods in box Display Means for » Select Compare main effects » Select Bonferroni test from drop menu list of Confidence interval adjustment » Select Descriptive statistics, Homogeneity test and Estimates of effect size in Display column » Continue </a:t>
                      </a:r>
                      <a:endParaRPr lang="en-US" sz="22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3048000"/>
            <a:ext cx="3240087"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5482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354842" y="151263"/>
            <a:ext cx="8408158" cy="6050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280614" y="1643418"/>
            <a:ext cx="6553200" cy="38429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Explain the concept of one-way ANOVA repeated measures</a:t>
            </a:r>
          </a:p>
          <a:p>
            <a:r>
              <a:rPr lang="en-US" altLang="en-US" sz="2400" dirty="0"/>
              <a:t>Describe the principle and assumptions of one-way ANOVA repeated measures</a:t>
            </a:r>
          </a:p>
          <a:p>
            <a:r>
              <a:rPr lang="en-US" altLang="en-US" sz="2400" dirty="0"/>
              <a:t>Design one-way ANOVA repeated measures</a:t>
            </a:r>
          </a:p>
          <a:p>
            <a:r>
              <a:rPr lang="en-IN" altLang="en-US" sz="2400" dirty="0"/>
              <a:t>Explain how the research problem is formulated for </a:t>
            </a:r>
            <a:r>
              <a:rPr lang="en-US" altLang="en-US" sz="2400" dirty="0"/>
              <a:t>one-way ANOVA repeated measures</a:t>
            </a:r>
          </a:p>
          <a:p>
            <a:r>
              <a:rPr lang="en-IN" altLang="en-US" sz="2400" dirty="0"/>
              <a:t>Explain how the hypotheses are expressed in </a:t>
            </a:r>
            <a:r>
              <a:rPr lang="en-US" altLang="en-US" sz="2400" dirty="0"/>
              <a:t>one-way ANOVA repeated measures</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29370"/>
            <a:ext cx="6702116" cy="89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Outputs of One-Way ANOVA Repeated Measures</a:t>
            </a:r>
          </a:p>
        </p:txBody>
      </p:sp>
      <p:sp>
        <p:nvSpPr>
          <p:cNvPr id="3" name="Content Placeholder 2"/>
          <p:cNvSpPr txBox="1">
            <a:spLocks/>
          </p:cNvSpPr>
          <p:nvPr/>
        </p:nvSpPr>
        <p:spPr>
          <a:xfrm>
            <a:off x="1418328" y="1417594"/>
            <a:ext cx="6777038" cy="49318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Identification of Labels</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66210264"/>
              </p:ext>
            </p:extLst>
          </p:nvPr>
        </p:nvGraphicFramePr>
        <p:xfrm>
          <a:off x="1569495" y="3187404"/>
          <a:ext cx="6141492" cy="1830453"/>
        </p:xfrm>
        <a:graphic>
          <a:graphicData uri="http://schemas.openxmlformats.org/drawingml/2006/table">
            <a:tbl>
              <a:tblPr/>
              <a:tblGrid>
                <a:gridCol w="2051041">
                  <a:extLst>
                    <a:ext uri="{9D8B030D-6E8A-4147-A177-3AD203B41FA5}">
                      <a16:colId xmlns:a16="http://schemas.microsoft.com/office/drawing/2014/main" val="20000"/>
                    </a:ext>
                  </a:extLst>
                </a:gridCol>
                <a:gridCol w="4090451">
                  <a:extLst>
                    <a:ext uri="{9D8B030D-6E8A-4147-A177-3AD203B41FA5}">
                      <a16:colId xmlns:a16="http://schemas.microsoft.com/office/drawing/2014/main" val="20001"/>
                    </a:ext>
                  </a:extLst>
                </a:gridCol>
              </a:tblGrid>
              <a:tr h="52228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Recipe Methods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Dependent Variable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Creaming 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One-bowl 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Cream-and-Whip 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1418328" y="2010297"/>
            <a:ext cx="6643876"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19.5a. Within-Subjects Factors Measures: One-Way ANOVA Repeated Measures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7513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9490388"/>
              </p:ext>
            </p:extLst>
          </p:nvPr>
        </p:nvGraphicFramePr>
        <p:xfrm>
          <a:off x="1353296" y="2646503"/>
          <a:ext cx="7270845" cy="1805560"/>
        </p:xfrm>
        <a:graphic>
          <a:graphicData uri="http://schemas.openxmlformats.org/drawingml/2006/table">
            <a:tbl>
              <a:tblPr/>
              <a:tblGrid>
                <a:gridCol w="3322698">
                  <a:extLst>
                    <a:ext uri="{9D8B030D-6E8A-4147-A177-3AD203B41FA5}">
                      <a16:colId xmlns:a16="http://schemas.microsoft.com/office/drawing/2014/main" val="20000"/>
                    </a:ext>
                  </a:extLst>
                </a:gridCol>
                <a:gridCol w="789142">
                  <a:extLst>
                    <a:ext uri="{9D8B030D-6E8A-4147-A177-3AD203B41FA5}">
                      <a16:colId xmlns:a16="http://schemas.microsoft.com/office/drawing/2014/main" val="20001"/>
                    </a:ext>
                  </a:extLst>
                </a:gridCol>
                <a:gridCol w="2054697">
                  <a:extLst>
                    <a:ext uri="{9D8B030D-6E8A-4147-A177-3AD203B41FA5}">
                      <a16:colId xmlns:a16="http://schemas.microsoft.com/office/drawing/2014/main" val="20002"/>
                    </a:ext>
                  </a:extLst>
                </a:gridCol>
                <a:gridCol w="1104308">
                  <a:extLst>
                    <a:ext uri="{9D8B030D-6E8A-4147-A177-3AD203B41FA5}">
                      <a16:colId xmlns:a16="http://schemas.microsoft.com/office/drawing/2014/main" val="20003"/>
                    </a:ext>
                  </a:extLst>
                </a:gridCol>
              </a:tblGrid>
              <a:tr h="46672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Creaming_method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One­­_</a:t>
                      </a:r>
                      <a:r>
                        <a:rPr kumimoji="0" lang="en-US" sz="2400" b="0" i="0" u="none" strike="noStrike" cap="none" normalizeH="0" baseline="0" dirty="0" err="1">
                          <a:ln>
                            <a:noFill/>
                          </a:ln>
                          <a:solidFill>
                            <a:schemeClr val="tx1"/>
                          </a:solidFill>
                          <a:effectLst/>
                          <a:latin typeface="+mn-lt"/>
                        </a:rPr>
                        <a:t>bowl_method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rPr>
                        <a:t>Cream_and_Whip</a:t>
                      </a:r>
                      <a:r>
                        <a:rPr kumimoji="0" lang="en-US" sz="2400" b="0" i="0" u="none" strike="noStrike" cap="none" normalizeH="0" baseline="0" dirty="0">
                          <a:ln>
                            <a:noFill/>
                          </a:ln>
                          <a:solidFill>
                            <a:schemeClr val="tx1"/>
                          </a:solidFill>
                          <a:effectLst/>
                          <a:latin typeface="+mn-lt"/>
                        </a:rPr>
                        <a:t> method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Rectangle 2"/>
          <p:cNvSpPr>
            <a:spLocks noChangeArrowheads="1"/>
          </p:cNvSpPr>
          <p:nvPr/>
        </p:nvSpPr>
        <p:spPr bwMode="auto">
          <a:xfrm>
            <a:off x="1600200" y="1539815"/>
            <a:ext cx="4868839"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19.5b. Descriptive Statistics: One-Way ANOVA Repeated Measures</a:t>
            </a:r>
            <a:endParaRPr lang="en-US" sz="2400" dirty="0">
              <a:latin typeface="+mn-lt"/>
            </a:endParaRPr>
          </a:p>
        </p:txBody>
      </p:sp>
      <p:sp>
        <p:nvSpPr>
          <p:cNvPr id="4" name="Content Placeholder 2"/>
          <p:cNvSpPr txBox="1">
            <a:spLocks/>
          </p:cNvSpPr>
          <p:nvPr/>
        </p:nvSpPr>
        <p:spPr>
          <a:xfrm>
            <a:off x="1600200" y="1015053"/>
            <a:ext cx="6777038" cy="56069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Descriptive Statistics between Groups</a:t>
            </a:r>
            <a:endParaRPr lang="en-US" alt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473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88827" y="996286"/>
            <a:ext cx="4123899" cy="51747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altLang="en-US" sz="2400" b="1" dirty="0" err="1"/>
              <a:t>Mauchly's</a:t>
            </a:r>
            <a:r>
              <a:rPr lang="en-GB" altLang="en-US" sz="2400" b="1" dirty="0"/>
              <a:t> Test of </a:t>
            </a:r>
            <a:r>
              <a:rPr lang="en-GB" altLang="en-US" sz="2400" b="1" dirty="0" err="1"/>
              <a:t>Sphericity</a:t>
            </a:r>
            <a:endParaRPr lang="en-GB" alt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1414454047"/>
              </p:ext>
            </p:extLst>
          </p:nvPr>
        </p:nvGraphicFramePr>
        <p:xfrm>
          <a:off x="1187356" y="2797792"/>
          <a:ext cx="7806518" cy="2593952"/>
        </p:xfrm>
        <a:graphic>
          <a:graphicData uri="http://schemas.openxmlformats.org/drawingml/2006/table">
            <a:tbl>
              <a:tblPr/>
              <a:tblGrid>
                <a:gridCol w="1063475">
                  <a:extLst>
                    <a:ext uri="{9D8B030D-6E8A-4147-A177-3AD203B41FA5}">
                      <a16:colId xmlns:a16="http://schemas.microsoft.com/office/drawing/2014/main" val="20000"/>
                    </a:ext>
                  </a:extLst>
                </a:gridCol>
                <a:gridCol w="1179242">
                  <a:extLst>
                    <a:ext uri="{9D8B030D-6E8A-4147-A177-3AD203B41FA5}">
                      <a16:colId xmlns:a16="http://schemas.microsoft.com/office/drawing/2014/main" val="20001"/>
                    </a:ext>
                  </a:extLst>
                </a:gridCol>
                <a:gridCol w="1112402">
                  <a:extLst>
                    <a:ext uri="{9D8B030D-6E8A-4147-A177-3AD203B41FA5}">
                      <a16:colId xmlns:a16="http://schemas.microsoft.com/office/drawing/2014/main" val="20002"/>
                    </a:ext>
                  </a:extLst>
                </a:gridCol>
                <a:gridCol w="318853">
                  <a:extLst>
                    <a:ext uri="{9D8B030D-6E8A-4147-A177-3AD203B41FA5}">
                      <a16:colId xmlns:a16="http://schemas.microsoft.com/office/drawing/2014/main" val="20003"/>
                    </a:ext>
                  </a:extLst>
                </a:gridCol>
                <a:gridCol w="638135">
                  <a:extLst>
                    <a:ext uri="{9D8B030D-6E8A-4147-A177-3AD203B41FA5}">
                      <a16:colId xmlns:a16="http://schemas.microsoft.com/office/drawing/2014/main" val="20004"/>
                    </a:ext>
                  </a:extLst>
                </a:gridCol>
                <a:gridCol w="1065399">
                  <a:extLst>
                    <a:ext uri="{9D8B030D-6E8A-4147-A177-3AD203B41FA5}">
                      <a16:colId xmlns:a16="http://schemas.microsoft.com/office/drawing/2014/main" val="20005"/>
                    </a:ext>
                  </a:extLst>
                </a:gridCol>
                <a:gridCol w="1214506">
                  <a:extLst>
                    <a:ext uri="{9D8B030D-6E8A-4147-A177-3AD203B41FA5}">
                      <a16:colId xmlns:a16="http://schemas.microsoft.com/office/drawing/2014/main" val="20006"/>
                    </a:ext>
                  </a:extLst>
                </a:gridCol>
                <a:gridCol w="1214506">
                  <a:extLst>
                    <a:ext uri="{9D8B030D-6E8A-4147-A177-3AD203B41FA5}">
                      <a16:colId xmlns:a16="http://schemas.microsoft.com/office/drawing/2014/main" val="20007"/>
                    </a:ext>
                  </a:extLst>
                </a:gridCol>
              </a:tblGrid>
              <a:tr h="405076">
                <a:tc gridSpan="8">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Mauchly's Test of Sphericity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5076">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Within- Subjects Effect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Mauchly's W</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Approx. Chi-Square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Epsilon</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3704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Greenhouse–Geisser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Huynh–Feldt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Lower-bound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6756">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Recipe methods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0.951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1.928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0.381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0.500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465997" y="1673072"/>
            <a:ext cx="5193666"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19.5c. Mauchly's Test of </a:t>
            </a:r>
            <a:r>
              <a:rPr lang="en-US" sz="2400" dirty="0" err="1">
                <a:latin typeface="+mn-lt"/>
                <a:ea typeface="Times New Roman" pitchFamily="18" charset="0"/>
                <a:cs typeface="Times New Roman" pitchFamily="18" charset="0"/>
              </a:rPr>
              <a:t>Sphericity</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1946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2627" y="1147549"/>
            <a:ext cx="6771564" cy="42433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GB" altLang="en-US" sz="2400" dirty="0"/>
              <a:t>The </a:t>
            </a:r>
            <a:r>
              <a:rPr lang="en-GB" altLang="en-US" sz="2400" dirty="0" err="1"/>
              <a:t>sphericity</a:t>
            </a:r>
            <a:r>
              <a:rPr lang="en-GB" altLang="en-US" sz="2400" dirty="0"/>
              <a:t> is referred to a condition of equal variances of the difference between all the possible pairs of matched groups (i.e. different levels of independent variable) in the experiment (Field 2009). </a:t>
            </a:r>
          </a:p>
          <a:p>
            <a:pPr algn="just"/>
            <a:r>
              <a:rPr lang="en-GB" altLang="en-US" sz="2400" dirty="0"/>
              <a:t>As the </a:t>
            </a:r>
            <a:r>
              <a:rPr lang="en-GB" altLang="en-US" sz="2400" i="1" dirty="0"/>
              <a:t>p</a:t>
            </a:r>
            <a:r>
              <a:rPr lang="en-GB" altLang="en-US" sz="2400" dirty="0"/>
              <a:t>-value (0.381) of this test statistic is non-significant (more than 0.05 at 5% </a:t>
            </a:r>
            <a:r>
              <a:rPr lang="en-GB" altLang="en-US" sz="2400" dirty="0" err="1"/>
              <a:t>LoS</a:t>
            </a:r>
            <a:r>
              <a:rPr lang="en-GB" altLang="en-US" sz="2400" dirty="0"/>
              <a:t>), we fail to reject the null hypothesis of equal </a:t>
            </a:r>
            <a:r>
              <a:rPr lang="en-GB" altLang="en-US" sz="2400" dirty="0" err="1"/>
              <a:t>sphericity</a:t>
            </a:r>
            <a:r>
              <a:rPr lang="en-GB" altLang="en-US" sz="2400" dirty="0"/>
              <a:t> and conclude with strong evidence that </a:t>
            </a:r>
            <a:r>
              <a:rPr lang="en-GB" altLang="en-US" sz="2400" dirty="0" err="1"/>
              <a:t>sphericity</a:t>
            </a:r>
            <a:r>
              <a:rPr lang="en-GB" altLang="en-US" sz="2400" dirty="0"/>
              <a:t> is assumed to be same across the matched pairs in the experiment. </a:t>
            </a:r>
            <a:endParaRPr lang="en-GB" altLang="en-US" sz="2400" b="1" i="1"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0349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39672" y="461750"/>
            <a:ext cx="7904328" cy="125888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200" b="1" dirty="0"/>
              <a:t>Tests of Between-Subjects Effects and Calculations for Sum of Squares, Degrees of Freedom, Mean Sum of Squares, </a:t>
            </a:r>
            <a:r>
              <a:rPr lang="en-US" altLang="en-US" sz="2200" b="1" i="1" dirty="0"/>
              <a:t>F</a:t>
            </a:r>
            <a:r>
              <a:rPr lang="en-US" altLang="en-US" sz="2200" b="1" dirty="0"/>
              <a:t>-Ratios and Partial Eta Squared</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368932029"/>
              </p:ext>
            </p:extLst>
          </p:nvPr>
        </p:nvGraphicFramePr>
        <p:xfrm>
          <a:off x="1048602" y="2273609"/>
          <a:ext cx="7886131" cy="4238407"/>
        </p:xfrm>
        <a:graphic>
          <a:graphicData uri="http://schemas.openxmlformats.org/drawingml/2006/table">
            <a:tbl>
              <a:tblPr/>
              <a:tblGrid>
                <a:gridCol w="1442140">
                  <a:extLst>
                    <a:ext uri="{9D8B030D-6E8A-4147-A177-3AD203B41FA5}">
                      <a16:colId xmlns:a16="http://schemas.microsoft.com/office/drawing/2014/main" val="20000"/>
                    </a:ext>
                  </a:extLst>
                </a:gridCol>
                <a:gridCol w="1440315">
                  <a:extLst>
                    <a:ext uri="{9D8B030D-6E8A-4147-A177-3AD203B41FA5}">
                      <a16:colId xmlns:a16="http://schemas.microsoft.com/office/drawing/2014/main" val="20001"/>
                    </a:ext>
                  </a:extLst>
                </a:gridCol>
                <a:gridCol w="1248637">
                  <a:extLst>
                    <a:ext uri="{9D8B030D-6E8A-4147-A177-3AD203B41FA5}">
                      <a16:colId xmlns:a16="http://schemas.microsoft.com/office/drawing/2014/main" val="20002"/>
                    </a:ext>
                  </a:extLst>
                </a:gridCol>
                <a:gridCol w="757579">
                  <a:extLst>
                    <a:ext uri="{9D8B030D-6E8A-4147-A177-3AD203B41FA5}">
                      <a16:colId xmlns:a16="http://schemas.microsoft.com/office/drawing/2014/main" val="20003"/>
                    </a:ext>
                  </a:extLst>
                </a:gridCol>
                <a:gridCol w="757580">
                  <a:extLst>
                    <a:ext uri="{9D8B030D-6E8A-4147-A177-3AD203B41FA5}">
                      <a16:colId xmlns:a16="http://schemas.microsoft.com/office/drawing/2014/main" val="20004"/>
                    </a:ext>
                  </a:extLst>
                </a:gridCol>
                <a:gridCol w="491057">
                  <a:extLst>
                    <a:ext uri="{9D8B030D-6E8A-4147-A177-3AD203B41FA5}">
                      <a16:colId xmlns:a16="http://schemas.microsoft.com/office/drawing/2014/main" val="20005"/>
                    </a:ext>
                  </a:extLst>
                </a:gridCol>
                <a:gridCol w="874412">
                  <a:extLst>
                    <a:ext uri="{9D8B030D-6E8A-4147-A177-3AD203B41FA5}">
                      <a16:colId xmlns:a16="http://schemas.microsoft.com/office/drawing/2014/main" val="20006"/>
                    </a:ext>
                  </a:extLst>
                </a:gridCol>
                <a:gridCol w="874411">
                  <a:extLst>
                    <a:ext uri="{9D8B030D-6E8A-4147-A177-3AD203B41FA5}">
                      <a16:colId xmlns:a16="http://schemas.microsoft.com/office/drawing/2014/main" val="20007"/>
                    </a:ext>
                  </a:extLst>
                </a:gridCol>
              </a:tblGrid>
              <a:tr h="834258">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Source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Type III 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Partial Eta Squared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717">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Recipe methods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Sphericity Assumed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71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Greenhouse–Geisser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68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Huynh–Feldt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38.6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8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Lower-bound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398">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Error (Recipe Methods)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Sphericity Assumed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398">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Greenhouse–Geisser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74.3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906">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Huynh–Feldt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78.0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131">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Lower-bound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Rectangle 4"/>
          <p:cNvSpPr/>
          <p:nvPr/>
        </p:nvSpPr>
        <p:spPr>
          <a:xfrm>
            <a:off x="1455191" y="1504168"/>
            <a:ext cx="7109346" cy="769441"/>
          </a:xfrm>
          <a:prstGeom prst="rect">
            <a:avLst/>
          </a:prstGeom>
        </p:spPr>
        <p:txBody>
          <a:bodyPr wrap="square">
            <a:spAutoFit/>
          </a:bodyPr>
          <a:lstStyle/>
          <a:p>
            <a:pPr eaLnBrk="1" hangingPunct="1">
              <a:defRPr/>
            </a:pPr>
            <a:r>
              <a:rPr lang="en-US" sz="2200" dirty="0">
                <a:latin typeface="+mn-lt"/>
              </a:rPr>
              <a:t>Table 19.5d. Tests of Within-Subjects Effects: One-Way ANOVA Repeated Measures</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2498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58287" y="1363877"/>
            <a:ext cx="6389427"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dirty="0"/>
              <a:t>The </a:t>
            </a:r>
            <a:r>
              <a:rPr lang="en-US" altLang="en-US" sz="2400" i="1" dirty="0"/>
              <a:t>p</a:t>
            </a:r>
            <a:r>
              <a:rPr lang="en-US" altLang="en-US" sz="2400" dirty="0"/>
              <a:t>-values associated with </a:t>
            </a:r>
            <a:r>
              <a:rPr lang="en-US" altLang="en-US" sz="2400" i="1" dirty="0"/>
              <a:t>F</a:t>
            </a:r>
            <a:r>
              <a:rPr lang="en-US" altLang="en-US" sz="2400" dirty="0"/>
              <a:t>-statistic in the condition of </a:t>
            </a:r>
            <a:r>
              <a:rPr lang="en-US" altLang="en-US" sz="2400" dirty="0" err="1"/>
              <a:t>sphericity</a:t>
            </a:r>
            <a:r>
              <a:rPr lang="en-US" altLang="en-US" sz="2400" dirty="0"/>
              <a:t> assumed [F</a:t>
            </a:r>
            <a:r>
              <a:rPr lang="en-US" altLang="en-US" sz="2400" baseline="-25000" dirty="0"/>
              <a:t> </a:t>
            </a:r>
            <a:r>
              <a:rPr lang="en-US" altLang="en-US" sz="2400" dirty="0"/>
              <a:t>(2,78) = 6.6,  </a:t>
            </a:r>
            <a:r>
              <a:rPr lang="en-US" altLang="en-US" sz="2400" i="1" dirty="0"/>
              <a:t>p </a:t>
            </a:r>
            <a:r>
              <a:rPr lang="en-US" altLang="en-US" sz="2400" dirty="0"/>
              <a:t> &lt; 0.05, 0.002)] is less than 5 per cent </a:t>
            </a:r>
            <a:r>
              <a:rPr lang="en-US" altLang="en-US" sz="2400" dirty="0" err="1"/>
              <a:t>LoS</a:t>
            </a:r>
            <a:r>
              <a:rPr lang="en-US" altLang="en-US" sz="2400" dirty="0"/>
              <a:t>. </a:t>
            </a:r>
          </a:p>
          <a:p>
            <a:pPr algn="just"/>
            <a:endParaRPr lang="en-US" altLang="en-US" sz="2400" dirty="0"/>
          </a:p>
          <a:p>
            <a:pPr algn="just"/>
            <a:r>
              <a:rPr lang="en-US" altLang="en-US" sz="2400" dirty="0"/>
              <a:t>Hence, we reject the null hypothesis of equal taste preference for all three methods and would have evidence that significant difference exists in the taste preference between at least any two methods.</a:t>
            </a:r>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0789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3387" y="195616"/>
            <a:ext cx="8314828" cy="5413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200" b="1" dirty="0">
                <a:latin typeface="+mn-lt"/>
              </a:rPr>
              <a:t>Calculations Required for Main AVONA Table</a:t>
            </a:r>
            <a:endParaRPr lang="en-US" sz="3200" b="1"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391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4114800"/>
            <a:ext cx="75215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5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noRot="1" noChangeAspect="1" noMove="1" noResize="1" noEditPoints="1" noAdjustHandles="1" noChangeArrowheads="1" noChangeShapeType="1" noTextEdit="1"/>
          </p:cNvSpPr>
          <p:nvPr/>
        </p:nvSpPr>
        <p:spPr>
          <a:xfrm>
            <a:off x="1042988" y="1371600"/>
            <a:ext cx="6777037" cy="3508375"/>
          </a:xfrm>
          <a:prstGeom prst="rect">
            <a:avLst/>
          </a:prstGeom>
          <a:blipFill rotWithShape="1">
            <a:blip r:embed="rId2"/>
            <a:stretch>
              <a:fillRect t="-868" r="-1978" b="-39583"/>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1549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1190564"/>
            <a:ext cx="6781800" cy="6032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IN" sz="2400" b="1" dirty="0">
                <a:latin typeface="+mn-lt"/>
              </a:rPr>
              <a:t>Computing Degrees of Freedom</a:t>
            </a:r>
            <a:endParaRPr lang="en-US" sz="2400" b="1" dirty="0">
              <a:latin typeface="+mn-lt"/>
            </a:endParaRPr>
          </a:p>
        </p:txBody>
      </p:sp>
      <p:graphicFrame>
        <p:nvGraphicFramePr>
          <p:cNvPr id="3" name="Content Placeholder 5"/>
          <p:cNvGraphicFramePr>
            <a:graphicFrameLocks/>
          </p:cNvGraphicFramePr>
          <p:nvPr>
            <p:extLst>
              <p:ext uri="{D42A27DB-BD31-4B8C-83A1-F6EECF244321}">
                <p14:modId xmlns:p14="http://schemas.microsoft.com/office/powerpoint/2010/main" val="1433133934"/>
              </p:ext>
            </p:extLst>
          </p:nvPr>
        </p:nvGraphicFramePr>
        <p:xfrm>
          <a:off x="1066799" y="3256128"/>
          <a:ext cx="7722359" cy="2225194"/>
        </p:xfrm>
        <a:graphic>
          <a:graphicData uri="http://schemas.openxmlformats.org/drawingml/2006/table">
            <a:tbl>
              <a:tblPr firstRow="1" firstCol="1" bandRow="1">
                <a:tableStyleId>{5940675A-B579-460E-94D1-54222C63F5DA}</a:tableStyleId>
              </a:tblPr>
              <a:tblGrid>
                <a:gridCol w="2276951">
                  <a:extLst>
                    <a:ext uri="{9D8B030D-6E8A-4147-A177-3AD203B41FA5}">
                      <a16:colId xmlns:a16="http://schemas.microsoft.com/office/drawing/2014/main" val="20000"/>
                    </a:ext>
                  </a:extLst>
                </a:gridCol>
                <a:gridCol w="3987677">
                  <a:extLst>
                    <a:ext uri="{9D8B030D-6E8A-4147-A177-3AD203B41FA5}">
                      <a16:colId xmlns:a16="http://schemas.microsoft.com/office/drawing/2014/main" val="20001"/>
                    </a:ext>
                  </a:extLst>
                </a:gridCol>
                <a:gridCol w="1457731">
                  <a:extLst>
                    <a:ext uri="{9D8B030D-6E8A-4147-A177-3AD203B41FA5}">
                      <a16:colId xmlns:a16="http://schemas.microsoft.com/office/drawing/2014/main" val="20002"/>
                    </a:ext>
                  </a:extLst>
                </a:gridCol>
              </a:tblGrid>
              <a:tr h="426806">
                <a:tc>
                  <a:txBody>
                    <a:bodyPr/>
                    <a:lstStyle/>
                    <a:p>
                      <a:pPr marL="0" marR="0" algn="ctr">
                        <a:spcBef>
                          <a:spcPts val="0"/>
                        </a:spcBef>
                        <a:spcAft>
                          <a:spcPts val="0"/>
                        </a:spcAft>
                      </a:pPr>
                      <a:r>
                        <a:rPr lang="en-US" sz="2400" dirty="0">
                          <a:solidFill>
                            <a:schemeClr val="tx1"/>
                          </a:solidFill>
                          <a:effectLst/>
                        </a:rPr>
                        <a:t>Variation Source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Formulae for Degree of Freedom (df)</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df</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381077">
                <a:tc>
                  <a:txBody>
                    <a:bodyPr/>
                    <a:lstStyle/>
                    <a:p>
                      <a:pPr marL="0" marR="0" algn="ctr">
                        <a:spcBef>
                          <a:spcPts val="0"/>
                        </a:spcBef>
                        <a:spcAft>
                          <a:spcPts val="0"/>
                        </a:spcAft>
                      </a:pPr>
                      <a:r>
                        <a:rPr lang="en-US" sz="2400" dirty="0">
                          <a:solidFill>
                            <a:schemeClr val="tx1"/>
                          </a:solidFill>
                          <a:effectLst/>
                        </a:rPr>
                        <a:t>Conditions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Number of conditions−1, (k−1)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3−1 = 2</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81077">
                <a:tc>
                  <a:txBody>
                    <a:bodyPr/>
                    <a:lstStyle/>
                    <a:p>
                      <a:pPr marL="0" marR="0" algn="ctr">
                        <a:spcBef>
                          <a:spcPts val="0"/>
                        </a:spcBef>
                        <a:spcAft>
                          <a:spcPts val="0"/>
                        </a:spcAft>
                      </a:pPr>
                      <a:r>
                        <a:rPr lang="en-US" sz="2400" dirty="0">
                          <a:solidFill>
                            <a:schemeClr val="tx1"/>
                          </a:solidFill>
                          <a:effectLst/>
                        </a:rPr>
                        <a:t>Subjects</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Number of subjett−1, (N−1)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40−1 = 39</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81077">
                <a:tc>
                  <a:txBody>
                    <a:bodyPr/>
                    <a:lstStyle/>
                    <a:p>
                      <a:pPr marL="0" marR="0" algn="ctr">
                        <a:spcBef>
                          <a:spcPts val="0"/>
                        </a:spcBef>
                        <a:spcAft>
                          <a:spcPts val="0"/>
                        </a:spcAft>
                      </a:pPr>
                      <a:r>
                        <a:rPr lang="en-US" sz="2400" dirty="0">
                          <a:solidFill>
                            <a:schemeClr val="tx1"/>
                          </a:solidFill>
                          <a:effectLst/>
                        </a:rPr>
                        <a:t>Error variance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(k−1) × (N−1)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2 × 39 = 78</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Rectangle 1"/>
          <p:cNvSpPr>
            <a:spLocks noChangeArrowheads="1"/>
          </p:cNvSpPr>
          <p:nvPr/>
        </p:nvSpPr>
        <p:spPr bwMode="auto">
          <a:xfrm>
            <a:off x="1066800" y="2004254"/>
            <a:ext cx="7316337" cy="830997"/>
          </a:xfrm>
          <a:prstGeom prst="rect">
            <a:avLst/>
          </a:prstGeom>
          <a:noFill/>
          <a:ln>
            <a:noFill/>
          </a:ln>
          <a:effectLst/>
        </p:spPr>
        <p:txBody>
          <a:bodyPr wrap="square" anchor="ctr">
            <a:spAutoFit/>
          </a:bodyPr>
          <a:lstStyle/>
          <a:p>
            <a:pPr>
              <a:defRPr/>
            </a:pPr>
            <a:r>
              <a:rPr lang="en-US" sz="2400" dirty="0">
                <a:latin typeface="+mn-lt"/>
                <a:ea typeface="Calibri" pitchFamily="34" charset="0"/>
                <a:cs typeface="Times New Roman" pitchFamily="18" charset="0"/>
              </a:rPr>
              <a:t>Table 19.6. Degrees of Freedom: </a:t>
            </a:r>
            <a:r>
              <a:rPr lang="en-US" sz="2400" dirty="0">
                <a:latin typeface="+mn-lt"/>
                <a:ea typeface="Times New Roman" pitchFamily="18" charset="0"/>
                <a:cs typeface="Times New Roman" pitchFamily="18" charset="0"/>
              </a:rPr>
              <a:t>One-Way ANOVA Repeated Measures</a:t>
            </a:r>
            <a:endParaRPr lang="en-US" sz="2400"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602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2224" y="1345158"/>
            <a:ext cx="6490648" cy="461665"/>
          </a:xfrm>
          <a:prstGeom prst="rect">
            <a:avLst/>
          </a:prstGeom>
        </p:spPr>
        <p:txBody>
          <a:bodyPr wrap="square">
            <a:spAutoFit/>
          </a:bodyPr>
          <a:lstStyle/>
          <a:p>
            <a:pPr eaLnBrk="1" hangingPunct="1">
              <a:defRPr/>
            </a:pPr>
            <a:r>
              <a:rPr lang="en-IN" sz="2400" b="1" dirty="0">
                <a:latin typeface="+mn-lt"/>
              </a:rPr>
              <a:t>Computing Mean Sum of Squares and </a:t>
            </a:r>
            <a:r>
              <a:rPr lang="en-IN" sz="2400" b="1" i="1" dirty="0">
                <a:latin typeface="+mn-lt"/>
              </a:rPr>
              <a:t>F</a:t>
            </a:r>
            <a:r>
              <a:rPr lang="en-IN" sz="2400" b="1" dirty="0">
                <a:latin typeface="+mn-lt"/>
              </a:rPr>
              <a:t>-Statistics</a:t>
            </a:r>
            <a:endParaRPr lang="en-US" sz="24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457835113"/>
              </p:ext>
            </p:extLst>
          </p:nvPr>
        </p:nvGraphicFramePr>
        <p:xfrm>
          <a:off x="1152098" y="3176990"/>
          <a:ext cx="7705298" cy="2194560"/>
        </p:xfrm>
        <a:graphic>
          <a:graphicData uri="http://schemas.openxmlformats.org/drawingml/2006/table">
            <a:tbl>
              <a:tblPr firstRow="1" firstCol="1" bandRow="1">
                <a:tableStyleId>{5940675A-B579-460E-94D1-54222C63F5DA}</a:tableStyleId>
              </a:tblPr>
              <a:tblGrid>
                <a:gridCol w="2588487">
                  <a:extLst>
                    <a:ext uri="{9D8B030D-6E8A-4147-A177-3AD203B41FA5}">
                      <a16:colId xmlns:a16="http://schemas.microsoft.com/office/drawing/2014/main" val="20000"/>
                    </a:ext>
                  </a:extLst>
                </a:gridCol>
                <a:gridCol w="1819239">
                  <a:extLst>
                    <a:ext uri="{9D8B030D-6E8A-4147-A177-3AD203B41FA5}">
                      <a16:colId xmlns:a16="http://schemas.microsoft.com/office/drawing/2014/main" val="20001"/>
                    </a:ext>
                  </a:extLst>
                </a:gridCol>
                <a:gridCol w="1485552">
                  <a:extLst>
                    <a:ext uri="{9D8B030D-6E8A-4147-A177-3AD203B41FA5}">
                      <a16:colId xmlns:a16="http://schemas.microsoft.com/office/drawing/2014/main" val="20002"/>
                    </a:ext>
                  </a:extLst>
                </a:gridCol>
                <a:gridCol w="1812020">
                  <a:extLst>
                    <a:ext uri="{9D8B030D-6E8A-4147-A177-3AD203B41FA5}">
                      <a16:colId xmlns:a16="http://schemas.microsoft.com/office/drawing/2014/main" val="20003"/>
                    </a:ext>
                  </a:extLst>
                </a:gridCol>
              </a:tblGrid>
              <a:tr h="503238">
                <a:tc>
                  <a:txBody>
                    <a:bodyPr/>
                    <a:lstStyle/>
                    <a:p>
                      <a:pPr marL="0" marR="0" algn="ctr">
                        <a:spcBef>
                          <a:spcPts val="0"/>
                        </a:spcBef>
                        <a:spcAft>
                          <a:spcPts val="0"/>
                        </a:spcAft>
                      </a:pPr>
                      <a:r>
                        <a:rPr lang="en-US" sz="2400" dirty="0">
                          <a:solidFill>
                            <a:schemeClr val="tx1"/>
                          </a:solidFill>
                          <a:effectLst/>
                        </a:rPr>
                        <a:t>Mean Sum of Square (MS)</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Value</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 </a:t>
                      </a:r>
                      <a:r>
                        <a:rPr lang="en-US" sz="2400" i="1" dirty="0">
                          <a:solidFill>
                            <a:schemeClr val="tx1"/>
                          </a:solidFill>
                          <a:effectLst/>
                        </a:rPr>
                        <a:t>F</a:t>
                      </a:r>
                      <a:r>
                        <a:rPr lang="en-US" sz="2400" dirty="0">
                          <a:solidFill>
                            <a:schemeClr val="tx1"/>
                          </a:solidFill>
                          <a:effectLst/>
                        </a:rPr>
                        <a:t>-Ratio</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Value</a:t>
                      </a:r>
                      <a:endParaRPr lang="en-US" sz="2400" dirty="0">
                        <a:solidFill>
                          <a:schemeClr val="tx1"/>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r h="251619">
                <a:tc>
                  <a:txBody>
                    <a:bodyPr/>
                    <a:lstStyle/>
                    <a:p>
                      <a:pPr marL="0" marR="0" algn="ctr">
                        <a:spcBef>
                          <a:spcPts val="0"/>
                        </a:spcBef>
                        <a:spcAft>
                          <a:spcPts val="0"/>
                        </a:spcAft>
                      </a:pPr>
                      <a:r>
                        <a:rPr lang="en-US" sz="2400" dirty="0">
                          <a:solidFill>
                            <a:schemeClr val="tx1"/>
                          </a:solidFill>
                          <a:effectLst/>
                        </a:rPr>
                        <a:t>MS = SS/2</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77.2/2 = 38.6</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F</a:t>
                      </a:r>
                      <a:r>
                        <a:rPr lang="en-US" sz="2400" baseline="-25000" dirty="0">
                          <a:solidFill>
                            <a:schemeClr val="tx1"/>
                          </a:solidFill>
                          <a:effectLst/>
                        </a:rPr>
                        <a:t> </a:t>
                      </a:r>
                      <a:r>
                        <a:rPr lang="en-US" sz="2400" dirty="0">
                          <a:solidFill>
                            <a:schemeClr val="tx1"/>
                          </a:solidFill>
                          <a:effectLst/>
                        </a:rPr>
                        <a:t>= MS/MS</a:t>
                      </a:r>
                      <a:r>
                        <a:rPr lang="en-US" sz="2400" baseline="-25000" dirty="0">
                          <a:solidFill>
                            <a:schemeClr val="tx1"/>
                          </a:solidFill>
                          <a:effectLst/>
                        </a:rPr>
                        <a:t>Error</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38.6/5.78 = 6.6</a:t>
                      </a:r>
                      <a:endParaRPr lang="en-US" sz="2400" dirty="0">
                        <a:solidFill>
                          <a:schemeClr val="tx1"/>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1"/>
                  </a:ext>
                </a:extLst>
              </a:tr>
              <a:tr h="251619">
                <a:tc>
                  <a:txBody>
                    <a:bodyPr/>
                    <a:lstStyle/>
                    <a:p>
                      <a:pPr marL="0" marR="0" algn="ctr">
                        <a:spcBef>
                          <a:spcPts val="0"/>
                        </a:spcBef>
                        <a:spcAft>
                          <a:spcPts val="0"/>
                        </a:spcAft>
                      </a:pPr>
                      <a:r>
                        <a:rPr lang="en-US" sz="2400" dirty="0">
                          <a:solidFill>
                            <a:schemeClr val="tx1"/>
                          </a:solidFill>
                          <a:effectLst/>
                        </a:rPr>
                        <a:t>MS</a:t>
                      </a:r>
                      <a:r>
                        <a:rPr lang="en-US" sz="2400" baseline="-25000" dirty="0">
                          <a:solidFill>
                            <a:schemeClr val="tx1"/>
                          </a:solidFill>
                          <a:effectLst/>
                        </a:rPr>
                        <a:t>Error </a:t>
                      </a:r>
                      <a:r>
                        <a:rPr lang="en-US" sz="2400" dirty="0">
                          <a:solidFill>
                            <a:schemeClr val="tx1"/>
                          </a:solidFill>
                          <a:effectLst/>
                        </a:rPr>
                        <a:t>= SS</a:t>
                      </a:r>
                      <a:r>
                        <a:rPr lang="en-US" sz="2400" baseline="-25000" dirty="0">
                          <a:solidFill>
                            <a:schemeClr val="tx1"/>
                          </a:solidFill>
                          <a:effectLst/>
                        </a:rPr>
                        <a:t>Error</a:t>
                      </a:r>
                      <a:r>
                        <a:rPr lang="en-US" sz="2400" dirty="0">
                          <a:solidFill>
                            <a:schemeClr val="tx1"/>
                          </a:solidFill>
                          <a:effectLst/>
                        </a:rPr>
                        <a:t>/78</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451.4/78 = 5.78</a:t>
                      </a:r>
                      <a:endParaRPr lang="en-US" sz="2400" dirty="0">
                        <a:solidFill>
                          <a:schemeClr val="tx1"/>
                        </a:solidFill>
                        <a:effectLst/>
                        <a:latin typeface="Arial"/>
                        <a:ea typeface="Times New Roman"/>
                        <a:cs typeface="Times New Roman"/>
                      </a:endParaRPr>
                    </a:p>
                  </a:txBody>
                  <a:tcPr marL="68585" marR="68585" marT="0" marB="0"/>
                </a:tc>
                <a:tc gridSpan="2">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5" marR="68585" marT="0" marB="0"/>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 name="Rectangle 2"/>
          <p:cNvSpPr>
            <a:spLocks noChangeArrowheads="1"/>
          </p:cNvSpPr>
          <p:nvPr/>
        </p:nvSpPr>
        <p:spPr bwMode="auto">
          <a:xfrm>
            <a:off x="1302224" y="2081213"/>
            <a:ext cx="5833281" cy="830997"/>
          </a:xfrm>
          <a:prstGeom prst="rect">
            <a:avLst/>
          </a:prstGeom>
          <a:noFill/>
          <a:ln>
            <a:noFill/>
          </a:ln>
          <a:effectLst/>
        </p:spPr>
        <p:txBody>
          <a:bodyPr wrap="square" anchor="ctr">
            <a:spAutoFit/>
          </a:bodyPr>
          <a:lstStyle/>
          <a:p>
            <a:pPr>
              <a:defRPr/>
            </a:pPr>
            <a:r>
              <a:rPr lang="en-US" sz="2400" dirty="0">
                <a:latin typeface="+mn-lt"/>
                <a:ea typeface="Calibri" pitchFamily="34" charset="0"/>
                <a:cs typeface="Times New Roman" pitchFamily="18" charset="0"/>
              </a:rPr>
              <a:t>Table 19.7. </a:t>
            </a:r>
            <a:r>
              <a:rPr lang="en-US" sz="2400" i="1" dirty="0">
                <a:latin typeface="+mn-lt"/>
                <a:ea typeface="Calibri" pitchFamily="34" charset="0"/>
                <a:cs typeface="Times New Roman" pitchFamily="18" charset="0"/>
              </a:rPr>
              <a:t>F</a:t>
            </a:r>
            <a:r>
              <a:rPr lang="en-US" sz="2400" dirty="0">
                <a:latin typeface="+mn-lt"/>
                <a:ea typeface="Calibri" pitchFamily="34" charset="0"/>
                <a:cs typeface="Times New Roman" pitchFamily="18" charset="0"/>
              </a:rPr>
              <a:t>-Ratios: </a:t>
            </a:r>
            <a:r>
              <a:rPr lang="en-US" sz="2400" dirty="0">
                <a:latin typeface="+mn-lt"/>
                <a:ea typeface="Times New Roman" pitchFamily="18" charset="0"/>
                <a:cs typeface="Times New Roman" pitchFamily="18" charset="0"/>
              </a:rPr>
              <a:t>One-Way ANOVA Repeated Measures</a:t>
            </a:r>
            <a:endParaRPr lang="en-US" sz="2400" dirty="0">
              <a:latin typeface="+mn-lt"/>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5310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67218" y="1493293"/>
            <a:ext cx="6525904" cy="32834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Demonstrate the steps used in SPSS to execute one-way ANOVA repeated measures</a:t>
            </a:r>
          </a:p>
          <a:p>
            <a:r>
              <a:rPr lang="en-US" altLang="en-US" sz="2400" dirty="0"/>
              <a:t>Explain how to </a:t>
            </a:r>
            <a:r>
              <a:rPr lang="en-US" altLang="en-US" sz="2400" dirty="0" err="1"/>
              <a:t>analyse</a:t>
            </a:r>
            <a:r>
              <a:rPr lang="en-US" altLang="en-US" sz="2400" dirty="0"/>
              <a:t> and interpret the SPSS outputs of one-way ANOVA repeated measures</a:t>
            </a:r>
          </a:p>
          <a:p>
            <a:r>
              <a:rPr lang="en-US" altLang="en-US" sz="2400" dirty="0"/>
              <a:t>Describe the important formulae and calculations of main ANOVA table</a:t>
            </a:r>
          </a:p>
          <a:p>
            <a:r>
              <a:rPr lang="en-US" altLang="en-US" sz="2400" dirty="0"/>
              <a:t>Report the final results of one-way ANOVA repeated measures</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94514" y="1092912"/>
            <a:ext cx="4724400" cy="53117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r>
              <a:rPr lang="en-IN" sz="2400" b="1" dirty="0">
                <a:latin typeface="+mn-lt"/>
              </a:rPr>
              <a:t>Computing Effect Size</a:t>
            </a:r>
            <a:endParaRPr lang="en-US" sz="2400" b="1" dirty="0">
              <a:latin typeface="+mn-lt"/>
            </a:endParaRPr>
          </a:p>
        </p:txBody>
      </p:sp>
      <p:graphicFrame>
        <p:nvGraphicFramePr>
          <p:cNvPr id="3" name="Content Placeholder 5"/>
          <p:cNvGraphicFramePr>
            <a:graphicFrameLocks/>
          </p:cNvGraphicFramePr>
          <p:nvPr>
            <p:extLst>
              <p:ext uri="{D42A27DB-BD31-4B8C-83A1-F6EECF244321}">
                <p14:modId xmlns:p14="http://schemas.microsoft.com/office/powerpoint/2010/main" val="903038065"/>
              </p:ext>
            </p:extLst>
          </p:nvPr>
        </p:nvGraphicFramePr>
        <p:xfrm>
          <a:off x="1594514" y="3153770"/>
          <a:ext cx="6771564" cy="1463040"/>
        </p:xfrm>
        <a:graphic>
          <a:graphicData uri="http://schemas.openxmlformats.org/drawingml/2006/table">
            <a:tbl>
              <a:tblPr firstRow="1" firstCol="1" bandRow="1">
                <a:tableStyleId>{5940675A-B579-460E-94D1-54222C63F5DA}</a:tableStyleId>
              </a:tblPr>
              <a:tblGrid>
                <a:gridCol w="1628604">
                  <a:extLst>
                    <a:ext uri="{9D8B030D-6E8A-4147-A177-3AD203B41FA5}">
                      <a16:colId xmlns:a16="http://schemas.microsoft.com/office/drawing/2014/main" val="20000"/>
                    </a:ext>
                  </a:extLst>
                </a:gridCol>
                <a:gridCol w="2388600">
                  <a:extLst>
                    <a:ext uri="{9D8B030D-6E8A-4147-A177-3AD203B41FA5}">
                      <a16:colId xmlns:a16="http://schemas.microsoft.com/office/drawing/2014/main" val="20001"/>
                    </a:ext>
                  </a:extLst>
                </a:gridCol>
                <a:gridCol w="2754360">
                  <a:extLst>
                    <a:ext uri="{9D8B030D-6E8A-4147-A177-3AD203B41FA5}">
                      <a16:colId xmlns:a16="http://schemas.microsoft.com/office/drawing/2014/main" val="20002"/>
                    </a:ext>
                  </a:extLst>
                </a:gridCol>
              </a:tblGrid>
              <a:tr h="426720">
                <a:tc>
                  <a:txBody>
                    <a:bodyPr/>
                    <a:lstStyle/>
                    <a:p>
                      <a:pPr marL="0" marR="0" algn="ctr">
                        <a:spcBef>
                          <a:spcPts val="0"/>
                        </a:spcBef>
                        <a:spcAft>
                          <a:spcPts val="0"/>
                        </a:spcAft>
                      </a:pPr>
                      <a:r>
                        <a:rPr lang="en-US" sz="2400" dirty="0">
                          <a:solidFill>
                            <a:schemeClr val="tx1"/>
                          </a:solidFill>
                          <a:effectLst/>
                        </a:rPr>
                        <a:t>Partial Eta Squared</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Formulae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Value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655955">
                <a:tc>
                  <a:txBody>
                    <a:bodyPr/>
                    <a:lstStyle/>
                    <a:p>
                      <a:pPr marL="0" marR="0" algn="ctr">
                        <a:spcBef>
                          <a:spcPts val="0"/>
                        </a:spcBef>
                        <a:spcAft>
                          <a:spcPts val="0"/>
                        </a:spcAft>
                      </a:pPr>
                      <a:r>
                        <a:rPr lang="en-US" sz="2400" dirty="0">
                          <a:solidFill>
                            <a:schemeClr val="tx1"/>
                          </a:solidFill>
                          <a:effectLst/>
                        </a:rPr>
                        <a:t>η</a:t>
                      </a:r>
                      <a:r>
                        <a:rPr lang="en-US" sz="2400" baseline="30000" dirty="0">
                          <a:solidFill>
                            <a:schemeClr val="tx1"/>
                          </a:solidFill>
                          <a:effectLst/>
                        </a:rPr>
                        <a:t>2</a:t>
                      </a:r>
                      <a:r>
                        <a:rPr lang="en-US" sz="2400" baseline="-25000" dirty="0">
                          <a:solidFill>
                            <a:schemeClr val="tx1"/>
                          </a:solidFill>
                          <a:effectLst/>
                        </a:rPr>
                        <a:t>p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SS</a:t>
                      </a:r>
                      <a:r>
                        <a:rPr lang="en-US" sz="2400" baseline="-25000" dirty="0">
                          <a:solidFill>
                            <a:schemeClr val="tx1"/>
                          </a:solidFill>
                          <a:effectLst/>
                        </a:rPr>
                        <a:t>Condition</a:t>
                      </a:r>
                      <a:r>
                        <a:rPr lang="en-US" sz="2400" dirty="0">
                          <a:solidFill>
                            <a:schemeClr val="tx1"/>
                          </a:solidFill>
                          <a:effectLst/>
                        </a:rPr>
                        <a:t>/(Ss</a:t>
                      </a:r>
                      <a:r>
                        <a:rPr lang="en-US" sz="2400" baseline="-25000" dirty="0">
                          <a:solidFill>
                            <a:schemeClr val="tx1"/>
                          </a:solidFill>
                          <a:effectLst/>
                        </a:rPr>
                        <a:t>condition </a:t>
                      </a:r>
                      <a:r>
                        <a:rPr lang="en-US" sz="2400" dirty="0">
                          <a:solidFill>
                            <a:schemeClr val="tx1"/>
                          </a:solidFill>
                          <a:effectLst/>
                        </a:rPr>
                        <a:t>+  SS</a:t>
                      </a:r>
                      <a:r>
                        <a:rPr lang="en-US" sz="2400" baseline="-25000" dirty="0">
                          <a:solidFill>
                            <a:schemeClr val="tx1"/>
                          </a:solidFill>
                          <a:effectLst/>
                        </a:rPr>
                        <a:t>error)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77.2/17.2 + 451.4 = 0.16</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594514" y="1864329"/>
            <a:ext cx="5461379"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19.8. Effect Size: One-Way ANOVA Repeated Measures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79441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64693" y="456059"/>
            <a:ext cx="2867067" cy="461665"/>
          </a:xfrm>
          <a:prstGeom prst="rect">
            <a:avLst/>
          </a:prstGeom>
        </p:spPr>
        <p:txBody>
          <a:bodyPr wrap="none">
            <a:spAutoFit/>
          </a:bodyPr>
          <a:lstStyle/>
          <a:p>
            <a:pPr eaLnBrk="1" hangingPunct="1">
              <a:defRPr/>
            </a:pPr>
            <a:r>
              <a:rPr lang="en-US" sz="2400" b="1" dirty="0">
                <a:latin typeface="+mn-lt"/>
              </a:rPr>
              <a:t>Pairwise Comparison</a:t>
            </a:r>
          </a:p>
        </p:txBody>
      </p:sp>
      <p:graphicFrame>
        <p:nvGraphicFramePr>
          <p:cNvPr id="7" name="Table 6"/>
          <p:cNvGraphicFramePr>
            <a:graphicFrameLocks noGrp="1"/>
          </p:cNvGraphicFramePr>
          <p:nvPr>
            <p:extLst>
              <p:ext uri="{D42A27DB-BD31-4B8C-83A1-F6EECF244321}">
                <p14:modId xmlns:p14="http://schemas.microsoft.com/office/powerpoint/2010/main" val="1334647900"/>
              </p:ext>
            </p:extLst>
          </p:nvPr>
        </p:nvGraphicFramePr>
        <p:xfrm>
          <a:off x="1050879" y="1735891"/>
          <a:ext cx="7942997" cy="4362450"/>
        </p:xfrm>
        <a:graphic>
          <a:graphicData uri="http://schemas.openxmlformats.org/drawingml/2006/table">
            <a:tbl>
              <a:tblPr/>
              <a:tblGrid>
                <a:gridCol w="1150474">
                  <a:extLst>
                    <a:ext uri="{9D8B030D-6E8A-4147-A177-3AD203B41FA5}">
                      <a16:colId xmlns:a16="http://schemas.microsoft.com/office/drawing/2014/main" val="20000"/>
                    </a:ext>
                  </a:extLst>
                </a:gridCol>
                <a:gridCol w="977114">
                  <a:extLst>
                    <a:ext uri="{9D8B030D-6E8A-4147-A177-3AD203B41FA5}">
                      <a16:colId xmlns:a16="http://schemas.microsoft.com/office/drawing/2014/main" val="20001"/>
                    </a:ext>
                  </a:extLst>
                </a:gridCol>
                <a:gridCol w="935746">
                  <a:extLst>
                    <a:ext uri="{9D8B030D-6E8A-4147-A177-3AD203B41FA5}">
                      <a16:colId xmlns:a16="http://schemas.microsoft.com/office/drawing/2014/main" val="20002"/>
                    </a:ext>
                  </a:extLst>
                </a:gridCol>
                <a:gridCol w="728897">
                  <a:extLst>
                    <a:ext uri="{9D8B030D-6E8A-4147-A177-3AD203B41FA5}">
                      <a16:colId xmlns:a16="http://schemas.microsoft.com/office/drawing/2014/main" val="20003"/>
                    </a:ext>
                  </a:extLst>
                </a:gridCol>
                <a:gridCol w="1150474">
                  <a:extLst>
                    <a:ext uri="{9D8B030D-6E8A-4147-A177-3AD203B41FA5}">
                      <a16:colId xmlns:a16="http://schemas.microsoft.com/office/drawing/2014/main" val="20004"/>
                    </a:ext>
                  </a:extLst>
                </a:gridCol>
                <a:gridCol w="1499161">
                  <a:extLst>
                    <a:ext uri="{9D8B030D-6E8A-4147-A177-3AD203B41FA5}">
                      <a16:colId xmlns:a16="http://schemas.microsoft.com/office/drawing/2014/main" val="20005"/>
                    </a:ext>
                  </a:extLst>
                </a:gridCol>
                <a:gridCol w="1501131">
                  <a:extLst>
                    <a:ext uri="{9D8B030D-6E8A-4147-A177-3AD203B41FA5}">
                      <a16:colId xmlns:a16="http://schemas.microsoft.com/office/drawing/2014/main" val="20006"/>
                    </a:ext>
                  </a:extLst>
                </a:gridCol>
              </a:tblGrid>
              <a:tr h="561331">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AutoNum type="romanUcParenBoth"/>
                        <a:tabLst/>
                      </a:pPr>
                      <a:r>
                        <a:rPr kumimoji="0" lang="en-US" sz="1800" b="0" i="0" u="none" strike="noStrike" cap="none" normalizeH="0" baseline="0" dirty="0">
                          <a:ln>
                            <a:noFill/>
                          </a:ln>
                          <a:solidFill>
                            <a:schemeClr val="tx1"/>
                          </a:solidFill>
                          <a:effectLst/>
                          <a:latin typeface="+mn-lt"/>
                        </a:rPr>
                        <a:t>(I) Method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(J) Methods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Difference (I–J)</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Std. Error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mn-lt"/>
                        </a:rPr>
                        <a:t>Sig.</a:t>
                      </a:r>
                      <a:r>
                        <a:rPr kumimoji="0" lang="en-US" sz="1800" b="0" i="0" u="none" strike="noStrike" cap="none" normalizeH="0" baseline="30000" dirty="0" err="1">
                          <a:ln>
                            <a:noFill/>
                          </a:ln>
                          <a:solidFill>
                            <a:schemeClr val="tx1"/>
                          </a:solidFill>
                          <a:effectLst/>
                          <a:latin typeface="+mn-lt"/>
                        </a:rPr>
                        <a:t>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95% Confidence Interval for Difference</a:t>
                      </a:r>
                      <a:r>
                        <a:rPr kumimoji="0" lang="en-US" sz="1800" b="0" i="0" u="none" strike="noStrike" cap="none" normalizeH="0" baseline="30000" dirty="0">
                          <a:ln>
                            <a:noFill/>
                          </a:ln>
                          <a:solidFill>
                            <a:schemeClr val="tx1"/>
                          </a:solidFill>
                          <a:effectLst/>
                          <a:latin typeface="+mn-lt"/>
                        </a:rPr>
                        <a:t>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770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Lower Bound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Upper Bound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099">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−1.850</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0.544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−0.490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09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−1.500</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0.480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−0.298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099">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1.850</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0.544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0.490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3.210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09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0.350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0.585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−1.112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1.812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099">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1.500</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0.480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0.010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0.298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099">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−0.350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0.585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−1.812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1.112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7099">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30000" dirty="0" err="1">
                          <a:ln>
                            <a:noFill/>
                          </a:ln>
                          <a:solidFill>
                            <a:schemeClr val="tx1"/>
                          </a:solidFill>
                          <a:effectLst/>
                          <a:latin typeface="+mn-lt"/>
                        </a:rPr>
                        <a:t>a</a:t>
                      </a:r>
                      <a:r>
                        <a:rPr kumimoji="0" lang="en-US" sz="1800" b="0" i="0" u="none" strike="noStrike" cap="none" normalizeH="0" baseline="0" dirty="0" err="1">
                          <a:ln>
                            <a:noFill/>
                          </a:ln>
                          <a:solidFill>
                            <a:schemeClr val="tx1"/>
                          </a:solidFill>
                          <a:effectLst/>
                          <a:latin typeface="+mn-lt"/>
                        </a:rPr>
                        <a:t>The</a:t>
                      </a:r>
                      <a:r>
                        <a:rPr kumimoji="0" lang="en-US" sz="1800" b="0" i="0" u="none" strike="noStrike" cap="none" normalizeH="0" baseline="0" dirty="0">
                          <a:ln>
                            <a:noFill/>
                          </a:ln>
                          <a:solidFill>
                            <a:schemeClr val="tx1"/>
                          </a:solidFill>
                          <a:effectLst/>
                          <a:latin typeface="+mn-lt"/>
                        </a:rPr>
                        <a:t> mean difference is significant at the 0.05 level.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77099">
                <a:tc gridSpan="7">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30000" dirty="0" err="1">
                          <a:ln>
                            <a:noFill/>
                          </a:ln>
                          <a:solidFill>
                            <a:schemeClr val="tx1"/>
                          </a:solidFill>
                          <a:effectLst/>
                          <a:latin typeface="+mn-lt"/>
                        </a:rPr>
                        <a:t>b</a:t>
                      </a:r>
                      <a:r>
                        <a:rPr kumimoji="0" lang="en-US" sz="1800" b="0" i="0" u="none" strike="noStrike" cap="none" normalizeH="0" baseline="0" dirty="0" err="1">
                          <a:ln>
                            <a:noFill/>
                          </a:ln>
                          <a:solidFill>
                            <a:schemeClr val="tx1"/>
                          </a:solidFill>
                          <a:effectLst/>
                          <a:latin typeface="+mn-lt"/>
                        </a:rPr>
                        <a:t>Adjustment</a:t>
                      </a:r>
                      <a:r>
                        <a:rPr kumimoji="0" lang="en-US" sz="1800" b="0" i="0" u="none" strike="noStrike" cap="none" normalizeH="0" baseline="0" dirty="0">
                          <a:ln>
                            <a:noFill/>
                          </a:ln>
                          <a:solidFill>
                            <a:schemeClr val="tx1"/>
                          </a:solidFill>
                          <a:effectLst/>
                          <a:latin typeface="+mn-lt"/>
                        </a:rPr>
                        <a:t> for multiple comparisons: Bonferroni.</a:t>
                      </a:r>
                      <a:endParaRPr kumimoji="0" lang="en-US" sz="18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8" name="Rectangle 2"/>
          <p:cNvSpPr>
            <a:spLocks noChangeArrowheads="1"/>
          </p:cNvSpPr>
          <p:nvPr/>
        </p:nvSpPr>
        <p:spPr bwMode="auto">
          <a:xfrm>
            <a:off x="1264693" y="904895"/>
            <a:ext cx="6929248"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19.9. Pairwise Comparison: One-Way ANOVA Repeated Measures</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7076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6137" y="1630008"/>
            <a:ext cx="5736609" cy="277822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z="2400" dirty="0"/>
              <a:t>On the basis of </a:t>
            </a:r>
            <a:r>
              <a:rPr lang="en-US" altLang="en-US" sz="2400" i="1" dirty="0"/>
              <a:t>p</a:t>
            </a:r>
            <a:r>
              <a:rPr lang="en-US" altLang="en-US" sz="2400" dirty="0"/>
              <a:t>-value (at 5% level of significance), we have statistical evidence in support for not to reject the null hypothesis of equal taste preference for only one pair (2 and 3; One-bowl and Cream-and-whip-method) among all the possible pairs due to higher </a:t>
            </a:r>
            <a:r>
              <a:rPr lang="en-US" altLang="en-US" sz="2400" i="1" dirty="0"/>
              <a:t>p</a:t>
            </a:r>
            <a:r>
              <a:rPr lang="en-US" altLang="en-US" sz="2400" dirty="0"/>
              <a:t>-values.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756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1354" y="135933"/>
            <a:ext cx="7919042" cy="8842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defTabSz="914400">
              <a:defRPr/>
            </a:pPr>
            <a:r>
              <a:rPr lang="en-US" sz="3400" b="1" kern="0" dirty="0">
                <a:solidFill>
                  <a:schemeClr val="tx1"/>
                </a:solidFill>
                <a:latin typeface="+mn-lt"/>
              </a:rPr>
              <a:t>Sample Data with Repeated Observations</a:t>
            </a:r>
          </a:p>
        </p:txBody>
      </p:sp>
      <p:graphicFrame>
        <p:nvGraphicFramePr>
          <p:cNvPr id="3" name="Content Placeholder 5"/>
          <p:cNvGraphicFramePr>
            <a:graphicFrameLocks/>
          </p:cNvGraphicFramePr>
          <p:nvPr>
            <p:extLst>
              <p:ext uri="{D42A27DB-BD31-4B8C-83A1-F6EECF244321}">
                <p14:modId xmlns:p14="http://schemas.microsoft.com/office/powerpoint/2010/main" val="754358827"/>
              </p:ext>
            </p:extLst>
          </p:nvPr>
        </p:nvGraphicFramePr>
        <p:xfrm>
          <a:off x="625857" y="1481835"/>
          <a:ext cx="7815285" cy="4548586"/>
        </p:xfrm>
        <a:graphic>
          <a:graphicData uri="http://schemas.openxmlformats.org/drawingml/2006/table">
            <a:tbl>
              <a:tblPr firstRow="1" firstCol="1" bandRow="1">
                <a:tableStyleId>{5940675A-B579-460E-94D1-54222C63F5DA}</a:tableStyleId>
              </a:tblPr>
              <a:tblGrid>
                <a:gridCol w="1366549">
                  <a:extLst>
                    <a:ext uri="{9D8B030D-6E8A-4147-A177-3AD203B41FA5}">
                      <a16:colId xmlns:a16="http://schemas.microsoft.com/office/drawing/2014/main" val="20000"/>
                    </a:ext>
                  </a:extLst>
                </a:gridCol>
                <a:gridCol w="1464161">
                  <a:extLst>
                    <a:ext uri="{9D8B030D-6E8A-4147-A177-3AD203B41FA5}">
                      <a16:colId xmlns:a16="http://schemas.microsoft.com/office/drawing/2014/main" val="20001"/>
                    </a:ext>
                  </a:extLst>
                </a:gridCol>
                <a:gridCol w="1497638">
                  <a:extLst>
                    <a:ext uri="{9D8B030D-6E8A-4147-A177-3AD203B41FA5}">
                      <a16:colId xmlns:a16="http://schemas.microsoft.com/office/drawing/2014/main" val="20002"/>
                    </a:ext>
                  </a:extLst>
                </a:gridCol>
                <a:gridCol w="1803266">
                  <a:extLst>
                    <a:ext uri="{9D8B030D-6E8A-4147-A177-3AD203B41FA5}">
                      <a16:colId xmlns:a16="http://schemas.microsoft.com/office/drawing/2014/main" val="20003"/>
                    </a:ext>
                  </a:extLst>
                </a:gridCol>
                <a:gridCol w="1683671">
                  <a:extLst>
                    <a:ext uri="{9D8B030D-6E8A-4147-A177-3AD203B41FA5}">
                      <a16:colId xmlns:a16="http://schemas.microsoft.com/office/drawing/2014/main" val="20004"/>
                    </a:ext>
                  </a:extLst>
                </a:gridCol>
              </a:tblGrid>
              <a:tr h="262009">
                <a:tc rowSpan="2">
                  <a:txBody>
                    <a:bodyPr/>
                    <a:lstStyle/>
                    <a:p>
                      <a:pPr marL="0" marR="0">
                        <a:lnSpc>
                          <a:spcPct val="115000"/>
                        </a:lnSpc>
                        <a:spcBef>
                          <a:spcPts val="0"/>
                        </a:spcBef>
                        <a:spcAft>
                          <a:spcPts val="0"/>
                        </a:spcAft>
                      </a:pPr>
                      <a:r>
                        <a:rPr lang="en-US" sz="1600" dirty="0">
                          <a:solidFill>
                            <a:schemeClr val="tx1"/>
                          </a:solidFill>
                          <a:effectLst/>
                          <a:latin typeface="+mn-lt"/>
                        </a:rPr>
                        <a:t>Subjects  </a:t>
                      </a:r>
                      <a:endParaRPr lang="en-US" sz="1600" dirty="0">
                        <a:solidFill>
                          <a:schemeClr val="tx1"/>
                        </a:solidFill>
                        <a:effectLst/>
                        <a:latin typeface="+mn-lt"/>
                        <a:ea typeface="Times New Roman"/>
                        <a:cs typeface="Times New Roman"/>
                      </a:endParaRPr>
                    </a:p>
                  </a:txBody>
                  <a:tcPr marL="67352" marR="67352" marT="0" marB="0" anchor="b"/>
                </a:tc>
                <a:tc gridSpan="3">
                  <a:txBody>
                    <a:bodyPr/>
                    <a:lstStyle/>
                    <a:p>
                      <a:pPr marL="0" marR="0" algn="ctr">
                        <a:lnSpc>
                          <a:spcPct val="115000"/>
                        </a:lnSpc>
                        <a:spcBef>
                          <a:spcPts val="0"/>
                        </a:spcBef>
                        <a:spcAft>
                          <a:spcPts val="0"/>
                        </a:spcAft>
                      </a:pPr>
                      <a:r>
                        <a:rPr lang="en-US" sz="1600" dirty="0">
                          <a:solidFill>
                            <a:schemeClr val="tx1"/>
                          </a:solidFill>
                          <a:effectLst/>
                          <a:latin typeface="+mn-lt"/>
                        </a:rPr>
                        <a:t>Conditions- Recipe Methods</a:t>
                      </a:r>
                      <a:endParaRPr lang="en-US" sz="1600" dirty="0">
                        <a:solidFill>
                          <a:schemeClr val="tx1"/>
                        </a:solidFill>
                        <a:effectLst/>
                        <a:latin typeface="+mn-lt"/>
                        <a:ea typeface="Times New Roman"/>
                        <a:cs typeface="Times New Roman"/>
                      </a:endParaRPr>
                    </a:p>
                  </a:txBody>
                  <a:tcPr marL="67352" marR="67352" marT="0" marB="0" anchor="b"/>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r>
                        <a:rPr lang="en-US" sz="1600" dirty="0">
                          <a:solidFill>
                            <a:schemeClr val="tx1"/>
                          </a:solidFill>
                          <a:effectLst/>
                          <a:latin typeface="+mn-lt"/>
                        </a:rPr>
                        <a:t>Subject Means (Blocking Mean)</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0"/>
                  </a:ext>
                </a:extLst>
              </a:tr>
              <a:tr h="610062">
                <a:tc vMerge="1">
                  <a:txBody>
                    <a:bodyPr/>
                    <a:lstStyle/>
                    <a:p>
                      <a:endParaRPr lang="en-US"/>
                    </a:p>
                  </a:txBody>
                  <a:tcPr/>
                </a:tc>
                <a:tc>
                  <a:txBody>
                    <a:bodyPr/>
                    <a:lstStyle/>
                    <a:p>
                      <a:pPr marL="0" marR="0" algn="ctr">
                        <a:lnSpc>
                          <a:spcPct val="115000"/>
                        </a:lnSpc>
                        <a:spcBef>
                          <a:spcPts val="0"/>
                        </a:spcBef>
                        <a:spcAft>
                          <a:spcPts val="0"/>
                        </a:spcAft>
                      </a:pPr>
                      <a:r>
                        <a:rPr lang="en-US" sz="1600" dirty="0">
                          <a:solidFill>
                            <a:schemeClr val="tx1"/>
                          </a:solidFill>
                          <a:effectLst/>
                          <a:latin typeface="+mn-lt"/>
                        </a:rPr>
                        <a:t>Creaming</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One-bowl</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Cream-and-Whip</a:t>
                      </a:r>
                      <a:endParaRPr lang="en-US" sz="1600" dirty="0">
                        <a:solidFill>
                          <a:schemeClr val="tx1"/>
                        </a:solidFill>
                        <a:effectLst/>
                        <a:latin typeface="+mn-lt"/>
                        <a:ea typeface="Times New Roman"/>
                        <a:cs typeface="Times New Roman"/>
                      </a:endParaRPr>
                    </a:p>
                  </a:txBody>
                  <a:tcPr marL="67352" marR="67352" marT="0" marB="0" anchor="b"/>
                </a:tc>
                <a:tc vMerge="1">
                  <a:txBody>
                    <a:bodyPr/>
                    <a:lstStyle/>
                    <a:p>
                      <a:endParaRPr lang="en-US"/>
                    </a:p>
                  </a:txBody>
                  <a:tcPr/>
                </a:tc>
                <a:extLst>
                  <a:ext uri="{0D108BD9-81ED-4DB2-BD59-A6C34878D82A}">
                    <a16:rowId xmlns:a16="http://schemas.microsoft.com/office/drawing/2014/main" val="10001"/>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1</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2"/>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2</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4</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3"/>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4</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8</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5.00</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4"/>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4</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5.67</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5"/>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1</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2</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2.67</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6"/>
                  </a:ext>
                </a:extLst>
              </a:tr>
              <a:tr h="262009">
                <a:tc gridSpan="5">
                  <a:txBody>
                    <a:bodyPr/>
                    <a:lstStyle/>
                    <a:p>
                      <a:pPr>
                        <a:lnSpc>
                          <a:spcPct val="115000"/>
                        </a:lnSpc>
                      </a:pPr>
                      <a:endParaRPr lang="en-US" sz="1600" dirty="0">
                        <a:solidFill>
                          <a:schemeClr val="tx1"/>
                        </a:solidFill>
                        <a:effectLst/>
                        <a:latin typeface="+mn-lt"/>
                      </a:endParaRPr>
                    </a:p>
                  </a:txBody>
                  <a:tcPr marL="67352" marR="67352"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7</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8"/>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36</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2</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8</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09"/>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37</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2</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5</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4.00</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10"/>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38</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8</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6.67</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11"/>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39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7</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3</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4.33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12"/>
                  </a:ext>
                </a:extLst>
              </a:tr>
              <a:tr h="262009">
                <a:tc>
                  <a:txBody>
                    <a:bodyPr/>
                    <a:lstStyle/>
                    <a:p>
                      <a:pPr marL="0" marR="0" algn="ctr">
                        <a:lnSpc>
                          <a:spcPct val="115000"/>
                        </a:lnSpc>
                        <a:spcBef>
                          <a:spcPts val="0"/>
                        </a:spcBef>
                        <a:spcAft>
                          <a:spcPts val="0"/>
                        </a:spcAft>
                      </a:pPr>
                      <a:r>
                        <a:rPr lang="en-US" sz="1600" dirty="0">
                          <a:solidFill>
                            <a:schemeClr val="tx1"/>
                          </a:solidFill>
                          <a:effectLst/>
                          <a:latin typeface="+mn-lt"/>
                        </a:rPr>
                        <a:t>40</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9</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4</a:t>
                      </a:r>
                      <a:endParaRPr lang="en-US" sz="1600" dirty="0">
                        <a:solidFill>
                          <a:schemeClr val="tx1"/>
                        </a:solidFill>
                        <a:effectLst/>
                        <a:latin typeface="+mn-lt"/>
                        <a:ea typeface="Times New Roman"/>
                        <a:cs typeface="Times New Roman"/>
                      </a:endParaRPr>
                    </a:p>
                  </a:txBody>
                  <a:tcPr marL="67352" marR="67352" marT="0" marB="0" anchor="b"/>
                </a:tc>
                <a:tc>
                  <a:txBody>
                    <a:bodyPr/>
                    <a:lstStyle/>
                    <a:p>
                      <a:pPr marL="0" marR="0" algn="ctr">
                        <a:lnSpc>
                          <a:spcPct val="115000"/>
                        </a:lnSpc>
                        <a:spcBef>
                          <a:spcPts val="0"/>
                        </a:spcBef>
                        <a:spcAft>
                          <a:spcPts val="0"/>
                        </a:spcAft>
                      </a:pPr>
                      <a:r>
                        <a:rPr lang="en-US" sz="1600" dirty="0">
                          <a:solidFill>
                            <a:schemeClr val="tx1"/>
                          </a:solidFill>
                          <a:effectLst/>
                          <a:latin typeface="+mn-lt"/>
                        </a:rPr>
                        <a:t>6.33</a:t>
                      </a:r>
                      <a:endParaRPr lang="en-US" sz="1600" dirty="0">
                        <a:solidFill>
                          <a:schemeClr val="tx1"/>
                        </a:solidFill>
                        <a:effectLst/>
                        <a:latin typeface="+mn-lt"/>
                        <a:ea typeface="Times New Roman"/>
                        <a:cs typeface="Times New Roman"/>
                      </a:endParaRPr>
                    </a:p>
                  </a:txBody>
                  <a:tcPr marL="67352" marR="67352" marT="0" marB="0" anchor="b"/>
                </a:tc>
                <a:extLst>
                  <a:ext uri="{0D108BD9-81ED-4DB2-BD59-A6C34878D82A}">
                    <a16:rowId xmlns:a16="http://schemas.microsoft.com/office/drawing/2014/main" val="10013"/>
                  </a:ext>
                </a:extLst>
              </a:tr>
              <a:tr h="262009">
                <a:tc>
                  <a:txBody>
                    <a:bodyPr/>
                    <a:lstStyle/>
                    <a:p>
                      <a:pPr>
                        <a:lnSpc>
                          <a:spcPct val="115000"/>
                        </a:lnSpc>
                      </a:pPr>
                      <a:endParaRPr lang="en-US" sz="1600" dirty="0">
                        <a:solidFill>
                          <a:schemeClr val="tx1"/>
                        </a:solidFill>
                        <a:effectLst/>
                        <a:latin typeface="+mn-lt"/>
                      </a:endParaRPr>
                    </a:p>
                  </a:txBody>
                  <a:tcPr marL="67352" marR="67352" marT="0" marB="0" anchor="b"/>
                </a:tc>
                <a:tc>
                  <a:txBody>
                    <a:bodyPr/>
                    <a:lstStyle/>
                    <a:p>
                      <a:endParaRPr lang="en-US" sz="1600" dirty="0">
                        <a:solidFill>
                          <a:schemeClr val="tx1"/>
                        </a:solidFill>
                        <a:latin typeface="+mn-lt"/>
                      </a:endParaRPr>
                    </a:p>
                  </a:txBody>
                  <a:tcPr marL="67352" marR="67352" marT="0" marB="0" anchor="b">
                    <a:blipFill rotWithShape="1">
                      <a:blip r:embed="rId2"/>
                      <a:stretch>
                        <a:fillRect l="-93085" t="-1848571" r="-339362" b="-165714"/>
                      </a:stretch>
                    </a:blipFill>
                  </a:tcPr>
                </a:tc>
                <a:tc>
                  <a:txBody>
                    <a:bodyPr/>
                    <a:lstStyle/>
                    <a:p>
                      <a:endParaRPr lang="en-US" sz="1600" dirty="0">
                        <a:solidFill>
                          <a:schemeClr val="tx1"/>
                        </a:solidFill>
                        <a:latin typeface="+mn-lt"/>
                      </a:endParaRPr>
                    </a:p>
                  </a:txBody>
                  <a:tcPr marL="67352" marR="67352" marT="0" marB="0">
                    <a:blipFill rotWithShape="1">
                      <a:blip r:embed="rId2"/>
                      <a:stretch>
                        <a:fillRect l="-190052" t="-1848571" r="-234031" b="-165714"/>
                      </a:stretch>
                    </a:blipFill>
                  </a:tcPr>
                </a:tc>
                <a:tc>
                  <a:txBody>
                    <a:bodyPr/>
                    <a:lstStyle/>
                    <a:p>
                      <a:endParaRPr lang="en-US" sz="1600" dirty="0">
                        <a:solidFill>
                          <a:schemeClr val="tx1"/>
                        </a:solidFill>
                        <a:latin typeface="+mn-lt"/>
                      </a:endParaRPr>
                    </a:p>
                  </a:txBody>
                  <a:tcPr marL="67352" marR="67352" marT="0" marB="0">
                    <a:blipFill rotWithShape="1">
                      <a:blip r:embed="rId2"/>
                      <a:stretch>
                        <a:fillRect l="-239827" t="-1848571" r="-93506" b="-165714"/>
                      </a:stretch>
                    </a:blipFill>
                  </a:tcPr>
                </a:tc>
                <a:tc>
                  <a:txBody>
                    <a:bodyPr/>
                    <a:lstStyle/>
                    <a:p>
                      <a:pPr>
                        <a:lnSpc>
                          <a:spcPct val="115000"/>
                        </a:lnSpc>
                      </a:pPr>
                      <a:endParaRPr lang="en-US" sz="1600" dirty="0">
                        <a:solidFill>
                          <a:schemeClr val="tx1"/>
                        </a:solidFill>
                        <a:effectLst/>
                        <a:latin typeface="+mn-lt"/>
                      </a:endParaRPr>
                    </a:p>
                  </a:txBody>
                  <a:tcPr marL="67352" marR="67352" marT="0" marB="0" anchor="b"/>
                </a:tc>
                <a:extLst>
                  <a:ext uri="{0D108BD9-81ED-4DB2-BD59-A6C34878D82A}">
                    <a16:rowId xmlns:a16="http://schemas.microsoft.com/office/drawing/2014/main" val="10014"/>
                  </a:ext>
                </a:extLst>
              </a:tr>
              <a:tr h="230161">
                <a:tc gridSpan="5">
                  <a:txBody>
                    <a:bodyPr/>
                    <a:lstStyle/>
                    <a:p>
                      <a:endParaRPr lang="en-US" sz="1600" dirty="0">
                        <a:solidFill>
                          <a:schemeClr val="tx1"/>
                        </a:solidFill>
                        <a:latin typeface="+mn-lt"/>
                      </a:endParaRPr>
                    </a:p>
                  </a:txBody>
                  <a:tcPr marL="67352" marR="67352" marT="0" marB="0" anchor="b">
                    <a:blipFill rotWithShape="1">
                      <a:blip r:embed="rId2"/>
                      <a:stretch>
                        <a:fillRect t="-1550000" b="-31818"/>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bl>
          </a:graphicData>
        </a:graphic>
      </p:graphicFrame>
      <p:sp>
        <p:nvSpPr>
          <p:cNvPr id="5" name="Rectangle 1"/>
          <p:cNvSpPr>
            <a:spLocks noChangeArrowheads="1"/>
          </p:cNvSpPr>
          <p:nvPr/>
        </p:nvSpPr>
        <p:spPr bwMode="auto">
          <a:xfrm>
            <a:off x="501354" y="1014399"/>
            <a:ext cx="8192069" cy="461665"/>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19.10. Sample-Data: One-Way ANOVA Repeated Measures</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98801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74008"/>
            <a:ext cx="7546075" cy="5220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Displaying Estimated Marginal Means </a:t>
            </a:r>
          </a:p>
        </p:txBody>
      </p:sp>
      <p:sp>
        <p:nvSpPr>
          <p:cNvPr id="3" name="Content Placeholder 2"/>
          <p:cNvSpPr txBox="1">
            <a:spLocks/>
          </p:cNvSpPr>
          <p:nvPr/>
        </p:nvSpPr>
        <p:spPr>
          <a:xfrm>
            <a:off x="4724401" y="1303764"/>
            <a:ext cx="4035424" cy="3843337"/>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estimated marginal means of </a:t>
            </a:r>
            <a:r>
              <a:rPr lang="en-US" altLang="en-US" sz="2400" i="1" dirty="0"/>
              <a:t>taste preference</a:t>
            </a:r>
            <a:r>
              <a:rPr lang="en-US" altLang="en-US" sz="2400" dirty="0"/>
              <a:t> is</a:t>
            </a:r>
            <a:r>
              <a:rPr lang="en-US" altLang="en-US" sz="2400" i="1" dirty="0"/>
              <a:t> </a:t>
            </a:r>
            <a:r>
              <a:rPr lang="en-US" altLang="en-US" sz="2400" dirty="0"/>
              <a:t>displayed at vertical (Y) axis, whereas three recipe methods are at horizontal (X) axis.</a:t>
            </a:r>
          </a:p>
          <a:p>
            <a:pPr algn="just"/>
            <a:endParaRPr lang="en-US" altLang="en-US" sz="2400" dirty="0"/>
          </a:p>
          <a:p>
            <a:pPr algn="just"/>
            <a:r>
              <a:rPr lang="en-US" altLang="en-US" sz="2400" dirty="0"/>
              <a:t>We can easily interpret a significant difference in the taste preference among all the methods as shown in Figure 19.7.</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58" y="2362200"/>
            <a:ext cx="3886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36979" y="1303764"/>
            <a:ext cx="3987421" cy="830997"/>
          </a:xfrm>
          <a:prstGeom prst="rect">
            <a:avLst/>
          </a:prstGeom>
        </p:spPr>
        <p:txBody>
          <a:bodyPr wrap="square">
            <a:spAutoFit/>
          </a:bodyPr>
          <a:lstStyle/>
          <a:p>
            <a:pPr eaLnBrk="1" hangingPunct="1">
              <a:defRPr/>
            </a:pPr>
            <a:r>
              <a:rPr lang="en-US" sz="2400" dirty="0">
                <a:latin typeface="+mn-lt"/>
              </a:rPr>
              <a:t>Figure 19.7. Displaying Interaction between Factors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2241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4624" y="-20473"/>
            <a:ext cx="7799696" cy="9075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200" b="1" dirty="0">
                <a:latin typeface="+mn-lt"/>
              </a:rPr>
              <a:t>Reporting the Results of One-Way ANOVA Repeated Measures</a:t>
            </a:r>
            <a:endParaRPr lang="en-US" sz="3200" b="1" dirty="0">
              <a:latin typeface="+mn-lt"/>
            </a:endParaRPr>
          </a:p>
        </p:txBody>
      </p:sp>
      <p:sp>
        <p:nvSpPr>
          <p:cNvPr id="3" name="Content Placeholder 2"/>
          <p:cNvSpPr txBox="1">
            <a:spLocks/>
          </p:cNvSpPr>
          <p:nvPr/>
        </p:nvSpPr>
        <p:spPr>
          <a:xfrm>
            <a:off x="491320" y="1295399"/>
            <a:ext cx="8202304" cy="461303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The </a:t>
            </a:r>
            <a:r>
              <a:rPr lang="en-US" sz="2400" i="1" dirty="0"/>
              <a:t>p</a:t>
            </a:r>
            <a:r>
              <a:rPr lang="en-US" sz="2400" dirty="0"/>
              <a:t>-values associated with </a:t>
            </a:r>
            <a:r>
              <a:rPr lang="en-US" sz="2400" i="1" dirty="0"/>
              <a:t>F</a:t>
            </a:r>
            <a:r>
              <a:rPr lang="en-US" sz="2400" dirty="0"/>
              <a:t>-statistic in </a:t>
            </a:r>
            <a:r>
              <a:rPr lang="en-US" sz="2400" dirty="0" err="1"/>
              <a:t>sphericity</a:t>
            </a:r>
            <a:r>
              <a:rPr lang="en-US" sz="2400" dirty="0"/>
              <a:t> assumed condition [F</a:t>
            </a:r>
            <a:r>
              <a:rPr lang="en-US" sz="2400" baseline="-25000" dirty="0"/>
              <a:t> </a:t>
            </a:r>
            <a:r>
              <a:rPr lang="en-US" sz="2400" dirty="0"/>
              <a:t>(2,78) = 6.6,  </a:t>
            </a:r>
            <a:r>
              <a:rPr lang="en-US" sz="2400" i="1" dirty="0"/>
              <a:t>p</a:t>
            </a:r>
            <a:r>
              <a:rPr lang="en-US" sz="2400" dirty="0"/>
              <a:t> &lt; 0.05, 0.002)] is less than 5 per cent level of significance. Hence, we reject the null hypothesis of equal taste preference for all the three methods.  </a:t>
            </a:r>
          </a:p>
          <a:p>
            <a:pPr algn="just">
              <a:defRPr/>
            </a:pPr>
            <a:r>
              <a:rPr lang="en-US" sz="2400" dirty="0"/>
              <a:t>The results of pair-wise comparison of main effect form the measures of </a:t>
            </a:r>
            <a:r>
              <a:rPr lang="en-US" sz="2400" dirty="0" err="1"/>
              <a:t>Bonferroni</a:t>
            </a:r>
            <a:r>
              <a:rPr lang="en-US" sz="2400" dirty="0"/>
              <a:t> confidence interval adjustment and indicate that null hypothesis of equal taste preference is fail to reject for only one pair (2 and 3; One-bowl and Cream-and-whip-method) among due to higher </a:t>
            </a:r>
            <a:r>
              <a:rPr lang="en-US" sz="2400" i="1" dirty="0"/>
              <a:t>p</a:t>
            </a:r>
            <a:r>
              <a:rPr lang="en-US" sz="2400" dirty="0"/>
              <a:t>-value (</a:t>
            </a:r>
            <a:r>
              <a:rPr lang="en-US" sz="2400" i="1" dirty="0"/>
              <a:t>p </a:t>
            </a:r>
            <a:r>
              <a:rPr lang="en-US" sz="2400" dirty="0"/>
              <a:t>&gt; 0.05, 1.00) at 5 per cent </a:t>
            </a:r>
            <a:r>
              <a:rPr lang="en-US" sz="2400" dirty="0" err="1"/>
              <a:t>LoS</a:t>
            </a:r>
            <a:r>
              <a:rPr lang="en-US" sz="2400" dirty="0"/>
              <a:t>. </a:t>
            </a:r>
          </a:p>
          <a:p>
            <a:pPr algn="just">
              <a:defRPr/>
            </a:pPr>
            <a:r>
              <a:rPr lang="en-US" sz="2400" dirty="0"/>
              <a:t>The measure of </a:t>
            </a:r>
            <a:r>
              <a:rPr lang="en-IN" sz="2400" dirty="0"/>
              <a:t>Partial Eta Squared</a:t>
            </a:r>
            <a:r>
              <a:rPr lang="en-US" sz="2400" dirty="0"/>
              <a:t> indicates that 16 per cent proportion of variance in the taste preference is explained by the factors incorporated in the experiment.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83433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28650" y="176666"/>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2947311"/>
              </p:ext>
            </p:extLst>
          </p:nvPr>
        </p:nvGraphicFramePr>
        <p:xfrm>
          <a:off x="977536" y="1502229"/>
          <a:ext cx="7785464" cy="4023360"/>
        </p:xfrm>
        <a:graphic>
          <a:graphicData uri="http://schemas.openxmlformats.org/drawingml/2006/table">
            <a:tbl>
              <a:tblPr firstRow="1" firstCol="1" bandRow="1">
                <a:tableStyleId>{5940675A-B579-460E-94D1-54222C63F5DA}</a:tableStyleId>
              </a:tblPr>
              <a:tblGrid>
                <a:gridCol w="3892732">
                  <a:extLst>
                    <a:ext uri="{9D8B030D-6E8A-4147-A177-3AD203B41FA5}">
                      <a16:colId xmlns:a16="http://schemas.microsoft.com/office/drawing/2014/main" val="20000"/>
                    </a:ext>
                  </a:extLst>
                </a:gridCol>
                <a:gridCol w="3892732">
                  <a:extLst>
                    <a:ext uri="{9D8B030D-6E8A-4147-A177-3AD203B41FA5}">
                      <a16:colId xmlns:a16="http://schemas.microsoft.com/office/drawing/2014/main" val="20001"/>
                    </a:ext>
                  </a:extLst>
                </a:gridCol>
              </a:tblGrid>
              <a:tr h="1651000">
                <a:tc>
                  <a:txBody>
                    <a:bodyPr/>
                    <a:lstStyle/>
                    <a:p>
                      <a:pPr marL="0" marR="0" algn="just">
                        <a:spcBef>
                          <a:spcPts val="0"/>
                        </a:spcBef>
                        <a:spcAft>
                          <a:spcPts val="0"/>
                        </a:spcAft>
                      </a:pPr>
                      <a:r>
                        <a:rPr lang="en-US" sz="2400" dirty="0">
                          <a:effectLst/>
                        </a:rPr>
                        <a:t>Blocking mean</a:t>
                      </a:r>
                    </a:p>
                    <a:p>
                      <a:pPr marL="0" marR="0" algn="just">
                        <a:spcBef>
                          <a:spcPts val="0"/>
                        </a:spcBef>
                        <a:spcAft>
                          <a:spcPts val="0"/>
                        </a:spcAft>
                      </a:pPr>
                      <a:r>
                        <a:rPr lang="en-US" sz="2400" dirty="0">
                          <a:effectLst/>
                        </a:rPr>
                        <a:t>Conditions Variance</a:t>
                      </a:r>
                    </a:p>
                    <a:p>
                      <a:pPr marL="0" marR="0" algn="just">
                        <a:spcBef>
                          <a:spcPts val="0"/>
                        </a:spcBef>
                        <a:spcAft>
                          <a:spcPts val="0"/>
                        </a:spcAft>
                      </a:pPr>
                      <a:r>
                        <a:rPr lang="en-US" sz="2400" dirty="0">
                          <a:effectLst/>
                        </a:rPr>
                        <a:t>Effect size</a:t>
                      </a:r>
                    </a:p>
                    <a:p>
                      <a:pPr marL="0" marR="0" algn="just">
                        <a:spcBef>
                          <a:spcPts val="0"/>
                        </a:spcBef>
                        <a:spcAft>
                          <a:spcPts val="0"/>
                        </a:spcAft>
                      </a:pPr>
                      <a:r>
                        <a:rPr lang="en-US" sz="2400" dirty="0">
                          <a:effectLst/>
                        </a:rPr>
                        <a:t>Epsilon measures</a:t>
                      </a:r>
                    </a:p>
                    <a:p>
                      <a:pPr marL="0" marR="0" algn="just">
                        <a:spcBef>
                          <a:spcPts val="0"/>
                        </a:spcBef>
                        <a:spcAft>
                          <a:spcPts val="0"/>
                        </a:spcAft>
                      </a:pPr>
                      <a:r>
                        <a:rPr lang="en-US" sz="2400" dirty="0">
                          <a:effectLst/>
                        </a:rPr>
                        <a:t>Error variance</a:t>
                      </a:r>
                    </a:p>
                    <a:p>
                      <a:pPr marL="0" marR="0" algn="just">
                        <a:spcBef>
                          <a:spcPts val="0"/>
                        </a:spcBef>
                        <a:spcAft>
                          <a:spcPts val="0"/>
                        </a:spcAft>
                      </a:pPr>
                      <a:r>
                        <a:rPr lang="en-US" sz="2400" dirty="0">
                          <a:effectLst/>
                        </a:rPr>
                        <a:t>E</a:t>
                      </a:r>
                      <a:r>
                        <a:rPr lang="en-IN" sz="2400" dirty="0">
                          <a:effectLst/>
                        </a:rPr>
                        <a:t>ta squared</a:t>
                      </a:r>
                      <a:endParaRPr lang="en-US" sz="2400" dirty="0">
                        <a:effectLst/>
                      </a:endParaRPr>
                    </a:p>
                    <a:p>
                      <a:pPr marL="0" marR="0" algn="just">
                        <a:spcBef>
                          <a:spcPts val="0"/>
                        </a:spcBef>
                        <a:spcAft>
                          <a:spcPts val="0"/>
                        </a:spcAft>
                      </a:pPr>
                      <a:r>
                        <a:rPr lang="en-US" sz="2400" dirty="0">
                          <a:effectLst/>
                        </a:rPr>
                        <a:t>General Linear Model </a:t>
                      </a:r>
                      <a:r>
                        <a:rPr lang="en-US" sz="2400" dirty="0" err="1">
                          <a:effectLst/>
                        </a:rPr>
                        <a:t>Univariate</a:t>
                      </a:r>
                      <a:r>
                        <a:rPr lang="en-US" sz="2400" dirty="0">
                          <a:effectLst/>
                        </a:rPr>
                        <a:t> Analysis</a:t>
                      </a:r>
                    </a:p>
                    <a:p>
                      <a:pPr marL="0" marR="0" algn="just">
                        <a:spcBef>
                          <a:spcPts val="0"/>
                        </a:spcBef>
                        <a:spcAft>
                          <a:spcPts val="0"/>
                        </a:spcAft>
                      </a:pPr>
                      <a:r>
                        <a:rPr lang="en-US" sz="2400" dirty="0">
                          <a:effectLst/>
                        </a:rPr>
                        <a:t>Greenhouse-</a:t>
                      </a:r>
                      <a:r>
                        <a:rPr lang="en-US" sz="2400" dirty="0" err="1">
                          <a:effectLst/>
                        </a:rPr>
                        <a:t>Geisser</a:t>
                      </a:r>
                      <a:r>
                        <a:rPr lang="en-US" sz="2400" dirty="0">
                          <a:effectLst/>
                        </a:rPr>
                        <a:t> correction</a:t>
                      </a:r>
                    </a:p>
                    <a:p>
                      <a:pPr marL="0" marR="0" algn="just">
                        <a:spcBef>
                          <a:spcPts val="0"/>
                        </a:spcBef>
                        <a:spcAft>
                          <a:spcPts val="0"/>
                        </a:spcAft>
                      </a:pPr>
                      <a:r>
                        <a:rPr lang="en-US" sz="2400" dirty="0">
                          <a:effectLst/>
                        </a:rPr>
                        <a:t>Marginal means</a:t>
                      </a:r>
                      <a:endParaRPr lang="en-US" sz="2400" dirty="0">
                        <a:effectLst/>
                        <a:latin typeface="Arial"/>
                        <a:ea typeface="Times New Roman"/>
                        <a:cs typeface="Times New Roman"/>
                      </a:endParaRPr>
                    </a:p>
                  </a:txBody>
                  <a:tcPr marL="68584" marR="68584" marT="0" marB="0"/>
                </a:tc>
                <a:tc>
                  <a:txBody>
                    <a:bodyPr/>
                    <a:lstStyle/>
                    <a:p>
                      <a:pPr marL="0" marR="0" algn="just">
                        <a:spcBef>
                          <a:spcPts val="0"/>
                        </a:spcBef>
                        <a:spcAft>
                          <a:spcPts val="0"/>
                        </a:spcAft>
                      </a:pPr>
                      <a:r>
                        <a:rPr lang="en-US" sz="2400" dirty="0">
                          <a:effectLst/>
                        </a:rPr>
                        <a:t>Matched case </a:t>
                      </a:r>
                    </a:p>
                    <a:p>
                      <a:pPr marL="0" marR="0" algn="just">
                        <a:spcBef>
                          <a:spcPts val="0"/>
                        </a:spcBef>
                        <a:spcAft>
                          <a:spcPts val="0"/>
                        </a:spcAft>
                      </a:pPr>
                      <a:r>
                        <a:rPr lang="en-US" sz="2400" dirty="0" err="1">
                          <a:effectLst/>
                        </a:rPr>
                        <a:t>Mauchly’s</a:t>
                      </a:r>
                      <a:r>
                        <a:rPr lang="en-US" sz="2400" dirty="0">
                          <a:effectLst/>
                        </a:rPr>
                        <a:t> test of </a:t>
                      </a:r>
                      <a:r>
                        <a:rPr lang="en-US" sz="2400" dirty="0" err="1">
                          <a:effectLst/>
                        </a:rPr>
                        <a:t>sphericity</a:t>
                      </a:r>
                      <a:endParaRPr lang="en-US" sz="2400" dirty="0">
                        <a:effectLst/>
                      </a:endParaRPr>
                    </a:p>
                    <a:p>
                      <a:pPr marL="0" marR="0" algn="just">
                        <a:spcBef>
                          <a:spcPts val="0"/>
                        </a:spcBef>
                        <a:spcAft>
                          <a:spcPts val="0"/>
                        </a:spcAft>
                      </a:pPr>
                      <a:r>
                        <a:rPr lang="en-US" sz="2400" dirty="0">
                          <a:effectLst/>
                        </a:rPr>
                        <a:t>Partial E</a:t>
                      </a:r>
                      <a:r>
                        <a:rPr lang="en-IN" sz="2400" dirty="0">
                          <a:effectLst/>
                        </a:rPr>
                        <a:t>ta squared</a:t>
                      </a:r>
                      <a:endParaRPr lang="en-US" sz="2400" dirty="0">
                        <a:effectLst/>
                      </a:endParaRPr>
                    </a:p>
                    <a:p>
                      <a:pPr marL="0" marR="0" algn="just">
                        <a:spcBef>
                          <a:spcPts val="0"/>
                        </a:spcBef>
                        <a:spcAft>
                          <a:spcPts val="0"/>
                        </a:spcAft>
                      </a:pPr>
                      <a:r>
                        <a:rPr lang="en-US" sz="2400" dirty="0">
                          <a:effectLst/>
                        </a:rPr>
                        <a:t>Profile plots</a:t>
                      </a:r>
                    </a:p>
                    <a:p>
                      <a:pPr marL="0" marR="0" algn="just">
                        <a:spcBef>
                          <a:spcPts val="0"/>
                        </a:spcBef>
                        <a:spcAft>
                          <a:spcPts val="0"/>
                        </a:spcAft>
                      </a:pPr>
                      <a:r>
                        <a:rPr lang="en-US" sz="2400" dirty="0">
                          <a:effectLst/>
                        </a:rPr>
                        <a:t>Repeated measures</a:t>
                      </a:r>
                    </a:p>
                    <a:p>
                      <a:pPr marL="0" marR="0" algn="just">
                        <a:spcBef>
                          <a:spcPts val="0"/>
                        </a:spcBef>
                        <a:spcAft>
                          <a:spcPts val="0"/>
                        </a:spcAft>
                      </a:pPr>
                      <a:r>
                        <a:rPr lang="en-US" sz="2400" dirty="0">
                          <a:effectLst/>
                        </a:rPr>
                        <a:t>Treatment effect</a:t>
                      </a:r>
                    </a:p>
                    <a:p>
                      <a:pPr marL="0" marR="0" algn="just">
                        <a:spcBef>
                          <a:spcPts val="0"/>
                        </a:spcBef>
                        <a:spcAft>
                          <a:spcPts val="0"/>
                        </a:spcAft>
                      </a:pPr>
                      <a:r>
                        <a:rPr lang="en-US" sz="2400" dirty="0">
                          <a:effectLst/>
                        </a:rPr>
                        <a:t>Unexplained variance</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58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9A6B5A-99F1-4CFE-95BA-CBB5A5F393E8}" type="slidenum">
              <a:rPr lang="en-US" smtClean="0">
                <a:solidFill>
                  <a:srgbClr val="FEFEFE"/>
                </a:solidFill>
              </a:rPr>
              <a:pPr eaLnBrk="1" hangingPunct="1"/>
              <a:t>36</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865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1838" y="180834"/>
            <a:ext cx="7399361" cy="5288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 </a:t>
            </a:r>
          </a:p>
        </p:txBody>
      </p:sp>
      <p:sp>
        <p:nvSpPr>
          <p:cNvPr id="3" name="Content Placeholder 2"/>
          <p:cNvSpPr txBox="1">
            <a:spLocks/>
          </p:cNvSpPr>
          <p:nvPr/>
        </p:nvSpPr>
        <p:spPr>
          <a:xfrm>
            <a:off x="695360" y="1288813"/>
            <a:ext cx="787543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One-way ANOVA repeated measures is an experiment design in which subjects or objects are measured in a repeated manner, aiming to ascertain whether significant change occurs in the dependent variable.</a:t>
            </a:r>
          </a:p>
          <a:p>
            <a:pPr algn="just"/>
            <a:endParaRPr lang="en-US" altLang="en-US" sz="2400" dirty="0"/>
          </a:p>
          <a:p>
            <a:pPr algn="just"/>
            <a:r>
              <a:rPr lang="en-US" altLang="en-US" sz="2400" dirty="0"/>
              <a:t>The number of repeated groups in the experiment is same as number of treatments exposed (measured at nominal scale). The subjects or objects are same in each group.</a:t>
            </a:r>
          </a:p>
          <a:p>
            <a:pPr algn="just"/>
            <a:endParaRPr lang="en-US" altLang="en-US" sz="2400" dirty="0"/>
          </a:p>
          <a:p>
            <a:pPr algn="just"/>
            <a:r>
              <a:rPr lang="en-US" altLang="en-US" sz="2400" dirty="0"/>
              <a:t>Application of one-way ANOVA repeated measures is employed in the situations, where each individual subject or case is exposed to multiple levels of treatment of independent variable.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4128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84997" y="-27296"/>
            <a:ext cx="6585045" cy="9371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Principle of One-Way ANOVA Repeated Measures</a:t>
            </a:r>
          </a:p>
        </p:txBody>
      </p:sp>
      <p:graphicFrame>
        <p:nvGraphicFramePr>
          <p:cNvPr id="5" name="Diagram 4"/>
          <p:cNvGraphicFramePr/>
          <p:nvPr>
            <p:extLst>
              <p:ext uri="{D42A27DB-BD31-4B8C-83A1-F6EECF244321}">
                <p14:modId xmlns:p14="http://schemas.microsoft.com/office/powerpoint/2010/main" val="3563169522"/>
              </p:ext>
            </p:extLst>
          </p:nvPr>
        </p:nvGraphicFramePr>
        <p:xfrm>
          <a:off x="1579074" y="2220383"/>
          <a:ext cx="5596890" cy="242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8782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019869" y="1179651"/>
            <a:ext cx="5459104" cy="389731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One-way ANOVA repeated measures </a:t>
            </a:r>
            <a:r>
              <a:rPr lang="en-US" altLang="en-US" sz="2400" dirty="0" err="1"/>
              <a:t>Ss</a:t>
            </a:r>
            <a:r>
              <a:rPr lang="en-US" altLang="en-US" sz="2400" baseline="-25000" dirty="0" err="1"/>
              <a:t>between</a:t>
            </a:r>
            <a:r>
              <a:rPr lang="en-US" altLang="en-US" sz="2400" baseline="-25000" dirty="0"/>
              <a:t> </a:t>
            </a:r>
            <a:r>
              <a:rPr lang="en-US" altLang="en-US" sz="2400" dirty="0"/>
              <a:t>= </a:t>
            </a:r>
            <a:r>
              <a:rPr lang="en-US" altLang="en-US" sz="2400" dirty="0" err="1"/>
              <a:t>Ss</a:t>
            </a:r>
            <a:r>
              <a:rPr lang="en-US" altLang="en-US" sz="2400" baseline="-25000" dirty="0" err="1"/>
              <a:t>condition</a:t>
            </a:r>
            <a:r>
              <a:rPr lang="en-US" altLang="en-US" sz="2400" dirty="0"/>
              <a:t>.</a:t>
            </a:r>
            <a:endParaRPr lang="en-US" altLang="en-US" sz="2400" baseline="-25000" dirty="0"/>
          </a:p>
          <a:p>
            <a:r>
              <a:rPr lang="en-US" altLang="en-US" sz="2400" dirty="0" err="1"/>
              <a:t>SS</a:t>
            </a:r>
            <a:r>
              <a:rPr lang="en-US" altLang="en-US" sz="2400" baseline="-25000" dirty="0" err="1"/>
              <a:t>condition</a:t>
            </a:r>
            <a:r>
              <a:rPr lang="en-US" altLang="en-US" sz="2400" dirty="0"/>
              <a:t> represents the variance due to treatment effect in the experiment.</a:t>
            </a:r>
          </a:p>
          <a:p>
            <a:r>
              <a:rPr lang="en-US" altLang="en-US" sz="2400" dirty="0"/>
              <a:t>One-way ANOVA repeated measures </a:t>
            </a:r>
            <a:r>
              <a:rPr lang="en-US" altLang="en-US" sz="2400" dirty="0" err="1"/>
              <a:t>Ss</a:t>
            </a:r>
            <a:r>
              <a:rPr lang="en-US" altLang="en-US" sz="2400" baseline="-25000" dirty="0" err="1"/>
              <a:t>error</a:t>
            </a:r>
            <a:r>
              <a:rPr lang="en-US" altLang="en-US" sz="2400" baseline="-25000" dirty="0"/>
              <a:t> </a:t>
            </a:r>
            <a:r>
              <a:rPr lang="en-US" altLang="en-US" sz="2400" dirty="0"/>
              <a:t>= </a:t>
            </a:r>
            <a:r>
              <a:rPr lang="en-US" altLang="en-US" sz="2400" dirty="0" err="1"/>
              <a:t>SS</a:t>
            </a:r>
            <a:r>
              <a:rPr lang="en-US" altLang="en-US" sz="2400" baseline="-25000" dirty="0" err="1"/>
              <a:t>within</a:t>
            </a:r>
            <a:r>
              <a:rPr lang="en-US" altLang="en-US" sz="2400" baseline="-25000" dirty="0"/>
              <a:t>-subjects</a:t>
            </a:r>
            <a:r>
              <a:rPr lang="en-US" altLang="en-US" sz="2400" dirty="0"/>
              <a:t>.</a:t>
            </a:r>
            <a:r>
              <a:rPr lang="en-US" altLang="en-US" sz="2400" baseline="-25000" dirty="0"/>
              <a:t> </a:t>
            </a:r>
          </a:p>
          <a:p>
            <a:r>
              <a:rPr lang="en-US" altLang="en-US" sz="2400" dirty="0" err="1"/>
              <a:t>SS</a:t>
            </a:r>
            <a:r>
              <a:rPr lang="en-US" altLang="en-US" sz="2400" baseline="-25000" dirty="0" err="1"/>
              <a:t>within</a:t>
            </a:r>
            <a:r>
              <a:rPr lang="en-US" altLang="en-US" sz="2400" baseline="-25000" dirty="0"/>
              <a:t>-subjects</a:t>
            </a:r>
            <a:r>
              <a:rPr lang="en-US" altLang="en-US" sz="2400" dirty="0"/>
              <a:t>  partitions into difference in variance between the subjects (</a:t>
            </a:r>
            <a:r>
              <a:rPr lang="en-US" altLang="en-US" sz="2400" dirty="0" err="1"/>
              <a:t>SS</a:t>
            </a:r>
            <a:r>
              <a:rPr lang="en-US" altLang="en-US" sz="2400" baseline="-25000" dirty="0" err="1"/>
              <a:t>between</a:t>
            </a:r>
            <a:r>
              <a:rPr lang="en-US" altLang="en-US" sz="2400" dirty="0"/>
              <a:t>) considering each subject group as block and unexplained variance.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2990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6955" y="177421"/>
            <a:ext cx="5654722"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Source of Variance</a:t>
            </a:r>
          </a:p>
        </p:txBody>
      </p:sp>
      <p:graphicFrame>
        <p:nvGraphicFramePr>
          <p:cNvPr id="3" name="Content Placeholder 5"/>
          <p:cNvGraphicFramePr>
            <a:graphicFrameLocks/>
          </p:cNvGraphicFramePr>
          <p:nvPr>
            <p:extLst>
              <p:ext uri="{D42A27DB-BD31-4B8C-83A1-F6EECF244321}">
                <p14:modId xmlns:p14="http://schemas.microsoft.com/office/powerpoint/2010/main" val="1040243492"/>
              </p:ext>
            </p:extLst>
          </p:nvPr>
        </p:nvGraphicFramePr>
        <p:xfrm>
          <a:off x="423081" y="2499815"/>
          <a:ext cx="8338782" cy="3352800"/>
        </p:xfrm>
        <a:graphic>
          <a:graphicData uri="http://schemas.openxmlformats.org/drawingml/2006/table">
            <a:tbl>
              <a:tblPr firstRow="1" firstCol="1" bandRow="1">
                <a:tableStyleId>{5940675A-B579-460E-94D1-54222C63F5DA}</a:tableStyleId>
              </a:tblPr>
              <a:tblGrid>
                <a:gridCol w="1362923">
                  <a:extLst>
                    <a:ext uri="{9D8B030D-6E8A-4147-A177-3AD203B41FA5}">
                      <a16:colId xmlns:a16="http://schemas.microsoft.com/office/drawing/2014/main" val="20000"/>
                    </a:ext>
                  </a:extLst>
                </a:gridCol>
                <a:gridCol w="1569396">
                  <a:extLst>
                    <a:ext uri="{9D8B030D-6E8A-4147-A177-3AD203B41FA5}">
                      <a16:colId xmlns:a16="http://schemas.microsoft.com/office/drawing/2014/main" val="20001"/>
                    </a:ext>
                  </a:extLst>
                </a:gridCol>
                <a:gridCol w="1466159">
                  <a:extLst>
                    <a:ext uri="{9D8B030D-6E8A-4147-A177-3AD203B41FA5}">
                      <a16:colId xmlns:a16="http://schemas.microsoft.com/office/drawing/2014/main" val="20002"/>
                    </a:ext>
                  </a:extLst>
                </a:gridCol>
                <a:gridCol w="1092036">
                  <a:extLst>
                    <a:ext uri="{9D8B030D-6E8A-4147-A177-3AD203B41FA5}">
                      <a16:colId xmlns:a16="http://schemas.microsoft.com/office/drawing/2014/main" val="20003"/>
                    </a:ext>
                  </a:extLst>
                </a:gridCol>
                <a:gridCol w="1332732">
                  <a:extLst>
                    <a:ext uri="{9D8B030D-6E8A-4147-A177-3AD203B41FA5}">
                      <a16:colId xmlns:a16="http://schemas.microsoft.com/office/drawing/2014/main" val="20004"/>
                    </a:ext>
                  </a:extLst>
                </a:gridCol>
                <a:gridCol w="1515536">
                  <a:extLst>
                    <a:ext uri="{9D8B030D-6E8A-4147-A177-3AD203B41FA5}">
                      <a16:colId xmlns:a16="http://schemas.microsoft.com/office/drawing/2014/main" val="20005"/>
                    </a:ext>
                  </a:extLst>
                </a:gridCol>
              </a:tblGrid>
              <a:tr h="640080">
                <a:tc>
                  <a:txBody>
                    <a:bodyPr/>
                    <a:lstStyle/>
                    <a:p>
                      <a:pPr marL="0" marR="0" algn="ctr">
                        <a:spcBef>
                          <a:spcPts val="0"/>
                        </a:spcBef>
                        <a:spcAft>
                          <a:spcPts val="0"/>
                        </a:spcAft>
                      </a:pPr>
                      <a:r>
                        <a:rPr lang="en-US" sz="2000" dirty="0">
                          <a:solidFill>
                            <a:schemeClr val="tx1"/>
                          </a:solidFill>
                          <a:effectLst/>
                        </a:rPr>
                        <a:t>Source of Variance</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Cause of Variability</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Degree of Freedom</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Sum of Squares (SS)</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Mean Sum of Squares (MS)</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i="1" dirty="0">
                          <a:solidFill>
                            <a:schemeClr val="tx1"/>
                          </a:solidFill>
                          <a:effectLst/>
                        </a:rPr>
                        <a:t>F-</a:t>
                      </a:r>
                      <a:r>
                        <a:rPr lang="en-US" sz="2000" dirty="0">
                          <a:solidFill>
                            <a:schemeClr val="tx1"/>
                          </a:solidFill>
                          <a:effectLst/>
                        </a:rPr>
                        <a:t>statistic (or </a:t>
                      </a:r>
                      <a:r>
                        <a:rPr lang="en-US" sz="2000" i="1" dirty="0">
                          <a:solidFill>
                            <a:schemeClr val="tx1"/>
                          </a:solidFill>
                          <a:effectLst/>
                        </a:rPr>
                        <a:t>F</a:t>
                      </a:r>
                      <a:r>
                        <a:rPr lang="en-US" sz="2000" dirty="0">
                          <a:solidFill>
                            <a:schemeClr val="tx1"/>
                          </a:solidFill>
                          <a:effectLst/>
                        </a:rPr>
                        <a:t>-ratio)</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843757">
                <a:tc>
                  <a:txBody>
                    <a:bodyPr/>
                    <a:lstStyle/>
                    <a:p>
                      <a:pPr marL="0" marR="0" algn="ctr">
                        <a:spcBef>
                          <a:spcPts val="0"/>
                        </a:spcBef>
                        <a:spcAft>
                          <a:spcPts val="0"/>
                        </a:spcAft>
                      </a:pPr>
                      <a:r>
                        <a:rPr lang="en-US" sz="2000" dirty="0">
                          <a:solidFill>
                            <a:schemeClr val="tx1"/>
                          </a:solidFill>
                          <a:effectLst/>
                        </a:rPr>
                        <a:t>Conditions variance</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Different conditions of  treatment</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No. of Conditions−1 (k−1)</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conditions</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conditions</a:t>
                      </a:r>
                      <a:endParaRPr lang="en-US" sz="2000" dirty="0">
                        <a:solidFill>
                          <a:schemeClr val="tx1"/>
                        </a:solidFill>
                        <a:effectLst/>
                        <a:latin typeface="Arial"/>
                        <a:ea typeface="Times New Roman"/>
                        <a:cs typeface="Times New Roman"/>
                      </a:endParaRPr>
                    </a:p>
                  </a:txBody>
                  <a:tcPr marL="68580" marR="68580" marT="0" marB="0"/>
                </a:tc>
                <a:tc rowSpan="3">
                  <a:txBody>
                    <a:bodyPr/>
                    <a:lstStyle/>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 </a:t>
                      </a:r>
                    </a:p>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conditions</a:t>
                      </a:r>
                      <a:r>
                        <a:rPr lang="en-US" sz="2000" dirty="0">
                          <a:solidFill>
                            <a:schemeClr val="tx1"/>
                          </a:solidFill>
                          <a:effectLst/>
                        </a:rPr>
                        <a:t>/MS</a:t>
                      </a:r>
                      <a:r>
                        <a:rPr lang="en-US" sz="2000" baseline="-25000" dirty="0">
                          <a:solidFill>
                            <a:schemeClr val="tx1"/>
                          </a:solidFill>
                          <a:effectLst/>
                        </a:rPr>
                        <a:t>error</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843757">
                <a:tc>
                  <a:txBody>
                    <a:bodyPr/>
                    <a:lstStyle/>
                    <a:p>
                      <a:pPr marL="0" marR="0" algn="ctr">
                        <a:spcBef>
                          <a:spcPts val="0"/>
                        </a:spcBef>
                        <a:spcAft>
                          <a:spcPts val="0"/>
                        </a:spcAft>
                      </a:pPr>
                      <a:r>
                        <a:rPr lang="en-US" sz="2000" dirty="0">
                          <a:solidFill>
                            <a:schemeClr val="tx1"/>
                          </a:solidFill>
                          <a:effectLst/>
                        </a:rPr>
                        <a:t>Subject variance</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Due to individual subject/case</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Total Subjects−1   (n−1)</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subjects</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subject</a:t>
                      </a:r>
                      <a:endParaRPr lang="en-US" sz="2000" dirty="0">
                        <a:solidFill>
                          <a:schemeClr val="tx1"/>
                        </a:solidFill>
                        <a:effectLst/>
                        <a:latin typeface="Arial"/>
                        <a:ea typeface="Times New Roman"/>
                        <a:cs typeface="Times New Roman"/>
                      </a:endParaRPr>
                    </a:p>
                  </a:txBody>
                  <a:tcPr marL="68580" marR="68580" marT="0" marB="0"/>
                </a:tc>
                <a:tc vMerge="1">
                  <a:txBody>
                    <a:bodyPr/>
                    <a:lstStyle/>
                    <a:p>
                      <a:endParaRPr lang="en-US"/>
                    </a:p>
                  </a:txBody>
                  <a:tcPr/>
                </a:tc>
                <a:extLst>
                  <a:ext uri="{0D108BD9-81ED-4DB2-BD59-A6C34878D82A}">
                    <a16:rowId xmlns:a16="http://schemas.microsoft.com/office/drawing/2014/main" val="10002"/>
                  </a:ext>
                </a:extLst>
              </a:tr>
              <a:tr h="426720">
                <a:tc>
                  <a:txBody>
                    <a:bodyPr/>
                    <a:lstStyle/>
                    <a:p>
                      <a:pPr marL="0" marR="0" algn="ctr">
                        <a:spcBef>
                          <a:spcPts val="0"/>
                        </a:spcBef>
                        <a:spcAft>
                          <a:spcPts val="0"/>
                        </a:spcAft>
                      </a:pPr>
                      <a:r>
                        <a:rPr lang="en-US" sz="2000" dirty="0">
                          <a:solidFill>
                            <a:schemeClr val="tx1"/>
                          </a:solidFill>
                          <a:effectLst/>
                        </a:rPr>
                        <a:t>Error variance</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Unexplained</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(k−1) × (n−1)</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error</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error</a:t>
                      </a:r>
                      <a:endParaRPr lang="en-US" sz="2000" dirty="0">
                        <a:solidFill>
                          <a:schemeClr val="tx1"/>
                        </a:solidFill>
                        <a:effectLst/>
                        <a:latin typeface="Arial"/>
                        <a:ea typeface="Times New Roman"/>
                        <a:cs typeface="Times New Roman"/>
                      </a:endParaRPr>
                    </a:p>
                  </a:txBody>
                  <a:tcPr marL="68580" marR="68580" marT="0" marB="0"/>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143000" y="1397000"/>
            <a:ext cx="7195782" cy="830997"/>
          </a:xfrm>
          <a:prstGeom prst="rect">
            <a:avLst/>
          </a:prstGeom>
        </p:spPr>
        <p:txBody>
          <a:bodyPr wrap="square">
            <a:spAutoFit/>
          </a:bodyPr>
          <a:lstStyle/>
          <a:p>
            <a:pPr eaLnBrk="1" hangingPunct="1">
              <a:defRPr/>
            </a:pPr>
            <a:r>
              <a:rPr lang="en-US" sz="2400" dirty="0">
                <a:latin typeface="+mn-lt"/>
              </a:rPr>
              <a:t>Table 19.1. Source of Variance: One-Way ANOVA Repeated Measures</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0065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72255" y="-27296"/>
            <a:ext cx="6146042" cy="925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Assumptions for One-Way ANOVA Repeated Measures </a:t>
            </a:r>
          </a:p>
        </p:txBody>
      </p:sp>
      <p:sp>
        <p:nvSpPr>
          <p:cNvPr id="3" name="Content Placeholder 2"/>
          <p:cNvSpPr txBox="1">
            <a:spLocks/>
          </p:cNvSpPr>
          <p:nvPr/>
        </p:nvSpPr>
        <p:spPr>
          <a:xfrm>
            <a:off x="1349425" y="1707107"/>
            <a:ext cx="6391701" cy="386117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Normal Distributed Dependent Variable: </a:t>
            </a:r>
            <a:r>
              <a:rPr lang="en-US" altLang="en-US" sz="2400" dirty="0"/>
              <a:t>The variable assumed to be dependent in the experiment is normal distributed among all the matched pairs.  </a:t>
            </a:r>
          </a:p>
          <a:p>
            <a:pPr algn="just"/>
            <a:endParaRPr lang="en-US" altLang="en-US" sz="2400" dirty="0"/>
          </a:p>
          <a:p>
            <a:pPr algn="just"/>
            <a:r>
              <a:rPr lang="en-US" altLang="en-US" sz="2400" b="1" dirty="0"/>
              <a:t>Homogeneity of Variance:</a:t>
            </a:r>
            <a:r>
              <a:rPr lang="en-US" altLang="en-US" sz="2400" dirty="0"/>
              <a:t> Another important assumption is the equal variance distribution in the target population. This assumption is also called </a:t>
            </a:r>
            <a:r>
              <a:rPr lang="en-US" altLang="en-US" sz="2400" dirty="0" err="1"/>
              <a:t>sphericity</a:t>
            </a:r>
            <a:r>
              <a:rPr lang="en-US" altLang="en-US" sz="2400" dirty="0"/>
              <a:t> assumption or homogeneity-of-variance-of-difference.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2381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01171" y="1161197"/>
            <a:ext cx="7046794" cy="412048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Randomly Selected Sample: </a:t>
            </a:r>
            <a:r>
              <a:rPr lang="en-US" altLang="en-US" sz="2400" dirty="0"/>
              <a:t>A random selection of sample must be ensured from the target population. The observations are independent to each other, that is, value of one observation is not related to the other observation.</a:t>
            </a:r>
          </a:p>
          <a:p>
            <a:pPr algn="just"/>
            <a:endParaRPr lang="en-US" altLang="en-US" sz="2400" dirty="0"/>
          </a:p>
          <a:p>
            <a:pPr algn="just"/>
            <a:r>
              <a:rPr lang="en-US" altLang="en-US" sz="2400" b="1" dirty="0"/>
              <a:t>Data Scale: </a:t>
            </a:r>
            <a:r>
              <a:rPr lang="en-US" altLang="en-US" sz="2400" dirty="0"/>
              <a:t>The dependent variable should be measured at continuous scale (interval or ratio). Whereas, the independent variable is to be categorical in nature with at least three distinct levels considered as related groups or matched pairs.</a:t>
            </a:r>
          </a:p>
          <a:p>
            <a:pPr algn="just"/>
            <a:endParaRPr lang="en-US" altLang="en-US" sz="2400" dirty="0"/>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8975049"/>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432</TotalTime>
  <Words>2394</Words>
  <Application>Microsoft Office PowerPoint</Application>
  <PresentationFormat>On-screen Show (4:3)</PresentationFormat>
  <Paragraphs>577</Paragraphs>
  <Slides>36</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Calibri Light</vt:lpstr>
      <vt:lpstr>Wingdings 2</vt:lpstr>
      <vt:lpstr>2_Custom Design</vt:lpstr>
      <vt:lpstr>Custom Design</vt:lpstr>
      <vt:lpstr>1_Custom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133</cp:revision>
  <dcterms:created xsi:type="dcterms:W3CDTF">2016-03-11T09:55:25Z</dcterms:created>
  <dcterms:modified xsi:type="dcterms:W3CDTF">2020-12-08T09:55:00Z</dcterms:modified>
</cp:coreProperties>
</file>