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48"/>
  </p:notesMasterIdLst>
  <p:handoutMasterIdLst>
    <p:handoutMasterId r:id="rId49"/>
  </p:handoutMasterIdLst>
  <p:sldIdLst>
    <p:sldId id="259" r:id="rId4"/>
    <p:sldId id="257" r:id="rId5"/>
    <p:sldId id="258" r:id="rId6"/>
    <p:sldId id="260" r:id="rId7"/>
    <p:sldId id="262" r:id="rId8"/>
    <p:sldId id="261" r:id="rId9"/>
    <p:sldId id="301" r:id="rId10"/>
    <p:sldId id="264" r:id="rId11"/>
    <p:sldId id="265" r:id="rId12"/>
    <p:sldId id="300" r:id="rId13"/>
    <p:sldId id="266" r:id="rId14"/>
    <p:sldId id="302" r:id="rId15"/>
    <p:sldId id="268" r:id="rId16"/>
    <p:sldId id="270" r:id="rId17"/>
    <p:sldId id="271" r:id="rId18"/>
    <p:sldId id="269" r:id="rId19"/>
    <p:sldId id="272" r:id="rId20"/>
    <p:sldId id="273" r:id="rId21"/>
    <p:sldId id="274" r:id="rId22"/>
    <p:sldId id="299" r:id="rId23"/>
    <p:sldId id="276" r:id="rId24"/>
    <p:sldId id="275" r:id="rId25"/>
    <p:sldId id="298" r:id="rId26"/>
    <p:sldId id="278" r:id="rId27"/>
    <p:sldId id="297" r:id="rId28"/>
    <p:sldId id="279" r:id="rId29"/>
    <p:sldId id="277" r:id="rId30"/>
    <p:sldId id="281" r:id="rId31"/>
    <p:sldId id="280" r:id="rId32"/>
    <p:sldId id="296" r:id="rId33"/>
    <p:sldId id="283" r:id="rId34"/>
    <p:sldId id="294" r:id="rId35"/>
    <p:sldId id="284" r:id="rId36"/>
    <p:sldId id="282" r:id="rId37"/>
    <p:sldId id="285" r:id="rId38"/>
    <p:sldId id="287" r:id="rId39"/>
    <p:sldId id="286" r:id="rId40"/>
    <p:sldId id="293" r:id="rId41"/>
    <p:sldId id="288" r:id="rId42"/>
    <p:sldId id="289" r:id="rId43"/>
    <p:sldId id="292" r:id="rId44"/>
    <p:sldId id="290" r:id="rId45"/>
    <p:sldId id="291" r:id="rId46"/>
    <p:sldId id="305"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E3873-89AE-48CE-AF08-3477BC81F2F2}" v="20" dt="2020-07-31T10:06:26.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6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Shruti Gupta" userId="efc20510-ac0f-4b78-ab9b-febf1b22575a" providerId="ADAL" clId="{49BE3873-89AE-48CE-AF08-3477BC81F2F2}"/>
    <pc:docChg chg="undo custSel addSld delSld modSld">
      <pc:chgData name="Shruti Gupta" userId="efc20510-ac0f-4b78-ab9b-febf1b22575a" providerId="ADAL" clId="{49BE3873-89AE-48CE-AF08-3477BC81F2F2}" dt="2020-08-14T11:39:49.724" v="69" actId="313"/>
      <pc:docMkLst>
        <pc:docMk/>
      </pc:docMkLst>
      <pc:sldChg chg="modSp mod">
        <pc:chgData name="Shruti Gupta" userId="efc20510-ac0f-4b78-ab9b-febf1b22575a" providerId="ADAL" clId="{49BE3873-89AE-48CE-AF08-3477BC81F2F2}" dt="2020-07-31T09:46:53.410" v="3" actId="20577"/>
        <pc:sldMkLst>
          <pc:docMk/>
          <pc:sldMk cId="164949591" sldId="259"/>
        </pc:sldMkLst>
        <pc:spChg chg="mod">
          <ac:chgData name="Shruti Gupta" userId="efc20510-ac0f-4b78-ab9b-febf1b22575a" providerId="ADAL" clId="{49BE3873-89AE-48CE-AF08-3477BC81F2F2}" dt="2020-07-31T09:46:53.410" v="3" actId="20577"/>
          <ac:spMkLst>
            <pc:docMk/>
            <pc:sldMk cId="164949591" sldId="259"/>
            <ac:spMk id="2" creationId="{00000000-0000-0000-0000-000000000000}"/>
          </ac:spMkLst>
        </pc:spChg>
      </pc:sldChg>
      <pc:sldChg chg="modSp mod">
        <pc:chgData name="Shruti Gupta" userId="efc20510-ac0f-4b78-ab9b-febf1b22575a" providerId="ADAL" clId="{49BE3873-89AE-48CE-AF08-3477BC81F2F2}" dt="2020-07-31T09:50:03.728" v="7" actId="12"/>
        <pc:sldMkLst>
          <pc:docMk/>
          <pc:sldMk cId="4290673814" sldId="260"/>
        </pc:sldMkLst>
        <pc:graphicFrameChg chg="modGraphic">
          <ac:chgData name="Shruti Gupta" userId="efc20510-ac0f-4b78-ab9b-febf1b22575a" providerId="ADAL" clId="{49BE3873-89AE-48CE-AF08-3477BC81F2F2}" dt="2020-07-31T09:50:03.728" v="7" actId="12"/>
          <ac:graphicFrameMkLst>
            <pc:docMk/>
            <pc:sldMk cId="4290673814" sldId="260"/>
            <ac:graphicFrameMk id="5" creationId="{00000000-0000-0000-0000-000000000000}"/>
          </ac:graphicFrameMkLst>
        </pc:graphicFrameChg>
      </pc:sldChg>
      <pc:sldChg chg="delSp del mod">
        <pc:chgData name="Shruti Gupta" userId="efc20510-ac0f-4b78-ab9b-febf1b22575a" providerId="ADAL" clId="{49BE3873-89AE-48CE-AF08-3477BC81F2F2}" dt="2020-07-31T09:51:58.205" v="19" actId="2696"/>
        <pc:sldMkLst>
          <pc:docMk/>
          <pc:sldMk cId="3693228783" sldId="263"/>
        </pc:sldMkLst>
        <pc:spChg chg="del">
          <ac:chgData name="Shruti Gupta" userId="efc20510-ac0f-4b78-ab9b-febf1b22575a" providerId="ADAL" clId="{49BE3873-89AE-48CE-AF08-3477BC81F2F2}" dt="2020-07-31T09:51:25.040" v="9" actId="21"/>
          <ac:spMkLst>
            <pc:docMk/>
            <pc:sldMk cId="3693228783" sldId="263"/>
            <ac:spMk id="2" creationId="{00000000-0000-0000-0000-000000000000}"/>
          </ac:spMkLst>
        </pc:spChg>
        <pc:spChg chg="del">
          <ac:chgData name="Shruti Gupta" userId="efc20510-ac0f-4b78-ab9b-febf1b22575a" providerId="ADAL" clId="{49BE3873-89AE-48CE-AF08-3477BC81F2F2}" dt="2020-07-31T09:51:37.234" v="13" actId="21"/>
          <ac:spMkLst>
            <pc:docMk/>
            <pc:sldMk cId="3693228783" sldId="263"/>
            <ac:spMk id="3" creationId="{00000000-0000-0000-0000-000000000000}"/>
          </ac:spMkLst>
        </pc:spChg>
        <pc:spChg chg="del">
          <ac:chgData name="Shruti Gupta" userId="efc20510-ac0f-4b78-ab9b-febf1b22575a" providerId="ADAL" clId="{49BE3873-89AE-48CE-AF08-3477BC81F2F2}" dt="2020-07-31T09:51:49.573" v="17" actId="21"/>
          <ac:spMkLst>
            <pc:docMk/>
            <pc:sldMk cId="3693228783" sldId="263"/>
            <ac:spMk id="7" creationId="{00000000-0000-0000-0000-000000000000}"/>
          </ac:spMkLst>
        </pc:spChg>
        <pc:picChg chg="del">
          <ac:chgData name="Shruti Gupta" userId="efc20510-ac0f-4b78-ab9b-febf1b22575a" providerId="ADAL" clId="{49BE3873-89AE-48CE-AF08-3477BC81F2F2}" dt="2020-07-31T09:51:30.555" v="11" actId="21"/>
          <ac:picMkLst>
            <pc:docMk/>
            <pc:sldMk cId="3693228783" sldId="263"/>
            <ac:picMk id="5" creationId="{00000000-0000-0000-0000-000000000000}"/>
          </ac:picMkLst>
        </pc:picChg>
        <pc:picChg chg="del">
          <ac:chgData name="Shruti Gupta" userId="efc20510-ac0f-4b78-ab9b-febf1b22575a" providerId="ADAL" clId="{49BE3873-89AE-48CE-AF08-3477BC81F2F2}" dt="2020-07-31T09:51:42.249" v="15" actId="21"/>
          <ac:picMkLst>
            <pc:docMk/>
            <pc:sldMk cId="3693228783" sldId="263"/>
            <ac:picMk id="6" creationId="{00000000-0000-0000-0000-000000000000}"/>
          </ac:picMkLst>
        </pc:picChg>
      </pc:sldChg>
      <pc:sldChg chg="modSp mod">
        <pc:chgData name="Shruti Gupta" userId="efc20510-ac0f-4b78-ab9b-febf1b22575a" providerId="ADAL" clId="{49BE3873-89AE-48CE-AF08-3477BC81F2F2}" dt="2020-07-31T09:52:10.312" v="20" actId="20577"/>
        <pc:sldMkLst>
          <pc:docMk/>
          <pc:sldMk cId="105491188" sldId="265"/>
        </pc:sldMkLst>
        <pc:graphicFrameChg chg="modGraphic">
          <ac:chgData name="Shruti Gupta" userId="efc20510-ac0f-4b78-ab9b-febf1b22575a" providerId="ADAL" clId="{49BE3873-89AE-48CE-AF08-3477BC81F2F2}" dt="2020-07-31T09:52:10.312" v="20" actId="20577"/>
          <ac:graphicFrameMkLst>
            <pc:docMk/>
            <pc:sldMk cId="105491188" sldId="265"/>
            <ac:graphicFrameMk id="4" creationId="{00000000-0000-0000-0000-000000000000}"/>
          </ac:graphicFrameMkLst>
        </pc:graphicFrameChg>
      </pc:sldChg>
      <pc:sldChg chg="delSp modSp del mod">
        <pc:chgData name="Shruti Gupta" userId="efc20510-ac0f-4b78-ab9b-febf1b22575a" providerId="ADAL" clId="{49BE3873-89AE-48CE-AF08-3477BC81F2F2}" dt="2020-07-31T10:06:45.147" v="43" actId="2696"/>
        <pc:sldMkLst>
          <pc:docMk/>
          <pc:sldMk cId="934702990" sldId="267"/>
        </pc:sldMkLst>
        <pc:spChg chg="del mod">
          <ac:chgData name="Shruti Gupta" userId="efc20510-ac0f-4b78-ab9b-febf1b22575a" providerId="ADAL" clId="{49BE3873-89AE-48CE-AF08-3477BC81F2F2}" dt="2020-07-31T10:05:43.983" v="27" actId="21"/>
          <ac:spMkLst>
            <pc:docMk/>
            <pc:sldMk cId="934702990" sldId="267"/>
            <ac:spMk id="2" creationId="{00000000-0000-0000-0000-000000000000}"/>
          </ac:spMkLst>
        </pc:spChg>
        <pc:spChg chg="del">
          <ac:chgData name="Shruti Gupta" userId="efc20510-ac0f-4b78-ab9b-febf1b22575a" providerId="ADAL" clId="{49BE3873-89AE-48CE-AF08-3477BC81F2F2}" dt="2020-07-31T10:05:56.191" v="31" actId="21"/>
          <ac:spMkLst>
            <pc:docMk/>
            <pc:sldMk cId="934702990" sldId="267"/>
            <ac:spMk id="3" creationId="{00000000-0000-0000-0000-000000000000}"/>
          </ac:spMkLst>
        </pc:spChg>
        <pc:spChg chg="del">
          <ac:chgData name="Shruti Gupta" userId="efc20510-ac0f-4b78-ab9b-febf1b22575a" providerId="ADAL" clId="{49BE3873-89AE-48CE-AF08-3477BC81F2F2}" dt="2020-07-31T10:06:08.625" v="35" actId="21"/>
          <ac:spMkLst>
            <pc:docMk/>
            <pc:sldMk cId="934702990" sldId="267"/>
            <ac:spMk id="7" creationId="{00000000-0000-0000-0000-000000000000}"/>
          </ac:spMkLst>
        </pc:spChg>
        <pc:spChg chg="del">
          <ac:chgData name="Shruti Gupta" userId="efc20510-ac0f-4b78-ab9b-febf1b22575a" providerId="ADAL" clId="{49BE3873-89AE-48CE-AF08-3477BC81F2F2}" dt="2020-07-31T10:06:15.656" v="37" actId="21"/>
          <ac:spMkLst>
            <pc:docMk/>
            <pc:sldMk cId="934702990" sldId="267"/>
            <ac:spMk id="8" creationId="{00000000-0000-0000-0000-000000000000}"/>
          </ac:spMkLst>
        </pc:spChg>
        <pc:graphicFrameChg chg="del">
          <ac:chgData name="Shruti Gupta" userId="efc20510-ac0f-4b78-ab9b-febf1b22575a" providerId="ADAL" clId="{49BE3873-89AE-48CE-AF08-3477BC81F2F2}" dt="2020-07-31T10:06:03.097" v="33" actId="21"/>
          <ac:graphicFrameMkLst>
            <pc:docMk/>
            <pc:sldMk cId="934702990" sldId="267"/>
            <ac:graphicFrameMk id="6" creationId="{00000000-0000-0000-0000-000000000000}"/>
          </ac:graphicFrameMkLst>
        </pc:graphicFrameChg>
        <pc:picChg chg="del mod">
          <ac:chgData name="Shruti Gupta" userId="efc20510-ac0f-4b78-ab9b-febf1b22575a" providerId="ADAL" clId="{49BE3873-89AE-48CE-AF08-3477BC81F2F2}" dt="2020-07-31T10:05:49.419" v="29" actId="21"/>
          <ac:picMkLst>
            <pc:docMk/>
            <pc:sldMk cId="934702990" sldId="267"/>
            <ac:picMk id="5" creationId="{00000000-0000-0000-0000-000000000000}"/>
          </ac:picMkLst>
        </pc:picChg>
      </pc:sldChg>
      <pc:sldChg chg="modSp mod">
        <pc:chgData name="Shruti Gupta" userId="efc20510-ac0f-4b78-ab9b-febf1b22575a" providerId="ADAL" clId="{49BE3873-89AE-48CE-AF08-3477BC81F2F2}" dt="2020-08-14T11:32:24.014" v="65" actId="20577"/>
        <pc:sldMkLst>
          <pc:docMk/>
          <pc:sldMk cId="1369311931" sldId="268"/>
        </pc:sldMkLst>
        <pc:spChg chg="mod">
          <ac:chgData name="Shruti Gupta" userId="efc20510-ac0f-4b78-ab9b-febf1b22575a" providerId="ADAL" clId="{49BE3873-89AE-48CE-AF08-3477BC81F2F2}" dt="2020-08-14T11:32:24.014" v="65" actId="20577"/>
          <ac:spMkLst>
            <pc:docMk/>
            <pc:sldMk cId="1369311931" sldId="268"/>
            <ac:spMk id="2" creationId="{00000000-0000-0000-0000-000000000000}"/>
          </ac:spMkLst>
        </pc:spChg>
      </pc:sldChg>
      <pc:sldChg chg="modSp mod">
        <pc:chgData name="Shruti Gupta" userId="efc20510-ac0f-4b78-ab9b-febf1b22575a" providerId="ADAL" clId="{49BE3873-89AE-48CE-AF08-3477BC81F2F2}" dt="2020-08-14T11:39:48.970" v="68" actId="313"/>
        <pc:sldMkLst>
          <pc:docMk/>
          <pc:sldMk cId="3062897598" sldId="269"/>
        </pc:sldMkLst>
        <pc:spChg chg="mod">
          <ac:chgData name="Shruti Gupta" userId="efc20510-ac0f-4b78-ab9b-febf1b22575a" providerId="ADAL" clId="{49BE3873-89AE-48CE-AF08-3477BC81F2F2}" dt="2020-08-14T11:32:36.498" v="66" actId="20577"/>
          <ac:spMkLst>
            <pc:docMk/>
            <pc:sldMk cId="3062897598" sldId="269"/>
            <ac:spMk id="7" creationId="{00000000-0000-0000-0000-000000000000}"/>
          </ac:spMkLst>
        </pc:spChg>
        <pc:spChg chg="mod">
          <ac:chgData name="Shruti Gupta" userId="efc20510-ac0f-4b78-ab9b-febf1b22575a" providerId="ADAL" clId="{49BE3873-89AE-48CE-AF08-3477BC81F2F2}" dt="2020-08-05T09:50:20.388" v="59" actId="20577"/>
          <ac:spMkLst>
            <pc:docMk/>
            <pc:sldMk cId="3062897598" sldId="269"/>
            <ac:spMk id="11" creationId="{00000000-0000-0000-0000-000000000000}"/>
          </ac:spMkLst>
        </pc:spChg>
        <pc:graphicFrameChg chg="modGraphic">
          <ac:chgData name="Shruti Gupta" userId="efc20510-ac0f-4b78-ab9b-febf1b22575a" providerId="ADAL" clId="{49BE3873-89AE-48CE-AF08-3477BC81F2F2}" dt="2020-08-14T11:39:48.970" v="68" actId="313"/>
          <ac:graphicFrameMkLst>
            <pc:docMk/>
            <pc:sldMk cId="3062897598" sldId="269"/>
            <ac:graphicFrameMk id="10" creationId="{00000000-0000-0000-0000-000000000000}"/>
          </ac:graphicFrameMkLst>
        </pc:graphicFrameChg>
      </pc:sldChg>
      <pc:sldChg chg="modSp mod">
        <pc:chgData name="Shruti Gupta" userId="efc20510-ac0f-4b78-ab9b-febf1b22575a" providerId="ADAL" clId="{49BE3873-89AE-48CE-AF08-3477BC81F2F2}" dt="2020-08-14T11:39:49.724" v="69" actId="313"/>
        <pc:sldMkLst>
          <pc:docMk/>
          <pc:sldMk cId="728763801" sldId="272"/>
        </pc:sldMkLst>
        <pc:spChg chg="mod">
          <ac:chgData name="Shruti Gupta" userId="efc20510-ac0f-4b78-ab9b-febf1b22575a" providerId="ADAL" clId="{49BE3873-89AE-48CE-AF08-3477BC81F2F2}" dt="2020-08-14T11:32:53.340" v="67" actId="20577"/>
          <ac:spMkLst>
            <pc:docMk/>
            <pc:sldMk cId="728763801" sldId="272"/>
            <ac:spMk id="2" creationId="{00000000-0000-0000-0000-000000000000}"/>
          </ac:spMkLst>
        </pc:spChg>
        <pc:graphicFrameChg chg="modGraphic">
          <ac:chgData name="Shruti Gupta" userId="efc20510-ac0f-4b78-ab9b-febf1b22575a" providerId="ADAL" clId="{49BE3873-89AE-48CE-AF08-3477BC81F2F2}" dt="2020-08-14T11:39:49.724" v="69" actId="313"/>
          <ac:graphicFrameMkLst>
            <pc:docMk/>
            <pc:sldMk cId="728763801" sldId="272"/>
            <ac:graphicFrameMk id="4" creationId="{00000000-0000-0000-0000-000000000000}"/>
          </ac:graphicFrameMkLst>
        </pc:graphicFrameChg>
      </pc:sldChg>
      <pc:sldChg chg="modSp mod">
        <pc:chgData name="Shruti Gupta" userId="efc20510-ac0f-4b78-ab9b-febf1b22575a" providerId="ADAL" clId="{49BE3873-89AE-48CE-AF08-3477BC81F2F2}" dt="2020-08-05T09:50:45.643" v="64" actId="20577"/>
        <pc:sldMkLst>
          <pc:docMk/>
          <pc:sldMk cId="903987419" sldId="273"/>
        </pc:sldMkLst>
        <pc:spChg chg="mod">
          <ac:chgData name="Shruti Gupta" userId="efc20510-ac0f-4b78-ab9b-febf1b22575a" providerId="ADAL" clId="{49BE3873-89AE-48CE-AF08-3477BC81F2F2}" dt="2020-08-05T09:50:45.643" v="64" actId="20577"/>
          <ac:spMkLst>
            <pc:docMk/>
            <pc:sldMk cId="903987419" sldId="273"/>
            <ac:spMk id="4" creationId="{00000000-0000-0000-0000-000000000000}"/>
          </ac:spMkLst>
        </pc:spChg>
      </pc:sldChg>
      <pc:sldChg chg="modSp mod">
        <pc:chgData name="Shruti Gupta" userId="efc20510-ac0f-4b78-ab9b-febf1b22575a" providerId="ADAL" clId="{49BE3873-89AE-48CE-AF08-3477BC81F2F2}" dt="2020-07-31T10:09:20.681" v="46" actId="20577"/>
        <pc:sldMkLst>
          <pc:docMk/>
          <pc:sldMk cId="4043788513" sldId="280"/>
        </pc:sldMkLst>
        <pc:spChg chg="mod">
          <ac:chgData name="Shruti Gupta" userId="efc20510-ac0f-4b78-ab9b-febf1b22575a" providerId="ADAL" clId="{49BE3873-89AE-48CE-AF08-3477BC81F2F2}" dt="2020-07-31T10:09:20.681" v="46" actId="20577"/>
          <ac:spMkLst>
            <pc:docMk/>
            <pc:sldMk cId="4043788513" sldId="280"/>
            <ac:spMk id="3" creationId="{00000000-0000-0000-0000-000000000000}"/>
          </ac:spMkLst>
        </pc:spChg>
      </pc:sldChg>
      <pc:sldChg chg="modSp mod">
        <pc:chgData name="Shruti Gupta" userId="efc20510-ac0f-4b78-ab9b-febf1b22575a" providerId="ADAL" clId="{49BE3873-89AE-48CE-AF08-3477BC81F2F2}" dt="2020-07-31T10:10:34.160" v="50" actId="20577"/>
        <pc:sldMkLst>
          <pc:docMk/>
          <pc:sldMk cId="2153664800" sldId="282"/>
        </pc:sldMkLst>
        <pc:graphicFrameChg chg="modGraphic">
          <ac:chgData name="Shruti Gupta" userId="efc20510-ac0f-4b78-ab9b-febf1b22575a" providerId="ADAL" clId="{49BE3873-89AE-48CE-AF08-3477BC81F2F2}" dt="2020-07-31T10:10:34.160" v="50" actId="20577"/>
          <ac:graphicFrameMkLst>
            <pc:docMk/>
            <pc:sldMk cId="2153664800" sldId="282"/>
            <ac:graphicFrameMk id="3" creationId="{00000000-0000-0000-0000-000000000000}"/>
          </ac:graphicFrameMkLst>
        </pc:graphicFrameChg>
      </pc:sldChg>
      <pc:sldChg chg="modSp mod">
        <pc:chgData name="Shruti Gupta" userId="efc20510-ac0f-4b78-ab9b-febf1b22575a" providerId="ADAL" clId="{49BE3873-89AE-48CE-AF08-3477BC81F2F2}" dt="2020-07-31T10:10:07.119" v="49" actId="20577"/>
        <pc:sldMkLst>
          <pc:docMk/>
          <pc:sldMk cId="11649862" sldId="283"/>
        </pc:sldMkLst>
        <pc:graphicFrameChg chg="modGraphic">
          <ac:chgData name="Shruti Gupta" userId="efc20510-ac0f-4b78-ab9b-febf1b22575a" providerId="ADAL" clId="{49BE3873-89AE-48CE-AF08-3477BC81F2F2}" dt="2020-07-31T10:10:07.119" v="49" actId="20577"/>
          <ac:graphicFrameMkLst>
            <pc:docMk/>
            <pc:sldMk cId="11649862" sldId="283"/>
            <ac:graphicFrameMk id="4" creationId="{00000000-0000-0000-0000-000000000000}"/>
          </ac:graphicFrameMkLst>
        </pc:graphicFrameChg>
      </pc:sldChg>
      <pc:sldChg chg="modSp mod">
        <pc:chgData name="Shruti Gupta" userId="efc20510-ac0f-4b78-ab9b-febf1b22575a" providerId="ADAL" clId="{49BE3873-89AE-48CE-AF08-3477BC81F2F2}" dt="2020-07-31T10:13:13.912" v="53" actId="20577"/>
        <pc:sldMkLst>
          <pc:docMk/>
          <pc:sldMk cId="3420461426" sldId="285"/>
        </pc:sldMkLst>
        <pc:graphicFrameChg chg="modGraphic">
          <ac:chgData name="Shruti Gupta" userId="efc20510-ac0f-4b78-ab9b-febf1b22575a" providerId="ADAL" clId="{49BE3873-89AE-48CE-AF08-3477BC81F2F2}" dt="2020-07-31T10:13:13.912" v="53" actId="20577"/>
          <ac:graphicFrameMkLst>
            <pc:docMk/>
            <pc:sldMk cId="3420461426" sldId="285"/>
            <ac:graphicFrameMk id="8" creationId="{00000000-0000-0000-0000-000000000000}"/>
          </ac:graphicFrameMkLst>
        </pc:graphicFrameChg>
      </pc:sldChg>
      <pc:sldChg chg="modSp mod">
        <pc:chgData name="Shruti Gupta" userId="efc20510-ac0f-4b78-ab9b-febf1b22575a" providerId="ADAL" clId="{49BE3873-89AE-48CE-AF08-3477BC81F2F2}" dt="2020-07-31T10:12:30.952" v="52" actId="20577"/>
        <pc:sldMkLst>
          <pc:docMk/>
          <pc:sldMk cId="2157060084" sldId="290"/>
        </pc:sldMkLst>
        <pc:spChg chg="mod">
          <ac:chgData name="Shruti Gupta" userId="efc20510-ac0f-4b78-ab9b-febf1b22575a" providerId="ADAL" clId="{49BE3873-89AE-48CE-AF08-3477BC81F2F2}" dt="2020-07-31T10:12:30.952" v="52" actId="20577"/>
          <ac:spMkLst>
            <pc:docMk/>
            <pc:sldMk cId="2157060084" sldId="290"/>
            <ac:spMk id="8" creationId="{00000000-0000-0000-0000-000000000000}"/>
          </ac:spMkLst>
        </pc:spChg>
      </pc:sldChg>
      <pc:sldChg chg="modSp mod">
        <pc:chgData name="Shruti Gupta" userId="efc20510-ac0f-4b78-ab9b-febf1b22575a" providerId="ADAL" clId="{49BE3873-89AE-48CE-AF08-3477BC81F2F2}" dt="2020-07-31T10:12:20.664" v="51" actId="20577"/>
        <pc:sldMkLst>
          <pc:docMk/>
          <pc:sldMk cId="1204282346" sldId="291"/>
        </pc:sldMkLst>
        <pc:spChg chg="mod">
          <ac:chgData name="Shruti Gupta" userId="efc20510-ac0f-4b78-ab9b-febf1b22575a" providerId="ADAL" clId="{49BE3873-89AE-48CE-AF08-3477BC81F2F2}" dt="2020-07-31T10:12:20.664" v="51" actId="20577"/>
          <ac:spMkLst>
            <pc:docMk/>
            <pc:sldMk cId="1204282346" sldId="291"/>
            <ac:spMk id="4" creationId="{00000000-0000-0000-0000-000000000000}"/>
          </ac:spMkLst>
        </pc:spChg>
      </pc:sldChg>
      <pc:sldChg chg="addSp new">
        <pc:chgData name="Shruti Gupta" userId="efc20510-ac0f-4b78-ab9b-febf1b22575a" providerId="ADAL" clId="{49BE3873-89AE-48CE-AF08-3477BC81F2F2}" dt="2020-07-31T09:51:52.341" v="18"/>
        <pc:sldMkLst>
          <pc:docMk/>
          <pc:sldMk cId="3582507941" sldId="301"/>
        </pc:sldMkLst>
        <pc:spChg chg="add">
          <ac:chgData name="Shruti Gupta" userId="efc20510-ac0f-4b78-ab9b-febf1b22575a" providerId="ADAL" clId="{49BE3873-89AE-48CE-AF08-3477BC81F2F2}" dt="2020-07-31T09:51:27.799" v="10"/>
          <ac:spMkLst>
            <pc:docMk/>
            <pc:sldMk cId="3582507941" sldId="301"/>
            <ac:spMk id="2" creationId="{2590DCCF-457D-461A-A9C3-5D338AAF0DDF}"/>
          </ac:spMkLst>
        </pc:spChg>
        <pc:spChg chg="add">
          <ac:chgData name="Shruti Gupta" userId="efc20510-ac0f-4b78-ab9b-febf1b22575a" providerId="ADAL" clId="{49BE3873-89AE-48CE-AF08-3477BC81F2F2}" dt="2020-07-31T09:51:39.682" v="14"/>
          <ac:spMkLst>
            <pc:docMk/>
            <pc:sldMk cId="3582507941" sldId="301"/>
            <ac:spMk id="4" creationId="{9A7D574F-E4F9-488F-85BC-4A665777FC74}"/>
          </ac:spMkLst>
        </pc:spChg>
        <pc:spChg chg="add">
          <ac:chgData name="Shruti Gupta" userId="efc20510-ac0f-4b78-ab9b-febf1b22575a" providerId="ADAL" clId="{49BE3873-89AE-48CE-AF08-3477BC81F2F2}" dt="2020-07-31T09:51:52.341" v="18"/>
          <ac:spMkLst>
            <pc:docMk/>
            <pc:sldMk cId="3582507941" sldId="301"/>
            <ac:spMk id="6" creationId="{FA8864B0-9E8A-4CAE-9E6D-DC1B703F7826}"/>
          </ac:spMkLst>
        </pc:spChg>
        <pc:picChg chg="add">
          <ac:chgData name="Shruti Gupta" userId="efc20510-ac0f-4b78-ab9b-febf1b22575a" providerId="ADAL" clId="{49BE3873-89AE-48CE-AF08-3477BC81F2F2}" dt="2020-07-31T09:51:32.951" v="12"/>
          <ac:picMkLst>
            <pc:docMk/>
            <pc:sldMk cId="3582507941" sldId="301"/>
            <ac:picMk id="3" creationId="{23AC377B-FD6C-486D-802C-6DBFFF924610}"/>
          </ac:picMkLst>
        </pc:picChg>
        <pc:picChg chg="add">
          <ac:chgData name="Shruti Gupta" userId="efc20510-ac0f-4b78-ab9b-febf1b22575a" providerId="ADAL" clId="{49BE3873-89AE-48CE-AF08-3477BC81F2F2}" dt="2020-07-31T09:51:44.997" v="16"/>
          <ac:picMkLst>
            <pc:docMk/>
            <pc:sldMk cId="3582507941" sldId="301"/>
            <ac:picMk id="5" creationId="{73CF3C0D-469B-4B89-930F-FAA7E7B3EF8C}"/>
          </ac:picMkLst>
        </pc:picChg>
      </pc:sldChg>
      <pc:sldChg chg="addSp modSp new mod">
        <pc:chgData name="Shruti Gupta" userId="efc20510-ac0f-4b78-ab9b-febf1b22575a" providerId="ADAL" clId="{49BE3873-89AE-48CE-AF08-3477BC81F2F2}" dt="2020-07-31T10:06:36.877" v="42" actId="1076"/>
        <pc:sldMkLst>
          <pc:docMk/>
          <pc:sldMk cId="2455686208" sldId="302"/>
        </pc:sldMkLst>
        <pc:spChg chg="add">
          <ac:chgData name="Shruti Gupta" userId="efc20510-ac0f-4b78-ab9b-febf1b22575a" providerId="ADAL" clId="{49BE3873-89AE-48CE-AF08-3477BC81F2F2}" dt="2020-07-31T10:05:46.198" v="28"/>
          <ac:spMkLst>
            <pc:docMk/>
            <pc:sldMk cId="2455686208" sldId="302"/>
            <ac:spMk id="2" creationId="{D98D71E3-8066-440C-993E-B675D44A9DB0}"/>
          </ac:spMkLst>
        </pc:spChg>
        <pc:spChg chg="add">
          <ac:chgData name="Shruti Gupta" userId="efc20510-ac0f-4b78-ab9b-febf1b22575a" providerId="ADAL" clId="{49BE3873-89AE-48CE-AF08-3477BC81F2F2}" dt="2020-07-31T10:05:58.056" v="32"/>
          <ac:spMkLst>
            <pc:docMk/>
            <pc:sldMk cId="2455686208" sldId="302"/>
            <ac:spMk id="4" creationId="{F66397E5-3C4D-40E0-B520-FB76A23DBDA4}"/>
          </ac:spMkLst>
        </pc:spChg>
        <pc:spChg chg="add mod">
          <ac:chgData name="Shruti Gupta" userId="efc20510-ac0f-4b78-ab9b-febf1b22575a" providerId="ADAL" clId="{49BE3873-89AE-48CE-AF08-3477BC81F2F2}" dt="2020-07-31T10:06:32.287" v="41" actId="1076"/>
          <ac:spMkLst>
            <pc:docMk/>
            <pc:sldMk cId="2455686208" sldId="302"/>
            <ac:spMk id="6" creationId="{AD3A910B-5CFC-4F82-8768-8D604F3E65C0}"/>
          </ac:spMkLst>
        </pc:spChg>
        <pc:spChg chg="add">
          <ac:chgData name="Shruti Gupta" userId="efc20510-ac0f-4b78-ab9b-febf1b22575a" providerId="ADAL" clId="{49BE3873-89AE-48CE-AF08-3477BC81F2F2}" dt="2020-07-31T10:06:17.591" v="38"/>
          <ac:spMkLst>
            <pc:docMk/>
            <pc:sldMk cId="2455686208" sldId="302"/>
            <ac:spMk id="7" creationId="{044D4E81-175A-4ABC-AC8C-7CFC33C6A7B0}"/>
          </ac:spMkLst>
        </pc:spChg>
        <pc:graphicFrameChg chg="add mod">
          <ac:chgData name="Shruti Gupta" userId="efc20510-ac0f-4b78-ab9b-febf1b22575a" providerId="ADAL" clId="{49BE3873-89AE-48CE-AF08-3477BC81F2F2}" dt="2020-07-31T10:06:36.877" v="42" actId="1076"/>
          <ac:graphicFrameMkLst>
            <pc:docMk/>
            <pc:sldMk cId="2455686208" sldId="302"/>
            <ac:graphicFrameMk id="5" creationId="{288D2ED9-9974-405C-832F-9938D527D5B6}"/>
          </ac:graphicFrameMkLst>
        </pc:graphicFrameChg>
        <pc:picChg chg="add mod">
          <ac:chgData name="Shruti Gupta" userId="efc20510-ac0f-4b78-ab9b-febf1b22575a" providerId="ADAL" clId="{49BE3873-89AE-48CE-AF08-3477BC81F2F2}" dt="2020-07-31T10:06:26.312" v="40" actId="1076"/>
          <ac:picMkLst>
            <pc:docMk/>
            <pc:sldMk cId="2455686208" sldId="302"/>
            <ac:picMk id="3" creationId="{F3528E97-4EA2-470A-861E-3813CA1D54D7}"/>
          </ac:picMkLst>
        </pc:picChg>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9.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9.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2</a:t>
            </a:r>
          </a:p>
          <a:p>
            <a:pPr algn="ctr">
              <a:defRPr/>
            </a:pPr>
            <a:r>
              <a:rPr lang="en-US" altLang="en-US" sz="2500" b="1" dirty="0">
                <a:latin typeface="+mn-lt"/>
              </a:rPr>
              <a:t>Creating and Editing Data </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152" y="1721891"/>
            <a:ext cx="3152775" cy="1952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52" y="1710779"/>
            <a:ext cx="3376613" cy="19637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158514" y="3766260"/>
            <a:ext cx="3428413" cy="1200329"/>
          </a:xfrm>
          <a:prstGeom prst="rect">
            <a:avLst/>
          </a:prstGeom>
        </p:spPr>
        <p:txBody>
          <a:bodyPr wrap="square">
            <a:spAutoFit/>
          </a:bodyPr>
          <a:lstStyle/>
          <a:p>
            <a:pPr algn="ctr" eaLnBrk="1" hangingPunct="1">
              <a:defRPr/>
            </a:pPr>
            <a:r>
              <a:rPr lang="en-US" sz="2400" dirty="0">
                <a:latin typeface="+mn-lt"/>
              </a:rPr>
              <a:t>Figure 2.2a. Dialog Box: Recode</a:t>
            </a:r>
          </a:p>
          <a:p>
            <a:pPr algn="ctr" eaLnBrk="1" hangingPunct="1">
              <a:defRPr/>
            </a:pPr>
            <a:r>
              <a:rPr lang="en-US" sz="2400" dirty="0">
                <a:latin typeface="+mn-lt"/>
              </a:rPr>
              <a:t> Variable</a:t>
            </a:r>
          </a:p>
        </p:txBody>
      </p:sp>
      <p:sp>
        <p:nvSpPr>
          <p:cNvPr id="5" name="Rectangle 4"/>
          <p:cNvSpPr/>
          <p:nvPr/>
        </p:nvSpPr>
        <p:spPr>
          <a:xfrm>
            <a:off x="5025788" y="3780548"/>
            <a:ext cx="3694113" cy="1200329"/>
          </a:xfrm>
          <a:prstGeom prst="rect">
            <a:avLst/>
          </a:prstGeom>
        </p:spPr>
        <p:txBody>
          <a:bodyPr>
            <a:spAutoFit/>
          </a:bodyPr>
          <a:lstStyle/>
          <a:p>
            <a:pPr algn="ctr" eaLnBrk="1" hangingPunct="1">
              <a:defRPr/>
            </a:pPr>
            <a:r>
              <a:rPr lang="en-US" sz="2400" dirty="0">
                <a:latin typeface="+mn-lt"/>
              </a:rPr>
              <a:t>Figure 2.2b. Recoding Variable: Old and New Values</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5435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18564" y="418200"/>
            <a:ext cx="6315501" cy="367001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3. All the blank cells are placed with the new value (–99).</a:t>
            </a:r>
          </a:p>
          <a:p>
            <a:pPr marL="69850" indent="0">
              <a:buFont typeface="Wingdings 2" panose="05020102010507070707" pitchFamily="18" charset="2"/>
              <a:buNone/>
            </a:pPr>
            <a:endParaRPr lang="en-US" altLang="en-US" sz="2400" dirty="0"/>
          </a:p>
          <a:p>
            <a:pPr marL="69850" indent="0">
              <a:buFont typeface="Wingdings 2" panose="05020102010507070707" pitchFamily="18" charset="2"/>
              <a:buNone/>
            </a:pPr>
            <a:endParaRPr lang="en-US" altLang="en-US" sz="2400" dirty="0"/>
          </a:p>
          <a:p>
            <a:pPr marL="69850" indent="0">
              <a:buFont typeface="Wingdings 2" panose="05020102010507070707" pitchFamily="18" charset="2"/>
              <a:buNone/>
            </a:pPr>
            <a:endParaRPr lang="en-US" altLang="en-US" sz="2400" dirty="0"/>
          </a:p>
          <a:p>
            <a:pPr marL="69850" indent="0">
              <a:buFont typeface="Wingdings 2" panose="05020102010507070707" pitchFamily="18" charset="2"/>
              <a:buNone/>
            </a:pPr>
            <a:endParaRPr lang="en-US" altLang="en-US" sz="2400" dirty="0"/>
          </a:p>
          <a:p>
            <a:pPr marL="69850" indent="0">
              <a:buFont typeface="Wingdings 2" panose="05020102010507070707" pitchFamily="18" charset="2"/>
              <a:buNone/>
            </a:pPr>
            <a:endParaRPr lang="en-US" altLang="en-US" sz="2400" dirty="0"/>
          </a:p>
          <a:p>
            <a:pPr marL="69850" indent="0">
              <a:buFont typeface="Wingdings 2" panose="05020102010507070707" pitchFamily="18" charset="2"/>
              <a:buNone/>
            </a:pPr>
            <a:r>
              <a:rPr lang="en-US" altLang="en-US" sz="2400" dirty="0"/>
              <a:t>4. Assign the missing value for each variable in the data set.</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514" y="1288577"/>
            <a:ext cx="4419600" cy="2057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259" y="4216354"/>
            <a:ext cx="3276600" cy="2057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8572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71E3-8066-440C-993E-B675D44A9DB0}"/>
              </a:ext>
            </a:extLst>
          </p:cNvPr>
          <p:cNvSpPr txBox="1">
            <a:spLocks/>
          </p:cNvSpPr>
          <p:nvPr/>
        </p:nvSpPr>
        <p:spPr>
          <a:xfrm>
            <a:off x="735131" y="150657"/>
            <a:ext cx="8067675" cy="1066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600" dirty="0">
                <a:latin typeface="+mn-lt"/>
              </a:rPr>
              <a:t>The following data set appears in the Data Editor consisting the missing values (–99) for all the variables. </a:t>
            </a:r>
          </a:p>
        </p:txBody>
      </p:sp>
      <p:pic>
        <p:nvPicPr>
          <p:cNvPr id="3" name="Picture 6">
            <a:extLst>
              <a:ext uri="{FF2B5EF4-FFF2-40B4-BE49-F238E27FC236}">
                <a16:creationId xmlns:a16="http://schemas.microsoft.com/office/drawing/2014/main" id="{F3528E97-4EA2-470A-861E-3813CA1D5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368" y="1256280"/>
            <a:ext cx="6553200" cy="1752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F66397E5-3C4D-40E0-B520-FB76A23DBDA4}"/>
              </a:ext>
            </a:extLst>
          </p:cNvPr>
          <p:cNvSpPr txBox="1">
            <a:spLocks/>
          </p:cNvSpPr>
          <p:nvPr/>
        </p:nvSpPr>
        <p:spPr>
          <a:xfrm>
            <a:off x="1143000" y="3587905"/>
            <a:ext cx="6527800" cy="46196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Sum: Missing Values</a:t>
            </a:r>
          </a:p>
        </p:txBody>
      </p:sp>
      <p:graphicFrame>
        <p:nvGraphicFramePr>
          <p:cNvPr id="5" name="Table 4">
            <a:extLst>
              <a:ext uri="{FF2B5EF4-FFF2-40B4-BE49-F238E27FC236}">
                <a16:creationId xmlns:a16="http://schemas.microsoft.com/office/drawing/2014/main" id="{288D2ED9-9974-405C-832F-9938D527D5B6}"/>
              </a:ext>
            </a:extLst>
          </p:cNvPr>
          <p:cNvGraphicFramePr>
            <a:graphicFrameLocks noGrp="1"/>
          </p:cNvGraphicFramePr>
          <p:nvPr>
            <p:extLst>
              <p:ext uri="{D42A27DB-BD31-4B8C-83A1-F6EECF244321}">
                <p14:modId xmlns:p14="http://schemas.microsoft.com/office/powerpoint/2010/main" val="1355398574"/>
              </p:ext>
            </p:extLst>
          </p:nvPr>
        </p:nvGraphicFramePr>
        <p:xfrm>
          <a:off x="1143000" y="4104502"/>
          <a:ext cx="3835235" cy="2011927"/>
        </p:xfrm>
        <a:graphic>
          <a:graphicData uri="http://schemas.openxmlformats.org/drawingml/2006/table">
            <a:tbl>
              <a:tblPr/>
              <a:tblGrid>
                <a:gridCol w="824239">
                  <a:extLst>
                    <a:ext uri="{9D8B030D-6E8A-4147-A177-3AD203B41FA5}">
                      <a16:colId xmlns:a16="http://schemas.microsoft.com/office/drawing/2014/main" val="20000"/>
                    </a:ext>
                  </a:extLst>
                </a:gridCol>
                <a:gridCol w="1505498">
                  <a:extLst>
                    <a:ext uri="{9D8B030D-6E8A-4147-A177-3AD203B41FA5}">
                      <a16:colId xmlns:a16="http://schemas.microsoft.com/office/drawing/2014/main" val="20001"/>
                    </a:ext>
                  </a:extLst>
                </a:gridCol>
                <a:gridCol w="1505498">
                  <a:extLst>
                    <a:ext uri="{9D8B030D-6E8A-4147-A177-3AD203B41FA5}">
                      <a16:colId xmlns:a16="http://schemas.microsoft.com/office/drawing/2014/main" val="20002"/>
                    </a:ext>
                  </a:extLst>
                </a:gridCol>
              </a:tblGrid>
              <a:tr h="377922">
                <a:tc gridSpan="3">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Statistics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8235">
                <a:tc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Current GPA score of a student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7922">
                <a:tc row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Valid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922">
                <a:tc vMerge="1">
                  <a:txBody>
                    <a:bodyPr/>
                    <a:lstStyle/>
                    <a:p>
                      <a:endParaRPr lang="en-US"/>
                    </a:p>
                  </a:txBody>
                  <a:tcPr/>
                </a:tc>
                <a:tc>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Missing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922">
                <a:tc gridSpan="2">
                  <a:txBody>
                    <a:bodyPr/>
                    <a:lstStyle/>
                    <a:p>
                      <a:pPr marL="3810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Sum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a:extLst>
              <a:ext uri="{FF2B5EF4-FFF2-40B4-BE49-F238E27FC236}">
                <a16:creationId xmlns:a16="http://schemas.microsoft.com/office/drawing/2014/main" id="{AD3A910B-5CFC-4F82-8768-8D604F3E65C0}"/>
              </a:ext>
            </a:extLst>
          </p:cNvPr>
          <p:cNvSpPr/>
          <p:nvPr/>
        </p:nvSpPr>
        <p:spPr>
          <a:xfrm>
            <a:off x="5031545" y="3780712"/>
            <a:ext cx="3926006" cy="2462213"/>
          </a:xfrm>
          <a:prstGeom prst="rect">
            <a:avLst/>
          </a:prstGeom>
          <a:ln>
            <a:solidFill>
              <a:schemeClr val="accent1"/>
            </a:solidFill>
          </a:ln>
        </p:spPr>
        <p:txBody>
          <a:bodyPr wrap="square">
            <a:spAutoFit/>
          </a:bodyPr>
          <a:lstStyle/>
          <a:p>
            <a:pPr algn="just" eaLnBrk="1" hangingPunct="1">
              <a:defRPr/>
            </a:pPr>
            <a:r>
              <a:rPr lang="en-US" sz="2200" dirty="0">
                <a:latin typeface="+mn-lt"/>
              </a:rPr>
              <a:t>It is important to note that the missing values (–99) as assigned to </a:t>
            </a:r>
            <a:r>
              <a:rPr lang="en-US" sz="2200" i="1" dirty="0">
                <a:latin typeface="+mn-lt"/>
              </a:rPr>
              <a:t>gender</a:t>
            </a:r>
            <a:r>
              <a:rPr lang="en-US" sz="2200" dirty="0">
                <a:latin typeface="+mn-lt"/>
              </a:rPr>
              <a:t> for Case 4 (Hriday), </a:t>
            </a:r>
            <a:r>
              <a:rPr lang="en-US" sz="2200" i="1" dirty="0">
                <a:latin typeface="+mn-lt"/>
              </a:rPr>
              <a:t>GPA</a:t>
            </a:r>
            <a:r>
              <a:rPr lang="en-US" sz="2200" dirty="0">
                <a:latin typeface="+mn-lt"/>
              </a:rPr>
              <a:t> for Case 2 (Hitansh) and 9 (Tayasha) and </a:t>
            </a:r>
            <a:r>
              <a:rPr lang="en-US" sz="2200" i="1" dirty="0">
                <a:latin typeface="+mn-lt"/>
              </a:rPr>
              <a:t>club membership</a:t>
            </a:r>
            <a:r>
              <a:rPr lang="en-US" sz="2200" dirty="0">
                <a:latin typeface="+mn-lt"/>
              </a:rPr>
              <a:t> for Case 5 (Soham) do not affect the analysis.</a:t>
            </a:r>
          </a:p>
        </p:txBody>
      </p:sp>
      <p:sp>
        <p:nvSpPr>
          <p:cNvPr id="7" name="Footer Placeholder 3">
            <a:extLst>
              <a:ext uri="{FF2B5EF4-FFF2-40B4-BE49-F238E27FC236}">
                <a16:creationId xmlns:a16="http://schemas.microsoft.com/office/drawing/2014/main" id="{044D4E81-175A-4ABC-AC8C-7CFC33C6A7B0}"/>
              </a:ext>
            </a:extLst>
          </p:cNvPr>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5568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79144" y="152400"/>
            <a:ext cx="7177585" cy="611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Creating a Multiple-response Set</a:t>
            </a:r>
          </a:p>
        </p:txBody>
      </p:sp>
      <p:sp>
        <p:nvSpPr>
          <p:cNvPr id="3" name="Content Placeholder 2"/>
          <p:cNvSpPr txBox="1">
            <a:spLocks/>
          </p:cNvSpPr>
          <p:nvPr/>
        </p:nvSpPr>
        <p:spPr>
          <a:xfrm>
            <a:off x="1183942" y="1371600"/>
            <a:ext cx="6777038"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Multiple-response sets are required in the questions, where respondents are required to give answers for more than one option among the provided options. </a:t>
            </a:r>
          </a:p>
          <a:p>
            <a:pPr marL="0" indent="0">
              <a:buNone/>
              <a:defRPr/>
            </a:pPr>
            <a:r>
              <a:rPr lang="en-US" sz="2400" b="1" dirty="0">
                <a:ea typeface="Times New Roman" pitchFamily="18" charset="0"/>
                <a:cs typeface="Times New Roman" pitchFamily="18" charset="0"/>
              </a:rPr>
              <a:t>Question:</a:t>
            </a:r>
            <a:r>
              <a:rPr lang="en-US" sz="2400" dirty="0">
                <a:ea typeface="Times New Roman" pitchFamily="18" charset="0"/>
                <a:cs typeface="Times New Roman" pitchFamily="18" charset="0"/>
              </a:rPr>
              <a:t> Are you aware of these luxury brands  mentioned below?</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349547912"/>
              </p:ext>
            </p:extLst>
          </p:nvPr>
        </p:nvGraphicFramePr>
        <p:xfrm>
          <a:off x="2047081" y="3886011"/>
          <a:ext cx="4359275" cy="2194560"/>
        </p:xfrm>
        <a:graphic>
          <a:graphicData uri="http://schemas.openxmlformats.org/drawingml/2006/table">
            <a:tbl>
              <a:tblPr firstRow="1" firstCol="1" bandRow="1">
                <a:tableStyleId>{5940675A-B579-460E-94D1-54222C63F5DA}</a:tableStyleId>
              </a:tblPr>
              <a:tblGrid>
                <a:gridCol w="1994747">
                  <a:extLst>
                    <a:ext uri="{9D8B030D-6E8A-4147-A177-3AD203B41FA5}">
                      <a16:colId xmlns:a16="http://schemas.microsoft.com/office/drawing/2014/main" val="20000"/>
                    </a:ext>
                  </a:extLst>
                </a:gridCol>
                <a:gridCol w="1227625">
                  <a:extLst>
                    <a:ext uri="{9D8B030D-6E8A-4147-A177-3AD203B41FA5}">
                      <a16:colId xmlns:a16="http://schemas.microsoft.com/office/drawing/2014/main" val="20001"/>
                    </a:ext>
                  </a:extLst>
                </a:gridCol>
                <a:gridCol w="1136903">
                  <a:extLst>
                    <a:ext uri="{9D8B030D-6E8A-4147-A177-3AD203B41FA5}">
                      <a16:colId xmlns:a16="http://schemas.microsoft.com/office/drawing/2014/main" val="20002"/>
                    </a:ext>
                  </a:extLst>
                </a:gridCol>
              </a:tblGrid>
              <a:tr h="230717">
                <a:tc>
                  <a:txBody>
                    <a:bodyPr/>
                    <a:lstStyle/>
                    <a:p>
                      <a:pPr marL="0" marR="0" algn="ctr">
                        <a:spcBef>
                          <a:spcPts val="0"/>
                        </a:spcBef>
                        <a:spcAft>
                          <a:spcPts val="0"/>
                        </a:spcAft>
                      </a:pPr>
                      <a:r>
                        <a:rPr lang="en-US" sz="2400" dirty="0">
                          <a:solidFill>
                            <a:schemeClr val="tx1"/>
                          </a:solidFill>
                          <a:effectLst/>
                        </a:rPr>
                        <a:t>Brand(s)</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Yes</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No</a:t>
                      </a:r>
                      <a:endParaRPr lang="en-US" sz="2400" dirty="0">
                        <a:solidFill>
                          <a:schemeClr val="tx1"/>
                        </a:solidFill>
                        <a:effectLst/>
                        <a:latin typeface="Arial"/>
                        <a:ea typeface="Times New Roman"/>
                        <a:cs typeface="Times New Roman"/>
                      </a:endParaRPr>
                    </a:p>
                  </a:txBody>
                  <a:tcPr marL="75449" marR="75449" marT="0" marB="0"/>
                </a:tc>
                <a:extLst>
                  <a:ext uri="{0D108BD9-81ED-4DB2-BD59-A6C34878D82A}">
                    <a16:rowId xmlns:a16="http://schemas.microsoft.com/office/drawing/2014/main" val="10000"/>
                  </a:ext>
                </a:extLst>
              </a:tr>
              <a:tr h="230717">
                <a:tc>
                  <a:txBody>
                    <a:bodyPr/>
                    <a:lstStyle/>
                    <a:p>
                      <a:pPr marL="0" marR="0" algn="ctr">
                        <a:spcBef>
                          <a:spcPts val="0"/>
                        </a:spcBef>
                        <a:spcAft>
                          <a:spcPts val="0"/>
                        </a:spcAft>
                      </a:pPr>
                      <a:r>
                        <a:rPr lang="en-US" sz="2400" dirty="0">
                          <a:solidFill>
                            <a:schemeClr val="tx1"/>
                          </a:solidFill>
                          <a:effectLst/>
                        </a:rPr>
                        <a:t>Prada</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extLst>
                  <a:ext uri="{0D108BD9-81ED-4DB2-BD59-A6C34878D82A}">
                    <a16:rowId xmlns:a16="http://schemas.microsoft.com/office/drawing/2014/main" val="10001"/>
                  </a:ext>
                </a:extLst>
              </a:tr>
              <a:tr h="230717">
                <a:tc>
                  <a:txBody>
                    <a:bodyPr/>
                    <a:lstStyle/>
                    <a:p>
                      <a:pPr marL="0" marR="0" algn="ctr">
                        <a:spcBef>
                          <a:spcPts val="0"/>
                        </a:spcBef>
                        <a:spcAft>
                          <a:spcPts val="0"/>
                        </a:spcAft>
                      </a:pPr>
                      <a:r>
                        <a:rPr lang="en-US" sz="2400" dirty="0">
                          <a:solidFill>
                            <a:schemeClr val="tx1"/>
                          </a:solidFill>
                          <a:effectLst/>
                        </a:rPr>
                        <a:t>Gucci</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extLst>
                  <a:ext uri="{0D108BD9-81ED-4DB2-BD59-A6C34878D82A}">
                    <a16:rowId xmlns:a16="http://schemas.microsoft.com/office/drawing/2014/main" val="10002"/>
                  </a:ext>
                </a:extLst>
              </a:tr>
              <a:tr h="230717">
                <a:tc>
                  <a:txBody>
                    <a:bodyPr/>
                    <a:lstStyle/>
                    <a:p>
                      <a:pPr marL="0" marR="0" algn="ctr">
                        <a:spcBef>
                          <a:spcPts val="0"/>
                        </a:spcBef>
                        <a:spcAft>
                          <a:spcPts val="0"/>
                        </a:spcAft>
                      </a:pPr>
                      <a:r>
                        <a:rPr lang="en-US" sz="2400" dirty="0">
                          <a:solidFill>
                            <a:schemeClr val="tx1"/>
                          </a:solidFill>
                          <a:effectLst/>
                        </a:rPr>
                        <a:t>Hermes</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extLst>
                  <a:ext uri="{0D108BD9-81ED-4DB2-BD59-A6C34878D82A}">
                    <a16:rowId xmlns:a16="http://schemas.microsoft.com/office/drawing/2014/main" val="10003"/>
                  </a:ext>
                </a:extLst>
              </a:tr>
              <a:tr h="230717">
                <a:tc>
                  <a:txBody>
                    <a:bodyPr/>
                    <a:lstStyle/>
                    <a:p>
                      <a:pPr marL="0" marR="0" algn="ctr">
                        <a:spcBef>
                          <a:spcPts val="0"/>
                        </a:spcBef>
                        <a:spcAft>
                          <a:spcPts val="0"/>
                        </a:spcAft>
                      </a:pPr>
                      <a:r>
                        <a:rPr lang="en-US" sz="2400" dirty="0">
                          <a:solidFill>
                            <a:schemeClr val="tx1"/>
                          </a:solidFill>
                          <a:effectLst/>
                        </a:rPr>
                        <a:t>Chanel</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extLst>
                  <a:ext uri="{0D108BD9-81ED-4DB2-BD59-A6C34878D82A}">
                    <a16:rowId xmlns:a16="http://schemas.microsoft.com/office/drawing/2014/main" val="10004"/>
                  </a:ext>
                </a:extLst>
              </a:tr>
              <a:tr h="230717">
                <a:tc>
                  <a:txBody>
                    <a:bodyPr/>
                    <a:lstStyle/>
                    <a:p>
                      <a:pPr marL="0" marR="0" algn="ctr">
                        <a:spcBef>
                          <a:spcPts val="0"/>
                        </a:spcBef>
                        <a:spcAft>
                          <a:spcPts val="0"/>
                        </a:spcAft>
                      </a:pPr>
                      <a:r>
                        <a:rPr lang="en-US" sz="2400" dirty="0">
                          <a:solidFill>
                            <a:schemeClr val="tx1"/>
                          </a:solidFill>
                          <a:effectLst/>
                        </a:rPr>
                        <a:t>Louis Vuitton</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tc>
                  <a:txBody>
                    <a:bodyPr/>
                    <a:lstStyle/>
                    <a:p>
                      <a:pPr marL="0" marR="0" algn="ctr">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75449" marR="75449" marT="0" marB="0"/>
                </a:tc>
                <a:extLst>
                  <a:ext uri="{0D108BD9-81ED-4DB2-BD59-A6C34878D82A}">
                    <a16:rowId xmlns:a16="http://schemas.microsoft.com/office/drawing/2014/main" val="10005"/>
                  </a:ext>
                </a:extLst>
              </a:tr>
            </a:tbl>
          </a:graphicData>
        </a:graphic>
      </p:graphicFrame>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6931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686518" y="979487"/>
            <a:ext cx="6777037"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1. Prepare SPSS Data Editor sheet </a:t>
            </a:r>
          </a:p>
          <a:p>
            <a:pPr marL="527050" indent="-457200">
              <a:buFont typeface="Wingdings 2" panose="05020102010507070707" pitchFamily="18" charset="2"/>
              <a:buAutoNum type="arabicPeriod"/>
              <a:defRPr/>
            </a:pPr>
            <a:endParaRPr lang="en-US" sz="2400" dirty="0"/>
          </a:p>
          <a:p>
            <a:pPr marL="527050" indent="-457200">
              <a:buFont typeface="Wingdings 2" panose="05020102010507070707" pitchFamily="18" charset="2"/>
              <a:buAutoNum type="arabicPeriod"/>
              <a:defRPr/>
            </a:pPr>
            <a:endParaRPr lang="en-US" sz="2400" dirty="0"/>
          </a:p>
          <a:p>
            <a:pPr marL="527050" indent="-457200">
              <a:buFont typeface="Wingdings 2" panose="05020102010507070707" pitchFamily="18" charset="2"/>
              <a:buAutoNum type="arabicPeriod"/>
              <a:defRPr/>
            </a:pPr>
            <a:endParaRPr lang="en-US" sz="2400" dirty="0"/>
          </a:p>
          <a:p>
            <a:pPr marL="69850" indent="0">
              <a:buFont typeface="Wingdings 2" panose="05020102010507070707" pitchFamily="18" charset="2"/>
              <a:buNone/>
              <a:defRPr/>
            </a:pPr>
            <a:r>
              <a:rPr lang="en-US" sz="2400" dirty="0"/>
              <a:t>2. Prepare Data view </a:t>
            </a:r>
          </a:p>
          <a:p>
            <a:pPr marL="527050" indent="-457200">
              <a:buFont typeface="Wingdings 2" panose="05020102010507070707" pitchFamily="18" charset="2"/>
              <a:buAutoNum type="arabicPeriod"/>
              <a:defRPr/>
            </a:pPr>
            <a:endParaRPr lang="en-US" sz="24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518" y="1481920"/>
            <a:ext cx="6553200" cy="1143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205" y="3388769"/>
            <a:ext cx="3425825" cy="16922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3849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69409" y="324173"/>
            <a:ext cx="6777038" cy="58685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3. Generate multiple-response data sets </a:t>
            </a:r>
          </a:p>
        </p:txBody>
      </p:sp>
      <p:graphicFrame>
        <p:nvGraphicFramePr>
          <p:cNvPr id="4" name="Table 3"/>
          <p:cNvGraphicFramePr>
            <a:graphicFrameLocks noGrp="1"/>
          </p:cNvGraphicFramePr>
          <p:nvPr>
            <p:extLst>
              <p:ext uri="{D42A27DB-BD31-4B8C-83A1-F6EECF244321}">
                <p14:modId xmlns:p14="http://schemas.microsoft.com/office/powerpoint/2010/main" val="2929487685"/>
              </p:ext>
            </p:extLst>
          </p:nvPr>
        </p:nvGraphicFramePr>
        <p:xfrm>
          <a:off x="1469409" y="896533"/>
          <a:ext cx="6934200" cy="2496693"/>
        </p:xfrm>
        <a:graphic>
          <a:graphicData uri="http://schemas.openxmlformats.org/drawingml/2006/table">
            <a:tbl>
              <a:tblPr firstRow="1" firstCol="1" lastRow="1" lastCol="1" bandRow="1" bandCol="1">
                <a:tableStyleId>{5940675A-B579-460E-94D1-54222C63F5DA}</a:tableStyleId>
              </a:tblPr>
              <a:tblGrid>
                <a:gridCol w="6934200">
                  <a:extLst>
                    <a:ext uri="{9D8B030D-6E8A-4147-A177-3AD203B41FA5}">
                      <a16:colId xmlns:a16="http://schemas.microsoft.com/office/drawing/2014/main" val="20000"/>
                    </a:ext>
                  </a:extLst>
                </a:gridCol>
              </a:tblGrid>
              <a:tr h="1296536">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2.3. </a:t>
                      </a:r>
                      <a:r>
                        <a:rPr lang="en-US" sz="2400" kern="1200" dirty="0">
                          <a:effectLst/>
                        </a:rPr>
                        <a:t>SPSS Statistics Data Editor » </a:t>
                      </a:r>
                      <a:r>
                        <a:rPr lang="en-US" sz="2400" kern="1200" dirty="0" err="1">
                          <a:effectLst/>
                        </a:rPr>
                        <a:t>Analyse</a:t>
                      </a:r>
                      <a:r>
                        <a:rPr lang="en-US" sz="2400" kern="1200" dirty="0">
                          <a:effectLst/>
                        </a:rPr>
                        <a:t> » Define Multiple-response Set » Transfer all five variables into Variable in Set box</a:t>
                      </a:r>
                      <a:r>
                        <a:rPr lang="en-US" sz="2400" kern="1200" baseline="0" dirty="0">
                          <a:effectLst/>
                        </a:rPr>
                        <a:t> </a:t>
                      </a:r>
                      <a:r>
                        <a:rPr lang="en-US" sz="2400" kern="1200" dirty="0">
                          <a:effectLst/>
                        </a:rPr>
                        <a:t>» Select the Dichotomous option in Variables Are Coded As » Type </a:t>
                      </a:r>
                      <a:r>
                        <a:rPr lang="en-US" sz="2400" i="1" kern="1200" dirty="0">
                          <a:effectLst/>
                        </a:rPr>
                        <a:t>1 </a:t>
                      </a:r>
                      <a:r>
                        <a:rPr lang="en-US" sz="2400" kern="1200" dirty="0">
                          <a:effectLst/>
                        </a:rPr>
                        <a:t>in Counted Value box » Type </a:t>
                      </a:r>
                      <a:r>
                        <a:rPr lang="en-US" sz="2400" i="1" kern="1200" dirty="0">
                          <a:effectLst/>
                        </a:rPr>
                        <a:t>MultipleRes </a:t>
                      </a:r>
                      <a:r>
                        <a:rPr lang="en-US" sz="2400" kern="1200" dirty="0">
                          <a:effectLst/>
                        </a:rPr>
                        <a:t>in Name  » Click on the </a:t>
                      </a:r>
                      <a:r>
                        <a:rPr lang="en-US" sz="2400" i="1" kern="1200" dirty="0">
                          <a:effectLst/>
                        </a:rPr>
                        <a:t>Add button </a:t>
                      </a:r>
                      <a:r>
                        <a:rPr lang="en-US" sz="2400" kern="1200" dirty="0">
                          <a:effectLst/>
                        </a:rPr>
                        <a:t>» Close</a:t>
                      </a:r>
                      <a:r>
                        <a:rPr lang="en-US" sz="2400" kern="1200" baseline="0" dirty="0">
                          <a:effectLst/>
                        </a:rPr>
                        <a:t> </a:t>
                      </a:r>
                      <a:r>
                        <a:rPr lang="en-US" sz="2400" kern="1200" dirty="0">
                          <a:effectLst/>
                        </a:rPr>
                        <a:t>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634" y="3547276"/>
            <a:ext cx="3333750" cy="2667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9832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12800" y="0"/>
            <a:ext cx="7024688"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Computing Frequency Analysis with Multiple-response Sets</a:t>
            </a:r>
          </a:p>
        </p:txBody>
      </p:sp>
      <p:graphicFrame>
        <p:nvGraphicFramePr>
          <p:cNvPr id="8" name="Content Placeholder 7"/>
          <p:cNvGraphicFramePr>
            <a:graphicFrameLocks/>
          </p:cNvGraphicFramePr>
          <p:nvPr>
            <p:extLst>
              <p:ext uri="{D42A27DB-BD31-4B8C-83A1-F6EECF244321}">
                <p14:modId xmlns:p14="http://schemas.microsoft.com/office/powerpoint/2010/main" val="2289333198"/>
              </p:ext>
            </p:extLst>
          </p:nvPr>
        </p:nvGraphicFramePr>
        <p:xfrm>
          <a:off x="812800" y="3724701"/>
          <a:ext cx="7334913" cy="2327450"/>
        </p:xfrm>
        <a:graphic>
          <a:graphicData uri="http://schemas.openxmlformats.org/drawingml/2006/table">
            <a:tbl>
              <a:tblPr/>
              <a:tblGrid>
                <a:gridCol w="1341875">
                  <a:extLst>
                    <a:ext uri="{9D8B030D-6E8A-4147-A177-3AD203B41FA5}">
                      <a16:colId xmlns:a16="http://schemas.microsoft.com/office/drawing/2014/main" val="20000"/>
                    </a:ext>
                  </a:extLst>
                </a:gridCol>
                <a:gridCol w="1281339">
                  <a:extLst>
                    <a:ext uri="{9D8B030D-6E8A-4147-A177-3AD203B41FA5}">
                      <a16:colId xmlns:a16="http://schemas.microsoft.com/office/drawing/2014/main" val="20001"/>
                    </a:ext>
                  </a:extLst>
                </a:gridCol>
                <a:gridCol w="1258640">
                  <a:extLst>
                    <a:ext uri="{9D8B030D-6E8A-4147-A177-3AD203B41FA5}">
                      <a16:colId xmlns:a16="http://schemas.microsoft.com/office/drawing/2014/main" val="20002"/>
                    </a:ext>
                  </a:extLst>
                </a:gridCol>
                <a:gridCol w="1727790">
                  <a:extLst>
                    <a:ext uri="{9D8B030D-6E8A-4147-A177-3AD203B41FA5}">
                      <a16:colId xmlns:a16="http://schemas.microsoft.com/office/drawing/2014/main" val="20003"/>
                    </a:ext>
                  </a:extLst>
                </a:gridCol>
                <a:gridCol w="1725269">
                  <a:extLst>
                    <a:ext uri="{9D8B030D-6E8A-4147-A177-3AD203B41FA5}">
                      <a16:colId xmlns:a16="http://schemas.microsoft.com/office/drawing/2014/main" val="20004"/>
                    </a:ext>
                  </a:extLst>
                </a:gridCol>
              </a:tblGrid>
              <a:tr h="265500">
                <a:tc rowSpan="2"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Responses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of Cases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500">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265500">
                <a:tc rowSpan="5">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$MultipleRes</a:t>
                      </a:r>
                      <a:r>
                        <a:rPr kumimoji="0" lang="en-US" sz="1800" b="0" i="0" u="none" strike="noStrike" cap="none" normalizeH="0" baseline="30000" dirty="0">
                          <a:ln>
                            <a:noFill/>
                          </a:ln>
                          <a:solidFill>
                            <a:schemeClr val="tx1"/>
                          </a:solidFill>
                          <a:effectLst/>
                          <a:latin typeface="+mn-lt"/>
                        </a:rPr>
                        <a:t>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Prada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5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Gucci</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17.2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50.0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5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Hermes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13.8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50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Chanel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895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Louis_Vuitton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27.6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500">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Total</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71603144"/>
              </p:ext>
            </p:extLst>
          </p:nvPr>
        </p:nvGraphicFramePr>
        <p:xfrm>
          <a:off x="1015621" y="1287699"/>
          <a:ext cx="6934200" cy="1655445"/>
        </p:xfrm>
        <a:graphic>
          <a:graphicData uri="http://schemas.openxmlformats.org/drawingml/2006/table">
            <a:tbl>
              <a:tblPr firstRow="1" firstCol="1" lastRow="1" lastCol="1" bandRow="1" bandCol="1">
                <a:tableStyleId>{5940675A-B579-460E-94D1-54222C63F5DA}</a:tableStyleId>
              </a:tblPr>
              <a:tblGrid>
                <a:gridCol w="6934200">
                  <a:extLst>
                    <a:ext uri="{9D8B030D-6E8A-4147-A177-3AD203B41FA5}">
                      <a16:colId xmlns:a16="http://schemas.microsoft.com/office/drawing/2014/main" val="20000"/>
                    </a:ext>
                  </a:extLst>
                </a:gridCol>
              </a:tblGrid>
              <a:tr h="1015407">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2.4. </a:t>
                      </a:r>
                      <a:r>
                        <a:rPr lang="en-US" sz="2400" kern="1200" dirty="0">
                          <a:effectLst/>
                        </a:rPr>
                        <a:t>SPSS Statistics Data Editor » </a:t>
                      </a:r>
                      <a:r>
                        <a:rPr lang="en-US" sz="2400" kern="1200" dirty="0" err="1">
                          <a:effectLst/>
                        </a:rPr>
                        <a:t>analyse</a:t>
                      </a:r>
                      <a:r>
                        <a:rPr lang="en-US" sz="2400" kern="1200" dirty="0">
                          <a:effectLst/>
                        </a:rPr>
                        <a:t> » Define Multiple-response Set » Frequency » Multiple Response Frequencies box  » Select </a:t>
                      </a:r>
                      <a:r>
                        <a:rPr lang="en-US" sz="2400" i="1" kern="1200" dirty="0">
                          <a:effectLst/>
                        </a:rPr>
                        <a:t>$MultipleRes </a:t>
                      </a:r>
                      <a:r>
                        <a:rPr lang="en-US" sz="2400" kern="1200" dirty="0">
                          <a:effectLst/>
                        </a:rPr>
                        <a:t>and transfer to the Table(s) box  » Click </a:t>
                      </a:r>
                      <a:r>
                        <a:rPr lang="en-US" sz="2400" i="1" kern="1200" dirty="0">
                          <a:effectLst/>
                        </a:rPr>
                        <a:t>OK</a:t>
                      </a:r>
                      <a:endParaRPr lang="en-US" sz="2400" i="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Rectangle 1"/>
          <p:cNvSpPr>
            <a:spLocks noChangeArrowheads="1"/>
          </p:cNvSpPr>
          <p:nvPr/>
        </p:nvSpPr>
        <p:spPr bwMode="auto">
          <a:xfrm>
            <a:off x="924918" y="3099547"/>
            <a:ext cx="6800451" cy="830997"/>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2.1. Frequency Analysis: Multiple-Response Set </a:t>
            </a:r>
            <a:endParaRPr lang="en-US" sz="2400" dirty="0">
              <a:latin typeface="+mn-lt"/>
            </a:endParaRPr>
          </a:p>
          <a:p>
            <a:pPr>
              <a:defRPr/>
            </a:pPr>
            <a:endParaRPr lang="en-US" sz="2400" dirty="0">
              <a:latin typeface="+mn-lt"/>
            </a:endParaRP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06289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677" y="176284"/>
            <a:ext cx="8603889" cy="6152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Cross-Tabulation with Multiple-response  Sets</a:t>
            </a:r>
          </a:p>
        </p:txBody>
      </p:sp>
      <p:graphicFrame>
        <p:nvGraphicFramePr>
          <p:cNvPr id="4" name="Table 3"/>
          <p:cNvGraphicFramePr>
            <a:graphicFrameLocks noGrp="1"/>
          </p:cNvGraphicFramePr>
          <p:nvPr>
            <p:extLst>
              <p:ext uri="{D42A27DB-BD31-4B8C-83A1-F6EECF244321}">
                <p14:modId xmlns:p14="http://schemas.microsoft.com/office/powerpoint/2010/main" val="3313655027"/>
              </p:ext>
            </p:extLst>
          </p:nvPr>
        </p:nvGraphicFramePr>
        <p:xfrm>
          <a:off x="1028581" y="1105509"/>
          <a:ext cx="7096836" cy="2288667"/>
        </p:xfrm>
        <a:graphic>
          <a:graphicData uri="http://schemas.openxmlformats.org/drawingml/2006/table">
            <a:tbl>
              <a:tblPr firstRow="1" firstCol="1" lastRow="1" lastCol="1" bandRow="1" bandCol="1">
                <a:tableStyleId>{5940675A-B579-460E-94D1-54222C63F5DA}</a:tableStyleId>
              </a:tblPr>
              <a:tblGrid>
                <a:gridCol w="7096836">
                  <a:extLst>
                    <a:ext uri="{9D8B030D-6E8A-4147-A177-3AD203B41FA5}">
                      <a16:colId xmlns:a16="http://schemas.microsoft.com/office/drawing/2014/main" val="20000"/>
                    </a:ext>
                  </a:extLst>
                </a:gridCol>
              </a:tblGrid>
              <a:tr h="1599726">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200" b="1" kern="1200" dirty="0">
                          <a:effectLst/>
                        </a:rPr>
                        <a:t>Exhibit 2.5. </a:t>
                      </a:r>
                      <a:r>
                        <a:rPr lang="en-US" sz="2200" kern="1200" dirty="0">
                          <a:effectLst/>
                        </a:rPr>
                        <a:t>SPSS Statistics Data Editor » </a:t>
                      </a:r>
                      <a:r>
                        <a:rPr lang="en-US" sz="2200" kern="1200">
                          <a:effectLst/>
                        </a:rPr>
                        <a:t>analyse </a:t>
                      </a:r>
                      <a:r>
                        <a:rPr lang="en-US" sz="2200" kern="1200" dirty="0">
                          <a:effectLst/>
                        </a:rPr>
                        <a:t>» Define Multiple-response Set » Cross-tabulation » Multiple-response Crosstabs » Select </a:t>
                      </a:r>
                      <a:r>
                        <a:rPr lang="en-US" sz="2200" i="1" kern="1200" dirty="0">
                          <a:effectLst/>
                        </a:rPr>
                        <a:t>$MultipleRes </a:t>
                      </a:r>
                      <a:r>
                        <a:rPr lang="en-US" sz="2200" kern="1200" dirty="0">
                          <a:effectLst/>
                        </a:rPr>
                        <a:t>and transfer to the Row(s) box » Select all the variables and transfer to the Column(s) box » Click </a:t>
                      </a:r>
                      <a:r>
                        <a:rPr lang="en-US" sz="2200" i="1" kern="1200" dirty="0">
                          <a:effectLst/>
                        </a:rPr>
                        <a:t>Define Ranges </a:t>
                      </a:r>
                      <a:r>
                        <a:rPr lang="en-US" sz="2200" kern="1200" dirty="0">
                          <a:effectLst/>
                        </a:rPr>
                        <a:t>» Type </a:t>
                      </a:r>
                      <a:r>
                        <a:rPr lang="en-US" sz="2200" i="1" kern="1200" dirty="0">
                          <a:effectLst/>
                        </a:rPr>
                        <a:t>0 </a:t>
                      </a:r>
                      <a:r>
                        <a:rPr lang="en-US" sz="2200" kern="1200" dirty="0">
                          <a:effectLst/>
                        </a:rPr>
                        <a:t>and </a:t>
                      </a:r>
                      <a:r>
                        <a:rPr lang="en-US" sz="2200" i="1" kern="1200" dirty="0">
                          <a:effectLst/>
                        </a:rPr>
                        <a:t>1 </a:t>
                      </a:r>
                      <a:r>
                        <a:rPr lang="en-US" sz="2200" kern="1200" dirty="0">
                          <a:effectLst/>
                        </a:rPr>
                        <a:t>in Minimum and Maximum boxes » Continue » OK</a:t>
                      </a:r>
                      <a:endParaRPr lang="en-US" sz="22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409" y="3591633"/>
            <a:ext cx="3581400" cy="2667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2876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37618" y="4611188"/>
            <a:ext cx="6970583" cy="1583343"/>
          </a:xfrm>
          <a:prstGeom prst="rect">
            <a:avLst/>
          </a:prstGeom>
          <a:ln>
            <a:solidFill>
              <a:schemeClr val="accent1"/>
            </a:solidFill>
            <a:miter lim="800000"/>
            <a:headEnd/>
            <a:tailEnd/>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It can be seen that total six respondents mentioned ‘Yes’ option for Prada. Further, we can see that two respondents mentioned ‘No’ for both Gucci and Prada, and three mentioned ‘Yes’ for these brands.</a:t>
            </a:r>
          </a:p>
        </p:txBody>
      </p:sp>
      <p:sp>
        <p:nvSpPr>
          <p:cNvPr id="4" name="Rectangle 1"/>
          <p:cNvSpPr>
            <a:spLocks noChangeArrowheads="1"/>
          </p:cNvSpPr>
          <p:nvPr/>
        </p:nvSpPr>
        <p:spPr bwMode="auto">
          <a:xfrm>
            <a:off x="1514278" y="386258"/>
            <a:ext cx="6617261" cy="830997"/>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2.2. Cross-Tabulation: $MultipleRes and Prada</a:t>
            </a:r>
            <a:endParaRPr lang="en-US" sz="2400" dirty="0">
              <a:latin typeface="+mn-lt"/>
            </a:endParaRPr>
          </a:p>
          <a:p>
            <a:pPr>
              <a:defRPr/>
            </a:pPr>
            <a:endParaRPr lang="en-US" sz="2400" dirty="0">
              <a:latin typeface="+mn-lt"/>
            </a:endParaRPr>
          </a:p>
        </p:txBody>
      </p:sp>
      <p:graphicFrame>
        <p:nvGraphicFramePr>
          <p:cNvPr id="5" name="Content Placeholder 8"/>
          <p:cNvGraphicFramePr>
            <a:graphicFrameLocks noGrp="1"/>
          </p:cNvGraphicFramePr>
          <p:nvPr>
            <p:extLst>
              <p:ext uri="{D42A27DB-BD31-4B8C-83A1-F6EECF244321}">
                <p14:modId xmlns:p14="http://schemas.microsoft.com/office/powerpoint/2010/main" val="1082176260"/>
              </p:ext>
            </p:extLst>
          </p:nvPr>
        </p:nvGraphicFramePr>
        <p:xfrm>
          <a:off x="1190775" y="1144039"/>
          <a:ext cx="7598382" cy="3381248"/>
        </p:xfrm>
        <a:graphic>
          <a:graphicData uri="http://schemas.openxmlformats.org/drawingml/2006/table">
            <a:tbl>
              <a:tblPr/>
              <a:tblGrid>
                <a:gridCol w="1777988">
                  <a:extLst>
                    <a:ext uri="{9D8B030D-6E8A-4147-A177-3AD203B41FA5}">
                      <a16:colId xmlns:a16="http://schemas.microsoft.com/office/drawing/2014/main" val="20000"/>
                    </a:ext>
                  </a:extLst>
                </a:gridCol>
                <a:gridCol w="1777988">
                  <a:extLst>
                    <a:ext uri="{9D8B030D-6E8A-4147-A177-3AD203B41FA5}">
                      <a16:colId xmlns:a16="http://schemas.microsoft.com/office/drawing/2014/main" val="20001"/>
                    </a:ext>
                  </a:extLst>
                </a:gridCol>
                <a:gridCol w="844264">
                  <a:extLst>
                    <a:ext uri="{9D8B030D-6E8A-4147-A177-3AD203B41FA5}">
                      <a16:colId xmlns:a16="http://schemas.microsoft.com/office/drawing/2014/main" val="20002"/>
                    </a:ext>
                  </a:extLst>
                </a:gridCol>
                <a:gridCol w="1065116">
                  <a:extLst>
                    <a:ext uri="{9D8B030D-6E8A-4147-A177-3AD203B41FA5}">
                      <a16:colId xmlns:a16="http://schemas.microsoft.com/office/drawing/2014/main" val="20003"/>
                    </a:ext>
                  </a:extLst>
                </a:gridCol>
                <a:gridCol w="1067913">
                  <a:extLst>
                    <a:ext uri="{9D8B030D-6E8A-4147-A177-3AD203B41FA5}">
                      <a16:colId xmlns:a16="http://schemas.microsoft.com/office/drawing/2014/main" val="20004"/>
                    </a:ext>
                  </a:extLst>
                </a:gridCol>
                <a:gridCol w="1065113">
                  <a:extLst>
                    <a:ext uri="{9D8B030D-6E8A-4147-A177-3AD203B41FA5}">
                      <a16:colId xmlns:a16="http://schemas.microsoft.com/office/drawing/2014/main" val="20005"/>
                    </a:ext>
                  </a:extLst>
                </a:gridCol>
              </a:tblGrid>
              <a:tr h="200737">
                <a:tc rowSpan="2"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Prada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0737">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Yes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200737">
                <a:tc row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$MultipleRes</a:t>
                      </a:r>
                      <a:r>
                        <a:rPr kumimoji="0" lang="en-US" sz="2000" b="0" i="0" u="none" strike="noStrike" cap="none" normalizeH="0" baseline="3000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Prada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Count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073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Gucci</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073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Hermes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796">
                <a:tc vMerge="1">
                  <a:txBody>
                    <a:bodyPr/>
                    <a:lstStyle/>
                    <a:p>
                      <a:endParaRPr lang="en-US"/>
                    </a:p>
                  </a:txBody>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Chanel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240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6951990"/>
                  </a:ext>
                </a:extLst>
              </a:tr>
              <a:tr h="401474">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Louis_Vuitton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990">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Count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90398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46830" y="152400"/>
            <a:ext cx="5804848" cy="6664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Summated Score</a:t>
            </a:r>
          </a:p>
        </p:txBody>
      </p:sp>
      <p:sp>
        <p:nvSpPr>
          <p:cNvPr id="3" name="Content Placeholder 2"/>
          <p:cNvSpPr txBox="1">
            <a:spLocks/>
          </p:cNvSpPr>
          <p:nvPr/>
        </p:nvSpPr>
        <p:spPr>
          <a:xfrm>
            <a:off x="1382285" y="1456118"/>
            <a:ext cx="6389427"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variables measured at interval or ratio scale can be used to compute the summated score as per the requirement of the analysis and covered into a specific variable presenting the summated value. Variables are shown below.</a:t>
            </a:r>
          </a:p>
          <a:p>
            <a:pPr marL="69850" indent="0" algn="just">
              <a:buFont typeface="Wingdings 2" panose="05020102010507070707" pitchFamily="18" charset="2"/>
              <a:buNone/>
            </a:pPr>
            <a:endParaRPr lang="en-US" altLang="en-US" sz="2400" dirty="0"/>
          </a:p>
          <a:p>
            <a:pPr marL="69850" indent="0" algn="just">
              <a:buFont typeface="Wingdings 2" panose="05020102010507070707" pitchFamily="18" charset="2"/>
              <a:buNone/>
            </a:pPr>
            <a:endParaRPr lang="en-US" altLang="en-US" sz="2400" dirty="0"/>
          </a:p>
          <a:p>
            <a:pPr marL="69850" indent="0" algn="just">
              <a:buFont typeface="Wingdings 2" panose="05020102010507070707" pitchFamily="18" charset="2"/>
              <a:buNone/>
            </a:pPr>
            <a:endParaRPr lang="en-US" altLang="en-US" sz="24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499" y="3792705"/>
            <a:ext cx="5715000" cy="17430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6381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2988" y="1027113"/>
            <a:ext cx="7024687" cy="1143000"/>
          </a:xfrm>
          <a:prstGeom prst="rect">
            <a:avLst/>
          </a:prstGeom>
        </p:spPr>
        <p:txBody>
          <a:bodyPr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br>
              <a:rPr lang="en-US">
                <a:latin typeface="+mn-lt"/>
              </a:rPr>
            </a:br>
            <a:endParaRPr lang="en-US" dirty="0">
              <a:latin typeface="+mn-lt"/>
            </a:endParaRPr>
          </a:p>
        </p:txBody>
      </p:sp>
      <p:sp>
        <p:nvSpPr>
          <p:cNvPr id="3" name="Content Placeholder 1"/>
          <p:cNvSpPr txBox="1">
            <a:spLocks/>
          </p:cNvSpPr>
          <p:nvPr/>
        </p:nvSpPr>
        <p:spPr>
          <a:xfrm>
            <a:off x="1193114" y="1781863"/>
            <a:ext cx="7024687" cy="4059379"/>
          </a:xfrm>
          <a:prstGeom prst="rect">
            <a:avLst/>
          </a:prstGeom>
        </p:spPr>
        <p:txBody>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dirty="0"/>
              <a:t>Explain how to create data set in the IBM SPSS Data Editor</a:t>
            </a:r>
          </a:p>
          <a:p>
            <a:pPr marL="342900" indent="-342900" algn="l">
              <a:buFont typeface="Arial" panose="020B0604020202020204" pitchFamily="34" charset="0"/>
              <a:buChar char="•"/>
            </a:pPr>
            <a:r>
              <a:rPr lang="en-US" altLang="en-US" dirty="0"/>
              <a:t>Describe the methods to enter variables and data in the SPSS Data Editor </a:t>
            </a:r>
          </a:p>
          <a:p>
            <a:pPr marL="342900" indent="-342900" algn="l">
              <a:buFont typeface="Arial" panose="020B0604020202020204" pitchFamily="34" charset="0"/>
              <a:buChar char="•"/>
            </a:pPr>
            <a:r>
              <a:rPr lang="en-US" altLang="en-US" dirty="0"/>
              <a:t>Explain the procedure to manage missing values in a data set</a:t>
            </a:r>
          </a:p>
          <a:p>
            <a:pPr marL="342900" indent="-342900" algn="l">
              <a:buFont typeface="Arial" panose="020B0604020202020204" pitchFamily="34" charset="0"/>
              <a:buChar char="•"/>
            </a:pPr>
            <a:r>
              <a:rPr lang="en-US" altLang="en-US" dirty="0"/>
              <a:t>Demonstrate and explain the steps to create a multiple-response data set in SPSS</a:t>
            </a:r>
          </a:p>
          <a:p>
            <a:pPr marL="342900" indent="-342900" algn="l">
              <a:buFont typeface="Arial" panose="020B0604020202020204" pitchFamily="34" charset="0"/>
              <a:buChar char="•"/>
            </a:pPr>
            <a:r>
              <a:rPr lang="en-US" altLang="en-US" dirty="0"/>
              <a:t>Describe the frequency analysis and cross-tabulation for the multiple-response data set</a:t>
            </a:r>
          </a:p>
        </p:txBody>
      </p:sp>
      <p:sp>
        <p:nvSpPr>
          <p:cNvPr id="4" name="Rectangle 2"/>
          <p:cNvSpPr txBox="1">
            <a:spLocks noChangeArrowheads="1"/>
          </p:cNvSpPr>
          <p:nvPr/>
        </p:nvSpPr>
        <p:spPr bwMode="auto">
          <a:xfrm>
            <a:off x="440531" y="222251"/>
            <a:ext cx="8229600" cy="533400"/>
          </a:xfrm>
          <a:prstGeom prst="rect">
            <a:avLst/>
          </a:prstGeom>
          <a:noFill/>
          <a:ln>
            <a:noFill/>
          </a:ln>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3400" b="1" dirty="0">
                <a:latin typeface="+mn-lt"/>
              </a:rPr>
              <a:t>Learning Objectives   </a:t>
            </a:r>
          </a:p>
        </p:txBody>
      </p:sp>
      <p:sp>
        <p:nvSpPr>
          <p:cNvPr id="5"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246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2299487"/>
              </p:ext>
            </p:extLst>
          </p:nvPr>
        </p:nvGraphicFramePr>
        <p:xfrm>
          <a:off x="1506372" y="1612906"/>
          <a:ext cx="6859706" cy="3337941"/>
        </p:xfrm>
        <a:graphic>
          <a:graphicData uri="http://schemas.openxmlformats.org/drawingml/2006/table">
            <a:tbl>
              <a:tblPr firstRow="1" firstCol="1" lastRow="1" lastCol="1" bandRow="1" bandCol="1">
                <a:tableStyleId>{5940675A-B579-460E-94D1-54222C63F5DA}</a:tableStyleId>
              </a:tblPr>
              <a:tblGrid>
                <a:gridCol w="6859706">
                  <a:extLst>
                    <a:ext uri="{9D8B030D-6E8A-4147-A177-3AD203B41FA5}">
                      <a16:colId xmlns:a16="http://schemas.microsoft.com/office/drawing/2014/main" val="20000"/>
                    </a:ext>
                  </a:extLst>
                </a:gridCol>
              </a:tblGrid>
              <a:tr h="161797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2.6. </a:t>
                      </a:r>
                      <a:r>
                        <a:rPr lang="en-US" sz="2400" kern="1200" dirty="0">
                          <a:effectLst/>
                        </a:rPr>
                        <a:t>Exhibit 2.6 SPSS Statistics Data Editor » Transform » Compute Variable » Compute Variable Box » Type a name of new variable – </a:t>
                      </a:r>
                      <a:r>
                        <a:rPr lang="en-US" sz="2400" i="1" kern="1200" dirty="0" err="1">
                          <a:effectLst/>
                        </a:rPr>
                        <a:t>mean_score</a:t>
                      </a:r>
                      <a:r>
                        <a:rPr lang="en-US" sz="2400" kern="1200" dirty="0">
                          <a:effectLst/>
                        </a:rPr>
                        <a:t> in Target Variable Box » Select statistical in the Function Group » Select</a:t>
                      </a:r>
                      <a:r>
                        <a:rPr lang="en-US" sz="2400" kern="1200" baseline="0" dirty="0">
                          <a:effectLst/>
                        </a:rPr>
                        <a:t> mean as special variable </a:t>
                      </a:r>
                      <a:r>
                        <a:rPr lang="en-US" sz="2400" kern="1200" dirty="0">
                          <a:effectLst/>
                        </a:rPr>
                        <a:t>» Select all three variables (one-by-one and separated by comma) and transfer to Numeric Expression Box » Click on arrow » Press OK</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3"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0855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580" y="786903"/>
            <a:ext cx="4038600" cy="303371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80" y="4481015"/>
            <a:ext cx="5067300" cy="1371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Down Arrow 4"/>
          <p:cNvSpPr/>
          <p:nvPr/>
        </p:nvSpPr>
        <p:spPr>
          <a:xfrm>
            <a:off x="3344080" y="3871415"/>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p:txBody>
      </p:sp>
      <p:sp>
        <p:nvSpPr>
          <p:cNvPr id="6" name="Rectangle 5"/>
          <p:cNvSpPr/>
          <p:nvPr/>
        </p:nvSpPr>
        <p:spPr>
          <a:xfrm>
            <a:off x="6290480" y="981620"/>
            <a:ext cx="2667000" cy="4524315"/>
          </a:xfrm>
          <a:prstGeom prst="rect">
            <a:avLst/>
          </a:prstGeom>
          <a:ln>
            <a:solidFill>
              <a:schemeClr val="accent1"/>
            </a:solidFill>
          </a:ln>
        </p:spPr>
        <p:txBody>
          <a:bodyPr>
            <a:spAutoFit/>
          </a:bodyPr>
          <a:lstStyle/>
          <a:p>
            <a:pPr algn="just" eaLnBrk="1" hangingPunct="1">
              <a:defRPr/>
            </a:pPr>
            <a:r>
              <a:rPr lang="en-US" sz="2400" dirty="0">
                <a:latin typeface="+mn-lt"/>
              </a:rPr>
              <a:t>One new variable mean_score appears automatically as a new variable in the variable view. The average score of the three variables (score of English, math and statistics) is computed by the software.</a:t>
            </a:r>
          </a:p>
        </p:txBody>
      </p:sp>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2691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40447"/>
            <a:ext cx="7864475" cy="5914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Recode Variable</a:t>
            </a:r>
          </a:p>
        </p:txBody>
      </p:sp>
      <p:sp>
        <p:nvSpPr>
          <p:cNvPr id="3" name="Content Placeholder 2"/>
          <p:cNvSpPr txBox="1">
            <a:spLocks/>
          </p:cNvSpPr>
          <p:nvPr/>
        </p:nvSpPr>
        <p:spPr>
          <a:xfrm>
            <a:off x="609600" y="1408970"/>
            <a:ext cx="6777038" cy="4572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Recode into Rank Order</a:t>
            </a:r>
          </a:p>
        </p:txBody>
      </p:sp>
      <p:graphicFrame>
        <p:nvGraphicFramePr>
          <p:cNvPr id="5" name="Table 4"/>
          <p:cNvGraphicFramePr>
            <a:graphicFrameLocks noGrp="1"/>
          </p:cNvGraphicFramePr>
          <p:nvPr>
            <p:extLst>
              <p:ext uri="{D42A27DB-BD31-4B8C-83A1-F6EECF244321}">
                <p14:modId xmlns:p14="http://schemas.microsoft.com/office/powerpoint/2010/main" val="3353528262"/>
              </p:ext>
            </p:extLst>
          </p:nvPr>
        </p:nvGraphicFramePr>
        <p:xfrm>
          <a:off x="723900" y="2258229"/>
          <a:ext cx="7788275" cy="3337941"/>
        </p:xfrm>
        <a:graphic>
          <a:graphicData uri="http://schemas.openxmlformats.org/drawingml/2006/table">
            <a:tbl>
              <a:tblPr firstRow="1" firstCol="1" lastRow="1" lastCol="1" bandRow="1" bandCol="1">
                <a:tableStyleId>{5940675A-B579-460E-94D1-54222C63F5DA}</a:tableStyleId>
              </a:tblPr>
              <a:tblGrid>
                <a:gridCol w="7788275">
                  <a:extLst>
                    <a:ext uri="{9D8B030D-6E8A-4147-A177-3AD203B41FA5}">
                      <a16:colId xmlns:a16="http://schemas.microsoft.com/office/drawing/2014/main" val="20000"/>
                    </a:ext>
                  </a:extLst>
                </a:gridCol>
              </a:tblGrid>
              <a:tr h="151149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2.7. </a:t>
                      </a:r>
                      <a:r>
                        <a:rPr lang="en-US" sz="2400" kern="1200" dirty="0">
                          <a:effectLst/>
                        </a:rPr>
                        <a:t>SPSS Statistics Data Editor » Transform » Recode into Different variables</a:t>
                      </a:r>
                      <a:r>
                        <a:rPr lang="en-US" sz="2400" kern="1200" baseline="0" dirty="0">
                          <a:effectLst/>
                        </a:rPr>
                        <a:t> </a:t>
                      </a:r>
                      <a:r>
                        <a:rPr lang="en-US" sz="2400" kern="1200" dirty="0">
                          <a:effectLst/>
                        </a:rPr>
                        <a:t>» Select</a:t>
                      </a:r>
                      <a:r>
                        <a:rPr lang="en-US" sz="2400" i="1" kern="1200" dirty="0">
                          <a:effectLst/>
                        </a:rPr>
                        <a:t> GPA </a:t>
                      </a:r>
                      <a:r>
                        <a:rPr lang="en-US" sz="2400" kern="1200" dirty="0">
                          <a:effectLst/>
                        </a:rPr>
                        <a:t>and transfer into Input-Output variable Box » Type Name and Label of Output Variable (as </a:t>
                      </a:r>
                      <a:r>
                        <a:rPr lang="en-US" sz="2400" kern="1200" dirty="0" err="1">
                          <a:effectLst/>
                        </a:rPr>
                        <a:t>GPA_Rank</a:t>
                      </a:r>
                      <a:r>
                        <a:rPr lang="en-US" sz="2400" kern="1200" dirty="0">
                          <a:effectLst/>
                        </a:rPr>
                        <a:t>) » Click Change » Click Old and New Values » Type highest GPA 9.2 in Value Box as old value option  » Type 1 in Value Box as New Value Box  » Click Add (Repeat the same steps for all other GPA Scores) Continue » Ok</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6353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769" y="1930854"/>
            <a:ext cx="3429000" cy="22828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307" y="1930854"/>
            <a:ext cx="2925762" cy="22828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229435" y="4349095"/>
            <a:ext cx="3613150" cy="830997"/>
          </a:xfrm>
          <a:prstGeom prst="rect">
            <a:avLst/>
          </a:prstGeom>
        </p:spPr>
        <p:txBody>
          <a:bodyPr wrap="square">
            <a:spAutoFit/>
          </a:bodyPr>
          <a:lstStyle/>
          <a:p>
            <a:pPr algn="ctr" eaLnBrk="1" hangingPunct="1">
              <a:defRPr/>
            </a:pPr>
            <a:r>
              <a:rPr lang="en-US" sz="2400" dirty="0">
                <a:latin typeface="+mn-lt"/>
              </a:rPr>
              <a:t>Figure 2.3a. Main Dialog Box: Recoding</a:t>
            </a:r>
          </a:p>
        </p:txBody>
      </p:sp>
      <p:sp>
        <p:nvSpPr>
          <p:cNvPr id="5" name="Rectangle 4"/>
          <p:cNvSpPr/>
          <p:nvPr/>
        </p:nvSpPr>
        <p:spPr>
          <a:xfrm>
            <a:off x="5746940" y="4312279"/>
            <a:ext cx="3068329" cy="830997"/>
          </a:xfrm>
          <a:prstGeom prst="rect">
            <a:avLst/>
          </a:prstGeom>
        </p:spPr>
        <p:txBody>
          <a:bodyPr wrap="square">
            <a:spAutoFit/>
          </a:bodyPr>
          <a:lstStyle/>
          <a:p>
            <a:pPr algn="ctr" eaLnBrk="1" hangingPunct="1">
              <a:defRPr/>
            </a:pPr>
            <a:r>
              <a:rPr lang="en-US" sz="2400" dirty="0">
                <a:latin typeface="+mn-lt"/>
              </a:rPr>
              <a:t>Figure 2.3b. Recoding: Rank Order</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2990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526275"/>
            <a:ext cx="6705600" cy="1676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612900" y="3612255"/>
            <a:ext cx="6400800" cy="1200329"/>
          </a:xfrm>
          <a:prstGeom prst="rect">
            <a:avLst/>
          </a:prstGeom>
          <a:ln>
            <a:solidFill>
              <a:schemeClr val="accent1"/>
            </a:solidFill>
          </a:ln>
        </p:spPr>
        <p:txBody>
          <a:bodyPr>
            <a:spAutoFit/>
          </a:bodyPr>
          <a:lstStyle/>
          <a:p>
            <a:pPr algn="just" eaLnBrk="1" hangingPunct="1">
              <a:defRPr/>
            </a:pPr>
            <a:r>
              <a:rPr lang="en-US" sz="2400" dirty="0">
                <a:latin typeface="+mn-lt"/>
              </a:rPr>
              <a:t>A new variable, </a:t>
            </a:r>
            <a:r>
              <a:rPr lang="en-US" sz="2400" i="1" dirty="0">
                <a:latin typeface="+mn-lt"/>
              </a:rPr>
              <a:t>GPA_Rank</a:t>
            </a:r>
            <a:r>
              <a:rPr lang="en-US" sz="2400" dirty="0">
                <a:latin typeface="+mn-lt"/>
              </a:rPr>
              <a:t>, automatically appears in Data Editor window at the last column (9th column) and can be seen at Variable View. </a:t>
            </a:r>
          </a:p>
        </p:txBody>
      </p:sp>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0230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4688" y="1205314"/>
            <a:ext cx="3854388" cy="461665"/>
          </a:xfrm>
          <a:prstGeom prst="rect">
            <a:avLst/>
          </a:prstGeom>
        </p:spPr>
        <p:txBody>
          <a:bodyPr wrap="none">
            <a:spAutoFit/>
          </a:bodyPr>
          <a:lstStyle/>
          <a:p>
            <a:pPr eaLnBrk="1" hangingPunct="1">
              <a:defRPr/>
            </a:pPr>
            <a:r>
              <a:rPr lang="en-US" sz="2400" dirty="0">
                <a:latin typeface="+mn-lt"/>
              </a:rPr>
              <a:t>Recode for a Particular Range</a:t>
            </a:r>
          </a:p>
        </p:txBody>
      </p:sp>
      <p:graphicFrame>
        <p:nvGraphicFramePr>
          <p:cNvPr id="3" name="Table 2"/>
          <p:cNvGraphicFramePr>
            <a:graphicFrameLocks noGrp="1"/>
          </p:cNvGraphicFramePr>
          <p:nvPr>
            <p:extLst>
              <p:ext uri="{D42A27DB-BD31-4B8C-83A1-F6EECF244321}">
                <p14:modId xmlns:p14="http://schemas.microsoft.com/office/powerpoint/2010/main" val="791099077"/>
              </p:ext>
            </p:extLst>
          </p:nvPr>
        </p:nvGraphicFramePr>
        <p:xfrm>
          <a:off x="1304688" y="1868525"/>
          <a:ext cx="7484469" cy="3758565"/>
        </p:xfrm>
        <a:graphic>
          <a:graphicData uri="http://schemas.openxmlformats.org/drawingml/2006/table">
            <a:tbl>
              <a:tblPr firstRow="1" firstCol="1" lastRow="1" lastCol="1" bandRow="1" bandCol="1">
                <a:tableStyleId>{5940675A-B579-460E-94D1-54222C63F5DA}</a:tableStyleId>
              </a:tblPr>
              <a:tblGrid>
                <a:gridCol w="7484469">
                  <a:extLst>
                    <a:ext uri="{9D8B030D-6E8A-4147-A177-3AD203B41FA5}">
                      <a16:colId xmlns:a16="http://schemas.microsoft.com/office/drawing/2014/main" val="20000"/>
                    </a:ext>
                  </a:extLst>
                </a:gridCol>
              </a:tblGrid>
              <a:tr h="1748132">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2.8. </a:t>
                      </a:r>
                      <a:r>
                        <a:rPr lang="en-US" sz="2400" kern="1200" dirty="0">
                          <a:effectLst/>
                        </a:rPr>
                        <a:t>SPSS Statistics Data Editor » Transform » Recode into Different variables »</a:t>
                      </a:r>
                      <a:r>
                        <a:rPr lang="en-US" sz="2400" kern="1200" baseline="0" dirty="0">
                          <a:effectLst/>
                        </a:rPr>
                        <a:t> </a:t>
                      </a:r>
                      <a:r>
                        <a:rPr lang="en-US" sz="2400" kern="1200" dirty="0">
                          <a:effectLst/>
                        </a:rPr>
                        <a:t>Select </a:t>
                      </a:r>
                      <a:r>
                        <a:rPr lang="en-US" sz="2400" i="1" kern="1200" dirty="0" err="1">
                          <a:effectLst/>
                        </a:rPr>
                        <a:t>Score_english</a:t>
                      </a:r>
                      <a:r>
                        <a:rPr lang="en-US" sz="2400" i="1" kern="1200" dirty="0">
                          <a:effectLst/>
                        </a:rPr>
                        <a:t> </a:t>
                      </a:r>
                      <a:r>
                        <a:rPr lang="en-US" sz="2400" kern="1200" dirty="0">
                          <a:effectLst/>
                        </a:rPr>
                        <a:t> and transfer into Input-Output variable Box » Type Name and Label in</a:t>
                      </a:r>
                      <a:r>
                        <a:rPr lang="en-US" sz="2400" kern="1200" baseline="0" dirty="0">
                          <a:effectLst/>
                        </a:rPr>
                        <a:t> </a:t>
                      </a:r>
                      <a:r>
                        <a:rPr lang="en-US" sz="2400" kern="1200" dirty="0">
                          <a:effectLst/>
                        </a:rPr>
                        <a:t>Output Variable box (as </a:t>
                      </a:r>
                      <a:r>
                        <a:rPr lang="en-US" sz="2400" kern="1200" dirty="0" err="1">
                          <a:effectLst/>
                        </a:rPr>
                        <a:t>New_Score_English</a:t>
                      </a:r>
                      <a:r>
                        <a:rPr lang="en-US" sz="2400" kern="1200" dirty="0">
                          <a:effectLst/>
                        </a:rPr>
                        <a:t>) » Click Change » Click Old and New Values » Click on Range in old value option  » Type 45 in Range</a:t>
                      </a:r>
                      <a:r>
                        <a:rPr lang="en-US" sz="2400" kern="1200" baseline="0" dirty="0">
                          <a:effectLst/>
                        </a:rPr>
                        <a:t> </a:t>
                      </a:r>
                      <a:r>
                        <a:rPr lang="en-US" sz="2400" kern="1200" dirty="0">
                          <a:effectLst/>
                        </a:rPr>
                        <a:t>box and 50 in the through box  » assign 1 in as new value Box » Click Add (Repeat the same steps for all other range values of English score) Continue » Click Ok</a:t>
                      </a:r>
                      <a:endParaRPr lang="en-US" sz="16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94357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666" y="837796"/>
            <a:ext cx="3048000" cy="2387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379" y="761596"/>
            <a:ext cx="2757487" cy="2387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1276066" y="3209521"/>
            <a:ext cx="3352800" cy="707886"/>
          </a:xfrm>
          <a:prstGeom prst="rect">
            <a:avLst/>
          </a:prstGeom>
        </p:spPr>
        <p:txBody>
          <a:bodyPr>
            <a:spAutoFit/>
          </a:bodyPr>
          <a:lstStyle/>
          <a:p>
            <a:pPr algn="ctr" eaLnBrk="1" hangingPunct="1">
              <a:defRPr/>
            </a:pPr>
            <a:r>
              <a:rPr lang="en-US" sz="2000" dirty="0">
                <a:latin typeface="+mn-lt"/>
              </a:rPr>
              <a:t>Figure 2.4a. Main Dialog Box: Recoding for Range</a:t>
            </a:r>
          </a:p>
        </p:txBody>
      </p:sp>
      <p:sp>
        <p:nvSpPr>
          <p:cNvPr id="7" name="Rectangle 6"/>
          <p:cNvSpPr/>
          <p:nvPr/>
        </p:nvSpPr>
        <p:spPr>
          <a:xfrm>
            <a:off x="5668679" y="3199996"/>
            <a:ext cx="2617787" cy="707886"/>
          </a:xfrm>
          <a:prstGeom prst="rect">
            <a:avLst/>
          </a:prstGeom>
        </p:spPr>
        <p:txBody>
          <a:bodyPr>
            <a:spAutoFit/>
          </a:bodyPr>
          <a:lstStyle/>
          <a:p>
            <a:pPr algn="ctr" eaLnBrk="1" hangingPunct="1">
              <a:defRPr/>
            </a:pPr>
            <a:r>
              <a:rPr lang="en-US" sz="2000" dirty="0">
                <a:latin typeface="+mn-lt"/>
              </a:rPr>
              <a:t>Figure 2.4b. Recoding: Range Values</a:t>
            </a:r>
          </a:p>
        </p:txBody>
      </p:sp>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64" y="4055659"/>
            <a:ext cx="5572125" cy="1600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6755643" y="3979459"/>
            <a:ext cx="2229134" cy="2246769"/>
          </a:xfrm>
          <a:prstGeom prst="rect">
            <a:avLst/>
          </a:prstGeom>
          <a:ln>
            <a:solidFill>
              <a:schemeClr val="accent1"/>
            </a:solidFill>
          </a:ln>
        </p:spPr>
        <p:txBody>
          <a:bodyPr wrap="square">
            <a:spAutoFit/>
          </a:bodyPr>
          <a:lstStyle/>
          <a:p>
            <a:pPr algn="just" eaLnBrk="1" hangingPunct="1">
              <a:defRPr/>
            </a:pPr>
            <a:r>
              <a:rPr lang="en-US" sz="2000" dirty="0">
                <a:latin typeface="+mn-lt"/>
              </a:rPr>
              <a:t>A new variable  </a:t>
            </a:r>
            <a:r>
              <a:rPr lang="en-US" sz="2000" i="1" dirty="0">
                <a:latin typeface="+mn-lt"/>
              </a:rPr>
              <a:t>New_Score_English </a:t>
            </a:r>
            <a:r>
              <a:rPr lang="en-US" sz="2000" dirty="0">
                <a:latin typeface="+mn-lt"/>
              </a:rPr>
              <a:t> automatically appears in Data Editor window at the last column (10th column).</a:t>
            </a:r>
          </a:p>
        </p:txBody>
      </p:sp>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48195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13982" y="191069"/>
            <a:ext cx="8272818"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Recoding for Highest and Lowest Categories</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130" y="956481"/>
            <a:ext cx="5715000" cy="16129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825461685"/>
              </p:ext>
            </p:extLst>
          </p:nvPr>
        </p:nvGraphicFramePr>
        <p:xfrm>
          <a:off x="561900" y="2628788"/>
          <a:ext cx="8272817" cy="3758565"/>
        </p:xfrm>
        <a:graphic>
          <a:graphicData uri="http://schemas.openxmlformats.org/drawingml/2006/table">
            <a:tbl>
              <a:tblPr firstRow="1" firstCol="1" lastRow="1" lastCol="1" bandRow="1" bandCol="1">
                <a:tableStyleId>{5940675A-B579-460E-94D1-54222C63F5DA}</a:tableStyleId>
              </a:tblPr>
              <a:tblGrid>
                <a:gridCol w="8272817">
                  <a:extLst>
                    <a:ext uri="{9D8B030D-6E8A-4147-A177-3AD203B41FA5}">
                      <a16:colId xmlns:a16="http://schemas.microsoft.com/office/drawing/2014/main" val="20000"/>
                    </a:ext>
                  </a:extLst>
                </a:gridCol>
              </a:tblGrid>
              <a:tr h="368582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0" kern="1200" dirty="0">
                          <a:effectLst/>
                        </a:rPr>
                        <a:t>Exhibit 2.9. SPSS Statistics Data Editor » Transform » Recode into Different variables</a:t>
                      </a:r>
                      <a:r>
                        <a:rPr lang="en-US" sz="2400" b="0" kern="1200" baseline="0" dirty="0">
                          <a:effectLst/>
                        </a:rPr>
                        <a:t> </a:t>
                      </a:r>
                      <a:r>
                        <a:rPr lang="en-US" sz="2400" b="0" kern="1200" dirty="0">
                          <a:effectLst/>
                        </a:rPr>
                        <a:t>» Select </a:t>
                      </a:r>
                      <a:r>
                        <a:rPr lang="en-US" sz="2400" b="0" i="1" kern="1200" dirty="0" err="1">
                          <a:effectLst/>
                        </a:rPr>
                        <a:t>Satisfaction_Rating</a:t>
                      </a:r>
                      <a:r>
                        <a:rPr lang="en-US" sz="2400" b="0" kern="1200" dirty="0">
                          <a:effectLst/>
                        </a:rPr>
                        <a:t> and transfer into</a:t>
                      </a:r>
                      <a:r>
                        <a:rPr lang="en-US" sz="2400" b="0" kern="1200" baseline="0" dirty="0">
                          <a:effectLst/>
                        </a:rPr>
                        <a:t> </a:t>
                      </a:r>
                      <a:r>
                        <a:rPr lang="en-US" sz="2400" b="0" kern="1200" dirty="0">
                          <a:effectLst/>
                        </a:rPr>
                        <a:t>Output variable Box » Type Name and Label of Output Variable (as Categories _Satisfaction) » Click Change » Click Old and New Values » Click on Range</a:t>
                      </a:r>
                      <a:r>
                        <a:rPr lang="en-US" sz="2400" b="0" kern="1200" baseline="0" dirty="0">
                          <a:effectLst/>
                        </a:rPr>
                        <a:t> </a:t>
                      </a:r>
                      <a:r>
                        <a:rPr lang="en-US" sz="2400" b="0" kern="1200" dirty="0">
                          <a:effectLst/>
                        </a:rPr>
                        <a:t>» Type 3 in the Range,</a:t>
                      </a:r>
                      <a:r>
                        <a:rPr lang="en-US" sz="2400" b="0" kern="1200" baseline="0" dirty="0">
                          <a:effectLst/>
                        </a:rPr>
                        <a:t> </a:t>
                      </a:r>
                      <a:r>
                        <a:rPr lang="en-US" sz="2400" b="0" kern="1200" dirty="0">
                          <a:effectLst/>
                        </a:rPr>
                        <a:t>LOWEST through value in old value option  » Click on output variables are string » Type Dissatisfaction</a:t>
                      </a:r>
                      <a:r>
                        <a:rPr lang="en-US" sz="2400" b="0" kern="1200" baseline="0" dirty="0">
                          <a:effectLst/>
                        </a:rPr>
                        <a:t> </a:t>
                      </a:r>
                      <a:r>
                        <a:rPr lang="en-US" sz="2400" b="0" kern="1200" dirty="0">
                          <a:effectLst/>
                        </a:rPr>
                        <a:t>in option new value »</a:t>
                      </a:r>
                      <a:r>
                        <a:rPr lang="en-US" sz="2400" b="0" kern="1200" baseline="0" dirty="0">
                          <a:effectLst/>
                        </a:rPr>
                        <a:t> </a:t>
                      </a:r>
                      <a:r>
                        <a:rPr lang="en-US" sz="2400" b="0" kern="1200" dirty="0">
                          <a:effectLst/>
                        </a:rPr>
                        <a:t>Click on Add » Type</a:t>
                      </a:r>
                      <a:r>
                        <a:rPr lang="en-US" sz="2400" b="0" kern="1200" baseline="0" dirty="0">
                          <a:effectLst/>
                        </a:rPr>
                        <a:t> 4 in the Range, Highest through value </a:t>
                      </a:r>
                      <a:r>
                        <a:rPr lang="en-US" sz="2400" b="0" kern="1200" dirty="0">
                          <a:effectLst/>
                        </a:rPr>
                        <a:t>»  Type satisfaction in the option New</a:t>
                      </a:r>
                      <a:r>
                        <a:rPr lang="en-US" sz="2400" b="0" kern="1200" baseline="0" dirty="0">
                          <a:effectLst/>
                        </a:rPr>
                        <a:t> value </a:t>
                      </a:r>
                      <a:r>
                        <a:rPr lang="en-US" sz="2400" b="0" kern="1200" dirty="0">
                          <a:effectLst/>
                        </a:rPr>
                        <a:t>»  click on Add »  press continue »  press Ok</a:t>
                      </a:r>
                      <a:endParaRPr lang="en-US" sz="24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2" name="Rectangle 11"/>
          <p:cNvSpPr/>
          <p:nvPr/>
        </p:nvSpPr>
        <p:spPr>
          <a:xfrm>
            <a:off x="199766" y="956481"/>
            <a:ext cx="2735364" cy="461665"/>
          </a:xfrm>
          <a:prstGeom prst="rect">
            <a:avLst/>
          </a:prstGeom>
        </p:spPr>
        <p:txBody>
          <a:bodyPr wrap="none">
            <a:spAutoFit/>
          </a:bodyPr>
          <a:lstStyle/>
          <a:p>
            <a:pPr eaLnBrk="1" hangingPunct="1">
              <a:defRPr/>
            </a:pPr>
            <a:r>
              <a:rPr lang="en-US" sz="2400" dirty="0">
                <a:latin typeface="+mn-lt"/>
              </a:rPr>
              <a:t>File is shown below. </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2532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996" y="881416"/>
            <a:ext cx="3349625" cy="2286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221" y="856016"/>
            <a:ext cx="2895600" cy="2311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845021" y="3225800"/>
            <a:ext cx="4114800" cy="646331"/>
          </a:xfrm>
          <a:prstGeom prst="rect">
            <a:avLst/>
          </a:prstGeom>
        </p:spPr>
        <p:txBody>
          <a:bodyPr>
            <a:spAutoFit/>
          </a:bodyPr>
          <a:lstStyle/>
          <a:p>
            <a:pPr algn="ctr" eaLnBrk="1" hangingPunct="1">
              <a:defRPr/>
            </a:pPr>
            <a:r>
              <a:rPr lang="en-US" dirty="0">
                <a:latin typeface="+mn-lt"/>
              </a:rPr>
              <a:t>Figure 2.5a. Main Dialog Box: Recoding Highest and Lowest  Categories</a:t>
            </a:r>
          </a:p>
        </p:txBody>
      </p:sp>
      <p:sp>
        <p:nvSpPr>
          <p:cNvPr id="7" name="Rectangle 6"/>
          <p:cNvSpPr/>
          <p:nvPr/>
        </p:nvSpPr>
        <p:spPr>
          <a:xfrm>
            <a:off x="5326914" y="3244850"/>
            <a:ext cx="3105978" cy="646331"/>
          </a:xfrm>
          <a:prstGeom prst="rect">
            <a:avLst/>
          </a:prstGeom>
        </p:spPr>
        <p:txBody>
          <a:bodyPr wrap="none">
            <a:spAutoFit/>
          </a:bodyPr>
          <a:lstStyle/>
          <a:p>
            <a:pPr algn="ctr" eaLnBrk="1" hangingPunct="1">
              <a:defRPr/>
            </a:pPr>
            <a:r>
              <a:rPr lang="en-US" dirty="0">
                <a:latin typeface="+mn-lt"/>
              </a:rPr>
              <a:t>Figure 2.5b. Recoding: Old and </a:t>
            </a:r>
          </a:p>
          <a:p>
            <a:pPr algn="ctr" eaLnBrk="1" hangingPunct="1">
              <a:defRPr/>
            </a:pPr>
            <a:r>
              <a:rPr lang="en-US" dirty="0">
                <a:latin typeface="+mn-lt"/>
              </a:rPr>
              <a:t>New Values</a:t>
            </a:r>
          </a:p>
        </p:txBody>
      </p:sp>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534" y="4281488"/>
            <a:ext cx="5805487" cy="143351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7055321" y="4016375"/>
            <a:ext cx="1866900" cy="2062163"/>
          </a:xfrm>
          <a:prstGeom prst="rect">
            <a:avLst/>
          </a:prstGeom>
          <a:ln>
            <a:solidFill>
              <a:schemeClr val="accent1"/>
            </a:solidFill>
          </a:ln>
        </p:spPr>
        <p:txBody>
          <a:bodyPr>
            <a:spAutoFit/>
          </a:bodyPr>
          <a:lstStyle/>
          <a:p>
            <a:pPr algn="just" eaLnBrk="1" hangingPunct="1">
              <a:defRPr/>
            </a:pPr>
            <a:r>
              <a:rPr lang="en-US" sz="1600" dirty="0">
                <a:latin typeface="+mn-lt"/>
              </a:rPr>
              <a:t>A new variable  </a:t>
            </a:r>
            <a:r>
              <a:rPr lang="en-US" sz="1600" i="1" dirty="0">
                <a:latin typeface="+mn-lt"/>
              </a:rPr>
              <a:t>Categories_Satisfaction </a:t>
            </a:r>
            <a:r>
              <a:rPr lang="en-US" sz="1600" dirty="0">
                <a:latin typeface="+mn-lt"/>
              </a:rPr>
              <a:t>automatically appears in Data Editor window at the last column (10th column).</a:t>
            </a:r>
          </a:p>
        </p:txBody>
      </p:sp>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17085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22239"/>
            <a:ext cx="7518779" cy="655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Reverse Coding</a:t>
            </a:r>
          </a:p>
        </p:txBody>
      </p:sp>
      <p:sp>
        <p:nvSpPr>
          <p:cNvPr id="3" name="Content Placeholder 2"/>
          <p:cNvSpPr txBox="1">
            <a:spLocks/>
          </p:cNvSpPr>
          <p:nvPr/>
        </p:nvSpPr>
        <p:spPr>
          <a:xfrm>
            <a:off x="749947" y="1146026"/>
            <a:ext cx="7657988" cy="189537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Reverse coding is an important application executed with SPSS to code and </a:t>
            </a:r>
            <a:r>
              <a:rPr lang="en-US" altLang="en-US" sz="2400" dirty="0" err="1"/>
              <a:t>analyse</a:t>
            </a:r>
            <a:r>
              <a:rPr lang="en-US" altLang="en-US" sz="2400" dirty="0"/>
              <a:t> the responses of negative statements simultaneously along with non-negative items.</a:t>
            </a:r>
          </a:p>
          <a:p>
            <a:pPr marL="69850" indent="0" algn="just">
              <a:buFont typeface="Wingdings 2" panose="05020102010507070707" pitchFamily="18" charset="2"/>
              <a:buNone/>
            </a:pPr>
            <a:r>
              <a:rPr lang="en-US" altLang="en-US" sz="2400" dirty="0"/>
              <a:t>New Rating Score = (Highest Score in Likert Scale + 1) − Original Rating Score </a:t>
            </a:r>
          </a:p>
          <a:p>
            <a:pPr marL="69850" indent="0" algn="just">
              <a:buFont typeface="Wingdings 2" panose="05020102010507070707" pitchFamily="18" charset="2"/>
              <a:buNone/>
            </a:pP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721064173"/>
              </p:ext>
            </p:extLst>
          </p:nvPr>
        </p:nvGraphicFramePr>
        <p:xfrm>
          <a:off x="531693" y="3816779"/>
          <a:ext cx="8134065" cy="2346960"/>
        </p:xfrm>
        <a:graphic>
          <a:graphicData uri="http://schemas.openxmlformats.org/drawingml/2006/table">
            <a:tbl>
              <a:tblPr firstRow="1" firstCol="1" bandRow="1">
                <a:tableStyleId>{5940675A-B579-460E-94D1-54222C63F5DA}</a:tableStyleId>
              </a:tblPr>
              <a:tblGrid>
                <a:gridCol w="5057013">
                  <a:extLst>
                    <a:ext uri="{9D8B030D-6E8A-4147-A177-3AD203B41FA5}">
                      <a16:colId xmlns:a16="http://schemas.microsoft.com/office/drawing/2014/main" val="20000"/>
                    </a:ext>
                  </a:extLst>
                </a:gridCol>
                <a:gridCol w="751179">
                  <a:extLst>
                    <a:ext uri="{9D8B030D-6E8A-4147-A177-3AD203B41FA5}">
                      <a16:colId xmlns:a16="http://schemas.microsoft.com/office/drawing/2014/main" val="20001"/>
                    </a:ext>
                  </a:extLst>
                </a:gridCol>
                <a:gridCol w="834643">
                  <a:extLst>
                    <a:ext uri="{9D8B030D-6E8A-4147-A177-3AD203B41FA5}">
                      <a16:colId xmlns:a16="http://schemas.microsoft.com/office/drawing/2014/main" val="20002"/>
                    </a:ext>
                  </a:extLst>
                </a:gridCol>
                <a:gridCol w="667715">
                  <a:extLst>
                    <a:ext uri="{9D8B030D-6E8A-4147-A177-3AD203B41FA5}">
                      <a16:colId xmlns:a16="http://schemas.microsoft.com/office/drawing/2014/main" val="20003"/>
                    </a:ext>
                  </a:extLst>
                </a:gridCol>
                <a:gridCol w="823515">
                  <a:extLst>
                    <a:ext uri="{9D8B030D-6E8A-4147-A177-3AD203B41FA5}">
                      <a16:colId xmlns:a16="http://schemas.microsoft.com/office/drawing/2014/main" val="20004"/>
                    </a:ext>
                  </a:extLst>
                </a:gridCol>
              </a:tblGrid>
              <a:tr h="213405">
                <a:tc>
                  <a:txBody>
                    <a:bodyPr/>
                    <a:lstStyle/>
                    <a:p>
                      <a:pPr marL="0" marR="0" algn="ctr">
                        <a:spcBef>
                          <a:spcPts val="0"/>
                        </a:spcBef>
                        <a:spcAft>
                          <a:spcPts val="0"/>
                        </a:spcAft>
                      </a:pPr>
                      <a:r>
                        <a:rPr lang="en-US" sz="2200" dirty="0">
                          <a:solidFill>
                            <a:schemeClr val="tx1"/>
                          </a:solidFill>
                          <a:effectLst/>
                        </a:rPr>
                        <a:t>Statements (1 to 5) of General Feeling</a:t>
                      </a:r>
                      <a:endParaRPr lang="en-US" sz="2200" dirty="0">
                        <a:solidFill>
                          <a:schemeClr val="tx1"/>
                        </a:solidFill>
                        <a:effectLst/>
                        <a:latin typeface="Arial"/>
                        <a:ea typeface="Times New Roman"/>
                        <a:cs typeface="Times New Roman"/>
                      </a:endParaRPr>
                    </a:p>
                  </a:txBody>
                  <a:tcPr marL="68573" marR="68573" marT="0" marB="0"/>
                </a:tc>
                <a:tc gridSpan="4">
                  <a:txBody>
                    <a:bodyPr/>
                    <a:lstStyle/>
                    <a:p>
                      <a:pPr marL="0" marR="0" algn="ctr">
                        <a:spcBef>
                          <a:spcPts val="0"/>
                        </a:spcBef>
                        <a:spcAft>
                          <a:spcPts val="0"/>
                        </a:spcAft>
                      </a:pPr>
                      <a:r>
                        <a:rPr lang="en-US" sz="2200" dirty="0">
                          <a:solidFill>
                            <a:schemeClr val="tx1"/>
                          </a:solidFill>
                          <a:effectLst/>
                        </a:rPr>
                        <a:t>Rating</a:t>
                      </a:r>
                      <a:endParaRPr lang="en-US" sz="2200" dirty="0">
                        <a:solidFill>
                          <a:schemeClr val="tx1"/>
                        </a:solidFill>
                        <a:effectLst/>
                        <a:latin typeface="Arial"/>
                        <a:ea typeface="Times New Roman"/>
                        <a:cs typeface="Times New Roman"/>
                      </a:endParaRPr>
                    </a:p>
                  </a:txBody>
                  <a:tcPr marL="68573" marR="6857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05">
                <a:tc>
                  <a:txBody>
                    <a:bodyPr/>
                    <a:lstStyle/>
                    <a:p>
                      <a:pPr marL="342900" marR="0" lvl="0" indent="-342900" algn="just">
                        <a:spcBef>
                          <a:spcPts val="0"/>
                        </a:spcBef>
                        <a:spcAft>
                          <a:spcPts val="0"/>
                        </a:spcAft>
                        <a:buFont typeface="+mj-lt"/>
                        <a:buAutoNum type="arabicPeriod"/>
                      </a:pPr>
                      <a:r>
                        <a:rPr lang="en-US" sz="2200" dirty="0">
                          <a:solidFill>
                            <a:schemeClr val="tx1"/>
                          </a:solidFill>
                          <a:effectLst/>
                        </a:rPr>
                        <a:t>On the whole, I am satisfied with myself</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4</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3</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2</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1</a:t>
                      </a:r>
                      <a:endParaRPr lang="en-US" sz="2200" dirty="0">
                        <a:solidFill>
                          <a:schemeClr val="tx1"/>
                        </a:solidFill>
                        <a:effectLst/>
                        <a:latin typeface="Arial"/>
                        <a:ea typeface="Times New Roman"/>
                        <a:cs typeface="Times New Roman"/>
                      </a:endParaRPr>
                    </a:p>
                  </a:txBody>
                  <a:tcPr marL="68573" marR="68573" marT="0" marB="0"/>
                </a:tc>
                <a:extLst>
                  <a:ext uri="{0D108BD9-81ED-4DB2-BD59-A6C34878D82A}">
                    <a16:rowId xmlns:a16="http://schemas.microsoft.com/office/drawing/2014/main" val="10001"/>
                  </a:ext>
                </a:extLst>
              </a:tr>
              <a:tr h="213405">
                <a:tc>
                  <a:txBody>
                    <a:bodyPr/>
                    <a:lstStyle/>
                    <a:p>
                      <a:pPr marL="0" marR="0" lvl="0" indent="0" algn="just">
                        <a:spcBef>
                          <a:spcPts val="0"/>
                        </a:spcBef>
                        <a:spcAft>
                          <a:spcPts val="0"/>
                        </a:spcAft>
                        <a:buFont typeface="+mj-lt"/>
                        <a:buNone/>
                      </a:pPr>
                      <a:r>
                        <a:rPr lang="en-US" sz="2200" dirty="0">
                          <a:solidFill>
                            <a:schemeClr val="tx1"/>
                          </a:solidFill>
                          <a:effectLst/>
                        </a:rPr>
                        <a:t>2. At times, I think I am no good at all</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4</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3</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2</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1</a:t>
                      </a:r>
                      <a:endParaRPr lang="en-US" sz="2200" dirty="0">
                        <a:solidFill>
                          <a:schemeClr val="tx1"/>
                        </a:solidFill>
                        <a:effectLst/>
                        <a:latin typeface="Arial"/>
                        <a:ea typeface="Times New Roman"/>
                        <a:cs typeface="Times New Roman"/>
                      </a:endParaRPr>
                    </a:p>
                  </a:txBody>
                  <a:tcPr marL="68573" marR="68573" marT="0" marB="0"/>
                </a:tc>
                <a:extLst>
                  <a:ext uri="{0D108BD9-81ED-4DB2-BD59-A6C34878D82A}">
                    <a16:rowId xmlns:a16="http://schemas.microsoft.com/office/drawing/2014/main" val="10002"/>
                  </a:ext>
                </a:extLst>
              </a:tr>
              <a:tr h="426812">
                <a:tc>
                  <a:txBody>
                    <a:bodyPr/>
                    <a:lstStyle/>
                    <a:p>
                      <a:pPr marL="0" marR="0" lvl="0" indent="0" algn="just">
                        <a:spcBef>
                          <a:spcPts val="0"/>
                        </a:spcBef>
                        <a:spcAft>
                          <a:spcPts val="0"/>
                        </a:spcAft>
                        <a:buFont typeface="+mj-lt"/>
                        <a:buNone/>
                      </a:pPr>
                      <a:r>
                        <a:rPr lang="en-US" sz="2200" dirty="0">
                          <a:solidFill>
                            <a:schemeClr val="tx1"/>
                          </a:solidFill>
                          <a:effectLst/>
                        </a:rPr>
                        <a:t>3. I feel that I have a number of good qualities</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4</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3</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2</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1</a:t>
                      </a:r>
                      <a:endParaRPr lang="en-US" sz="2200" dirty="0">
                        <a:solidFill>
                          <a:schemeClr val="tx1"/>
                        </a:solidFill>
                        <a:effectLst/>
                        <a:latin typeface="Arial"/>
                        <a:ea typeface="Times New Roman"/>
                        <a:cs typeface="Times New Roman"/>
                      </a:endParaRPr>
                    </a:p>
                  </a:txBody>
                  <a:tcPr marL="68573" marR="68573" marT="0" marB="0"/>
                </a:tc>
                <a:extLst>
                  <a:ext uri="{0D108BD9-81ED-4DB2-BD59-A6C34878D82A}">
                    <a16:rowId xmlns:a16="http://schemas.microsoft.com/office/drawing/2014/main" val="10003"/>
                  </a:ext>
                </a:extLst>
              </a:tr>
              <a:tr h="213405">
                <a:tc>
                  <a:txBody>
                    <a:bodyPr/>
                    <a:lstStyle/>
                    <a:p>
                      <a:pPr marL="0" marR="0" lvl="0" indent="0" algn="just">
                        <a:spcBef>
                          <a:spcPts val="0"/>
                        </a:spcBef>
                        <a:spcAft>
                          <a:spcPts val="0"/>
                        </a:spcAft>
                        <a:buFont typeface="+mj-lt"/>
                        <a:buNone/>
                      </a:pPr>
                      <a:r>
                        <a:rPr lang="en-US" sz="2200" dirty="0">
                          <a:solidFill>
                            <a:schemeClr val="tx1"/>
                          </a:solidFill>
                          <a:effectLst/>
                        </a:rPr>
                        <a:t>4. I feel I do not have much to be proud of</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4</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3</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2</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1</a:t>
                      </a:r>
                      <a:endParaRPr lang="en-US" sz="2200" dirty="0">
                        <a:solidFill>
                          <a:schemeClr val="tx1"/>
                        </a:solidFill>
                        <a:effectLst/>
                        <a:latin typeface="Arial"/>
                        <a:ea typeface="Times New Roman"/>
                        <a:cs typeface="Times New Roman"/>
                      </a:endParaRPr>
                    </a:p>
                  </a:txBody>
                  <a:tcPr marL="68573" marR="68573" marT="0" marB="0"/>
                </a:tc>
                <a:extLst>
                  <a:ext uri="{0D108BD9-81ED-4DB2-BD59-A6C34878D82A}">
                    <a16:rowId xmlns:a16="http://schemas.microsoft.com/office/drawing/2014/main" val="10004"/>
                  </a:ext>
                </a:extLst>
              </a:tr>
              <a:tr h="213405">
                <a:tc>
                  <a:txBody>
                    <a:bodyPr/>
                    <a:lstStyle/>
                    <a:p>
                      <a:pPr marL="0" marR="0" lvl="0" indent="0" algn="just">
                        <a:spcBef>
                          <a:spcPts val="0"/>
                        </a:spcBef>
                        <a:spcAft>
                          <a:spcPts val="0"/>
                        </a:spcAft>
                        <a:buFont typeface="+mj-lt"/>
                        <a:buNone/>
                      </a:pPr>
                      <a:r>
                        <a:rPr lang="en-US" sz="2200" dirty="0">
                          <a:solidFill>
                            <a:schemeClr val="tx1"/>
                          </a:solidFill>
                          <a:effectLst/>
                        </a:rPr>
                        <a:t>5. I take a positive attitude towards myself</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4</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3</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2</a:t>
                      </a:r>
                      <a:endParaRPr lang="en-US" sz="2200" dirty="0">
                        <a:solidFill>
                          <a:schemeClr val="tx1"/>
                        </a:solidFill>
                        <a:effectLst/>
                        <a:latin typeface="Arial"/>
                        <a:ea typeface="Times New Roman"/>
                        <a:cs typeface="Times New Roman"/>
                      </a:endParaRPr>
                    </a:p>
                  </a:txBody>
                  <a:tcPr marL="68573" marR="68573" marT="0" marB="0"/>
                </a:tc>
                <a:tc>
                  <a:txBody>
                    <a:bodyPr/>
                    <a:lstStyle/>
                    <a:p>
                      <a:pPr marL="0" marR="0" algn="ctr">
                        <a:spcBef>
                          <a:spcPts val="0"/>
                        </a:spcBef>
                        <a:spcAft>
                          <a:spcPts val="0"/>
                        </a:spcAft>
                      </a:pPr>
                      <a:r>
                        <a:rPr lang="en-US" sz="2200" dirty="0">
                          <a:solidFill>
                            <a:schemeClr val="tx1"/>
                          </a:solidFill>
                          <a:effectLst/>
                        </a:rPr>
                        <a:t>1</a:t>
                      </a:r>
                      <a:endParaRPr lang="en-US" sz="2200" dirty="0">
                        <a:solidFill>
                          <a:schemeClr val="tx1"/>
                        </a:solidFill>
                        <a:effectLst/>
                        <a:latin typeface="Arial"/>
                        <a:ea typeface="Times New Roman"/>
                        <a:cs typeface="Times New Roman"/>
                      </a:endParaRPr>
                    </a:p>
                  </a:txBody>
                  <a:tcPr marL="68573" marR="68573" marT="0" marB="0"/>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1623168" y="3279556"/>
            <a:ext cx="5951116" cy="830997"/>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2.3. Statements: Global Self-Worth Scale</a:t>
            </a:r>
            <a:endParaRPr lang="en-US" sz="2400" dirty="0">
              <a:latin typeface="+mn-lt"/>
            </a:endParaRPr>
          </a:p>
          <a:p>
            <a:pPr>
              <a:defRPr/>
            </a:pPr>
            <a:endParaRPr lang="en-US" sz="2400" dirty="0">
              <a:latin typeface="+mn-lt"/>
            </a:endParaRPr>
          </a:p>
        </p:txBody>
      </p:sp>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4378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684433" y="1235953"/>
            <a:ext cx="6354099" cy="5307012"/>
          </a:xfrm>
          <a:prstGeom prst="rect">
            <a:avLst/>
          </a:prstGeom>
        </p:spPr>
        <p:txBody>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dirty="0"/>
              <a:t>Explain the process to compute the summated score for metric variables</a:t>
            </a:r>
          </a:p>
          <a:p>
            <a:pPr marL="342900" indent="-342900" algn="l">
              <a:buFont typeface="Arial" panose="020B0604020202020204" pitchFamily="34" charset="0"/>
              <a:buChar char="•"/>
            </a:pPr>
            <a:r>
              <a:rPr lang="en-US" altLang="en-US" dirty="0"/>
              <a:t>Demonstrate and explain the procedure for recoding the variables into different variables depicting rank order, range, and highest and lowest categories in SPSS</a:t>
            </a:r>
          </a:p>
          <a:p>
            <a:pPr marL="342900" indent="-342900" algn="l">
              <a:buFont typeface="Arial" panose="020B0604020202020204" pitchFamily="34" charset="0"/>
              <a:buChar char="•"/>
            </a:pPr>
            <a:r>
              <a:rPr lang="en-US" altLang="en-US" dirty="0"/>
              <a:t>Describe the process for the reverse coding system for negative word statements measured at the Likert scale</a:t>
            </a:r>
          </a:p>
          <a:p>
            <a:pPr marL="342900" indent="-342900" algn="l">
              <a:buFont typeface="Arial" panose="020B0604020202020204" pitchFamily="34" charset="0"/>
              <a:buChar char="•"/>
            </a:pPr>
            <a:r>
              <a:rPr lang="en-US" altLang="en-US" dirty="0"/>
              <a:t>Demonstrate the steps used for importing data in SPSS from  other major sources</a:t>
            </a:r>
          </a:p>
          <a:p>
            <a:pPr marL="342900" indent="-342900" algn="l">
              <a:buFont typeface="Arial" panose="020B0604020202020204" pitchFamily="34" charset="0"/>
              <a:buChar char="•"/>
            </a:pPr>
            <a:endParaRPr lang="en-US" altLang="en-US" dirty="0"/>
          </a:p>
        </p:txBody>
      </p:sp>
      <p:sp>
        <p:nvSpPr>
          <p:cNvPr id="3"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79225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2248839"/>
              </p:ext>
            </p:extLst>
          </p:nvPr>
        </p:nvGraphicFramePr>
        <p:xfrm>
          <a:off x="1947422" y="2653348"/>
          <a:ext cx="5868988" cy="2194560"/>
        </p:xfrm>
        <a:graphic>
          <a:graphicData uri="http://schemas.openxmlformats.org/drawingml/2006/table">
            <a:tbl>
              <a:tblPr firstRow="1" firstCol="1" bandRow="1">
                <a:tableStyleId>{5940675A-B579-460E-94D1-54222C63F5DA}</a:tableStyleId>
              </a:tblPr>
              <a:tblGrid>
                <a:gridCol w="2743349">
                  <a:extLst>
                    <a:ext uri="{9D8B030D-6E8A-4147-A177-3AD203B41FA5}">
                      <a16:colId xmlns:a16="http://schemas.microsoft.com/office/drawing/2014/main" val="20000"/>
                    </a:ext>
                  </a:extLst>
                </a:gridCol>
                <a:gridCol w="1066858">
                  <a:extLst>
                    <a:ext uri="{9D8B030D-6E8A-4147-A177-3AD203B41FA5}">
                      <a16:colId xmlns:a16="http://schemas.microsoft.com/office/drawing/2014/main" val="20001"/>
                    </a:ext>
                  </a:extLst>
                </a:gridCol>
                <a:gridCol w="762041">
                  <a:extLst>
                    <a:ext uri="{9D8B030D-6E8A-4147-A177-3AD203B41FA5}">
                      <a16:colId xmlns:a16="http://schemas.microsoft.com/office/drawing/2014/main" val="20002"/>
                    </a:ext>
                  </a:extLst>
                </a:gridCol>
                <a:gridCol w="609633">
                  <a:extLst>
                    <a:ext uri="{9D8B030D-6E8A-4147-A177-3AD203B41FA5}">
                      <a16:colId xmlns:a16="http://schemas.microsoft.com/office/drawing/2014/main" val="20003"/>
                    </a:ext>
                  </a:extLst>
                </a:gridCol>
                <a:gridCol w="687107">
                  <a:extLst>
                    <a:ext uri="{9D8B030D-6E8A-4147-A177-3AD203B41FA5}">
                      <a16:colId xmlns:a16="http://schemas.microsoft.com/office/drawing/2014/main" val="20004"/>
                    </a:ext>
                  </a:extLst>
                </a:gridCol>
              </a:tblGrid>
              <a:tr h="427038">
                <a:tc>
                  <a:txBody>
                    <a:bodyPr/>
                    <a:lstStyle/>
                    <a:p>
                      <a:pPr marL="0" marR="0" algn="ctr">
                        <a:spcBef>
                          <a:spcPts val="0"/>
                        </a:spcBef>
                        <a:spcAft>
                          <a:spcPts val="0"/>
                        </a:spcAft>
                      </a:pPr>
                      <a:r>
                        <a:rPr lang="en-US" sz="2400" dirty="0">
                          <a:solidFill>
                            <a:schemeClr val="tx1"/>
                          </a:solidFill>
                          <a:effectLst/>
                        </a:rPr>
                        <a:t>Original Rating Score for positive statements</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2</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r h="427038">
                <a:tc>
                  <a:txBody>
                    <a:bodyPr/>
                    <a:lstStyle/>
                    <a:p>
                      <a:pPr marL="0" marR="0" algn="ctr">
                        <a:spcBef>
                          <a:spcPts val="0"/>
                        </a:spcBef>
                        <a:spcAft>
                          <a:spcPts val="0"/>
                        </a:spcAft>
                      </a:pPr>
                      <a:r>
                        <a:rPr lang="en-US" sz="2400" dirty="0">
                          <a:solidFill>
                            <a:schemeClr val="tx1"/>
                          </a:solidFill>
                          <a:effectLst/>
                        </a:rPr>
                        <a:t>Reverse Rating Score for negative statement </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1</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2</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3</a:t>
                      </a:r>
                      <a:endParaRPr lang="en-US" sz="2400" dirty="0">
                        <a:solidFill>
                          <a:schemeClr val="tx1"/>
                        </a:solidFill>
                        <a:effectLst/>
                        <a:latin typeface="Arial"/>
                        <a:ea typeface="Times New Roman"/>
                        <a:cs typeface="Times New Roman"/>
                      </a:endParaRPr>
                    </a:p>
                  </a:txBody>
                  <a:tcPr marL="68584" marR="68584" marT="0" marB="0"/>
                </a:tc>
                <a:tc>
                  <a:txBody>
                    <a:bodyPr/>
                    <a:lstStyle/>
                    <a:p>
                      <a:pPr marL="0" marR="0" algn="ctr">
                        <a:spcBef>
                          <a:spcPts val="0"/>
                        </a:spcBef>
                        <a:spcAft>
                          <a:spcPts val="0"/>
                        </a:spcAft>
                      </a:pPr>
                      <a:r>
                        <a:rPr lang="en-US" sz="2400" dirty="0">
                          <a:solidFill>
                            <a:schemeClr val="tx1"/>
                          </a:solidFill>
                          <a:effectLst/>
                        </a:rPr>
                        <a:t>4</a:t>
                      </a:r>
                      <a:endParaRPr lang="en-US" sz="2400" dirty="0">
                        <a:solidFill>
                          <a:schemeClr val="tx1"/>
                        </a:solidFill>
                        <a:effectLst/>
                        <a:latin typeface="Arial"/>
                        <a:ea typeface="Times New Roman"/>
                        <a:cs typeface="Times New Roman"/>
                      </a:endParaRPr>
                    </a:p>
                  </a:txBody>
                  <a:tcPr marL="68584" marR="68584" marT="0" marB="0"/>
                </a:tc>
                <a:extLst>
                  <a:ext uri="{0D108BD9-81ED-4DB2-BD59-A6C34878D82A}">
                    <a16:rowId xmlns:a16="http://schemas.microsoft.com/office/drawing/2014/main" val="10001"/>
                  </a:ext>
                </a:extLst>
              </a:tr>
            </a:tbl>
          </a:graphicData>
        </a:graphic>
      </p:graphicFrame>
      <p:sp>
        <p:nvSpPr>
          <p:cNvPr id="3" name="Rectangle 2"/>
          <p:cNvSpPr>
            <a:spLocks noChangeArrowheads="1"/>
          </p:cNvSpPr>
          <p:nvPr/>
        </p:nvSpPr>
        <p:spPr bwMode="auto">
          <a:xfrm>
            <a:off x="1835082" y="1706816"/>
            <a:ext cx="609859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2.4. Reverse Coding: Negative Statements</a:t>
            </a:r>
            <a:endParaRPr lang="en-US" sz="2400" dirty="0">
              <a:latin typeface="+mn-lt"/>
            </a:endParaRPr>
          </a:p>
        </p:txBody>
      </p:sp>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96436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0134160"/>
              </p:ext>
            </p:extLst>
          </p:nvPr>
        </p:nvGraphicFramePr>
        <p:xfrm>
          <a:off x="1356008" y="960504"/>
          <a:ext cx="7146548" cy="4389120"/>
        </p:xfrm>
        <a:graphic>
          <a:graphicData uri="http://schemas.openxmlformats.org/drawingml/2006/table">
            <a:tbl>
              <a:tblPr firstRow="1" firstCol="1" lastRow="1" lastCol="1" bandRow="1" bandCol="1">
                <a:tableStyleId>{5940675A-B579-460E-94D1-54222C63F5DA}</a:tableStyleId>
              </a:tblPr>
              <a:tblGrid>
                <a:gridCol w="7146548">
                  <a:extLst>
                    <a:ext uri="{9D8B030D-6E8A-4147-A177-3AD203B41FA5}">
                      <a16:colId xmlns:a16="http://schemas.microsoft.com/office/drawing/2014/main" val="20000"/>
                    </a:ext>
                  </a:extLst>
                </a:gridCol>
              </a:tblGrid>
              <a:tr h="2039203">
                <a:tc>
                  <a:txBody>
                    <a:bodyPr/>
                    <a:lstStyle/>
                    <a:p>
                      <a:r>
                        <a:rPr lang="en-US" sz="2400" b="1" kern="1200" dirty="0">
                          <a:effectLst/>
                        </a:rPr>
                        <a:t>Exhibit 2.10. </a:t>
                      </a:r>
                      <a:r>
                        <a:rPr lang="en-US" sz="2400" kern="1200" dirty="0">
                          <a:effectLst/>
                        </a:rPr>
                        <a:t>SPSS Statistics Data Editor » Transform » Recode into Different variable » Select S2 and transfer into Numeric variable-Output variable Box » Type Name and Label in</a:t>
                      </a:r>
                      <a:r>
                        <a:rPr lang="en-US" sz="2400" kern="1200" baseline="0" dirty="0">
                          <a:effectLst/>
                        </a:rPr>
                        <a:t> the </a:t>
                      </a:r>
                      <a:r>
                        <a:rPr lang="en-US" sz="2400" kern="1200" dirty="0">
                          <a:effectLst/>
                        </a:rPr>
                        <a:t>Output Variable (as Reverse_S2and Reverse Coding,</a:t>
                      </a:r>
                      <a:r>
                        <a:rPr lang="en-US" sz="2400" kern="1200" baseline="0" dirty="0">
                          <a:effectLst/>
                        </a:rPr>
                        <a:t> </a:t>
                      </a:r>
                      <a:r>
                        <a:rPr lang="en-US" sz="2400" kern="1200" baseline="0" dirty="0" err="1">
                          <a:effectLst/>
                        </a:rPr>
                        <a:t>resp</a:t>
                      </a:r>
                      <a:r>
                        <a:rPr lang="en-US" sz="2400" kern="1200" dirty="0">
                          <a:effectLst/>
                        </a:rPr>
                        <a:t>) »Click Change » Click Old and New Values » Type 4 in Value</a:t>
                      </a:r>
                      <a:r>
                        <a:rPr lang="en-US" sz="2400" kern="1200" baseline="0" dirty="0">
                          <a:effectLst/>
                        </a:rPr>
                        <a:t> box </a:t>
                      </a:r>
                      <a:r>
                        <a:rPr lang="en-US" sz="2400" kern="1200" dirty="0">
                          <a:effectLst/>
                        </a:rPr>
                        <a:t>as old</a:t>
                      </a:r>
                      <a:r>
                        <a:rPr lang="en-US" sz="2400" kern="1200" baseline="0" dirty="0">
                          <a:effectLst/>
                        </a:rPr>
                        <a:t> value option </a:t>
                      </a:r>
                      <a:r>
                        <a:rPr lang="en-US" sz="2400" kern="1200" dirty="0">
                          <a:effectLst/>
                        </a:rPr>
                        <a:t>» Type 1 in Value Box as New Value Box  » Click Add (Repeat the same pattern for others scores like 3</a:t>
                      </a:r>
                      <a:r>
                        <a:rPr lang="en-US" sz="2400" kern="1200" baseline="0" dirty="0">
                          <a:effectLst/>
                        </a:rPr>
                        <a:t> and </a:t>
                      </a:r>
                      <a:r>
                        <a:rPr lang="en-US" sz="2400" kern="1200" dirty="0">
                          <a:effectLst/>
                        </a:rPr>
                        <a:t>2 </a:t>
                      </a:r>
                      <a:r>
                        <a:rPr lang="en-US" sz="2400" kern="1200" baseline="0" dirty="0">
                          <a:effectLst/>
                        </a:rPr>
                        <a:t> </a:t>
                      </a:r>
                      <a:r>
                        <a:rPr lang="en-US" sz="2400" kern="1200" dirty="0">
                          <a:effectLst/>
                        </a:rPr>
                        <a:t>in old value and 2</a:t>
                      </a:r>
                      <a:r>
                        <a:rPr lang="en-US" sz="2400" kern="1200" baseline="0" dirty="0">
                          <a:effectLst/>
                        </a:rPr>
                        <a:t> and 3 </a:t>
                      </a:r>
                      <a:r>
                        <a:rPr lang="en-US" sz="2400" kern="1200" dirty="0">
                          <a:effectLst/>
                        </a:rPr>
                        <a:t>for new box respectively) »   Continue » Ok</a:t>
                      </a:r>
                    </a:p>
                    <a:p>
                      <a:endParaRPr lang="en-US" sz="2400" kern="1200" dirty="0">
                        <a:effectLst/>
                      </a:endParaRPr>
                    </a:p>
                    <a:p>
                      <a:r>
                        <a:rPr lang="en-US" sz="2400" kern="1200" dirty="0">
                          <a:effectLst/>
                        </a:rPr>
                        <a:t>Same steps also required for generating reverse scores for statement S4 </a:t>
                      </a:r>
                      <a:endParaRPr lang="en-US" sz="1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649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403" y="1886803"/>
            <a:ext cx="3733800" cy="2209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803" y="1886803"/>
            <a:ext cx="3048000" cy="2209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505803" y="4336576"/>
            <a:ext cx="3276600" cy="1200329"/>
          </a:xfrm>
          <a:prstGeom prst="rect">
            <a:avLst/>
          </a:prstGeom>
        </p:spPr>
        <p:txBody>
          <a:bodyPr>
            <a:spAutoFit/>
          </a:bodyPr>
          <a:lstStyle/>
          <a:p>
            <a:pPr algn="ctr" eaLnBrk="1" hangingPunct="1">
              <a:defRPr/>
            </a:pPr>
            <a:r>
              <a:rPr lang="en-US" sz="2400" dirty="0">
                <a:latin typeface="+mn-lt"/>
              </a:rPr>
              <a:t>Figure 2.6a. Main Dialog Box: Recoding (Reverse Coding)</a:t>
            </a:r>
          </a:p>
        </p:txBody>
      </p:sp>
      <p:sp>
        <p:nvSpPr>
          <p:cNvPr id="5" name="Rectangle 4"/>
          <p:cNvSpPr/>
          <p:nvPr/>
        </p:nvSpPr>
        <p:spPr>
          <a:xfrm>
            <a:off x="5544403" y="4332490"/>
            <a:ext cx="3200400" cy="1200329"/>
          </a:xfrm>
          <a:prstGeom prst="rect">
            <a:avLst/>
          </a:prstGeom>
        </p:spPr>
        <p:txBody>
          <a:bodyPr wrap="square">
            <a:spAutoFit/>
          </a:bodyPr>
          <a:lstStyle/>
          <a:p>
            <a:pPr algn="ctr" eaLnBrk="1" hangingPunct="1">
              <a:defRPr/>
            </a:pPr>
            <a:r>
              <a:rPr lang="en-US" sz="2400" dirty="0">
                <a:latin typeface="+mn-lt"/>
              </a:rPr>
              <a:t>Figure 2.6b. Reverse Coding: Old and New Values</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98787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091521" y="3704468"/>
            <a:ext cx="1729854" cy="63575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b="1" dirty="0"/>
              <a:t>Data View</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07030"/>
            <a:ext cx="6248400" cy="1752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1181100" y="2372437"/>
            <a:ext cx="7543800" cy="1200329"/>
          </a:xfrm>
          <a:prstGeom prst="rect">
            <a:avLst/>
          </a:prstGeom>
        </p:spPr>
        <p:txBody>
          <a:bodyPr>
            <a:spAutoFit/>
          </a:bodyPr>
          <a:lstStyle/>
          <a:p>
            <a:pPr algn="just" eaLnBrk="1" hangingPunct="1">
              <a:defRPr/>
            </a:pPr>
            <a:r>
              <a:rPr lang="en-US" sz="2400" dirty="0">
                <a:latin typeface="+mn-lt"/>
              </a:rPr>
              <a:t>The new variables </a:t>
            </a:r>
            <a:r>
              <a:rPr lang="en-US" sz="2400" i="1" dirty="0">
                <a:latin typeface="+mn-lt"/>
              </a:rPr>
              <a:t>Reverse_S2</a:t>
            </a:r>
            <a:r>
              <a:rPr lang="en-US" sz="2400" dirty="0">
                <a:latin typeface="+mn-lt"/>
              </a:rPr>
              <a:t> and </a:t>
            </a:r>
            <a:r>
              <a:rPr lang="en-US" sz="2400" i="1" dirty="0">
                <a:latin typeface="+mn-lt"/>
              </a:rPr>
              <a:t>Reverse_S3 </a:t>
            </a:r>
            <a:r>
              <a:rPr lang="en-US" sz="2400" dirty="0">
                <a:latin typeface="+mn-lt"/>
              </a:rPr>
              <a:t>automatically appear in the Data Editor window and can be observed at Variable view as 6th and 7th variables. </a:t>
            </a:r>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981" y="4340225"/>
            <a:ext cx="5045075" cy="17970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7166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7478" y="181970"/>
            <a:ext cx="7957782" cy="636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Checklist of Final Data Set for Analysis</a:t>
            </a:r>
          </a:p>
        </p:txBody>
      </p:sp>
      <p:graphicFrame>
        <p:nvGraphicFramePr>
          <p:cNvPr id="3" name="Content Placeholder 6"/>
          <p:cNvGraphicFramePr>
            <a:graphicFrameLocks/>
          </p:cNvGraphicFramePr>
          <p:nvPr>
            <p:extLst>
              <p:ext uri="{D42A27DB-BD31-4B8C-83A1-F6EECF244321}">
                <p14:modId xmlns:p14="http://schemas.microsoft.com/office/powerpoint/2010/main" val="268785216"/>
              </p:ext>
            </p:extLst>
          </p:nvPr>
        </p:nvGraphicFramePr>
        <p:xfrm>
          <a:off x="1473390" y="1095778"/>
          <a:ext cx="6045957" cy="5029200"/>
        </p:xfrm>
        <a:graphic>
          <a:graphicData uri="http://schemas.openxmlformats.org/drawingml/2006/table">
            <a:tbl>
              <a:tblPr firstRow="1" bandRow="1">
                <a:tableStyleId>{5940675A-B579-460E-94D1-54222C63F5DA}</a:tableStyleId>
              </a:tblPr>
              <a:tblGrid>
                <a:gridCol w="6045957">
                  <a:extLst>
                    <a:ext uri="{9D8B030D-6E8A-4147-A177-3AD203B41FA5}">
                      <a16:colId xmlns:a16="http://schemas.microsoft.com/office/drawing/2014/main" val="20000"/>
                    </a:ext>
                  </a:extLst>
                </a:gridCol>
              </a:tblGrid>
              <a:tr h="381000">
                <a:tc>
                  <a:txBody>
                    <a:bodyPr/>
                    <a:lstStyle/>
                    <a:p>
                      <a:pPr algn="ctr"/>
                      <a:r>
                        <a:rPr lang="en-US" sz="2400" dirty="0"/>
                        <a:t>Important </a:t>
                      </a:r>
                      <a:r>
                        <a:rPr lang="en-US" sz="2400" baseline="0" dirty="0"/>
                        <a:t> Checklist Points</a:t>
                      </a:r>
                      <a:endParaRPr lang="en-US" sz="2400" dirty="0"/>
                    </a:p>
                  </a:txBody>
                  <a:tcPr marL="91430" marR="91430"/>
                </a:tc>
                <a:extLst>
                  <a:ext uri="{0D108BD9-81ED-4DB2-BD59-A6C34878D82A}">
                    <a16:rowId xmlns:a16="http://schemas.microsoft.com/office/drawing/2014/main" val="10000"/>
                  </a:ext>
                </a:extLst>
              </a:tr>
              <a:tr h="370840">
                <a:tc>
                  <a:txBody>
                    <a:bodyPr/>
                    <a:lstStyle/>
                    <a:p>
                      <a:r>
                        <a:rPr lang="en-US" sz="2400" dirty="0"/>
                        <a:t>1. </a:t>
                      </a:r>
                      <a:r>
                        <a:rPr lang="en-US" sz="2400" kern="1200" dirty="0">
                          <a:effectLst/>
                        </a:rPr>
                        <a:t>Naming of variable</a:t>
                      </a:r>
                      <a:endParaRPr lang="en-US" sz="2400" dirty="0"/>
                    </a:p>
                  </a:txBody>
                  <a:tcPr marL="91430" marR="91430"/>
                </a:tc>
                <a:extLst>
                  <a:ext uri="{0D108BD9-81ED-4DB2-BD59-A6C34878D82A}">
                    <a16:rowId xmlns:a16="http://schemas.microsoft.com/office/drawing/2014/main" val="10001"/>
                  </a:ext>
                </a:extLst>
              </a:tr>
              <a:tr h="370840">
                <a:tc>
                  <a:txBody>
                    <a:bodyPr/>
                    <a:lstStyle/>
                    <a:p>
                      <a:r>
                        <a:rPr lang="en-US" sz="2400" dirty="0"/>
                        <a:t>2. </a:t>
                      </a:r>
                      <a:r>
                        <a:rPr lang="en-US" sz="2400" kern="1200" dirty="0">
                          <a:effectLst/>
                        </a:rPr>
                        <a:t>Examine variable type </a:t>
                      </a:r>
                      <a:endParaRPr lang="en-US" sz="2400" dirty="0"/>
                    </a:p>
                  </a:txBody>
                  <a:tcPr marL="91430" marR="91430"/>
                </a:tc>
                <a:extLst>
                  <a:ext uri="{0D108BD9-81ED-4DB2-BD59-A6C34878D82A}">
                    <a16:rowId xmlns:a16="http://schemas.microsoft.com/office/drawing/2014/main" val="10002"/>
                  </a:ext>
                </a:extLst>
              </a:tr>
              <a:tr h="370840">
                <a:tc>
                  <a:txBody>
                    <a:bodyPr/>
                    <a:lstStyle/>
                    <a:p>
                      <a:r>
                        <a:rPr lang="en-US" sz="2400" dirty="0"/>
                        <a:t>3. </a:t>
                      </a:r>
                      <a:r>
                        <a:rPr lang="en-US" sz="2400" kern="1200" dirty="0">
                          <a:effectLst/>
                        </a:rPr>
                        <a:t>Identifying the scale of measurement</a:t>
                      </a:r>
                      <a:endParaRPr lang="en-US" sz="2400" dirty="0"/>
                    </a:p>
                  </a:txBody>
                  <a:tcPr marL="91430" marR="91430"/>
                </a:tc>
                <a:extLst>
                  <a:ext uri="{0D108BD9-81ED-4DB2-BD59-A6C34878D82A}">
                    <a16:rowId xmlns:a16="http://schemas.microsoft.com/office/drawing/2014/main" val="10003"/>
                  </a:ext>
                </a:extLst>
              </a:tr>
              <a:tr h="370840">
                <a:tc>
                  <a:txBody>
                    <a:bodyPr/>
                    <a:lstStyle/>
                    <a:p>
                      <a:r>
                        <a:rPr lang="en-US" sz="2400" dirty="0"/>
                        <a:t>4. </a:t>
                      </a:r>
                      <a:r>
                        <a:rPr lang="en-US" sz="2400" kern="1200" dirty="0">
                          <a:effectLst/>
                        </a:rPr>
                        <a:t>Sequence of variable</a:t>
                      </a:r>
                      <a:endParaRPr lang="en-US" sz="2400" dirty="0"/>
                    </a:p>
                  </a:txBody>
                  <a:tcPr marL="91430" marR="91430"/>
                </a:tc>
                <a:extLst>
                  <a:ext uri="{0D108BD9-81ED-4DB2-BD59-A6C34878D82A}">
                    <a16:rowId xmlns:a16="http://schemas.microsoft.com/office/drawing/2014/main" val="10004"/>
                  </a:ext>
                </a:extLst>
              </a:tr>
              <a:tr h="370840">
                <a:tc>
                  <a:txBody>
                    <a:bodyPr/>
                    <a:lstStyle/>
                    <a:p>
                      <a:r>
                        <a:rPr lang="en-US" sz="2400" dirty="0"/>
                        <a:t>5. </a:t>
                      </a:r>
                      <a:r>
                        <a:rPr lang="en-US" sz="2400" kern="1200" dirty="0">
                          <a:effectLst/>
                        </a:rPr>
                        <a:t>Examine proper coding</a:t>
                      </a:r>
                      <a:endParaRPr lang="en-US" sz="2400" dirty="0"/>
                    </a:p>
                  </a:txBody>
                  <a:tcPr marL="91430" marR="91430"/>
                </a:tc>
                <a:extLst>
                  <a:ext uri="{0D108BD9-81ED-4DB2-BD59-A6C34878D82A}">
                    <a16:rowId xmlns:a16="http://schemas.microsoft.com/office/drawing/2014/main" val="10005"/>
                  </a:ext>
                </a:extLst>
              </a:tr>
              <a:tr h="370840">
                <a:tc>
                  <a:txBody>
                    <a:bodyPr/>
                    <a:lstStyle/>
                    <a:p>
                      <a:r>
                        <a:rPr lang="en-US" sz="2400" dirty="0"/>
                        <a:t>6. </a:t>
                      </a:r>
                      <a:r>
                        <a:rPr lang="en-US" sz="2400" kern="1200" dirty="0">
                          <a:effectLst/>
                        </a:rPr>
                        <a:t>Trace missing value(s)</a:t>
                      </a:r>
                      <a:endParaRPr lang="en-US" sz="2400" dirty="0"/>
                    </a:p>
                  </a:txBody>
                  <a:tcPr marL="91430" marR="91430"/>
                </a:tc>
                <a:extLst>
                  <a:ext uri="{0D108BD9-81ED-4DB2-BD59-A6C34878D82A}">
                    <a16:rowId xmlns:a16="http://schemas.microsoft.com/office/drawing/2014/main" val="10006"/>
                  </a:ext>
                </a:extLst>
              </a:tr>
              <a:tr h="370840">
                <a:tc>
                  <a:txBody>
                    <a:bodyPr/>
                    <a:lstStyle/>
                    <a:p>
                      <a:r>
                        <a:rPr lang="en-US" sz="2400" dirty="0"/>
                        <a:t>7. </a:t>
                      </a:r>
                      <a:r>
                        <a:rPr lang="en-US" sz="2400" kern="1200" dirty="0">
                          <a:effectLst/>
                        </a:rPr>
                        <a:t>Entry of multiple-response items</a:t>
                      </a:r>
                      <a:endParaRPr lang="en-US" sz="2400" dirty="0"/>
                    </a:p>
                  </a:txBody>
                  <a:tcPr marL="91430" marR="91430"/>
                </a:tc>
                <a:extLst>
                  <a:ext uri="{0D108BD9-81ED-4DB2-BD59-A6C34878D82A}">
                    <a16:rowId xmlns:a16="http://schemas.microsoft.com/office/drawing/2014/main" val="10007"/>
                  </a:ext>
                </a:extLst>
              </a:tr>
              <a:tr h="370840">
                <a:tc>
                  <a:txBody>
                    <a:bodyPr/>
                    <a:lstStyle/>
                    <a:p>
                      <a:r>
                        <a:rPr lang="en-US" sz="2400" dirty="0"/>
                        <a:t>8.</a:t>
                      </a:r>
                      <a:r>
                        <a:rPr lang="en-US" sz="2400" baseline="0" dirty="0"/>
                        <a:t> </a:t>
                      </a:r>
                      <a:r>
                        <a:rPr lang="en-US" sz="2400" kern="1200" dirty="0">
                          <a:effectLst/>
                        </a:rPr>
                        <a:t>Generated summated score</a:t>
                      </a:r>
                      <a:endParaRPr lang="en-US" sz="2400" dirty="0"/>
                    </a:p>
                  </a:txBody>
                  <a:tcPr marL="91430" marR="91430"/>
                </a:tc>
                <a:extLst>
                  <a:ext uri="{0D108BD9-81ED-4DB2-BD59-A6C34878D82A}">
                    <a16:rowId xmlns:a16="http://schemas.microsoft.com/office/drawing/2014/main" val="10008"/>
                  </a:ext>
                </a:extLst>
              </a:tr>
              <a:tr h="370840">
                <a:tc>
                  <a:txBody>
                    <a:bodyPr/>
                    <a:lstStyle/>
                    <a:p>
                      <a:r>
                        <a:rPr lang="en-US" sz="2400" dirty="0"/>
                        <a:t>9. </a:t>
                      </a:r>
                      <a:r>
                        <a:rPr lang="en-US" sz="2400" kern="1200" dirty="0">
                          <a:effectLst/>
                        </a:rPr>
                        <a:t>Identifying the need of recoding</a:t>
                      </a:r>
                      <a:endParaRPr lang="en-US" sz="2400" dirty="0"/>
                    </a:p>
                  </a:txBody>
                  <a:tcPr marL="91430" marR="91430"/>
                </a:tc>
                <a:extLst>
                  <a:ext uri="{0D108BD9-81ED-4DB2-BD59-A6C34878D82A}">
                    <a16:rowId xmlns:a16="http://schemas.microsoft.com/office/drawing/2014/main" val="10009"/>
                  </a:ext>
                </a:extLst>
              </a:tr>
              <a:tr h="370840">
                <a:tc>
                  <a:txBody>
                    <a:bodyPr/>
                    <a:lstStyle/>
                    <a:p>
                      <a:r>
                        <a:rPr lang="en-US" sz="2400" dirty="0"/>
                        <a:t>10. </a:t>
                      </a:r>
                      <a:r>
                        <a:rPr lang="en-US" sz="2400" kern="1200" dirty="0">
                          <a:effectLst/>
                        </a:rPr>
                        <a:t>Applying reverse coding</a:t>
                      </a:r>
                      <a:endParaRPr lang="en-US" sz="2400" dirty="0"/>
                    </a:p>
                  </a:txBody>
                  <a:tcPr marL="91430" marR="91430"/>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53664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4053" y="208887"/>
            <a:ext cx="7158251" cy="6232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Importing Data from Other Sources </a:t>
            </a:r>
          </a:p>
        </p:txBody>
      </p:sp>
      <p:sp>
        <p:nvSpPr>
          <p:cNvPr id="3" name="Content Placeholder 2"/>
          <p:cNvSpPr txBox="1">
            <a:spLocks/>
          </p:cNvSpPr>
          <p:nvPr/>
        </p:nvSpPr>
        <p:spPr>
          <a:xfrm>
            <a:off x="1545609" y="1223344"/>
            <a:ext cx="3504063" cy="6699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Opening Data Editor</a:t>
            </a:r>
          </a:p>
          <a:p>
            <a:endParaRPr lang="en-US" altLang="en-US" sz="2400" i="1" dirty="0"/>
          </a:p>
          <a:p>
            <a:endParaRPr lang="en-US" altLang="en-US" sz="2400" i="1" dirty="0"/>
          </a:p>
          <a:p>
            <a:endParaRPr lang="en-US" altLang="en-US" sz="2400" i="1" dirty="0"/>
          </a:p>
          <a:p>
            <a:endParaRPr lang="en-US" altLang="en-US" sz="2400" i="1" dirty="0"/>
          </a:p>
          <a:p>
            <a:endParaRPr lang="en-US" altLang="en-US" sz="24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484397"/>
            <a:ext cx="3238500" cy="15938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806685152"/>
              </p:ext>
            </p:extLst>
          </p:nvPr>
        </p:nvGraphicFramePr>
        <p:xfrm>
          <a:off x="1044053" y="1898576"/>
          <a:ext cx="7035422" cy="396875"/>
        </p:xfrm>
        <a:graphic>
          <a:graphicData uri="http://schemas.openxmlformats.org/drawingml/2006/table">
            <a:tbl>
              <a:tblPr firstRow="1" firstCol="1" lastRow="1" lastCol="1" bandRow="1" bandCol="1">
                <a:tableStyleId>{5940675A-B579-460E-94D1-54222C63F5DA}</a:tableStyleId>
              </a:tblPr>
              <a:tblGrid>
                <a:gridCol w="7035422">
                  <a:extLst>
                    <a:ext uri="{9D8B030D-6E8A-4147-A177-3AD203B41FA5}">
                      <a16:colId xmlns:a16="http://schemas.microsoft.com/office/drawing/2014/main" val="20000"/>
                    </a:ext>
                  </a:extLst>
                </a:gridCol>
              </a:tblGrid>
              <a:tr h="396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effectLst/>
                        </a:rPr>
                        <a:t>Exhibit 2.11. </a:t>
                      </a:r>
                      <a:r>
                        <a:rPr lang="en-US" sz="2400" kern="1200" dirty="0">
                          <a:effectLst/>
                        </a:rPr>
                        <a:t>Blank SPP Data Editor » File » Open » Data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7" name="Rectangle 6"/>
          <p:cNvSpPr/>
          <p:nvPr/>
        </p:nvSpPr>
        <p:spPr>
          <a:xfrm>
            <a:off x="1600201" y="4278402"/>
            <a:ext cx="4124325" cy="461963"/>
          </a:xfrm>
          <a:prstGeom prst="rect">
            <a:avLst/>
          </a:prstGeom>
        </p:spPr>
        <p:txBody>
          <a:bodyPr wrap="none">
            <a:spAutoFit/>
          </a:bodyPr>
          <a:lstStyle/>
          <a:p>
            <a:pPr eaLnBrk="1" hangingPunct="1">
              <a:defRPr/>
            </a:pPr>
            <a:r>
              <a:rPr lang="en-US" sz="2400" dirty="0">
                <a:latin typeface="+mn-lt"/>
              </a:rPr>
              <a:t>Locating Excel Data Sheet</a:t>
            </a:r>
          </a:p>
        </p:txBody>
      </p:sp>
      <p:graphicFrame>
        <p:nvGraphicFramePr>
          <p:cNvPr id="8" name="Table 7"/>
          <p:cNvGraphicFramePr>
            <a:graphicFrameLocks noGrp="1"/>
          </p:cNvGraphicFramePr>
          <p:nvPr>
            <p:extLst>
              <p:ext uri="{D42A27DB-BD31-4B8C-83A1-F6EECF244321}">
                <p14:modId xmlns:p14="http://schemas.microsoft.com/office/powerpoint/2010/main" val="176532192"/>
              </p:ext>
            </p:extLst>
          </p:nvPr>
        </p:nvGraphicFramePr>
        <p:xfrm>
          <a:off x="846161" y="4835899"/>
          <a:ext cx="7724633" cy="1225299"/>
        </p:xfrm>
        <a:graphic>
          <a:graphicData uri="http://schemas.openxmlformats.org/drawingml/2006/table">
            <a:tbl>
              <a:tblPr firstRow="1" firstCol="1" lastRow="1" lastCol="1" bandRow="1" bandCol="1">
                <a:tableStyleId>{5940675A-B579-460E-94D1-54222C63F5DA}</a:tableStyleId>
              </a:tblPr>
              <a:tblGrid>
                <a:gridCol w="7724633">
                  <a:extLst>
                    <a:ext uri="{9D8B030D-6E8A-4147-A177-3AD203B41FA5}">
                      <a16:colId xmlns:a16="http://schemas.microsoft.com/office/drawing/2014/main" val="20000"/>
                    </a:ext>
                  </a:extLst>
                </a:gridCol>
              </a:tblGrid>
              <a:tr h="1225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effectLst/>
                        </a:rPr>
                        <a:t>Exhibit 2.12. </a:t>
                      </a:r>
                      <a:r>
                        <a:rPr lang="en-US" sz="2400" kern="1200" dirty="0">
                          <a:effectLst/>
                        </a:rPr>
                        <a:t>Select Excel (*.xls, *.xlxs, *.xlsm) as File type from drop down list »  Select Desktop at Look in box »  Select Particular Excel File as saved on desktop » Open</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20461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381000"/>
            <a:ext cx="3886200" cy="2590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2596486" y="2976860"/>
            <a:ext cx="3580980" cy="461665"/>
          </a:xfrm>
          <a:prstGeom prst="rect">
            <a:avLst/>
          </a:prstGeom>
        </p:spPr>
        <p:txBody>
          <a:bodyPr wrap="none">
            <a:spAutoFit/>
          </a:bodyPr>
          <a:lstStyle/>
          <a:p>
            <a:pPr eaLnBrk="1" hangingPunct="1">
              <a:defRPr/>
            </a:pPr>
            <a:r>
              <a:rPr lang="en-US" sz="2400" dirty="0">
                <a:latin typeface="+mn-lt"/>
              </a:rPr>
              <a:t>Opening Excel Data Source </a:t>
            </a: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553" y="3624262"/>
            <a:ext cx="3124200" cy="1905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653" y="3602037"/>
            <a:ext cx="2578100" cy="19272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1467353" y="5616838"/>
            <a:ext cx="3505200" cy="646331"/>
          </a:xfrm>
          <a:prstGeom prst="rect">
            <a:avLst/>
          </a:prstGeom>
        </p:spPr>
        <p:txBody>
          <a:bodyPr>
            <a:spAutoFit/>
          </a:bodyPr>
          <a:lstStyle/>
          <a:p>
            <a:pPr algn="ctr" eaLnBrk="1" hangingPunct="1">
              <a:defRPr/>
            </a:pPr>
            <a:r>
              <a:rPr lang="en-US" dirty="0">
                <a:latin typeface="+mn-lt"/>
              </a:rPr>
              <a:t>Figure 2.7a. Main Dialog Box:</a:t>
            </a:r>
          </a:p>
          <a:p>
            <a:pPr algn="ctr" eaLnBrk="1" hangingPunct="1">
              <a:defRPr/>
            </a:pPr>
            <a:r>
              <a:rPr lang="en-US" dirty="0">
                <a:latin typeface="+mn-lt"/>
              </a:rPr>
              <a:t> Open Excel Data</a:t>
            </a:r>
          </a:p>
        </p:txBody>
      </p:sp>
      <p:sp>
        <p:nvSpPr>
          <p:cNvPr id="9" name="Rectangle 8"/>
          <p:cNvSpPr/>
          <p:nvPr/>
        </p:nvSpPr>
        <p:spPr>
          <a:xfrm>
            <a:off x="6093954" y="5616838"/>
            <a:ext cx="2411750" cy="646331"/>
          </a:xfrm>
          <a:prstGeom prst="rect">
            <a:avLst/>
          </a:prstGeom>
        </p:spPr>
        <p:txBody>
          <a:bodyPr wrap="none">
            <a:spAutoFit/>
          </a:bodyPr>
          <a:lstStyle/>
          <a:p>
            <a:pPr algn="ctr" eaLnBrk="1" hangingPunct="1">
              <a:defRPr/>
            </a:pPr>
            <a:r>
              <a:rPr lang="en-US" dirty="0">
                <a:latin typeface="+mn-lt"/>
              </a:rPr>
              <a:t>Figure 2.7b. Data View: </a:t>
            </a:r>
          </a:p>
          <a:p>
            <a:pPr algn="ctr" eaLnBrk="1" hangingPunct="1">
              <a:defRPr/>
            </a:pPr>
            <a:r>
              <a:rPr lang="en-US" dirty="0">
                <a:latin typeface="+mn-lt"/>
              </a:rPr>
              <a:t>Import Data</a:t>
            </a:r>
          </a:p>
        </p:txBody>
      </p:sp>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1971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9900" y="144440"/>
            <a:ext cx="8229600" cy="61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Assigning Codes to Categories</a:t>
            </a:r>
          </a:p>
        </p:txBody>
      </p:sp>
      <p:sp>
        <p:nvSpPr>
          <p:cNvPr id="3" name="Content Placeholder 2"/>
          <p:cNvSpPr txBox="1">
            <a:spLocks/>
          </p:cNvSpPr>
          <p:nvPr/>
        </p:nvSpPr>
        <p:spPr>
          <a:xfrm>
            <a:off x="759346" y="1272796"/>
            <a:ext cx="7650708" cy="86836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next step is used to assign the numeric codes to distinct categories of these variables (male/female and yes/no) in SPSS Data Editor. </a:t>
            </a:r>
          </a:p>
        </p:txBody>
      </p:sp>
      <p:graphicFrame>
        <p:nvGraphicFramePr>
          <p:cNvPr id="5" name="Table 4"/>
          <p:cNvGraphicFramePr>
            <a:graphicFrameLocks noGrp="1"/>
          </p:cNvGraphicFramePr>
          <p:nvPr>
            <p:extLst>
              <p:ext uri="{D42A27DB-BD31-4B8C-83A1-F6EECF244321}">
                <p14:modId xmlns:p14="http://schemas.microsoft.com/office/powerpoint/2010/main" val="3032048016"/>
              </p:ext>
            </p:extLst>
          </p:nvPr>
        </p:nvGraphicFramePr>
        <p:xfrm>
          <a:off x="871561" y="2650391"/>
          <a:ext cx="7538493" cy="3657600"/>
        </p:xfrm>
        <a:graphic>
          <a:graphicData uri="http://schemas.openxmlformats.org/drawingml/2006/table">
            <a:tbl>
              <a:tblPr firstRow="1" firstCol="1" lastRow="1" lastCol="1" bandRow="1" bandCol="1">
                <a:tableStyleId>{5940675A-B579-460E-94D1-54222C63F5DA}</a:tableStyleId>
              </a:tblPr>
              <a:tblGrid>
                <a:gridCol w="7538493">
                  <a:extLst>
                    <a:ext uri="{9D8B030D-6E8A-4147-A177-3AD203B41FA5}">
                      <a16:colId xmlns:a16="http://schemas.microsoft.com/office/drawing/2014/main" val="20000"/>
                    </a:ext>
                  </a:extLst>
                </a:gridCol>
              </a:tblGrid>
              <a:tr h="1495402">
                <a:tc>
                  <a:txBody>
                    <a:bodyPr/>
                    <a:lstStyle/>
                    <a:p>
                      <a:r>
                        <a:rPr lang="en-US" sz="2400" b="1" kern="1200" dirty="0">
                          <a:effectLst/>
                        </a:rPr>
                        <a:t>Exhibit 2.13. </a:t>
                      </a:r>
                      <a:r>
                        <a:rPr lang="en-US" sz="2400" kern="1200" dirty="0">
                          <a:effectLst/>
                        </a:rPr>
                        <a:t>SPSS Statistics Data Editor » Transform » Recode into Same variables » Select</a:t>
                      </a:r>
                      <a:r>
                        <a:rPr lang="en-US" sz="2400" i="1" kern="1200" dirty="0">
                          <a:effectLst/>
                        </a:rPr>
                        <a:t> Gender </a:t>
                      </a:r>
                      <a:r>
                        <a:rPr lang="en-US" sz="2400" kern="1200" dirty="0">
                          <a:effectLst/>
                        </a:rPr>
                        <a:t>and transfer into String variables box » Click Old and New Values » Type male (category of variable as mentioned in data) in old value Box » Type 1 (the numeric code for the category) in new Value Box  » Click Add (Similarly, use same process for Female category) »   Continue »Ok </a:t>
                      </a:r>
                    </a:p>
                    <a:p>
                      <a:r>
                        <a:rPr lang="en-US" sz="2400" kern="1200" dirty="0">
                          <a:effectLst/>
                        </a:rPr>
                        <a:t> Repeat this process to assign numeric codes for distinct categories of other variables </a:t>
                      </a:r>
                      <a:endParaRPr lang="en-US" sz="2400" dirty="0">
                        <a:solidFill>
                          <a:schemeClr val="tx1"/>
                        </a:solidFill>
                        <a:effectLst/>
                        <a:latin typeface="Arial"/>
                        <a:ea typeface="Times New Roman"/>
                        <a:cs typeface="Times New Roman"/>
                      </a:endParaRPr>
                    </a:p>
                    <a:p>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78422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98" y="2131467"/>
            <a:ext cx="2971800" cy="2133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698" y="2131467"/>
            <a:ext cx="29591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469598" y="4425665"/>
            <a:ext cx="3657600" cy="830997"/>
          </a:xfrm>
          <a:prstGeom prst="rect">
            <a:avLst/>
          </a:prstGeom>
        </p:spPr>
        <p:txBody>
          <a:bodyPr>
            <a:spAutoFit/>
          </a:bodyPr>
          <a:lstStyle/>
          <a:p>
            <a:pPr algn="ctr" eaLnBrk="1" hangingPunct="1">
              <a:defRPr/>
            </a:pPr>
            <a:r>
              <a:rPr lang="en-US" sz="2400" dirty="0">
                <a:latin typeface="+mn-lt"/>
              </a:rPr>
              <a:t>Figure 2.8a. Dialog Box: Recoding Same Variable</a:t>
            </a:r>
          </a:p>
        </p:txBody>
      </p:sp>
      <p:sp>
        <p:nvSpPr>
          <p:cNvPr id="5" name="Rectangle 4"/>
          <p:cNvSpPr/>
          <p:nvPr/>
        </p:nvSpPr>
        <p:spPr>
          <a:xfrm>
            <a:off x="5312367" y="4425665"/>
            <a:ext cx="3091431" cy="830997"/>
          </a:xfrm>
          <a:prstGeom prst="rect">
            <a:avLst/>
          </a:prstGeom>
        </p:spPr>
        <p:txBody>
          <a:bodyPr wrap="square">
            <a:spAutoFit/>
          </a:bodyPr>
          <a:lstStyle/>
          <a:p>
            <a:pPr algn="ctr" eaLnBrk="1" hangingPunct="1">
              <a:defRPr/>
            </a:pPr>
            <a:r>
              <a:rPr lang="en-US" sz="2400" dirty="0">
                <a:latin typeface="+mn-lt"/>
              </a:rPr>
              <a:t>Figure 2.8b. Dialog Box: Old and New Values</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19504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472751" y="1028699"/>
            <a:ext cx="3166281" cy="2697139"/>
          </a:xfrm>
          <a:prstGeom prst="rect">
            <a:avLst/>
          </a:prstGeom>
          <a:ln>
            <a:solidFill>
              <a:schemeClr val="accent1"/>
            </a:solidFill>
            <a:miter lim="800000"/>
            <a:headEnd/>
            <a:tailEnd/>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SPSS Data Editor contains the same variables with specific numeric codes of distinct categories of </a:t>
            </a:r>
            <a:r>
              <a:rPr lang="en-US" altLang="en-US" sz="2400" i="1" dirty="0"/>
              <a:t>Gender</a:t>
            </a:r>
            <a:r>
              <a:rPr lang="en-US" altLang="en-US" sz="2400" dirty="0"/>
              <a:t> and </a:t>
            </a:r>
            <a:r>
              <a:rPr lang="en-US" altLang="en-US" sz="2400" i="1" dirty="0" err="1"/>
              <a:t>Placement_Status</a:t>
            </a:r>
            <a:r>
              <a:rPr lang="en-US" altLang="en-US" sz="2400" dirty="0"/>
              <a:t>.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990600"/>
            <a:ext cx="3505200" cy="2590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1485900" y="3826965"/>
            <a:ext cx="6705600" cy="2154436"/>
          </a:xfrm>
          <a:prstGeom prst="rect">
            <a:avLst/>
          </a:prstGeom>
        </p:spPr>
        <p:txBody>
          <a:bodyPr wrap="square">
            <a:spAutoFit/>
          </a:bodyPr>
          <a:lstStyle/>
          <a:p>
            <a:pPr>
              <a:defRPr/>
            </a:pPr>
            <a:r>
              <a:rPr lang="en-US" sz="2400" b="1" dirty="0"/>
              <a:t>Weight Case Command </a:t>
            </a:r>
          </a:p>
          <a:p>
            <a:pPr>
              <a:defRPr/>
            </a:pPr>
            <a:r>
              <a:rPr lang="en-US" sz="2200" dirty="0"/>
              <a:t>Therefore, in this situation, we use weight case command for frequency count in a large data set. By using this command,  the combination of score represents the frequency count of that respective variable without assigning the exact number of rows as required.</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896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19672" y="208365"/>
            <a:ext cx="8229600" cy="6588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Creating SPSS Data Set </a:t>
            </a:r>
          </a:p>
        </p:txBody>
      </p:sp>
      <p:sp>
        <p:nvSpPr>
          <p:cNvPr id="3" name="Rectangle 3"/>
          <p:cNvSpPr txBox="1">
            <a:spLocks/>
          </p:cNvSpPr>
          <p:nvPr/>
        </p:nvSpPr>
        <p:spPr>
          <a:xfrm>
            <a:off x="1067372" y="990600"/>
            <a:ext cx="6934200" cy="50292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5000"/>
              </a:lnSpc>
              <a:spcBef>
                <a:spcPct val="15000"/>
              </a:spcBef>
              <a:buClr>
                <a:schemeClr val="bg2"/>
              </a:buClr>
              <a:buFontTx/>
              <a:buChar char="-"/>
            </a:pPr>
            <a:r>
              <a:rPr lang="en-US" altLang="en-US" sz="2400" b="1" dirty="0"/>
              <a:t>Entering Variables</a:t>
            </a:r>
          </a:p>
          <a:p>
            <a:pPr>
              <a:lnSpc>
                <a:spcPct val="115000"/>
              </a:lnSpc>
              <a:spcBef>
                <a:spcPct val="15000"/>
              </a:spcBef>
              <a:buClr>
                <a:schemeClr val="bg2"/>
              </a:buClr>
              <a:buFontTx/>
              <a:buChar char="-"/>
            </a:pPr>
            <a:r>
              <a:rPr lang="en-US" altLang="en-US" sz="2200" dirty="0"/>
              <a:t>Each variable is required to assign name, type, width, decimal, label, values, missing value, columns, alignment, measures and role. </a:t>
            </a:r>
          </a:p>
          <a:p>
            <a:pPr>
              <a:lnSpc>
                <a:spcPct val="115000"/>
              </a:lnSpc>
              <a:spcBef>
                <a:spcPct val="15000"/>
              </a:spcBef>
              <a:buClr>
                <a:schemeClr val="bg2"/>
              </a:buClr>
              <a:buFontTx/>
              <a:buChar char="-"/>
            </a:pP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961038513"/>
              </p:ext>
            </p:extLst>
          </p:nvPr>
        </p:nvGraphicFramePr>
        <p:xfrm>
          <a:off x="1067372" y="2827569"/>
          <a:ext cx="7264594" cy="3383276"/>
        </p:xfrm>
        <a:graphic>
          <a:graphicData uri="http://schemas.openxmlformats.org/drawingml/2006/table">
            <a:tbl>
              <a:tblPr firstRow="1" bandRow="1">
                <a:tableStyleId>{5940675A-B579-460E-94D1-54222C63F5DA}</a:tableStyleId>
              </a:tblPr>
              <a:tblGrid>
                <a:gridCol w="3632297">
                  <a:extLst>
                    <a:ext uri="{9D8B030D-6E8A-4147-A177-3AD203B41FA5}">
                      <a16:colId xmlns:a16="http://schemas.microsoft.com/office/drawing/2014/main" val="20000"/>
                    </a:ext>
                  </a:extLst>
                </a:gridCol>
                <a:gridCol w="3632297">
                  <a:extLst>
                    <a:ext uri="{9D8B030D-6E8A-4147-A177-3AD203B41FA5}">
                      <a16:colId xmlns:a16="http://schemas.microsoft.com/office/drawing/2014/main" val="20001"/>
                    </a:ext>
                  </a:extLst>
                </a:gridCol>
              </a:tblGrid>
              <a:tr h="3069925">
                <a:tc>
                  <a:txBody>
                    <a:bodyPr/>
                    <a:lstStyle/>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Identify the number of variables </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Identify the scale of measurement </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Type the name of the  first variable </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Select the type of the variable</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Assign width</a:t>
                      </a:r>
                    </a:p>
                    <a:p>
                      <a:pPr marL="342900" indent="-342900">
                        <a:buFont typeface="Arial" panose="020B0604020202020204" pitchFamily="34" charset="0"/>
                        <a:buChar char="•"/>
                      </a:pPr>
                      <a:endParaRPr lang="en-US" sz="2000" dirty="0">
                        <a:solidFill>
                          <a:schemeClr val="tx1"/>
                        </a:solidFill>
                      </a:endParaRPr>
                    </a:p>
                  </a:txBody>
                  <a:tcPr marT="45718" marB="45718"/>
                </a:tc>
                <a:tc>
                  <a:txBody>
                    <a:bodyPr/>
                    <a:lstStyle/>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Assign the value for decimal</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Use label</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Assign values</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Assign missing value</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Assign column width</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Alignment</a:t>
                      </a:r>
                    </a:p>
                    <a:p>
                      <a:pPr marL="342900" indent="-342900" eaLnBrk="1" hangingPunct="1">
                        <a:lnSpc>
                          <a:spcPct val="115000"/>
                        </a:lnSpc>
                        <a:spcBef>
                          <a:spcPct val="15000"/>
                        </a:spcBef>
                        <a:buClr>
                          <a:schemeClr val="bg2"/>
                        </a:buClr>
                        <a:buFont typeface="Arial" panose="020B0604020202020204" pitchFamily="34" charset="0"/>
                        <a:buChar char="•"/>
                        <a:defRPr/>
                      </a:pPr>
                      <a:r>
                        <a:rPr lang="en-US" sz="2000" dirty="0">
                          <a:solidFill>
                            <a:schemeClr val="tx1"/>
                          </a:solidFill>
                        </a:rPr>
                        <a:t>Select measure</a:t>
                      </a:r>
                    </a:p>
                  </a:txBody>
                  <a:tcPr marT="45718" marB="45718"/>
                </a:tc>
                <a:extLst>
                  <a:ext uri="{0D108BD9-81ED-4DB2-BD59-A6C34878D82A}">
                    <a16:rowId xmlns:a16="http://schemas.microsoft.com/office/drawing/2014/main" val="10000"/>
                  </a:ext>
                </a:extLst>
              </a:tr>
            </a:tbl>
          </a:graphicData>
        </a:graphic>
      </p:graphicFrame>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90673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885795"/>
              </p:ext>
            </p:extLst>
          </p:nvPr>
        </p:nvGraphicFramePr>
        <p:xfrm>
          <a:off x="1710092" y="1941182"/>
          <a:ext cx="6500789" cy="1463040"/>
        </p:xfrm>
        <a:graphic>
          <a:graphicData uri="http://schemas.openxmlformats.org/drawingml/2006/table">
            <a:tbl>
              <a:tblPr firstRow="1" firstCol="1" lastRow="1" lastCol="1" bandRow="1" bandCol="1">
                <a:tableStyleId>{5940675A-B579-460E-94D1-54222C63F5DA}</a:tableStyleId>
              </a:tblPr>
              <a:tblGrid>
                <a:gridCol w="6500789">
                  <a:extLst>
                    <a:ext uri="{9D8B030D-6E8A-4147-A177-3AD203B41FA5}">
                      <a16:colId xmlns:a16="http://schemas.microsoft.com/office/drawing/2014/main" val="20000"/>
                    </a:ext>
                  </a:extLst>
                </a:gridCol>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effectLst/>
                        </a:rPr>
                        <a:t>Exhibit 2.14. </a:t>
                      </a:r>
                      <a:r>
                        <a:rPr lang="en-US" sz="2400" kern="1200" dirty="0">
                          <a:effectLst/>
                        </a:rPr>
                        <a:t>Open SPSS Data Editor » Variable View » Create male and female as two variables in rows 1 and 2 » Data view » Type </a:t>
                      </a:r>
                      <a:r>
                        <a:rPr lang="en-US" sz="2400" i="1" kern="1200" dirty="0">
                          <a:effectLst/>
                        </a:rPr>
                        <a:t>400</a:t>
                      </a:r>
                      <a:r>
                        <a:rPr lang="en-US" sz="2400" kern="1200" dirty="0">
                          <a:effectLst/>
                        </a:rPr>
                        <a:t> in column male and </a:t>
                      </a:r>
                      <a:r>
                        <a:rPr lang="en-US" sz="2400" i="1" kern="1200" dirty="0">
                          <a:effectLst/>
                        </a:rPr>
                        <a:t>800 </a:t>
                      </a:r>
                      <a:r>
                        <a:rPr lang="en-US" sz="2400" kern="1200" dirty="0">
                          <a:effectLst/>
                        </a:rPr>
                        <a:t>in column female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437" y="3858002"/>
            <a:ext cx="3067050" cy="762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687" y="3858002"/>
            <a:ext cx="2514600" cy="762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39178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7911" y="976366"/>
            <a:ext cx="2499274" cy="461665"/>
          </a:xfrm>
          <a:prstGeom prst="rect">
            <a:avLst/>
          </a:prstGeom>
        </p:spPr>
        <p:txBody>
          <a:bodyPr wrap="none">
            <a:spAutoFit/>
          </a:bodyPr>
          <a:lstStyle/>
          <a:p>
            <a:pPr eaLnBrk="1" hangingPunct="1">
              <a:defRPr/>
            </a:pPr>
            <a:r>
              <a:rPr lang="en-US" sz="2400" dirty="0">
                <a:latin typeface="+mn-lt"/>
              </a:rPr>
              <a:t>Apply weight case </a:t>
            </a:r>
          </a:p>
        </p:txBody>
      </p:sp>
      <p:graphicFrame>
        <p:nvGraphicFramePr>
          <p:cNvPr id="3" name="Table 2"/>
          <p:cNvGraphicFramePr>
            <a:graphicFrameLocks noGrp="1"/>
          </p:cNvGraphicFramePr>
          <p:nvPr>
            <p:extLst>
              <p:ext uri="{D42A27DB-BD31-4B8C-83A1-F6EECF244321}">
                <p14:modId xmlns:p14="http://schemas.microsoft.com/office/powerpoint/2010/main" val="3591486015"/>
              </p:ext>
            </p:extLst>
          </p:nvPr>
        </p:nvGraphicFramePr>
        <p:xfrm>
          <a:off x="1243747" y="1625457"/>
          <a:ext cx="7126406" cy="731520"/>
        </p:xfrm>
        <a:graphic>
          <a:graphicData uri="http://schemas.openxmlformats.org/drawingml/2006/table">
            <a:tbl>
              <a:tblPr firstRow="1" firstCol="1" lastRow="1" lastCol="1" bandRow="1" bandCol="1">
                <a:tableStyleId>{5940675A-B579-460E-94D1-54222C63F5DA}</a:tableStyleId>
              </a:tblPr>
              <a:tblGrid>
                <a:gridCol w="7126406">
                  <a:extLst>
                    <a:ext uri="{9D8B030D-6E8A-4147-A177-3AD203B41FA5}">
                      <a16:colId xmlns:a16="http://schemas.microsoft.com/office/drawing/2014/main" val="20000"/>
                    </a:ext>
                  </a:extLst>
                </a:gridCol>
              </a:tblGrid>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a:effectLst/>
                        </a:rPr>
                        <a:t>Exhibit 2.15.</a:t>
                      </a:r>
                      <a:r>
                        <a:rPr lang="en-US" sz="2400" kern="1200" dirty="0">
                          <a:effectLst/>
                        </a:rPr>
                        <a:t> Select option Weight cases by » Select male and transfer in Frequency Variable box » Click </a:t>
                      </a:r>
                      <a:r>
                        <a:rPr lang="en-US" sz="2400" i="1" kern="1200" dirty="0">
                          <a:effectLst/>
                        </a:rPr>
                        <a:t>OK</a:t>
                      </a:r>
                      <a:endParaRPr lang="en-US" sz="2400" i="1"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0" y="2653587"/>
            <a:ext cx="2933700" cy="19367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288" y="2653587"/>
            <a:ext cx="2100262" cy="19367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1606550" y="4634787"/>
            <a:ext cx="3200400" cy="830997"/>
          </a:xfrm>
          <a:prstGeom prst="rect">
            <a:avLst/>
          </a:prstGeom>
        </p:spPr>
        <p:txBody>
          <a:bodyPr wrap="square">
            <a:spAutoFit/>
          </a:bodyPr>
          <a:lstStyle/>
          <a:p>
            <a:pPr algn="ctr" eaLnBrk="1" hangingPunct="1">
              <a:defRPr/>
            </a:pPr>
            <a:r>
              <a:rPr lang="en-US" sz="2400" dirty="0">
                <a:latin typeface="+mn-lt"/>
              </a:rPr>
              <a:t>Figure 2.39a. Weight Case: Main Dialog Box</a:t>
            </a:r>
          </a:p>
        </p:txBody>
      </p:sp>
      <p:sp>
        <p:nvSpPr>
          <p:cNvPr id="7" name="Rectangle 6"/>
          <p:cNvSpPr/>
          <p:nvPr/>
        </p:nvSpPr>
        <p:spPr>
          <a:xfrm>
            <a:off x="5308979" y="4634787"/>
            <a:ext cx="3125338" cy="830997"/>
          </a:xfrm>
          <a:prstGeom prst="rect">
            <a:avLst/>
          </a:prstGeom>
        </p:spPr>
        <p:txBody>
          <a:bodyPr wrap="square">
            <a:spAutoFit/>
          </a:bodyPr>
          <a:lstStyle/>
          <a:p>
            <a:pPr algn="ctr" eaLnBrk="1" hangingPunct="1">
              <a:defRPr/>
            </a:pPr>
            <a:r>
              <a:rPr lang="en-US" sz="2400" dirty="0">
                <a:latin typeface="+mn-lt"/>
              </a:rPr>
              <a:t>Figure 2.39b. Indication of Command</a:t>
            </a:r>
          </a:p>
        </p:txBody>
      </p:sp>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66456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91864"/>
            <a:ext cx="7314063" cy="6699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Implication of Weight Case Command</a:t>
            </a:r>
          </a:p>
        </p:txBody>
      </p:sp>
      <p:graphicFrame>
        <p:nvGraphicFramePr>
          <p:cNvPr id="3" name="Content Placeholder 6"/>
          <p:cNvGraphicFramePr>
            <a:graphicFrameLocks/>
          </p:cNvGraphicFramePr>
          <p:nvPr>
            <p:extLst>
              <p:ext uri="{D42A27DB-BD31-4B8C-83A1-F6EECF244321}">
                <p14:modId xmlns:p14="http://schemas.microsoft.com/office/powerpoint/2010/main" val="72984844"/>
              </p:ext>
            </p:extLst>
          </p:nvPr>
        </p:nvGraphicFramePr>
        <p:xfrm>
          <a:off x="2290987" y="1566255"/>
          <a:ext cx="4560888" cy="1463040"/>
        </p:xfrm>
        <a:graphic>
          <a:graphicData uri="http://schemas.openxmlformats.org/drawingml/2006/table">
            <a:tbl>
              <a:tblPr firstRow="1" firstCol="1" bandRow="1">
                <a:tableStyleId>{5940675A-B579-460E-94D1-54222C63F5DA}</a:tableStyleId>
              </a:tblPr>
              <a:tblGrid>
                <a:gridCol w="1520296">
                  <a:extLst>
                    <a:ext uri="{9D8B030D-6E8A-4147-A177-3AD203B41FA5}">
                      <a16:colId xmlns:a16="http://schemas.microsoft.com/office/drawing/2014/main" val="20000"/>
                    </a:ext>
                  </a:extLst>
                </a:gridCol>
                <a:gridCol w="1520296">
                  <a:extLst>
                    <a:ext uri="{9D8B030D-6E8A-4147-A177-3AD203B41FA5}">
                      <a16:colId xmlns:a16="http://schemas.microsoft.com/office/drawing/2014/main" val="20001"/>
                    </a:ext>
                  </a:extLst>
                </a:gridCol>
                <a:gridCol w="1520296">
                  <a:extLst>
                    <a:ext uri="{9D8B030D-6E8A-4147-A177-3AD203B41FA5}">
                      <a16:colId xmlns:a16="http://schemas.microsoft.com/office/drawing/2014/main" val="20002"/>
                    </a:ext>
                  </a:extLst>
                </a:gridCol>
              </a:tblGrid>
              <a:tr h="182960">
                <a:tc rowSpan="2">
                  <a:txBody>
                    <a:bodyPr/>
                    <a:lstStyle/>
                    <a:p>
                      <a:pPr marL="0" marR="0" algn="ctr">
                        <a:spcBef>
                          <a:spcPts val="0"/>
                        </a:spcBef>
                        <a:spcAft>
                          <a:spcPts val="0"/>
                        </a:spcAft>
                      </a:pPr>
                      <a:r>
                        <a:rPr lang="en-US" sz="2400" dirty="0">
                          <a:solidFill>
                            <a:schemeClr val="tx1"/>
                          </a:solidFill>
                          <a:effectLst/>
                        </a:rPr>
                        <a:t>Gender</a:t>
                      </a:r>
                      <a:endParaRPr lang="en-US" sz="2400" dirty="0">
                        <a:solidFill>
                          <a:schemeClr val="tx1"/>
                        </a:solidFill>
                        <a:effectLst/>
                        <a:latin typeface="Arial"/>
                        <a:ea typeface="Times New Roman"/>
                        <a:cs typeface="Times New Roman"/>
                      </a:endParaRPr>
                    </a:p>
                  </a:txBody>
                  <a:tcPr marL="68585" marR="68585" marT="0" marB="0"/>
                </a:tc>
                <a:tc gridSpan="2">
                  <a:txBody>
                    <a:bodyPr/>
                    <a:lstStyle/>
                    <a:p>
                      <a:pPr marL="0" marR="0" algn="ctr">
                        <a:spcBef>
                          <a:spcPts val="0"/>
                        </a:spcBef>
                        <a:spcAft>
                          <a:spcPts val="0"/>
                        </a:spcAft>
                      </a:pPr>
                      <a:r>
                        <a:rPr lang="en-US" sz="2400" dirty="0">
                          <a:solidFill>
                            <a:schemeClr val="tx1"/>
                          </a:solidFill>
                          <a:effectLst/>
                        </a:rPr>
                        <a:t>Cooking Skill</a:t>
                      </a:r>
                      <a:endParaRPr lang="en-US" sz="2400" dirty="0">
                        <a:solidFill>
                          <a:schemeClr val="tx1"/>
                        </a:solidFill>
                        <a:effectLst/>
                        <a:latin typeface="Arial"/>
                        <a:ea typeface="Times New Roman"/>
                        <a:cs typeface="Times New Roman"/>
                      </a:endParaRPr>
                    </a:p>
                  </a:txBody>
                  <a:tcPr marL="68585" marR="68585" marT="0" marB="0"/>
                </a:tc>
                <a:tc hMerge="1">
                  <a:txBody>
                    <a:bodyPr/>
                    <a:lstStyle/>
                    <a:p>
                      <a:endParaRPr lang="en-US"/>
                    </a:p>
                  </a:txBody>
                  <a:tcPr/>
                </a:tc>
                <a:extLst>
                  <a:ext uri="{0D108BD9-81ED-4DB2-BD59-A6C34878D82A}">
                    <a16:rowId xmlns:a16="http://schemas.microsoft.com/office/drawing/2014/main" val="10000"/>
                  </a:ext>
                </a:extLst>
              </a:tr>
              <a:tr h="182960">
                <a:tc vMerge="1">
                  <a:txBody>
                    <a:bodyPr/>
                    <a:lstStyle/>
                    <a:p>
                      <a:endParaRPr lang="en-US"/>
                    </a:p>
                  </a:txBody>
                  <a:tcPr/>
                </a:tc>
                <a:tc>
                  <a:txBody>
                    <a:bodyPr/>
                    <a:lstStyle/>
                    <a:p>
                      <a:pPr marL="0" marR="0" algn="ctr">
                        <a:spcBef>
                          <a:spcPts val="0"/>
                        </a:spcBef>
                        <a:spcAft>
                          <a:spcPts val="0"/>
                        </a:spcAft>
                      </a:pPr>
                      <a:r>
                        <a:rPr lang="en-US" sz="2400" dirty="0">
                          <a:solidFill>
                            <a:schemeClr val="tx1"/>
                          </a:solidFill>
                          <a:effectLst/>
                        </a:rPr>
                        <a:t>Good</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Poor</a:t>
                      </a:r>
                      <a:endParaRPr lang="en-US" sz="2400" dirty="0">
                        <a:solidFill>
                          <a:schemeClr val="tx1"/>
                        </a:solidFill>
                        <a:effectLst/>
                        <a:latin typeface="Arial"/>
                        <a:ea typeface="Times New Roman"/>
                        <a:cs typeface="Times New Roman"/>
                      </a:endParaRPr>
                    </a:p>
                  </a:txBody>
                  <a:tcPr marL="68585" marR="68585" marT="0" marB="0"/>
                </a:tc>
                <a:extLst>
                  <a:ext uri="{0D108BD9-81ED-4DB2-BD59-A6C34878D82A}">
                    <a16:rowId xmlns:a16="http://schemas.microsoft.com/office/drawing/2014/main" val="10001"/>
                  </a:ext>
                </a:extLst>
              </a:tr>
              <a:tr h="182960">
                <a:tc>
                  <a:txBody>
                    <a:bodyPr/>
                    <a:lstStyle/>
                    <a:p>
                      <a:pPr marL="0" marR="0" algn="ctr">
                        <a:spcBef>
                          <a:spcPts val="0"/>
                        </a:spcBef>
                        <a:spcAft>
                          <a:spcPts val="0"/>
                        </a:spcAft>
                      </a:pPr>
                      <a:r>
                        <a:rPr lang="en-US" sz="2400" dirty="0">
                          <a:solidFill>
                            <a:schemeClr val="tx1"/>
                          </a:solidFill>
                          <a:effectLst/>
                        </a:rPr>
                        <a:t>Male</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150</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750</a:t>
                      </a:r>
                      <a:endParaRPr lang="en-US" sz="2400" dirty="0">
                        <a:solidFill>
                          <a:schemeClr val="tx1"/>
                        </a:solidFill>
                        <a:effectLst/>
                        <a:latin typeface="Arial"/>
                        <a:ea typeface="Times New Roman"/>
                        <a:cs typeface="Times New Roman"/>
                      </a:endParaRPr>
                    </a:p>
                  </a:txBody>
                  <a:tcPr marL="68585" marR="68585" marT="0" marB="0"/>
                </a:tc>
                <a:extLst>
                  <a:ext uri="{0D108BD9-81ED-4DB2-BD59-A6C34878D82A}">
                    <a16:rowId xmlns:a16="http://schemas.microsoft.com/office/drawing/2014/main" val="10002"/>
                  </a:ext>
                </a:extLst>
              </a:tr>
              <a:tr h="182960">
                <a:tc>
                  <a:txBody>
                    <a:bodyPr/>
                    <a:lstStyle/>
                    <a:p>
                      <a:pPr marL="0" marR="0" algn="ctr">
                        <a:spcBef>
                          <a:spcPts val="0"/>
                        </a:spcBef>
                        <a:spcAft>
                          <a:spcPts val="0"/>
                        </a:spcAft>
                      </a:pPr>
                      <a:r>
                        <a:rPr lang="en-US" sz="2400" dirty="0">
                          <a:solidFill>
                            <a:schemeClr val="tx1"/>
                          </a:solidFill>
                          <a:effectLst/>
                        </a:rPr>
                        <a:t>Female</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550</a:t>
                      </a:r>
                      <a:endParaRPr lang="en-US" sz="2400" dirty="0">
                        <a:solidFill>
                          <a:schemeClr val="tx1"/>
                        </a:solidFill>
                        <a:effectLst/>
                        <a:latin typeface="Arial"/>
                        <a:ea typeface="Times New Roman"/>
                        <a:cs typeface="Times New Roman"/>
                      </a:endParaRPr>
                    </a:p>
                  </a:txBody>
                  <a:tcPr marL="68585" marR="68585" marT="0" marB="0"/>
                </a:tc>
                <a:tc>
                  <a:txBody>
                    <a:bodyPr/>
                    <a:lstStyle/>
                    <a:p>
                      <a:pPr marL="0" marR="0" algn="ctr">
                        <a:spcBef>
                          <a:spcPts val="0"/>
                        </a:spcBef>
                        <a:spcAft>
                          <a:spcPts val="0"/>
                        </a:spcAft>
                      </a:pPr>
                      <a:r>
                        <a:rPr lang="en-US" sz="2400" dirty="0">
                          <a:solidFill>
                            <a:schemeClr val="tx1"/>
                          </a:solidFill>
                          <a:effectLst/>
                        </a:rPr>
                        <a:t>120</a:t>
                      </a:r>
                      <a:endParaRPr lang="en-US" sz="2400" dirty="0">
                        <a:solidFill>
                          <a:schemeClr val="tx1"/>
                        </a:solidFill>
                        <a:effectLst/>
                        <a:latin typeface="Arial"/>
                        <a:ea typeface="Times New Roman"/>
                        <a:cs typeface="Times New Roman"/>
                      </a:endParaRPr>
                    </a:p>
                  </a:txBody>
                  <a:tcPr marL="68585" marR="68585" marT="0" marB="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980305" y="1037139"/>
            <a:ext cx="5182252" cy="461665"/>
          </a:xfrm>
          <a:prstGeom prst="rect">
            <a:avLst/>
          </a:prstGeom>
          <a:noFill/>
          <a:ln>
            <a:noFill/>
          </a:ln>
          <a:effectLst/>
        </p:spPr>
        <p:txBody>
          <a:bodyPr wrap="none" anchor="ctr">
            <a:spAutoFit/>
          </a:bodyPr>
          <a:lstStyle/>
          <a:p>
            <a:pPr>
              <a:defRPr/>
            </a:pPr>
            <a:r>
              <a:rPr lang="en-GB" sz="2400" dirty="0">
                <a:latin typeface="+mn-lt"/>
                <a:ea typeface="Times New Roman" pitchFamily="18" charset="0"/>
                <a:cs typeface="Times New Roman" pitchFamily="18" charset="0"/>
              </a:rPr>
              <a:t>Table 2.5. Frequency Table: Weight Case</a:t>
            </a:r>
            <a:endParaRPr lang="en-GB" sz="2400" dirty="0">
              <a:latin typeface="+mn-lt"/>
            </a:endParaRPr>
          </a:p>
        </p:txBody>
      </p:sp>
      <p:sp>
        <p:nvSpPr>
          <p:cNvPr id="6" name="Rectangle 5"/>
          <p:cNvSpPr/>
          <p:nvPr/>
        </p:nvSpPr>
        <p:spPr>
          <a:xfrm>
            <a:off x="1340609" y="3176759"/>
            <a:ext cx="3481915" cy="461665"/>
          </a:xfrm>
          <a:prstGeom prst="rect">
            <a:avLst/>
          </a:prstGeom>
        </p:spPr>
        <p:txBody>
          <a:bodyPr wrap="none">
            <a:spAutoFit/>
          </a:bodyPr>
          <a:lstStyle/>
          <a:p>
            <a:pPr eaLnBrk="1" hangingPunct="1">
              <a:defRPr/>
            </a:pPr>
            <a:r>
              <a:rPr lang="en-GB" sz="2400" dirty="0">
                <a:latin typeface="+mn-lt"/>
              </a:rPr>
              <a:t>Without using weight case</a:t>
            </a:r>
          </a:p>
        </p:txBody>
      </p:sp>
      <p:graphicFrame>
        <p:nvGraphicFramePr>
          <p:cNvPr id="7" name="Table 6"/>
          <p:cNvGraphicFramePr>
            <a:graphicFrameLocks noGrp="1"/>
          </p:cNvGraphicFramePr>
          <p:nvPr>
            <p:extLst>
              <p:ext uri="{D42A27DB-BD31-4B8C-83A1-F6EECF244321}">
                <p14:modId xmlns:p14="http://schemas.microsoft.com/office/powerpoint/2010/main" val="1231885974"/>
              </p:ext>
            </p:extLst>
          </p:nvPr>
        </p:nvGraphicFramePr>
        <p:xfrm>
          <a:off x="1660458" y="4050254"/>
          <a:ext cx="5821946" cy="2428270"/>
        </p:xfrm>
        <a:graphic>
          <a:graphicData uri="http://schemas.openxmlformats.org/drawingml/2006/table">
            <a:tbl>
              <a:tblPr/>
              <a:tblGrid>
                <a:gridCol w="1163184">
                  <a:extLst>
                    <a:ext uri="{9D8B030D-6E8A-4147-A177-3AD203B41FA5}">
                      <a16:colId xmlns:a16="http://schemas.microsoft.com/office/drawing/2014/main" val="20000"/>
                    </a:ext>
                  </a:extLst>
                </a:gridCol>
                <a:gridCol w="1166198">
                  <a:extLst>
                    <a:ext uri="{9D8B030D-6E8A-4147-A177-3AD203B41FA5}">
                      <a16:colId xmlns:a16="http://schemas.microsoft.com/office/drawing/2014/main" val="20001"/>
                    </a:ext>
                  </a:extLst>
                </a:gridCol>
                <a:gridCol w="1163184">
                  <a:extLst>
                    <a:ext uri="{9D8B030D-6E8A-4147-A177-3AD203B41FA5}">
                      <a16:colId xmlns:a16="http://schemas.microsoft.com/office/drawing/2014/main" val="20002"/>
                    </a:ext>
                  </a:extLst>
                </a:gridCol>
                <a:gridCol w="1166196">
                  <a:extLst>
                    <a:ext uri="{9D8B030D-6E8A-4147-A177-3AD203B41FA5}">
                      <a16:colId xmlns:a16="http://schemas.microsoft.com/office/drawing/2014/main" val="20003"/>
                    </a:ext>
                  </a:extLst>
                </a:gridCol>
                <a:gridCol w="1163184">
                  <a:extLst>
                    <a:ext uri="{9D8B030D-6E8A-4147-A177-3AD203B41FA5}">
                      <a16:colId xmlns:a16="http://schemas.microsoft.com/office/drawing/2014/main" val="20004"/>
                    </a:ext>
                  </a:extLst>
                </a:gridCol>
              </a:tblGrid>
              <a:tr h="262294">
                <a:tc grid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gender * cooking_skill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294">
                <a:tc gridSpan="5">
                  <a:txBody>
                    <a:body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Count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2294">
                <a:tc rowSpan="2"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Cooking_Skill</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Total</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2294">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Good</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Poor</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262294">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Gender</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Male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320">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Female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2294">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Total</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2</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4</a:t>
                      </a:r>
                      <a:endParaRPr kumimoji="0" lang="en-US" sz="22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Rectangle 2"/>
          <p:cNvSpPr>
            <a:spLocks noChangeArrowheads="1"/>
          </p:cNvSpPr>
          <p:nvPr/>
        </p:nvSpPr>
        <p:spPr bwMode="auto">
          <a:xfrm>
            <a:off x="1321559" y="3512778"/>
            <a:ext cx="6295185" cy="830997"/>
          </a:xfrm>
          <a:prstGeom prst="rect">
            <a:avLst/>
          </a:prstGeom>
          <a:noFill/>
          <a:ln>
            <a:noFill/>
          </a:ln>
          <a:effectLst/>
        </p:spPr>
        <p:txBody>
          <a:bodyPr wrap="none" anchor="ctr">
            <a:spAutoFit/>
          </a:bodyPr>
          <a:lstStyle/>
          <a:p>
            <a:pPr>
              <a:defRPr/>
            </a:pPr>
            <a:r>
              <a:rPr lang="en-GB" sz="2400" dirty="0">
                <a:latin typeface="+mn-lt"/>
                <a:ea typeface="Times New Roman" pitchFamily="18" charset="0"/>
                <a:cs typeface="Times New Roman" pitchFamily="18" charset="0"/>
              </a:rPr>
              <a:t>Table 2.6. Cross-Tabulation: Without Weight Case</a:t>
            </a:r>
            <a:endParaRPr lang="en-GB" sz="2400" dirty="0">
              <a:latin typeface="+mn-lt"/>
            </a:endParaRPr>
          </a:p>
          <a:p>
            <a:pPr>
              <a:defRPr/>
            </a:pPr>
            <a:endParaRPr lang="en-GB" sz="2400" dirty="0">
              <a:latin typeface="+mn-lt"/>
            </a:endParaRPr>
          </a:p>
        </p:txBody>
      </p:sp>
      <p:sp>
        <p:nvSpPr>
          <p:cNvPr id="13" name="Footer Placeholder 3"/>
          <p:cNvSpPr>
            <a:spLocks noGrp="1"/>
          </p:cNvSpPr>
          <p:nvPr>
            <p:ph type="ftr" sz="quarter" idx="11"/>
          </p:nvPr>
        </p:nvSpPr>
        <p:spPr bwMode="auto">
          <a:xfrm>
            <a:off x="2825987" y="650513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57060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994" y="2695148"/>
            <a:ext cx="2207620" cy="830997"/>
          </a:xfrm>
          <a:prstGeom prst="rect">
            <a:avLst/>
          </a:prstGeom>
        </p:spPr>
        <p:txBody>
          <a:bodyPr wrap="square">
            <a:spAutoFit/>
          </a:bodyPr>
          <a:lstStyle/>
          <a:p>
            <a:pPr eaLnBrk="1" hangingPunct="1">
              <a:defRPr/>
            </a:pPr>
            <a:r>
              <a:rPr lang="en-GB" sz="2400" dirty="0">
                <a:latin typeface="+mn-lt"/>
              </a:rPr>
              <a:t>Using Weight Case Command</a:t>
            </a:r>
          </a:p>
        </p:txBody>
      </p:sp>
      <p:graphicFrame>
        <p:nvGraphicFramePr>
          <p:cNvPr id="3" name="Table 2"/>
          <p:cNvGraphicFramePr>
            <a:graphicFrameLocks noGrp="1"/>
          </p:cNvGraphicFramePr>
          <p:nvPr>
            <p:extLst>
              <p:ext uri="{D42A27DB-BD31-4B8C-83A1-F6EECF244321}">
                <p14:modId xmlns:p14="http://schemas.microsoft.com/office/powerpoint/2010/main" val="1556467831"/>
              </p:ext>
            </p:extLst>
          </p:nvPr>
        </p:nvGraphicFramePr>
        <p:xfrm>
          <a:off x="4632374" y="2356624"/>
          <a:ext cx="4102193" cy="3167211"/>
        </p:xfrm>
        <a:graphic>
          <a:graphicData uri="http://schemas.openxmlformats.org/drawingml/2006/table">
            <a:tbl>
              <a:tblPr/>
              <a:tblGrid>
                <a:gridCol w="819589">
                  <a:extLst>
                    <a:ext uri="{9D8B030D-6E8A-4147-A177-3AD203B41FA5}">
                      <a16:colId xmlns:a16="http://schemas.microsoft.com/office/drawing/2014/main" val="20000"/>
                    </a:ext>
                  </a:extLst>
                </a:gridCol>
                <a:gridCol w="821714">
                  <a:extLst>
                    <a:ext uri="{9D8B030D-6E8A-4147-A177-3AD203B41FA5}">
                      <a16:colId xmlns:a16="http://schemas.microsoft.com/office/drawing/2014/main" val="20001"/>
                    </a:ext>
                  </a:extLst>
                </a:gridCol>
                <a:gridCol w="819589">
                  <a:extLst>
                    <a:ext uri="{9D8B030D-6E8A-4147-A177-3AD203B41FA5}">
                      <a16:colId xmlns:a16="http://schemas.microsoft.com/office/drawing/2014/main" val="20002"/>
                    </a:ext>
                  </a:extLst>
                </a:gridCol>
                <a:gridCol w="767844">
                  <a:extLst>
                    <a:ext uri="{9D8B030D-6E8A-4147-A177-3AD203B41FA5}">
                      <a16:colId xmlns:a16="http://schemas.microsoft.com/office/drawing/2014/main" val="20003"/>
                    </a:ext>
                  </a:extLst>
                </a:gridCol>
                <a:gridCol w="873457">
                  <a:extLst>
                    <a:ext uri="{9D8B030D-6E8A-4147-A177-3AD203B41FA5}">
                      <a16:colId xmlns:a16="http://schemas.microsoft.com/office/drawing/2014/main" val="20004"/>
                    </a:ext>
                  </a:extLst>
                </a:gridCol>
              </a:tblGrid>
              <a:tr h="335700">
                <a:tc gridSpan="5">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 * cooking_skill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700">
                <a:tc gridSpan="5">
                  <a:txBody>
                    <a:body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Count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91826">
                <a:tc rowSpan="2"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Cooking_Skill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826">
                <a:tc gridSpan="2" vMerge="1">
                  <a:txBody>
                    <a:bodyPr/>
                    <a:lstStyle/>
                    <a:p>
                      <a:endParaRPr lang="en-US"/>
                    </a:p>
                  </a:txBody>
                  <a:tcPr/>
                </a:tc>
                <a:tc hMerge="1"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Good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Poor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335700">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684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Female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120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700">
                <a:tc grid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1570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Rectangle 3"/>
          <p:cNvSpPr>
            <a:spLocks noChangeArrowheads="1"/>
          </p:cNvSpPr>
          <p:nvPr/>
        </p:nvSpPr>
        <p:spPr bwMode="auto">
          <a:xfrm>
            <a:off x="1783925" y="1592214"/>
            <a:ext cx="6319198" cy="461665"/>
          </a:xfrm>
          <a:prstGeom prst="rect">
            <a:avLst/>
          </a:prstGeom>
          <a:noFill/>
          <a:ln>
            <a:noFill/>
          </a:ln>
          <a:effectLst/>
        </p:spPr>
        <p:txBody>
          <a:bodyPr wrap="square" anchor="ctr">
            <a:spAutoFit/>
          </a:bodyPr>
          <a:lstStyle/>
          <a:p>
            <a:pPr>
              <a:defRPr/>
            </a:pPr>
            <a:r>
              <a:rPr lang="en-GB" sz="2400" dirty="0">
                <a:latin typeface="+mn-lt"/>
                <a:ea typeface="Times New Roman" pitchFamily="18" charset="0"/>
                <a:cs typeface="Times New Roman" pitchFamily="18" charset="0"/>
              </a:rPr>
              <a:t>Table 2.7. Cross-Tabulation: With Weight Case</a:t>
            </a:r>
            <a:endParaRPr lang="en-GB" sz="2400" dirty="0">
              <a:latin typeface="+mn-lt"/>
            </a:endParaRPr>
          </a:p>
        </p:txBody>
      </p:sp>
      <p:sp>
        <p:nvSpPr>
          <p:cNvPr id="5" name="Right Arrow 4"/>
          <p:cNvSpPr/>
          <p:nvPr/>
        </p:nvSpPr>
        <p:spPr>
          <a:xfrm>
            <a:off x="4023319" y="3026510"/>
            <a:ext cx="387350" cy="336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04282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ABEA-0C6C-4E5A-8AD7-97682C621B55}"/>
              </a:ext>
            </a:extLst>
          </p:cNvPr>
          <p:cNvSpPr txBox="1">
            <a:spLocks/>
          </p:cNvSpPr>
          <p:nvPr/>
        </p:nvSpPr>
        <p:spPr>
          <a:xfrm>
            <a:off x="3657600" y="13196"/>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latin typeface="+mn-lt"/>
              </a:rPr>
              <a:t>Key</a:t>
            </a:r>
            <a:r>
              <a:rPr lang="en-US" dirty="0"/>
              <a:t> </a:t>
            </a:r>
            <a:r>
              <a:rPr lang="en-US" sz="3400" b="1" dirty="0">
                <a:latin typeface="+mn-lt"/>
              </a:rPr>
              <a:t>Terms  </a:t>
            </a:r>
          </a:p>
        </p:txBody>
      </p:sp>
      <p:graphicFrame>
        <p:nvGraphicFramePr>
          <p:cNvPr id="3" name="Content Placeholder 6">
            <a:extLst>
              <a:ext uri="{FF2B5EF4-FFF2-40B4-BE49-F238E27FC236}">
                <a16:creationId xmlns:a16="http://schemas.microsoft.com/office/drawing/2014/main" id="{190B42B4-BAA6-486B-A747-4B89B1BB9DF0}"/>
              </a:ext>
            </a:extLst>
          </p:cNvPr>
          <p:cNvGraphicFramePr>
            <a:graphicFrameLocks/>
          </p:cNvGraphicFramePr>
          <p:nvPr>
            <p:extLst>
              <p:ext uri="{D42A27DB-BD31-4B8C-83A1-F6EECF244321}">
                <p14:modId xmlns:p14="http://schemas.microsoft.com/office/powerpoint/2010/main" val="661912454"/>
              </p:ext>
            </p:extLst>
          </p:nvPr>
        </p:nvGraphicFramePr>
        <p:xfrm>
          <a:off x="1637506" y="1924621"/>
          <a:ext cx="5868988" cy="3008757"/>
        </p:xfrm>
        <a:graphic>
          <a:graphicData uri="http://schemas.openxmlformats.org/drawingml/2006/table">
            <a:tbl>
              <a:tblPr firstRow="1" firstCol="1" bandRow="1">
                <a:tableStyleId>{5940675A-B579-460E-94D1-54222C63F5DA}</a:tableStyleId>
              </a:tblPr>
              <a:tblGrid>
                <a:gridCol w="2934494">
                  <a:extLst>
                    <a:ext uri="{9D8B030D-6E8A-4147-A177-3AD203B41FA5}">
                      <a16:colId xmlns:a16="http://schemas.microsoft.com/office/drawing/2014/main" val="20000"/>
                    </a:ext>
                  </a:extLst>
                </a:gridCol>
                <a:gridCol w="2934494">
                  <a:extLst>
                    <a:ext uri="{9D8B030D-6E8A-4147-A177-3AD203B41FA5}">
                      <a16:colId xmlns:a16="http://schemas.microsoft.com/office/drawing/2014/main" val="20001"/>
                    </a:ext>
                  </a:extLst>
                </a:gridCol>
              </a:tblGrid>
              <a:tr h="1490663">
                <a:tc>
                  <a:txBody>
                    <a:bodyPr/>
                    <a:lstStyle/>
                    <a:p>
                      <a:pPr marL="0" marR="0">
                        <a:spcBef>
                          <a:spcPts val="0"/>
                        </a:spcBef>
                        <a:spcAft>
                          <a:spcPts val="0"/>
                        </a:spcAft>
                      </a:pPr>
                      <a:r>
                        <a:rPr lang="en-US" sz="2400" dirty="0">
                          <a:effectLst/>
                        </a:rPr>
                        <a:t>Cross tabulation</a:t>
                      </a:r>
                    </a:p>
                    <a:p>
                      <a:pPr marL="0" marR="0">
                        <a:spcBef>
                          <a:spcPts val="0"/>
                        </a:spcBef>
                        <a:spcAft>
                          <a:spcPts val="0"/>
                        </a:spcAft>
                      </a:pPr>
                      <a:r>
                        <a:rPr lang="en-US" sz="2400" dirty="0">
                          <a:effectLst/>
                        </a:rPr>
                        <a:t>Data editor</a:t>
                      </a:r>
                    </a:p>
                    <a:p>
                      <a:pPr marL="0" marR="0">
                        <a:spcBef>
                          <a:spcPts val="0"/>
                        </a:spcBef>
                        <a:spcAft>
                          <a:spcPts val="0"/>
                        </a:spcAft>
                      </a:pPr>
                      <a:r>
                        <a:rPr lang="en-US" sz="2400" dirty="0">
                          <a:effectLst/>
                        </a:rPr>
                        <a:t>Data view</a:t>
                      </a:r>
                    </a:p>
                    <a:p>
                      <a:pPr marL="0" marR="0">
                        <a:spcBef>
                          <a:spcPts val="0"/>
                        </a:spcBef>
                        <a:spcAft>
                          <a:spcPts val="0"/>
                        </a:spcAft>
                      </a:pPr>
                      <a:r>
                        <a:rPr lang="en-US" sz="2400" dirty="0" err="1">
                          <a:effectLst/>
                        </a:rPr>
                        <a:t>Likert</a:t>
                      </a:r>
                      <a:r>
                        <a:rPr lang="en-US" sz="2400" dirty="0">
                          <a:effectLst/>
                        </a:rPr>
                        <a:t> scale</a:t>
                      </a:r>
                    </a:p>
                    <a:p>
                      <a:pPr marL="0" marR="0">
                        <a:spcBef>
                          <a:spcPts val="0"/>
                        </a:spcBef>
                        <a:spcAft>
                          <a:spcPts val="0"/>
                        </a:spcAft>
                      </a:pPr>
                      <a:r>
                        <a:rPr lang="en-US" sz="2400" dirty="0">
                          <a:effectLst/>
                        </a:rPr>
                        <a:t>Metric data</a:t>
                      </a:r>
                    </a:p>
                    <a:p>
                      <a:pPr marL="0" marR="0">
                        <a:spcBef>
                          <a:spcPts val="0"/>
                        </a:spcBef>
                        <a:spcAft>
                          <a:spcPts val="0"/>
                        </a:spcAft>
                      </a:pPr>
                      <a:r>
                        <a:rPr lang="en-US" sz="2400" dirty="0">
                          <a:effectLst/>
                        </a:rPr>
                        <a:t>Missing values</a:t>
                      </a:r>
                    </a:p>
                    <a:p>
                      <a:pPr marL="0" marR="0">
                        <a:lnSpc>
                          <a:spcPct val="115000"/>
                        </a:lnSpc>
                        <a:spcBef>
                          <a:spcPts val="0"/>
                        </a:spcBef>
                        <a:spcAft>
                          <a:spcPts val="0"/>
                        </a:spcAft>
                      </a:pPr>
                      <a:r>
                        <a:rPr lang="en-US" sz="2400" dirty="0">
                          <a:effectLst/>
                        </a:rPr>
                        <a:t>Multiple response data set</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Nominal </a:t>
                      </a:r>
                    </a:p>
                    <a:p>
                      <a:pPr marL="0" marR="0">
                        <a:spcBef>
                          <a:spcPts val="0"/>
                        </a:spcBef>
                        <a:spcAft>
                          <a:spcPts val="0"/>
                        </a:spcAft>
                      </a:pPr>
                      <a:r>
                        <a:rPr lang="en-US" sz="2400" dirty="0">
                          <a:effectLst/>
                        </a:rPr>
                        <a:t>Ordinal</a:t>
                      </a:r>
                    </a:p>
                    <a:p>
                      <a:pPr marL="0" marR="0">
                        <a:spcBef>
                          <a:spcPts val="0"/>
                        </a:spcBef>
                        <a:spcAft>
                          <a:spcPts val="0"/>
                        </a:spcAft>
                      </a:pPr>
                      <a:r>
                        <a:rPr lang="en-US" sz="2400" dirty="0">
                          <a:effectLst/>
                        </a:rPr>
                        <a:t>Range</a:t>
                      </a:r>
                    </a:p>
                    <a:p>
                      <a:pPr marL="0" marR="0">
                        <a:spcBef>
                          <a:spcPts val="0"/>
                        </a:spcBef>
                        <a:spcAft>
                          <a:spcPts val="0"/>
                        </a:spcAft>
                      </a:pPr>
                      <a:r>
                        <a:rPr lang="en-US" sz="2400" dirty="0">
                          <a:effectLst/>
                        </a:rPr>
                        <a:t>Rank order</a:t>
                      </a:r>
                    </a:p>
                    <a:p>
                      <a:pPr marL="0" marR="0">
                        <a:spcBef>
                          <a:spcPts val="0"/>
                        </a:spcBef>
                        <a:spcAft>
                          <a:spcPts val="0"/>
                        </a:spcAft>
                      </a:pPr>
                      <a:r>
                        <a:rPr lang="en-US" sz="2400" dirty="0">
                          <a:effectLst/>
                        </a:rPr>
                        <a:t>Reverse coding</a:t>
                      </a:r>
                    </a:p>
                    <a:p>
                      <a:pPr marL="0" marR="0">
                        <a:spcBef>
                          <a:spcPts val="0"/>
                        </a:spcBef>
                        <a:spcAft>
                          <a:spcPts val="0"/>
                        </a:spcAft>
                      </a:pPr>
                      <a:r>
                        <a:rPr lang="en-US" sz="2400" dirty="0">
                          <a:effectLst/>
                        </a:rPr>
                        <a:t>Scale</a:t>
                      </a:r>
                    </a:p>
                    <a:p>
                      <a:pPr marL="0" marR="0">
                        <a:spcBef>
                          <a:spcPts val="0"/>
                        </a:spcBef>
                        <a:spcAft>
                          <a:spcPts val="0"/>
                        </a:spcAft>
                      </a:pPr>
                      <a:r>
                        <a:rPr lang="en-US" sz="2400" dirty="0">
                          <a:effectLst/>
                        </a:rPr>
                        <a:t>Summated score</a:t>
                      </a:r>
                    </a:p>
                    <a:p>
                      <a:pPr marL="0" marR="0">
                        <a:lnSpc>
                          <a:spcPct val="115000"/>
                        </a:lnSpc>
                        <a:spcBef>
                          <a:spcPts val="0"/>
                        </a:spcBef>
                        <a:spcAft>
                          <a:spcPts val="0"/>
                        </a:spcAft>
                      </a:pPr>
                      <a:r>
                        <a:rPr lang="en-US" sz="2400" dirty="0">
                          <a:effectLst/>
                        </a:rPr>
                        <a:t>Variable view</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4" name="Footer Placeholder 3">
            <a:extLst>
              <a:ext uri="{FF2B5EF4-FFF2-40B4-BE49-F238E27FC236}">
                <a16:creationId xmlns:a16="http://schemas.microsoft.com/office/drawing/2014/main" id="{0B898EAC-B3EB-469E-ABA3-5D536888EC34}"/>
              </a:ext>
            </a:extLst>
          </p:cNvPr>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2387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00154" y="756835"/>
            <a:ext cx="6777038" cy="32988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Dialog Box for Type of Variable </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IBM SPSS Statistics Data Editor: Variable View</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919" y="1314450"/>
            <a:ext cx="3681413" cy="24955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859" y="4588254"/>
            <a:ext cx="6477000" cy="1219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258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750024" y="174921"/>
            <a:ext cx="3148013" cy="6243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400" b="1" dirty="0">
                <a:latin typeface="+mn-lt"/>
              </a:rPr>
              <a:t>Assigning Values </a:t>
            </a:r>
          </a:p>
        </p:txBody>
      </p:sp>
      <p:graphicFrame>
        <p:nvGraphicFramePr>
          <p:cNvPr id="8" name="Table 7"/>
          <p:cNvGraphicFramePr>
            <a:graphicFrameLocks noGrp="1"/>
          </p:cNvGraphicFramePr>
          <p:nvPr>
            <p:extLst>
              <p:ext uri="{D42A27DB-BD31-4B8C-83A1-F6EECF244321}">
                <p14:modId xmlns:p14="http://schemas.microsoft.com/office/powerpoint/2010/main" val="2118584909"/>
              </p:ext>
            </p:extLst>
          </p:nvPr>
        </p:nvGraphicFramePr>
        <p:xfrm>
          <a:off x="939421" y="1061770"/>
          <a:ext cx="7017224" cy="1655445"/>
        </p:xfrm>
        <a:graphic>
          <a:graphicData uri="http://schemas.openxmlformats.org/drawingml/2006/table">
            <a:tbl>
              <a:tblPr firstRow="1" firstCol="1" lastRow="1" lastCol="1" bandRow="1" bandCol="1">
                <a:tableStyleId>{5940675A-B579-460E-94D1-54222C63F5DA}</a:tableStyleId>
              </a:tblPr>
              <a:tblGrid>
                <a:gridCol w="7017224">
                  <a:extLst>
                    <a:ext uri="{9D8B030D-6E8A-4147-A177-3AD203B41FA5}">
                      <a16:colId xmlns:a16="http://schemas.microsoft.com/office/drawing/2014/main" val="20000"/>
                    </a:ext>
                  </a:extLst>
                </a:gridCol>
              </a:tblGrid>
              <a:tr h="989659">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rPr>
                        <a:t>Exhibit 2.1. </a:t>
                      </a:r>
                      <a:r>
                        <a:rPr lang="en-US" sz="2400" kern="1200" dirty="0">
                          <a:solidFill>
                            <a:schemeClr val="tx1"/>
                          </a:solidFill>
                          <a:effectLst/>
                        </a:rPr>
                        <a:t>Click </a:t>
                      </a:r>
                      <a:r>
                        <a:rPr lang="en-US" sz="2400" i="1" kern="1200" dirty="0">
                          <a:solidFill>
                            <a:schemeClr val="tx1"/>
                          </a:solidFill>
                          <a:effectLst/>
                        </a:rPr>
                        <a:t>Values</a:t>
                      </a:r>
                      <a:r>
                        <a:rPr lang="en-US" sz="2400" kern="1200" dirty="0">
                          <a:solidFill>
                            <a:schemeClr val="tx1"/>
                          </a:solidFill>
                          <a:effectLst/>
                        </a:rPr>
                        <a:t> » The </a:t>
                      </a:r>
                      <a:r>
                        <a:rPr lang="en-US" sz="2400" i="1" kern="1200" dirty="0">
                          <a:solidFill>
                            <a:schemeClr val="tx1"/>
                          </a:solidFill>
                          <a:effectLst/>
                        </a:rPr>
                        <a:t>Value Labels </a:t>
                      </a:r>
                      <a:r>
                        <a:rPr lang="en-US" sz="2400" kern="1200" dirty="0">
                          <a:solidFill>
                            <a:schemeClr val="tx1"/>
                          </a:solidFill>
                          <a:effectLst/>
                        </a:rPr>
                        <a:t>box appears » Type </a:t>
                      </a:r>
                      <a:r>
                        <a:rPr lang="en-US" sz="2400" i="1" kern="1200" dirty="0">
                          <a:solidFill>
                            <a:schemeClr val="tx1"/>
                          </a:solidFill>
                          <a:effectLst/>
                        </a:rPr>
                        <a:t>1</a:t>
                      </a:r>
                      <a:r>
                        <a:rPr lang="en-US" sz="2400" kern="1200" dirty="0">
                          <a:solidFill>
                            <a:schemeClr val="tx1"/>
                          </a:solidFill>
                          <a:effectLst/>
                        </a:rPr>
                        <a:t> in the value option » Type </a:t>
                      </a:r>
                      <a:r>
                        <a:rPr lang="en-US" sz="2400" i="1" kern="1200" dirty="0">
                          <a:solidFill>
                            <a:schemeClr val="tx1"/>
                          </a:solidFill>
                          <a:effectLst/>
                        </a:rPr>
                        <a:t>Male </a:t>
                      </a:r>
                      <a:r>
                        <a:rPr lang="en-US" sz="2400" kern="1200" dirty="0">
                          <a:solidFill>
                            <a:schemeClr val="tx1"/>
                          </a:solidFill>
                          <a:effectLst/>
                        </a:rPr>
                        <a:t>in the Label box » Click </a:t>
                      </a:r>
                      <a:r>
                        <a:rPr lang="en-US" sz="2400" i="1" kern="1200" dirty="0">
                          <a:solidFill>
                            <a:schemeClr val="tx1"/>
                          </a:solidFill>
                          <a:effectLst/>
                        </a:rPr>
                        <a:t>Add </a:t>
                      </a:r>
                      <a:r>
                        <a:rPr lang="en-US" sz="2400" kern="1200" dirty="0">
                          <a:solidFill>
                            <a:schemeClr val="tx1"/>
                          </a:solidFill>
                          <a:effectLst/>
                        </a:rPr>
                        <a:t>» Type </a:t>
                      </a:r>
                      <a:r>
                        <a:rPr lang="en-US" sz="2400" i="1" kern="1200" dirty="0">
                          <a:solidFill>
                            <a:schemeClr val="tx1"/>
                          </a:solidFill>
                          <a:effectLst/>
                        </a:rPr>
                        <a:t>2 </a:t>
                      </a:r>
                      <a:r>
                        <a:rPr lang="en-US" sz="2400" kern="1200" dirty="0">
                          <a:solidFill>
                            <a:schemeClr val="tx1"/>
                          </a:solidFill>
                          <a:effectLst/>
                        </a:rPr>
                        <a:t>in the value option » Type </a:t>
                      </a:r>
                      <a:r>
                        <a:rPr lang="en-US" sz="2400" i="1" kern="1200" dirty="0">
                          <a:solidFill>
                            <a:schemeClr val="tx1"/>
                          </a:solidFill>
                          <a:effectLst/>
                        </a:rPr>
                        <a:t>Female </a:t>
                      </a:r>
                      <a:r>
                        <a:rPr lang="en-US" sz="2400" kern="1200" dirty="0">
                          <a:solidFill>
                            <a:schemeClr val="tx1"/>
                          </a:solidFill>
                          <a:effectLst/>
                        </a:rPr>
                        <a:t>in the Label box » Click </a:t>
                      </a:r>
                      <a:r>
                        <a:rPr lang="en-US" sz="2400" i="1" kern="1200" dirty="0">
                          <a:solidFill>
                            <a:schemeClr val="tx1"/>
                          </a:solidFill>
                          <a:effectLst/>
                        </a:rPr>
                        <a:t>Add </a:t>
                      </a:r>
                      <a:r>
                        <a:rPr lang="en-US" sz="2400" kern="1200" dirty="0">
                          <a:solidFill>
                            <a:schemeClr val="tx1"/>
                          </a:solidFill>
                          <a:effectLst/>
                        </a:rPr>
                        <a:t>» OK</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45" y="2889783"/>
            <a:ext cx="3200400" cy="2438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445" y="2889783"/>
            <a:ext cx="3124200" cy="24320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647700" y="5473700"/>
            <a:ext cx="3886200" cy="707886"/>
          </a:xfrm>
          <a:prstGeom prst="rect">
            <a:avLst/>
          </a:prstGeom>
        </p:spPr>
        <p:txBody>
          <a:bodyPr wrap="square">
            <a:spAutoFit/>
          </a:bodyPr>
          <a:lstStyle/>
          <a:p>
            <a:pPr algn="ctr" eaLnBrk="1" hangingPunct="1">
              <a:defRPr/>
            </a:pPr>
            <a:r>
              <a:rPr lang="en-US" sz="2000" dirty="0">
                <a:latin typeface="+mn-lt"/>
              </a:rPr>
              <a:t>Figure 2.1a. Data Editor: Value Labels (Category 1)</a:t>
            </a:r>
          </a:p>
        </p:txBody>
      </p:sp>
      <p:sp>
        <p:nvSpPr>
          <p:cNvPr id="12" name="Rectangle 11"/>
          <p:cNvSpPr/>
          <p:nvPr/>
        </p:nvSpPr>
        <p:spPr>
          <a:xfrm>
            <a:off x="4527645" y="5473700"/>
            <a:ext cx="3733800" cy="707886"/>
          </a:xfrm>
          <a:prstGeom prst="rect">
            <a:avLst/>
          </a:prstGeom>
        </p:spPr>
        <p:txBody>
          <a:bodyPr wrap="square">
            <a:spAutoFit/>
          </a:bodyPr>
          <a:lstStyle/>
          <a:p>
            <a:pPr algn="ctr" eaLnBrk="1" hangingPunct="1">
              <a:defRPr/>
            </a:pPr>
            <a:r>
              <a:rPr lang="en-US" sz="2000" dirty="0">
                <a:latin typeface="+mn-lt"/>
              </a:rPr>
              <a:t>Figure 2.1b. Data Editor: Value Labels (Category 2)</a:t>
            </a:r>
          </a:p>
        </p:txBody>
      </p:sp>
      <p:sp>
        <p:nvSpPr>
          <p:cNvPr id="13"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1693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DCCF-457D-461A-A9C3-5D338AAF0DDF}"/>
              </a:ext>
            </a:extLst>
          </p:cNvPr>
          <p:cNvSpPr txBox="1">
            <a:spLocks/>
          </p:cNvSpPr>
          <p:nvPr/>
        </p:nvSpPr>
        <p:spPr>
          <a:xfrm>
            <a:off x="1236045" y="987425"/>
            <a:ext cx="4114800" cy="5982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dirty="0">
                <a:latin typeface="+mn-lt"/>
              </a:rPr>
              <a:t>Assigning Variables </a:t>
            </a:r>
          </a:p>
        </p:txBody>
      </p:sp>
      <p:pic>
        <p:nvPicPr>
          <p:cNvPr id="3" name="Picture 6">
            <a:extLst>
              <a:ext uri="{FF2B5EF4-FFF2-40B4-BE49-F238E27FC236}">
                <a16:creationId xmlns:a16="http://schemas.microsoft.com/office/drawing/2014/main" id="{23AC377B-FD6C-486D-802C-6DBFFF924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045" y="1744663"/>
            <a:ext cx="6324600" cy="1447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A7D574F-E4F9-488F-85BC-4A665777FC74}"/>
              </a:ext>
            </a:extLst>
          </p:cNvPr>
          <p:cNvSpPr txBox="1">
            <a:spLocks/>
          </p:cNvSpPr>
          <p:nvPr/>
        </p:nvSpPr>
        <p:spPr>
          <a:xfrm>
            <a:off x="1181453" y="3437531"/>
            <a:ext cx="6777037" cy="93146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Adding Variables in Data Set</a:t>
            </a:r>
          </a:p>
        </p:txBody>
      </p:sp>
      <p:pic>
        <p:nvPicPr>
          <p:cNvPr id="5" name="Picture 7">
            <a:extLst>
              <a:ext uri="{FF2B5EF4-FFF2-40B4-BE49-F238E27FC236}">
                <a16:creationId xmlns:a16="http://schemas.microsoft.com/office/drawing/2014/main" id="{73CF3C0D-469B-4B89-930F-FAA7E7B3E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045" y="4114800"/>
            <a:ext cx="6324600" cy="1905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a:extLst>
              <a:ext uri="{FF2B5EF4-FFF2-40B4-BE49-F238E27FC236}">
                <a16:creationId xmlns:a16="http://schemas.microsoft.com/office/drawing/2014/main" id="{FA8864B0-9E8A-4CAE-9E6D-DC1B703F7826}"/>
              </a:ext>
            </a:extLst>
          </p:cNvPr>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8250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5670"/>
            <a:ext cx="7193507" cy="6050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Entering Data</a:t>
            </a:r>
          </a:p>
        </p:txBody>
      </p:sp>
      <p:sp>
        <p:nvSpPr>
          <p:cNvPr id="3" name="Content Placeholder 2"/>
          <p:cNvSpPr txBox="1">
            <a:spLocks/>
          </p:cNvSpPr>
          <p:nvPr/>
        </p:nvSpPr>
        <p:spPr>
          <a:xfrm>
            <a:off x="1221474" y="3400947"/>
            <a:ext cx="7772400" cy="89013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lvl="1">
              <a:defRPr/>
            </a:pPr>
            <a:r>
              <a:rPr lang="en-US" dirty="0"/>
              <a:t>Missing Values in Data Set</a:t>
            </a:r>
          </a:p>
          <a:p>
            <a:pPr marL="69850" lvl="1" indent="0">
              <a:buFont typeface="Wingdings 2" panose="05020102010507070707" pitchFamily="18" charset="2"/>
              <a:buNone/>
              <a:defRPr/>
            </a:pPr>
            <a:r>
              <a:rPr lang="en-US" dirty="0"/>
              <a:t>1. Particular cell(s) should be left blank in data view </a:t>
            </a:r>
          </a:p>
          <a:p>
            <a:pPr>
              <a:defRPr/>
            </a:pPr>
            <a:endParaRPr lang="en-US" sz="24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741" y="1113429"/>
            <a:ext cx="6400800" cy="2133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953" y="4291084"/>
            <a:ext cx="4419600" cy="1905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2522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84026" y="1175947"/>
            <a:ext cx="6777038" cy="85328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2. Fill empty cells with any number (not occurring in the data set). </a:t>
            </a:r>
          </a:p>
        </p:txBody>
      </p:sp>
      <p:graphicFrame>
        <p:nvGraphicFramePr>
          <p:cNvPr id="4" name="Table 3"/>
          <p:cNvGraphicFramePr>
            <a:graphicFrameLocks noGrp="1"/>
          </p:cNvGraphicFramePr>
          <p:nvPr>
            <p:extLst>
              <p:ext uri="{D42A27DB-BD31-4B8C-83A1-F6EECF244321}">
                <p14:modId xmlns:p14="http://schemas.microsoft.com/office/powerpoint/2010/main" val="1847204512"/>
              </p:ext>
            </p:extLst>
          </p:nvPr>
        </p:nvGraphicFramePr>
        <p:xfrm>
          <a:off x="1434152" y="2422531"/>
          <a:ext cx="6934200" cy="2917317"/>
        </p:xfrm>
        <a:graphic>
          <a:graphicData uri="http://schemas.openxmlformats.org/drawingml/2006/table">
            <a:tbl>
              <a:tblPr firstRow="1" firstCol="1" lastRow="1" lastCol="1" bandRow="1" bandCol="1">
                <a:tableStyleId>{5940675A-B579-460E-94D1-54222C63F5DA}</a:tableStyleId>
              </a:tblPr>
              <a:tblGrid>
                <a:gridCol w="6934200">
                  <a:extLst>
                    <a:ext uri="{9D8B030D-6E8A-4147-A177-3AD203B41FA5}">
                      <a16:colId xmlns:a16="http://schemas.microsoft.com/office/drawing/2014/main" val="20000"/>
                    </a:ext>
                  </a:extLst>
                </a:gridCol>
              </a:tblGrid>
              <a:tr h="162645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2.2.</a:t>
                      </a:r>
                      <a:r>
                        <a:rPr lang="en-US" sz="2400" kern="1200" dirty="0">
                          <a:effectLst/>
                        </a:rPr>
                        <a:t> SPSS Statistics Data Editor » Transform » Recode into Same Variables » Transfer all four variables (except names) into Variable box » Click </a:t>
                      </a:r>
                      <a:r>
                        <a:rPr lang="en-US" sz="2400" i="1" kern="1200" dirty="0">
                          <a:effectLst/>
                        </a:rPr>
                        <a:t>Old and New Values </a:t>
                      </a:r>
                      <a:r>
                        <a:rPr lang="en-US" sz="2400" kern="1200" dirty="0">
                          <a:effectLst/>
                        </a:rPr>
                        <a:t>» Select </a:t>
                      </a:r>
                      <a:r>
                        <a:rPr lang="en-US" sz="2400" i="1" kern="1200" dirty="0">
                          <a:effectLst/>
                        </a:rPr>
                        <a:t>System-or-user missing </a:t>
                      </a:r>
                      <a:r>
                        <a:rPr lang="en-US" sz="2400" kern="1200" dirty="0">
                          <a:effectLst/>
                        </a:rPr>
                        <a:t>option » Write any number (not occurring in your data) in Value option » Click on the </a:t>
                      </a:r>
                      <a:r>
                        <a:rPr lang="en-US" sz="2400" i="1" kern="1200" dirty="0">
                          <a:effectLst/>
                        </a:rPr>
                        <a:t>Add button </a:t>
                      </a:r>
                      <a:r>
                        <a:rPr lang="en-US" sz="2400" kern="1200" dirty="0">
                          <a:effectLst/>
                        </a:rPr>
                        <a:t>» Continue » Click </a:t>
                      </a:r>
                      <a:r>
                        <a:rPr lang="en-US" sz="2400" i="1" kern="1200" dirty="0">
                          <a:effectLst/>
                        </a:rPr>
                        <a:t>OK </a:t>
                      </a:r>
                      <a:r>
                        <a:rPr lang="en-US" sz="2400" kern="1200" dirty="0">
                          <a:effectLst/>
                        </a:rPr>
                        <a:t>(recode into same variable box)</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5491188"/>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334</TotalTime>
  <Words>2728</Words>
  <Application>Microsoft Office PowerPoint</Application>
  <PresentationFormat>On-screen Show (4:3)</PresentationFormat>
  <Paragraphs>410</Paragraphs>
  <Slides>44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44</vt:i4>
      </vt:variant>
    </vt:vector>
  </HeadingPairs>
  <TitlesOfParts>
    <vt:vector size="51"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122</cp:revision>
  <dcterms:created xsi:type="dcterms:W3CDTF">2016-03-11T09:55:25Z</dcterms:created>
  <dcterms:modified xsi:type="dcterms:W3CDTF">2020-12-08T09:25:21Z</dcterms:modified>
</cp:coreProperties>
</file>