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709" r:id="rId3"/>
  </p:sldMasterIdLst>
  <p:notesMasterIdLst>
    <p:notesMasterId r:id="rId31"/>
  </p:notesMasterIdLst>
  <p:handoutMasterIdLst>
    <p:handoutMasterId r:id="rId32"/>
  </p:handoutMasterIdLst>
  <p:sldIdLst>
    <p:sldId id="259" r:id="rId4"/>
    <p:sldId id="260" r:id="rId5"/>
    <p:sldId id="263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64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F9FA3-6178-4B30-8437-7B57D39DAB92}" v="1" dt="2020-08-05T09:24:0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6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6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70" d="100"/>
          <a:sy n="170" d="100"/>
        </p:scale>
        <p:origin x="537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Mathur" userId="d4b421e2-2f78-4dc1-886e-5f1c5f4170d8" providerId="ADAL" clId="{C5BF768F-3591-094D-8F17-2A52D1EEEC96}"/>
    <pc:docChg chg="modSld">
      <pc:chgData name="Kanika Mathur" userId="d4b421e2-2f78-4dc1-886e-5f1c5f4170d8" providerId="ADAL" clId="{C5BF768F-3591-094D-8F17-2A52D1EEEC96}" dt="2020-04-01T13:24:33.381" v="5"/>
      <pc:docMkLst>
        <pc:docMk/>
      </pc:docMkLst>
      <pc:sldChg chg="setBg">
        <pc:chgData name="Kanika Mathur" userId="d4b421e2-2f78-4dc1-886e-5f1c5f4170d8" providerId="ADAL" clId="{C5BF768F-3591-094D-8F17-2A52D1EEEC96}" dt="2020-04-01T13:24:28.559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5BF768F-3591-094D-8F17-2A52D1EEEC96}" dt="2020-04-01T13:24:33.381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5BF768F-3591-094D-8F17-2A52D1EEEC96}" dt="2020-04-01T13:24:24.074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FEA5C985-96BF-E74E-B1D7-D349DCE25A47}"/>
    <pc:docChg chg="modSld">
      <pc:chgData name="Kanika Mathur" userId="d4b421e2-2f78-4dc1-886e-5f1c5f4170d8" providerId="ADAL" clId="{FEA5C985-96BF-E74E-B1D7-D349DCE25A47}" dt="2020-04-01T13:00:28.035" v="5"/>
      <pc:docMkLst>
        <pc:docMk/>
      </pc:docMkLst>
      <pc:sldChg chg="setBg">
        <pc:chgData name="Kanika Mathur" userId="d4b421e2-2f78-4dc1-886e-5f1c5f4170d8" providerId="ADAL" clId="{FEA5C985-96BF-E74E-B1D7-D349DCE25A47}" dt="2020-04-01T12:59:48.320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FEA5C985-96BF-E74E-B1D7-D349DCE25A47}" dt="2020-04-01T13:00:28.035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FEA5C985-96BF-E74E-B1D7-D349DCE25A47}" dt="2020-04-01T12:59:37.379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C84C1976-AED1-8F43-8B9E-BD4862D042CA}"/>
    <pc:docChg chg="modSld modMainMaster">
      <pc:chgData name="Kanika Mathur" userId="d4b421e2-2f78-4dc1-886e-5f1c5f4170d8" providerId="ADAL" clId="{C84C1976-AED1-8F43-8B9E-BD4862D042CA}" dt="2020-04-01T14:01:08.056" v="9"/>
      <pc:docMkLst>
        <pc:docMk/>
      </pc:docMkLst>
      <pc:sldChg chg="setBg">
        <pc:chgData name="Kanika Mathur" userId="d4b421e2-2f78-4dc1-886e-5f1c5f4170d8" providerId="ADAL" clId="{C84C1976-AED1-8F43-8B9E-BD4862D042CA}" dt="2020-04-01T14:01:05.383" v="8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C84C1976-AED1-8F43-8B9E-BD4862D042CA}" dt="2020-04-01T14:01:08.056" v="9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C84C1976-AED1-8F43-8B9E-BD4862D042CA}" dt="2020-04-01T14:00:26.280" v="1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C84C1976-AED1-8F43-8B9E-BD4862D042CA}" dt="2020-04-01T14:00:41.823" v="3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C84C1976-AED1-8F43-8B9E-BD4862D042CA}" dt="2020-04-01T14:00:46.991" v="5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C84C1976-AED1-8F43-8B9E-BD4862D042CA}" dt="2020-04-01T14:00:52.320" v="7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2066AAC0-1AC7-C64E-8BB3-D22541843B54}"/>
    <pc:docChg chg="modSld">
      <pc:chgData name="Kanika Mathur" userId="d4b421e2-2f78-4dc1-886e-5f1c5f4170d8" providerId="ADAL" clId="{2066AAC0-1AC7-C64E-8BB3-D22541843B54}" dt="2020-04-01T13:40:33.262" v="5"/>
      <pc:docMkLst>
        <pc:docMk/>
      </pc:docMkLst>
      <pc:sldChg chg="setBg">
        <pc:chgData name="Kanika Mathur" userId="d4b421e2-2f78-4dc1-886e-5f1c5f4170d8" providerId="ADAL" clId="{2066AAC0-1AC7-C64E-8BB3-D22541843B54}" dt="2020-04-01T13:40:28.386" v="3"/>
        <pc:sldMkLst>
          <pc:docMk/>
          <pc:sldMk cId="172463319" sldId="257"/>
        </pc:sldMkLst>
      </pc:sldChg>
      <pc:sldChg chg="setBg">
        <pc:chgData name="Kanika Mathur" userId="d4b421e2-2f78-4dc1-886e-5f1c5f4170d8" providerId="ADAL" clId="{2066AAC0-1AC7-C64E-8BB3-D22541843B54}" dt="2020-04-01T13:40:33.262" v="5"/>
        <pc:sldMkLst>
          <pc:docMk/>
          <pc:sldMk cId="1779225914" sldId="258"/>
        </pc:sldMkLst>
      </pc:sldChg>
      <pc:sldChg chg="setBg">
        <pc:chgData name="Kanika Mathur" userId="d4b421e2-2f78-4dc1-886e-5f1c5f4170d8" providerId="ADAL" clId="{2066AAC0-1AC7-C64E-8BB3-D22541843B54}" dt="2020-04-01T13:40:23.051" v="1"/>
        <pc:sldMkLst>
          <pc:docMk/>
          <pc:sldMk cId="164949591" sldId="259"/>
        </pc:sldMkLst>
      </pc:sldChg>
    </pc:docChg>
  </pc:docChgLst>
  <pc:docChgLst>
    <pc:chgData name="Kanika Mathur" userId="d4b421e2-2f78-4dc1-886e-5f1c5f4170d8" providerId="ADAL" clId="{54B59F0C-F807-434B-992E-1402969F20AA}"/>
    <pc:docChg chg="modMainMaster">
      <pc:chgData name="Kanika Mathur" userId="d4b421e2-2f78-4dc1-886e-5f1c5f4170d8" providerId="ADAL" clId="{54B59F0C-F807-434B-992E-1402969F20AA}" dt="2020-06-05T09:02:34.359" v="5"/>
      <pc:docMkLst>
        <pc:docMk/>
      </pc:docMkLst>
      <pc:sldMasterChg chg="setBg">
        <pc:chgData name="Kanika Mathur" userId="d4b421e2-2f78-4dc1-886e-5f1c5f4170d8" providerId="ADAL" clId="{54B59F0C-F807-434B-992E-1402969F20AA}" dt="2020-06-05T09:02:22.318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54B59F0C-F807-434B-992E-1402969F20AA}" dt="2020-06-05T09:02:28.493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54B59F0C-F807-434B-992E-1402969F20AA}" dt="2020-06-05T09:02:34.359" v="5"/>
        <pc:sldMasterMkLst>
          <pc:docMk/>
          <pc:sldMasterMk cId="473419242" sldId="2147483709"/>
        </pc:sldMasterMkLst>
      </pc:sldMasterChg>
    </pc:docChg>
  </pc:docChgLst>
  <pc:docChgLst>
    <pc:chgData name="Kanika Mathur" userId="d4b421e2-2f78-4dc1-886e-5f1c5f4170d8" providerId="ADAL" clId="{A0953153-7851-1C43-B5DB-DD679E96005A}"/>
    <pc:docChg chg="modMainMaster">
      <pc:chgData name="Kanika Mathur" userId="d4b421e2-2f78-4dc1-886e-5f1c5f4170d8" providerId="ADAL" clId="{A0953153-7851-1C43-B5DB-DD679E96005A}" dt="2020-06-05T08:31:17.790" v="5"/>
      <pc:docMkLst>
        <pc:docMk/>
      </pc:docMkLst>
      <pc:sldMasterChg chg="setBg">
        <pc:chgData name="Kanika Mathur" userId="d4b421e2-2f78-4dc1-886e-5f1c5f4170d8" providerId="ADAL" clId="{A0953153-7851-1C43-B5DB-DD679E96005A}" dt="2020-06-05T08:31:02.557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A0953153-7851-1C43-B5DB-DD679E96005A}" dt="2020-06-05T08:31:10.246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A0953153-7851-1C43-B5DB-DD679E96005A}" dt="2020-06-05T08:31:17.790" v="5"/>
        <pc:sldMasterMkLst>
          <pc:docMk/>
          <pc:sldMasterMk cId="473419242" sldId="2147483709"/>
        </pc:sldMasterMkLst>
      </pc:sldMasterChg>
    </pc:docChg>
  </pc:docChgLst>
  <pc:docChgLst>
    <pc:chgData name="Shruti Gupta" userId="efc20510-ac0f-4b78-ab9b-febf1b22575a" providerId="ADAL" clId="{391F9FA3-6178-4B30-8437-7B57D39DAB92}"/>
    <pc:docChg chg="modSld">
      <pc:chgData name="Shruti Gupta" userId="efc20510-ac0f-4b78-ab9b-febf1b22575a" providerId="ADAL" clId="{391F9FA3-6178-4B30-8437-7B57D39DAB92}" dt="2020-08-05T09:31:17.396" v="13" actId="20577"/>
      <pc:docMkLst>
        <pc:docMk/>
      </pc:docMkLst>
      <pc:sldChg chg="modSp mod">
        <pc:chgData name="Shruti Gupta" userId="efc20510-ac0f-4b78-ab9b-febf1b22575a" providerId="ADAL" clId="{391F9FA3-6178-4B30-8437-7B57D39DAB92}" dt="2020-08-05T09:24:01.277" v="6"/>
        <pc:sldMkLst>
          <pc:docMk/>
          <pc:sldMk cId="2132287536" sldId="260"/>
        </pc:sldMkLst>
        <pc:spChg chg="mod">
          <ac:chgData name="Shruti Gupta" userId="efc20510-ac0f-4b78-ab9b-febf1b22575a" providerId="ADAL" clId="{391F9FA3-6178-4B30-8437-7B57D39DAB92}" dt="2020-08-05T09:24:01.277" v="6"/>
          <ac:spMkLst>
            <pc:docMk/>
            <pc:sldMk cId="2132287536" sldId="260"/>
            <ac:spMk id="4" creationId="{00000000-0000-0000-0000-000000000000}"/>
          </ac:spMkLst>
        </pc:spChg>
      </pc:sldChg>
      <pc:sldChg chg="modSp mod">
        <pc:chgData name="Shruti Gupta" userId="efc20510-ac0f-4b78-ab9b-febf1b22575a" providerId="ADAL" clId="{391F9FA3-6178-4B30-8437-7B57D39DAB92}" dt="2020-08-05T09:24:57.091" v="7" actId="20577"/>
        <pc:sldMkLst>
          <pc:docMk/>
          <pc:sldMk cId="2063657427" sldId="263"/>
        </pc:sldMkLst>
        <pc:spChg chg="mod">
          <ac:chgData name="Shruti Gupta" userId="efc20510-ac0f-4b78-ab9b-febf1b22575a" providerId="ADAL" clId="{391F9FA3-6178-4B30-8437-7B57D39DAB92}" dt="2020-08-05T09:24:57.091" v="7" actId="20577"/>
          <ac:spMkLst>
            <pc:docMk/>
            <pc:sldMk cId="2063657427" sldId="263"/>
            <ac:spMk id="2" creationId="{00000000-0000-0000-0000-000000000000}"/>
          </ac:spMkLst>
        </pc:spChg>
      </pc:sldChg>
      <pc:sldChg chg="modSp mod">
        <pc:chgData name="Shruti Gupta" userId="efc20510-ac0f-4b78-ab9b-febf1b22575a" providerId="ADAL" clId="{391F9FA3-6178-4B30-8437-7B57D39DAB92}" dt="2020-08-05T09:29:05.814" v="8" actId="20577"/>
        <pc:sldMkLst>
          <pc:docMk/>
          <pc:sldMk cId="380537455" sldId="275"/>
        </pc:sldMkLst>
        <pc:graphicFrameChg chg="modGraphic">
          <ac:chgData name="Shruti Gupta" userId="efc20510-ac0f-4b78-ab9b-febf1b22575a" providerId="ADAL" clId="{391F9FA3-6178-4B30-8437-7B57D39DAB92}" dt="2020-08-05T09:29:05.814" v="8" actId="20577"/>
          <ac:graphicFrameMkLst>
            <pc:docMk/>
            <pc:sldMk cId="380537455" sldId="275"/>
            <ac:graphicFrameMk id="4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391F9FA3-6178-4B30-8437-7B57D39DAB92}" dt="2020-08-05T09:30:58.319" v="12" actId="20577"/>
        <pc:sldMkLst>
          <pc:docMk/>
          <pc:sldMk cId="1436423197" sldId="285"/>
        </pc:sldMkLst>
        <pc:graphicFrameChg chg="modGraphic">
          <ac:chgData name="Shruti Gupta" userId="efc20510-ac0f-4b78-ab9b-febf1b22575a" providerId="ADAL" clId="{391F9FA3-6178-4B30-8437-7B57D39DAB92}" dt="2020-08-05T09:30:58.319" v="12" actId="20577"/>
          <ac:graphicFrameMkLst>
            <pc:docMk/>
            <pc:sldMk cId="1436423197" sldId="285"/>
            <ac:graphicFrameMk id="5" creationId="{00000000-0000-0000-0000-000000000000}"/>
          </ac:graphicFrameMkLst>
        </pc:graphicFrameChg>
      </pc:sldChg>
      <pc:sldChg chg="modSp mod">
        <pc:chgData name="Shruti Gupta" userId="efc20510-ac0f-4b78-ab9b-febf1b22575a" providerId="ADAL" clId="{391F9FA3-6178-4B30-8437-7B57D39DAB92}" dt="2020-08-05T09:31:17.396" v="13" actId="20577"/>
        <pc:sldMkLst>
          <pc:docMk/>
          <pc:sldMk cId="2985434116" sldId="286"/>
        </pc:sldMkLst>
        <pc:graphicFrameChg chg="modGraphic">
          <ac:chgData name="Shruti Gupta" userId="efc20510-ac0f-4b78-ab9b-febf1b22575a" providerId="ADAL" clId="{391F9FA3-6178-4B30-8437-7B57D39DAB92}" dt="2020-08-05T09:31:17.396" v="13" actId="20577"/>
          <ac:graphicFrameMkLst>
            <pc:docMk/>
            <pc:sldMk cId="2985434116" sldId="286"/>
            <ac:graphicFrameMk id="4" creationId="{00000000-0000-0000-0000-000000000000}"/>
          </ac:graphicFrameMkLst>
        </pc:graphicFrameChg>
      </pc:sldChg>
    </pc:docChg>
  </pc:docChgLst>
  <pc:docChgLst>
    <pc:chgData name="Kanika Mathur" userId="d4b421e2-2f78-4dc1-886e-5f1c5f4170d8" providerId="ADAL" clId="{E0B99FBB-89C9-CB4B-8566-F06F894F32BB}"/>
    <pc:docChg chg="modSld modMainMaster">
      <pc:chgData name="Kanika Mathur" userId="d4b421e2-2f78-4dc1-886e-5f1c5f4170d8" providerId="ADAL" clId="{E0B99FBB-89C9-CB4B-8566-F06F894F32BB}" dt="2020-06-05T04:22:26.089" v="6"/>
      <pc:docMkLst>
        <pc:docMk/>
      </pc:docMkLst>
      <pc:sldChg chg="setBg">
        <pc:chgData name="Kanika Mathur" userId="d4b421e2-2f78-4dc1-886e-5f1c5f4170d8" providerId="ADAL" clId="{E0B99FBB-89C9-CB4B-8566-F06F894F32BB}" dt="2020-06-05T04:22:26.089" v="6"/>
        <pc:sldMkLst>
          <pc:docMk/>
          <pc:sldMk cId="164949591" sldId="259"/>
        </pc:sldMkLst>
      </pc:sldChg>
      <pc:sldMasterChg chg="setBg">
        <pc:chgData name="Kanika Mathur" userId="d4b421e2-2f78-4dc1-886e-5f1c5f4170d8" providerId="ADAL" clId="{E0B99FBB-89C9-CB4B-8566-F06F894F32BB}" dt="2020-06-05T04:18:46.341" v="1"/>
        <pc:sldMasterMkLst>
          <pc:docMk/>
          <pc:sldMasterMk cId="68014301" sldId="2147483685"/>
        </pc:sldMasterMkLst>
      </pc:sldMasterChg>
      <pc:sldMasterChg chg="setBg">
        <pc:chgData name="Kanika Mathur" userId="d4b421e2-2f78-4dc1-886e-5f1c5f4170d8" providerId="ADAL" clId="{E0B99FBB-89C9-CB4B-8566-F06F894F32BB}" dt="2020-06-05T04:22:07.951" v="3"/>
        <pc:sldMasterMkLst>
          <pc:docMk/>
          <pc:sldMasterMk cId="682196783" sldId="2147483697"/>
        </pc:sldMasterMkLst>
      </pc:sldMasterChg>
      <pc:sldMasterChg chg="setBg">
        <pc:chgData name="Kanika Mathur" userId="d4b421e2-2f78-4dc1-886e-5f1c5f4170d8" providerId="ADAL" clId="{E0B99FBB-89C9-CB4B-8566-F06F894F32BB}" dt="2020-06-05T04:22:19.231" v="5"/>
        <pc:sldMasterMkLst>
          <pc:docMk/>
          <pc:sldMasterMk cId="473419242" sldId="2147483709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7BCA-DCF0-F946-8233-A7ABE3BAD15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A1FFE-FF2A-9C45-BFDE-1592D97A9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42CB-6A0F-7241-912B-5D2F7B9CB09B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50658-7FED-A04E-B5AC-33B82130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1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7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21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32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2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6414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6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7150078-1CD9-A249-AEB8-86EDB1DC1F29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B35C06-9B16-FA4B-A763-8E2BE7368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8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462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3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1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03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1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9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59A5BF-F978-B646-B5EF-6818E8D7564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1689F0-965D-F443-B401-B2C22DD7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D0FA263-D86B-984D-84C1-5ED377832A6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9F15812-4465-3A41-91D7-ACAC76FB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4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28652" y="5275571"/>
            <a:ext cx="8229600" cy="1070640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500" b="1" dirty="0">
                <a:latin typeface="+mn-lt"/>
              </a:rPr>
              <a:t>Chapter 20</a:t>
            </a:r>
          </a:p>
          <a:p>
            <a:pPr marL="69850" algn="ctr"/>
            <a:r>
              <a:rPr lang="en-US" altLang="en-US" sz="2500" b="1" dirty="0">
                <a:latin typeface="+mn-lt"/>
              </a:rPr>
              <a:t>Probability and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494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76313" y="180832"/>
            <a:ext cx="7024687" cy="610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Probability Distribution</a:t>
            </a:r>
          </a:p>
        </p:txBody>
      </p:sp>
      <p:sp>
        <p:nvSpPr>
          <p:cNvPr id="3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1143000"/>
            <a:ext cx="7010400" cy="3508375"/>
          </a:xfrm>
          <a:prstGeom prst="rect">
            <a:avLst/>
          </a:prstGeom>
          <a:blipFill rotWithShape="1">
            <a:blip r:embed="rId2"/>
            <a:stretch>
              <a:fillRect t="-522" r="-1304" b="-59478"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29297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640" y="202109"/>
            <a:ext cx="7750175" cy="5470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400" b="1" dirty="0">
                <a:latin typeface="+mn-lt"/>
              </a:rPr>
              <a:t>Executing Binomial Distribution with SPSS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12590" y="1570196"/>
            <a:ext cx="6777038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Create Data Set in SPSS Data Editor</a:t>
            </a:r>
            <a:endParaRPr lang="en-US" altLang="en-US" sz="24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545427"/>
              </p:ext>
            </p:extLst>
          </p:nvPr>
        </p:nvGraphicFramePr>
        <p:xfrm>
          <a:off x="1215789" y="2433088"/>
          <a:ext cx="6773839" cy="12348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773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20.4. </a:t>
                      </a:r>
                      <a:r>
                        <a:rPr lang="en-US" sz="2400" kern="1200" dirty="0">
                          <a:effectLst/>
                        </a:rPr>
                        <a:t>Open SPSS Data Editor » Create two variables » x and prob » Assign values 0, 1, 2, 3 … 10 for x variable » Leave blank for prob variable 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4113663"/>
            <a:ext cx="2667000" cy="1676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098" y="4113663"/>
            <a:ext cx="2590800" cy="1676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12891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8247" y="0"/>
            <a:ext cx="7024688" cy="944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Compute Probability Density for Binomial Variable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684468"/>
              </p:ext>
            </p:extLst>
          </p:nvPr>
        </p:nvGraphicFramePr>
        <p:xfrm>
          <a:off x="551797" y="1071236"/>
          <a:ext cx="8024883" cy="17300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02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17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effectLst/>
                        </a:rPr>
                        <a:t>Exhibit 20.5. </a:t>
                      </a:r>
                      <a:r>
                        <a:rPr lang="en-US" sz="2000" kern="1200" dirty="0">
                          <a:effectLst/>
                        </a:rPr>
                        <a:t>Transform » Compute variable » Type </a:t>
                      </a:r>
                      <a:r>
                        <a:rPr lang="en-US" sz="2000" kern="1200" dirty="0" err="1">
                          <a:effectLst/>
                        </a:rPr>
                        <a:t>prob</a:t>
                      </a:r>
                      <a:r>
                        <a:rPr lang="en-US" sz="2000" kern="1200" dirty="0">
                          <a:effectLst/>
                        </a:rPr>
                        <a:t> in Target Variable box » Select and click on PDF &amp; </a:t>
                      </a:r>
                      <a:r>
                        <a:rPr lang="en-US" sz="2000" kern="1200" dirty="0" err="1">
                          <a:effectLst/>
                        </a:rPr>
                        <a:t>Noncentral</a:t>
                      </a:r>
                      <a:r>
                        <a:rPr lang="en-US" sz="2000" kern="1200" dirty="0">
                          <a:effectLst/>
                        </a:rPr>
                        <a:t> PDF in Functions group » Select </a:t>
                      </a:r>
                      <a:r>
                        <a:rPr lang="en-US" sz="2000" kern="1200" dirty="0" err="1">
                          <a:effectLst/>
                        </a:rPr>
                        <a:t>PDF.Binom</a:t>
                      </a:r>
                      <a:r>
                        <a:rPr lang="en-US" sz="2000" kern="1200" dirty="0">
                          <a:effectLst/>
                        </a:rPr>
                        <a:t> in Functions and Special Variables Box and double click » Select x  In Type &amp; Label box and transfer into Numeric Expression box » Type </a:t>
                      </a:r>
                      <a:r>
                        <a:rPr lang="en-US" sz="2000" i="1" kern="1200" dirty="0">
                          <a:effectLst/>
                        </a:rPr>
                        <a:t>10</a:t>
                      </a:r>
                      <a:r>
                        <a:rPr lang="en-US" sz="2000" kern="1200" dirty="0">
                          <a:effectLst/>
                        </a:rPr>
                        <a:t> and </a:t>
                      </a:r>
                      <a:r>
                        <a:rPr lang="en-US" sz="2000" i="1" kern="1200" dirty="0">
                          <a:effectLst/>
                        </a:rPr>
                        <a:t>0.40 </a:t>
                      </a:r>
                      <a:r>
                        <a:rPr lang="en-US" sz="2000" kern="1200" dirty="0">
                          <a:effectLst/>
                        </a:rPr>
                        <a:t>in place of ?, ? » Click </a:t>
                      </a:r>
                      <a:r>
                        <a:rPr lang="en-US" sz="2000" i="1" kern="1200" dirty="0">
                          <a:effectLst/>
                        </a:rPr>
                        <a:t>OK </a:t>
                      </a:r>
                      <a:r>
                        <a:rPr lang="en-US" sz="2000" kern="1200" dirty="0">
                          <a:effectLst/>
                        </a:rPr>
                        <a:t>» Change existing variable » Click </a:t>
                      </a:r>
                      <a:r>
                        <a:rPr lang="en-US" sz="2000" i="1" kern="1200" dirty="0">
                          <a:effectLst/>
                        </a:rPr>
                        <a:t>OK</a:t>
                      </a:r>
                      <a:r>
                        <a:rPr lang="en-US" sz="2000" kern="12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4" y="3004784"/>
            <a:ext cx="4419600" cy="3276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04" y="2984147"/>
            <a:ext cx="2286000" cy="14684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04" y="4724047"/>
            <a:ext cx="2268538" cy="13287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535304" y="4223984"/>
            <a:ext cx="5334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5131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54350" y="208130"/>
            <a:ext cx="7024688" cy="4879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Calculations</a:t>
            </a:r>
          </a:p>
        </p:txBody>
      </p:sp>
      <p:sp>
        <p:nvSpPr>
          <p:cNvPr id="3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1143000"/>
            <a:ext cx="6777037" cy="3508375"/>
          </a:xfrm>
          <a:prstGeom prst="rect">
            <a:avLst/>
          </a:prstGeom>
          <a:blipFill rotWithShape="1">
            <a:blip r:embed="rId2"/>
            <a:stretch>
              <a:fillRect t="-870" b="-43652"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44266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90600" y="0"/>
            <a:ext cx="7024688" cy="8859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Compute Commutative Probability Density for Binomial Variable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440117"/>
              </p:ext>
            </p:extLst>
          </p:nvPr>
        </p:nvGraphicFramePr>
        <p:xfrm>
          <a:off x="528633" y="1388312"/>
          <a:ext cx="8112398" cy="249669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11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23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20.6. </a:t>
                      </a:r>
                      <a:r>
                        <a:rPr lang="en-US" sz="2400" kern="1200" dirty="0">
                          <a:effectLst/>
                        </a:rPr>
                        <a:t>Transform » compute variable » type </a:t>
                      </a:r>
                      <a:r>
                        <a:rPr lang="en-US" sz="2400" kern="1200" dirty="0" err="1">
                          <a:effectLst/>
                        </a:rPr>
                        <a:t>prob</a:t>
                      </a:r>
                      <a:r>
                        <a:rPr lang="en-US" sz="2400" kern="1200" dirty="0">
                          <a:effectLst/>
                        </a:rPr>
                        <a:t> in Target variable box » select and click on CDF &amp; </a:t>
                      </a:r>
                      <a:r>
                        <a:rPr lang="en-US" sz="2400" kern="1200" dirty="0" err="1">
                          <a:effectLst/>
                        </a:rPr>
                        <a:t>Noncentral</a:t>
                      </a:r>
                      <a:r>
                        <a:rPr lang="en-US" sz="2400" kern="1200" dirty="0">
                          <a:effectLst/>
                        </a:rPr>
                        <a:t> CDF in Functions group » select </a:t>
                      </a:r>
                      <a:r>
                        <a:rPr lang="en-US" sz="2400" kern="1200" dirty="0" err="1">
                          <a:effectLst/>
                        </a:rPr>
                        <a:t>CDF.Binom</a:t>
                      </a:r>
                      <a:r>
                        <a:rPr lang="en-US" sz="2400" kern="1200" dirty="0">
                          <a:effectLst/>
                        </a:rPr>
                        <a:t> in Functions and Special Variables Box and double click » select x  In Type &amp; Label box and transfer</a:t>
                      </a:r>
                      <a:r>
                        <a:rPr lang="en-US" sz="2400" kern="1200" baseline="0" dirty="0">
                          <a:effectLst/>
                        </a:rPr>
                        <a:t> </a:t>
                      </a:r>
                      <a:r>
                        <a:rPr lang="en-US" sz="2400" kern="1200" dirty="0">
                          <a:effectLst/>
                        </a:rPr>
                        <a:t>into numeric expression box, type 10, and 0.40 in place of ?, ? » press Ok » Change existing variable » Ok 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4346405"/>
            <a:ext cx="2971800" cy="16367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4382917"/>
            <a:ext cx="2971800" cy="1524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8053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51696" y="0"/>
            <a:ext cx="7024688" cy="87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Displaying Probability Density Function and Cumulative Distribution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886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92288"/>
            <a:ext cx="3581400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4724400"/>
            <a:ext cx="3733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n-lt"/>
              </a:rPr>
              <a:t>Figure 20.1a. Binomial Probability Density Distribution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2350" y="4724400"/>
            <a:ext cx="38544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n-lt"/>
              </a:rPr>
              <a:t>Figure 20.1b. Cumulative Distribution: Binomial Probability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63176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5590" y="177422"/>
            <a:ext cx="8326272" cy="5186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Mean and Variance of Binomial Distribution</a:t>
            </a:r>
          </a:p>
        </p:txBody>
      </p:sp>
      <p:sp>
        <p:nvSpPr>
          <p:cNvPr id="3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1447800"/>
            <a:ext cx="6777037" cy="3508375"/>
          </a:xfrm>
          <a:prstGeom prst="rect">
            <a:avLst/>
          </a:prstGeom>
          <a:blipFill rotWithShape="1">
            <a:blip r:embed="rId2"/>
            <a:stretch>
              <a:fillRect t="-1043" r="-90" b="-41913"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11843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9936" y="166615"/>
            <a:ext cx="7024688" cy="5948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Poisson Distribution</a:t>
            </a:r>
          </a:p>
        </p:txBody>
      </p:sp>
      <p:sp>
        <p:nvSpPr>
          <p:cNvPr id="3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4400" y="1295400"/>
            <a:ext cx="6777037" cy="3508375"/>
          </a:xfrm>
          <a:prstGeom prst="rect">
            <a:avLst/>
          </a:prstGeom>
          <a:blipFill rotWithShape="1">
            <a:blip r:embed="rId2"/>
            <a:stretch>
              <a:fillRect l="-360" t="-1391" b="-53913"/>
            </a:stretch>
          </a:blip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  <a:endParaRPr lang="en-US" dirty="0">
              <a:noFill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81563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61915" y="126432"/>
            <a:ext cx="7673975" cy="550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Executing Poisson Distribution with SPSS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78401" y="1445423"/>
            <a:ext cx="6777038" cy="534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Creating Data Set for Poisson Distribution</a:t>
            </a:r>
            <a:endParaRPr lang="en-US" altLang="en-US" sz="24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193354"/>
              </p:ext>
            </p:extLst>
          </p:nvPr>
        </p:nvGraphicFramePr>
        <p:xfrm>
          <a:off x="1478401" y="2158416"/>
          <a:ext cx="5949287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9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20.7. </a:t>
                      </a:r>
                      <a:r>
                        <a:rPr lang="en-US" sz="2400" kern="1200" dirty="0">
                          <a:effectLst/>
                        </a:rPr>
                        <a:t>Open SPSS Data Editor » Create two variables: x and poisson_prob » Assign values 0, 1, 2, 3….. 10 for x variable » Leave blank for poisson_prob  variable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4197824"/>
            <a:ext cx="3124200" cy="1752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755" y="4197824"/>
            <a:ext cx="2667000" cy="1752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285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3177" y="13457"/>
            <a:ext cx="7024687" cy="901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Compute Probability Density for Random Variable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505161"/>
              </p:ext>
            </p:extLst>
          </p:nvPr>
        </p:nvGraphicFramePr>
        <p:xfrm>
          <a:off x="731119" y="1053462"/>
          <a:ext cx="7628802" cy="18923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62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23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effectLst/>
                        </a:rPr>
                        <a:t>Exhibit 20.8. </a:t>
                      </a:r>
                      <a:r>
                        <a:rPr lang="en-US" sz="1800" kern="1200" dirty="0">
                          <a:effectLst/>
                        </a:rPr>
                        <a:t>Transform » compute variable » type </a:t>
                      </a:r>
                      <a:r>
                        <a:rPr lang="en-US" sz="1800" kern="1200" dirty="0" err="1">
                          <a:effectLst/>
                        </a:rPr>
                        <a:t>poisson_prob</a:t>
                      </a:r>
                      <a:r>
                        <a:rPr lang="en-US" sz="1800" kern="1200" dirty="0">
                          <a:effectLst/>
                        </a:rPr>
                        <a:t> in Target variable box » select and click on PDF &amp; </a:t>
                      </a:r>
                      <a:r>
                        <a:rPr lang="en-US" sz="1800" kern="1200" dirty="0" err="1">
                          <a:effectLst/>
                        </a:rPr>
                        <a:t>Noncentral</a:t>
                      </a:r>
                      <a:r>
                        <a:rPr lang="en-US" sz="1800" kern="1200" dirty="0">
                          <a:effectLst/>
                        </a:rPr>
                        <a:t> PDF</a:t>
                      </a:r>
                      <a:r>
                        <a:rPr lang="en-US" sz="1800" kern="1200" baseline="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effectLst/>
                        </a:rPr>
                        <a:t>in Functions group » select </a:t>
                      </a:r>
                      <a:r>
                        <a:rPr lang="en-US" sz="1800" kern="1200" dirty="0" err="1">
                          <a:effectLst/>
                        </a:rPr>
                        <a:t>PDF.Poisson</a:t>
                      </a:r>
                      <a:r>
                        <a:rPr lang="en-US" sz="1800" kern="1200" dirty="0">
                          <a:effectLst/>
                        </a:rPr>
                        <a:t> in Functions and Special Variables Box and double click » select x  In Type &amp; Label box and transfer into numeric expression box, type 1.4 in place of ?, ? » press Ok » Change existing variable » Ok </a:t>
                      </a:r>
                      <a:endParaRPr lang="en-US" sz="1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3505200"/>
            <a:ext cx="3865562" cy="2895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3" y="3657600"/>
            <a:ext cx="2333625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4953000"/>
            <a:ext cx="2286000" cy="1066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953000" y="4648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27918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04415" y="204718"/>
            <a:ext cx="6356445" cy="572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Learning Objectives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4621" y="1520587"/>
            <a:ext cx="6993909" cy="45253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 dirty="0"/>
              <a:t>Explain how to generate random sample for an experiment</a:t>
            </a:r>
            <a:endParaRPr lang="en-US" altLang="en-US" sz="2400" dirty="0"/>
          </a:p>
          <a:p>
            <a:r>
              <a:rPr lang="en-IN" altLang="en-US" sz="2400" dirty="0"/>
              <a:t>Explain how to generate random sample according to percentage or case wise </a:t>
            </a:r>
            <a:endParaRPr lang="en-US" altLang="en-US" sz="2400" dirty="0"/>
          </a:p>
          <a:p>
            <a:r>
              <a:rPr lang="en-IN" altLang="en-US" sz="2400" dirty="0"/>
              <a:t>Understand the concept of probability distribution</a:t>
            </a:r>
            <a:endParaRPr lang="en-US" altLang="en-US" sz="2400" dirty="0"/>
          </a:p>
          <a:p>
            <a:r>
              <a:rPr lang="en-IN" altLang="en-US" sz="2400" dirty="0"/>
              <a:t>Explain the concept of discrete probability distribution, including Binomial and Poisson probabilities</a:t>
            </a:r>
            <a:endParaRPr lang="en-US" altLang="en-US" sz="2400" dirty="0"/>
          </a:p>
          <a:p>
            <a:r>
              <a:rPr lang="en-US" altLang="en-US" sz="2400" dirty="0"/>
              <a:t>Demonstrate the steps used in SPSS to execute</a:t>
            </a:r>
            <a:r>
              <a:rPr lang="en-IN" altLang="en-US" sz="2400" dirty="0"/>
              <a:t> Binomial</a:t>
            </a:r>
            <a:r>
              <a:rPr lang="en-US" altLang="en-US" sz="2400" dirty="0"/>
              <a:t> and Poisson probability distributions</a:t>
            </a:r>
          </a:p>
          <a:p>
            <a:r>
              <a:rPr lang="en-US" altLang="en-US" sz="2400" dirty="0"/>
              <a:t>Display Binomial and Poisson distribution graphically</a:t>
            </a:r>
          </a:p>
          <a:p>
            <a:pPr algn="just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28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00905" y="163774"/>
            <a:ext cx="8283054" cy="5732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Compute Commutative Probability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220405"/>
              </p:ext>
            </p:extLst>
          </p:nvPr>
        </p:nvGraphicFramePr>
        <p:xfrm>
          <a:off x="693760" y="1301633"/>
          <a:ext cx="7822442" cy="29085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822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23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20.9. </a:t>
                      </a:r>
                      <a:r>
                        <a:rPr lang="en-US" sz="2400" kern="1200" dirty="0">
                          <a:effectLst/>
                        </a:rPr>
                        <a:t>Transform » compute variable » type </a:t>
                      </a:r>
                      <a:r>
                        <a:rPr lang="en-US" sz="2400" kern="1200" dirty="0" err="1">
                          <a:effectLst/>
                        </a:rPr>
                        <a:t>prob</a:t>
                      </a:r>
                      <a:r>
                        <a:rPr lang="en-US" sz="2400" kern="1200" dirty="0">
                          <a:effectLst/>
                        </a:rPr>
                        <a:t> in Target variable box » select and click on CDF &amp; </a:t>
                      </a:r>
                      <a:r>
                        <a:rPr lang="en-US" sz="2400" kern="1200" dirty="0" err="1">
                          <a:effectLst/>
                        </a:rPr>
                        <a:t>Noncentral</a:t>
                      </a:r>
                      <a:r>
                        <a:rPr lang="en-US" sz="2400" kern="1200" dirty="0">
                          <a:effectLst/>
                        </a:rPr>
                        <a:t> CDF in Functions group » select </a:t>
                      </a:r>
                      <a:r>
                        <a:rPr lang="en-US" sz="2400" kern="1200" dirty="0" err="1">
                          <a:effectLst/>
                        </a:rPr>
                        <a:t>CDF.Poisson</a:t>
                      </a:r>
                      <a:r>
                        <a:rPr lang="en-US" sz="2400" kern="1200" dirty="0">
                          <a:effectLst/>
                        </a:rPr>
                        <a:t> in Functions and Special Variables Box and double click » select x  In Type &amp; Label box and transferred into numeric expression box, type 1.4 in place of ?, ? » press Ok » Change existing variable » Ok 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9" y="4445989"/>
            <a:ext cx="3200400" cy="1752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29" y="4459052"/>
            <a:ext cx="3048000" cy="1676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44082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33748" y="0"/>
            <a:ext cx="7024688" cy="8778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b="1" dirty="0">
                <a:latin typeface="+mn-lt"/>
              </a:rPr>
              <a:t>Displaying Probability Density Function and Cumulative Distribution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3276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07" b="3307"/>
          <a:stretch>
            <a:fillRect/>
          </a:stretch>
        </p:blipFill>
        <p:spPr bwMode="auto">
          <a:xfrm>
            <a:off x="5105400" y="1905000"/>
            <a:ext cx="2857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0" y="4648200"/>
            <a:ext cx="327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n-lt"/>
              </a:rPr>
              <a:t>Figure 20.2a. Probability Density: Poisson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1100" y="4687888"/>
            <a:ext cx="3265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latin typeface="+mn-lt"/>
              </a:rPr>
              <a:t>Figure 20.2b. Cumulative Distribution: Poisson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40650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8799" y="171734"/>
            <a:ext cx="7024688" cy="551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Computing Normal Probabilities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56449" y="1344305"/>
            <a:ext cx="6777038" cy="5254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dirty="0"/>
              <a:t>Creating Data Set for Normal Density Function</a:t>
            </a:r>
            <a:endParaRPr lang="en-US" altLang="en-US" sz="2400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036466"/>
              </p:ext>
            </p:extLst>
          </p:nvPr>
        </p:nvGraphicFramePr>
        <p:xfrm>
          <a:off x="843888" y="2010948"/>
          <a:ext cx="7476083" cy="12620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47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2063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20.10. </a:t>
                      </a:r>
                      <a:r>
                        <a:rPr lang="en-US" sz="2400" kern="1200" dirty="0">
                          <a:effectLst/>
                        </a:rPr>
                        <a:t>Open SPSS Data Editor » Create two variables » weight and cum_prob » Assign values of weight  in first column » Leave blank for cum_prob  variable 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92" y="3542732"/>
            <a:ext cx="2362200" cy="2590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92" y="3542732"/>
            <a:ext cx="2514600" cy="2590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39311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7071" y="193912"/>
            <a:ext cx="7571096" cy="540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Computing Probability Under the Curve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345997"/>
              </p:ext>
            </p:extLst>
          </p:nvPr>
        </p:nvGraphicFramePr>
        <p:xfrm>
          <a:off x="452555" y="1129979"/>
          <a:ext cx="8297839" cy="21945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297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6238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effectLst/>
                        </a:rPr>
                        <a:t>Exhibit 20.11. </a:t>
                      </a:r>
                      <a:r>
                        <a:rPr lang="en-US" sz="2400" kern="1200" dirty="0">
                          <a:effectLst/>
                        </a:rPr>
                        <a:t>Transform » compute variable » type </a:t>
                      </a:r>
                      <a:r>
                        <a:rPr lang="en-US" sz="2400" kern="1200" dirty="0" err="1">
                          <a:effectLst/>
                        </a:rPr>
                        <a:t>cum_prob</a:t>
                      </a:r>
                      <a:r>
                        <a:rPr lang="en-US" sz="2400" kern="1200" dirty="0">
                          <a:effectLst/>
                        </a:rPr>
                        <a:t> in Target variable box » select and click on CDF &amp; </a:t>
                      </a:r>
                      <a:r>
                        <a:rPr lang="en-US" sz="2400" kern="1200" dirty="0" err="1">
                          <a:effectLst/>
                        </a:rPr>
                        <a:t>Noncentral</a:t>
                      </a:r>
                      <a:r>
                        <a:rPr lang="en-US" sz="2400" kern="1200" dirty="0">
                          <a:effectLst/>
                        </a:rPr>
                        <a:t> CDF in Functions group » select </a:t>
                      </a:r>
                      <a:r>
                        <a:rPr lang="en-US" sz="2400" kern="1200" dirty="0" err="1">
                          <a:effectLst/>
                        </a:rPr>
                        <a:t>CDF.Normal</a:t>
                      </a:r>
                      <a:r>
                        <a:rPr lang="en-US" sz="2400" kern="1200" dirty="0">
                          <a:effectLst/>
                        </a:rPr>
                        <a:t> in Functions and Special Variables Box and double click » select weight In Type &amp; Label box and transfer</a:t>
                      </a:r>
                      <a:r>
                        <a:rPr lang="en-US" sz="2400" kern="1200" baseline="0" dirty="0">
                          <a:effectLst/>
                        </a:rPr>
                        <a:t> </a:t>
                      </a:r>
                      <a:r>
                        <a:rPr lang="en-US" sz="2400" kern="1200" dirty="0">
                          <a:effectLst/>
                        </a:rPr>
                        <a:t>into numeric expression box, type 63.4 and 12.5 in place of ?, ? » press Ok » Change existing variable » Ok</a:t>
                      </a:r>
                      <a:endParaRPr lang="en-US" sz="24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37" y="3552967"/>
            <a:ext cx="2819400" cy="2667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362" y="3552967"/>
            <a:ext cx="3025775" cy="2667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74374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05136" y="160360"/>
            <a:ext cx="7620000" cy="5766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Sampling Distribution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54138" y="1156649"/>
            <a:ext cx="6777037" cy="4299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Simulating Sampling from SPSS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707219"/>
              </p:ext>
            </p:extLst>
          </p:nvPr>
        </p:nvGraphicFramePr>
        <p:xfrm>
          <a:off x="382137" y="1632040"/>
          <a:ext cx="8325135" cy="1828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32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20.12. </a:t>
                      </a:r>
                      <a:r>
                        <a:rPr lang="en-US" sz="2400" kern="1200" dirty="0">
                          <a:effectLst/>
                        </a:rPr>
                        <a:t>Open blank SPSS Data Editor » file » open » syntax » open syntax dialog box » select Syntax (*.</a:t>
                      </a:r>
                      <a:r>
                        <a:rPr lang="en-US" sz="2400" kern="1200" dirty="0" err="1">
                          <a:effectLst/>
                        </a:rPr>
                        <a:t>sps</a:t>
                      </a:r>
                      <a:r>
                        <a:rPr lang="en-US" sz="2400" kern="1200" dirty="0">
                          <a:effectLst/>
                        </a:rPr>
                        <a:t>) as file type » select Local C drive  » Program files (x86) » IBM  » SPSS  » Statistics  » 22  » samples  » English  » click </a:t>
                      </a:r>
                      <a:r>
                        <a:rPr lang="en-US" sz="2400" kern="1200" dirty="0" err="1">
                          <a:effectLst/>
                        </a:rPr>
                        <a:t>Createdata.sps</a:t>
                      </a:r>
                      <a:r>
                        <a:rPr lang="en-US" sz="2400" kern="1200" dirty="0">
                          <a:effectLst/>
                        </a:rPr>
                        <a:t>  » open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52" y="3524797"/>
            <a:ext cx="4438650" cy="29749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436423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55887" y="168323"/>
            <a:ext cx="3505200" cy="548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Syntax Editor 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152855"/>
              </p:ext>
            </p:extLst>
          </p:nvPr>
        </p:nvGraphicFramePr>
        <p:xfrm>
          <a:off x="629503" y="1112520"/>
          <a:ext cx="7884994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884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20.13. </a:t>
                      </a:r>
                      <a:r>
                        <a:rPr lang="en-US" sz="2400" kern="1200" dirty="0">
                          <a:effectLst/>
                        </a:rPr>
                        <a:t>INPUT PROGRAM » type 1 to 50 for LOOP #i  » type sample1 to sample100 for  DO REPEAT x » type (60,10) for COMPUTE x=RV.NORMAL » go to menu bar » run » click All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9064"/>
            <a:ext cx="3733800" cy="2209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19064"/>
            <a:ext cx="2971800" cy="2209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90864"/>
            <a:ext cx="3048000" cy="8143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262277"/>
            <a:ext cx="2822575" cy="8143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>
            <a:off x="4724400" y="4933664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98543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80280" y="180833"/>
            <a:ext cx="7253785" cy="5527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sz="3400" b="1" dirty="0">
                <a:latin typeface="+mn-lt"/>
              </a:rPr>
              <a:t>Sampling Distribution of Means­</a:t>
            </a:r>
          </a:p>
        </p:txBody>
      </p:sp>
      <p:sp>
        <p:nvSpPr>
          <p:cNvPr id="3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8563" y="1143000"/>
            <a:ext cx="4872037" cy="5029200"/>
          </a:xfrm>
          <a:prstGeom prst="rect">
            <a:avLst/>
          </a:prstGeom>
          <a:blipFill rotWithShape="1">
            <a:blip r:embed="rId2"/>
            <a:stretch>
              <a:fillRect t="-242" r="-1372" b="-8222"/>
            </a:stretch>
          </a:blip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noFill/>
              </a:rPr>
              <a:t> </a:t>
            </a:r>
            <a:endParaRPr lang="en-GB" dirty="0">
              <a:noFill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3124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10733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27124" y="136525"/>
            <a:ext cx="7886700" cy="1325563"/>
          </a:xfrm>
        </p:spPr>
        <p:txBody>
          <a:bodyPr/>
          <a:lstStyle/>
          <a:p>
            <a:pPr algn="ctr"/>
            <a:r>
              <a:rPr lang="en-US" sz="4400" b="1" dirty="0">
                <a:latin typeface="+mn-lt"/>
              </a:rPr>
              <a:t>Key Terms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896507"/>
              </p:ext>
            </p:extLst>
          </p:nvPr>
        </p:nvGraphicFramePr>
        <p:xfrm>
          <a:off x="990599" y="1761502"/>
          <a:ext cx="7196796" cy="33349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9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9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Binomial distribution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Central limit theorem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Commutative probability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Normal density function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Normal distribution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Poisson distributions 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Random variable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Sampling distribution­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Simulation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SPSS Syntax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Standard error of mean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73" marR="685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53B355-C6CE-4EBC-8302-DFA9CA52BA53}" type="slidenum">
              <a:rPr lang="en-US" smtClean="0">
                <a:solidFill>
                  <a:srgbClr val="FEFEFE"/>
                </a:solidFill>
              </a:rPr>
              <a:pPr eaLnBrk="1" hangingPunct="1"/>
              <a:t>27</a:t>
            </a:fld>
            <a:endParaRPr lang="en-US">
              <a:solidFill>
                <a:srgbClr val="FEFEFE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79668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21809" y="1083860"/>
            <a:ext cx="6839803" cy="3276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Explain the concept of normal density function for continuous random variables</a:t>
            </a:r>
          </a:p>
          <a:p>
            <a:r>
              <a:rPr lang="en-US" altLang="en-US" sz="2400" dirty="0"/>
              <a:t>Demonstrate the steps used in SPSS to execute </a:t>
            </a:r>
            <a:r>
              <a:rPr lang="en-IN" altLang="en-US" sz="2400" dirty="0"/>
              <a:t>normal probabilities for normal distributed variables</a:t>
            </a:r>
            <a:endParaRPr lang="en-US" altLang="en-US" sz="2400" dirty="0"/>
          </a:p>
          <a:p>
            <a:r>
              <a:rPr lang="en-IN" altLang="en-US" sz="2400" dirty="0"/>
              <a:t>Explain the concept of sampling distribution</a:t>
            </a:r>
            <a:endParaRPr lang="en-US" altLang="en-US" sz="2400" dirty="0"/>
          </a:p>
          <a:p>
            <a:r>
              <a:rPr lang="en-IN" altLang="en-US" sz="2400" dirty="0"/>
              <a:t>Demonstrate the simulation of desired sample through SPSS Syntax programming language</a:t>
            </a:r>
            <a:endParaRPr lang="en-US" altLang="en-US" sz="2400" dirty="0"/>
          </a:p>
          <a:p>
            <a:r>
              <a:rPr lang="en-IN" altLang="en-US" sz="2400" dirty="0"/>
              <a:t>Use SPSS in simulating a data set</a:t>
            </a:r>
            <a:endParaRPr lang="en-US" altLang="en-US" sz="2400" dirty="0"/>
          </a:p>
          <a:p>
            <a:r>
              <a:rPr lang="en-IN" altLang="en-US" sz="2400" dirty="0"/>
              <a:t>Describe the shape and statistics of sampling distribution derived from simulated data</a:t>
            </a:r>
            <a:endParaRPr lang="en-US" alt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06365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199" y="171736"/>
            <a:ext cx="7350457" cy="5652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Introduction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5584" y="1343404"/>
            <a:ext cx="7841562" cy="4852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2400" dirty="0"/>
              <a:t>The random sample can be generated either for a particular experiment or in the existing population elements. </a:t>
            </a:r>
          </a:p>
          <a:p>
            <a:pPr algn="just">
              <a:defRPr/>
            </a:pPr>
            <a:r>
              <a:rPr lang="en-US" sz="2400" dirty="0"/>
              <a:t>The chapter also highlights the probability distributions and sampling distribution. The probability distributions are manifested by mathematical functions, indicating the probabilities of occurrence of all possible outcomes in a particular experiment.</a:t>
            </a:r>
          </a:p>
          <a:p>
            <a:pPr algn="just">
              <a:defRPr/>
            </a:pPr>
            <a:r>
              <a:rPr lang="en-US" sz="2400" dirty="0"/>
              <a:t>The probability distributions are categorized into discrete and continuous based on the nature of the random variable as incorporated in the analysis.</a:t>
            </a:r>
          </a:p>
          <a:p>
            <a:pPr algn="just">
              <a:defRPr/>
            </a:pPr>
            <a:r>
              <a:rPr lang="en-US" sz="2400" dirty="0"/>
              <a:t>The chapter also focuses on the application of sampling distribution in order to make inferences about unknown population parameters. </a:t>
            </a:r>
          </a:p>
          <a:p>
            <a:pPr marL="69850" indent="0" algn="just">
              <a:buFont typeface="Wingdings 2" panose="05020102010507070707" pitchFamily="18" charset="2"/>
              <a:buNone/>
              <a:defRPr/>
            </a:pPr>
            <a:r>
              <a:rPr lang="en-US" sz="2400" dirty="0"/>
              <a:t>  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26710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32203" y="186187"/>
            <a:ext cx="8263719" cy="454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Generating a Random Sample 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236010" y="1439924"/>
            <a:ext cx="6777038" cy="9129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Generating Random Sample for an Experiment</a:t>
            </a:r>
          </a:p>
          <a:p>
            <a:pPr marL="69850" indent="0">
              <a:buFont typeface="Wingdings 2" panose="05020102010507070707" pitchFamily="18" charset="2"/>
              <a:buNone/>
              <a:defRPr/>
            </a:pPr>
            <a:r>
              <a:rPr lang="en-US" sz="2400" dirty="0"/>
              <a:t>Generate Variables, Data and Missing Values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564314"/>
              </p:ext>
            </p:extLst>
          </p:nvPr>
        </p:nvGraphicFramePr>
        <p:xfrm>
          <a:off x="1236010" y="2557494"/>
          <a:ext cx="6656103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65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20.1. </a:t>
                      </a:r>
                      <a:r>
                        <a:rPr lang="en-US" sz="2400" kern="1200" dirty="0">
                          <a:effectLst/>
                        </a:rPr>
                        <a:t>Open blank SPSS Data Editor » Create two variables:  roll and outcome » Type 1 to 20 for roll in Data View » Outcome – remains empty » Consider as missing values » Save as random</a:t>
                      </a:r>
                      <a:endParaRPr lang="en-US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97" y="4444621"/>
            <a:ext cx="2819400" cy="17176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60" y="4444621"/>
            <a:ext cx="2522537" cy="17176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402253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8328" y="183109"/>
            <a:ext cx="7024688" cy="5072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Generate Outcome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575918"/>
              </p:ext>
            </p:extLst>
          </p:nvPr>
        </p:nvGraphicFramePr>
        <p:xfrm>
          <a:off x="313898" y="1038496"/>
          <a:ext cx="8570794" cy="20232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857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328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effectLst/>
                        </a:rPr>
                        <a:t>Exhibit 20.2. </a:t>
                      </a:r>
                      <a:r>
                        <a:rPr lang="en-US" sz="2000" kern="1200" dirty="0">
                          <a:effectLst/>
                        </a:rPr>
                        <a:t>Use data set random » transform » compute variable » type outcome in Target variable box » select and click on Random Numbers »  select RV. Uniform in Functions and Special Variables box » type 1, 7 in the numerical expression box » type </a:t>
                      </a:r>
                      <a:r>
                        <a:rPr lang="en-US" sz="2000" kern="1200" dirty="0" err="1">
                          <a:effectLst/>
                        </a:rPr>
                        <a:t>Trunc</a:t>
                      </a:r>
                      <a:r>
                        <a:rPr lang="en-US" sz="2000" kern="1200" dirty="0">
                          <a:effectLst/>
                        </a:rPr>
                        <a:t> in front of RV. Uniform as </a:t>
                      </a:r>
                      <a:r>
                        <a:rPr lang="en-US" sz="2000" kern="1200" dirty="0" err="1">
                          <a:effectLst/>
                        </a:rPr>
                        <a:t>Trunc</a:t>
                      </a:r>
                      <a:r>
                        <a:rPr lang="en-US" sz="2000" kern="1200" dirty="0">
                          <a:effectLst/>
                        </a:rPr>
                        <a:t> (RV.UNIFORM(1,7)) » press Ok » Change existing variable » press Ok</a:t>
                      </a: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72" y="3449863"/>
            <a:ext cx="3962400" cy="304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55792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8643" y="187656"/>
            <a:ext cx="8224979" cy="522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Random Number Output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491620" y="3521120"/>
            <a:ext cx="6777038" cy="5095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Generating Random Sample Case Wise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77" y="1455760"/>
            <a:ext cx="2895600" cy="1828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40" y="1447800"/>
            <a:ext cx="2649537" cy="1828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303473"/>
              </p:ext>
            </p:extLst>
          </p:nvPr>
        </p:nvGraphicFramePr>
        <p:xfrm>
          <a:off x="1491620" y="4114800"/>
          <a:ext cx="6179023" cy="16554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17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Exhibit 20.3. </a:t>
                      </a:r>
                      <a:r>
                        <a:rPr lang="en-US" sz="2400" kern="1200" dirty="0">
                          <a:effectLst/>
                        </a:rPr>
                        <a:t>Use data set retail.sav » Data » Select cases » Select random sample of cases » Click on Sample » Select exactly and type 50 and 120 in the given options » Continue » Click </a:t>
                      </a:r>
                      <a:r>
                        <a:rPr lang="en-US" sz="2400" i="1" kern="1200" dirty="0">
                          <a:effectLst/>
                        </a:rPr>
                        <a:t>OK</a:t>
                      </a:r>
                      <a:endParaRPr lang="en-US" sz="2400" i="1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36083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9600" y="160361"/>
            <a:ext cx="7731457" cy="5936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Generating Random Sample Case Wise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42" y="1636594"/>
            <a:ext cx="3733800" cy="3657600"/>
          </a:xfrm>
          <a:prstGeom prst="rect">
            <a:avLst/>
          </a:prstGeom>
          <a:noFill/>
          <a:ln w="31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7063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7351" y="154675"/>
            <a:ext cx="7024688" cy="555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400" b="1" dirty="0">
                <a:latin typeface="+mn-lt"/>
              </a:rPr>
              <a:t>Simple Random Sample Output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243085" y="3622343"/>
            <a:ext cx="6577084" cy="2027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At the last column, one new variable filter_$ is created by SPSS having values 0 and 1,  indicating those cases that are excluded and remained in  the data set, respectively. Hence, with this procedure the cases 1, 3, 7, 16, 17 … 115, 116 and 119 are included in revised data set.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39" y="1292225"/>
            <a:ext cx="6934200" cy="20605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56848" y="6481503"/>
            <a:ext cx="3261816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>
                <a:latin typeface="+mn-lt"/>
              </a:rPr>
              <a:t>Lokesh Jasrai (2020), SAGE TEXTS</a:t>
            </a:r>
          </a:p>
        </p:txBody>
      </p:sp>
    </p:spTree>
    <p:extLst>
      <p:ext uri="{BB962C8B-B14F-4D97-AF65-F5344CB8AC3E}">
        <p14:creationId xmlns:p14="http://schemas.microsoft.com/office/powerpoint/2010/main" val="9102862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1404</Words>
  <Application>Microsoft Office PowerPoint</Application>
  <PresentationFormat>On-screen Show (4:3)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Wingdings 2</vt:lpstr>
      <vt:lpstr>2_Custom Design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Terms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Shruti Gupta</cp:lastModifiedBy>
  <cp:revision>125</cp:revision>
  <dcterms:created xsi:type="dcterms:W3CDTF">2016-03-11T09:55:25Z</dcterms:created>
  <dcterms:modified xsi:type="dcterms:W3CDTF">2020-12-08T09:52:16Z</dcterms:modified>
</cp:coreProperties>
</file>