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 id="2147483709" r:id="rId3"/>
  </p:sldMasterIdLst>
  <p:notesMasterIdLst>
    <p:notesMasterId r:id="rId32"/>
  </p:notesMasterIdLst>
  <p:handoutMasterIdLst>
    <p:handoutMasterId r:id="rId33"/>
  </p:handoutMasterIdLst>
  <p:sldIdLst>
    <p:sldId id="259" r:id="rId4"/>
    <p:sldId id="257" r:id="rId5"/>
    <p:sldId id="260" r:id="rId6"/>
    <p:sldId id="264" r:id="rId7"/>
    <p:sldId id="261" r:id="rId8"/>
    <p:sldId id="265" r:id="rId9"/>
    <p:sldId id="262" r:id="rId10"/>
    <p:sldId id="266" r:id="rId11"/>
    <p:sldId id="263" r:id="rId12"/>
    <p:sldId id="258" r:id="rId13"/>
    <p:sldId id="267" r:id="rId14"/>
    <p:sldId id="268" r:id="rId15"/>
    <p:sldId id="269" r:id="rId16"/>
    <p:sldId id="270" r:id="rId17"/>
    <p:sldId id="271" r:id="rId18"/>
    <p:sldId id="272" r:id="rId19"/>
    <p:sldId id="273" r:id="rId20"/>
    <p:sldId id="274" r:id="rId21"/>
    <p:sldId id="275" r:id="rId22"/>
    <p:sldId id="276" r:id="rId23"/>
    <p:sldId id="278" r:id="rId24"/>
    <p:sldId id="277" r:id="rId25"/>
    <p:sldId id="280" r:id="rId26"/>
    <p:sldId id="282" r:id="rId27"/>
    <p:sldId id="281" r:id="rId28"/>
    <p:sldId id="284" r:id="rId29"/>
    <p:sldId id="283" r:id="rId30"/>
    <p:sldId id="28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06" autoAdjust="0"/>
    <p:restoredTop sz="94694"/>
  </p:normalViewPr>
  <p:slideViewPr>
    <p:cSldViewPr snapToGrid="0" snapToObjects="1">
      <p:cViewPr varScale="1">
        <p:scale>
          <a:sx n="68" d="100"/>
          <a:sy n="68" d="100"/>
        </p:scale>
        <p:origin x="1626" y="7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70" d="100"/>
          <a:sy n="170" d="100"/>
        </p:scale>
        <p:origin x="5376"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ka Mathur" userId="d4b421e2-2f78-4dc1-886e-5f1c5f4170d8" providerId="ADAL" clId="{C5BF768F-3591-094D-8F17-2A52D1EEEC96}"/>
    <pc:docChg chg="modSld">
      <pc:chgData name="Kanika Mathur" userId="d4b421e2-2f78-4dc1-886e-5f1c5f4170d8" providerId="ADAL" clId="{C5BF768F-3591-094D-8F17-2A52D1EEEC96}" dt="2020-04-01T13:24:33.381" v="5"/>
      <pc:docMkLst>
        <pc:docMk/>
      </pc:docMkLst>
      <pc:sldChg chg="setBg">
        <pc:chgData name="Kanika Mathur" userId="d4b421e2-2f78-4dc1-886e-5f1c5f4170d8" providerId="ADAL" clId="{C5BF768F-3591-094D-8F17-2A52D1EEEC96}" dt="2020-04-01T13:24:28.559" v="3"/>
        <pc:sldMkLst>
          <pc:docMk/>
          <pc:sldMk cId="172463319" sldId="257"/>
        </pc:sldMkLst>
      </pc:sldChg>
      <pc:sldChg chg="setBg">
        <pc:chgData name="Kanika Mathur" userId="d4b421e2-2f78-4dc1-886e-5f1c5f4170d8" providerId="ADAL" clId="{C5BF768F-3591-094D-8F17-2A52D1EEEC96}" dt="2020-04-01T13:24:33.381" v="5"/>
        <pc:sldMkLst>
          <pc:docMk/>
          <pc:sldMk cId="1779225914" sldId="258"/>
        </pc:sldMkLst>
      </pc:sldChg>
      <pc:sldChg chg="setBg">
        <pc:chgData name="Kanika Mathur" userId="d4b421e2-2f78-4dc1-886e-5f1c5f4170d8" providerId="ADAL" clId="{C5BF768F-3591-094D-8F17-2A52D1EEEC96}" dt="2020-04-01T13:24:24.074" v="1"/>
        <pc:sldMkLst>
          <pc:docMk/>
          <pc:sldMk cId="164949591" sldId="259"/>
        </pc:sldMkLst>
      </pc:sldChg>
    </pc:docChg>
  </pc:docChgLst>
  <pc:docChgLst>
    <pc:chgData name="Kanika Mathur" userId="d4b421e2-2f78-4dc1-886e-5f1c5f4170d8" providerId="ADAL" clId="{FEA5C985-96BF-E74E-B1D7-D349DCE25A47}"/>
    <pc:docChg chg="modSld">
      <pc:chgData name="Kanika Mathur" userId="d4b421e2-2f78-4dc1-886e-5f1c5f4170d8" providerId="ADAL" clId="{FEA5C985-96BF-E74E-B1D7-D349DCE25A47}" dt="2020-04-01T13:00:28.035" v="5"/>
      <pc:docMkLst>
        <pc:docMk/>
      </pc:docMkLst>
      <pc:sldChg chg="setBg">
        <pc:chgData name="Kanika Mathur" userId="d4b421e2-2f78-4dc1-886e-5f1c5f4170d8" providerId="ADAL" clId="{FEA5C985-96BF-E74E-B1D7-D349DCE25A47}" dt="2020-04-01T12:59:48.320" v="3"/>
        <pc:sldMkLst>
          <pc:docMk/>
          <pc:sldMk cId="172463319" sldId="257"/>
        </pc:sldMkLst>
      </pc:sldChg>
      <pc:sldChg chg="setBg">
        <pc:chgData name="Kanika Mathur" userId="d4b421e2-2f78-4dc1-886e-5f1c5f4170d8" providerId="ADAL" clId="{FEA5C985-96BF-E74E-B1D7-D349DCE25A47}" dt="2020-04-01T13:00:28.035" v="5"/>
        <pc:sldMkLst>
          <pc:docMk/>
          <pc:sldMk cId="1779225914" sldId="258"/>
        </pc:sldMkLst>
      </pc:sldChg>
      <pc:sldChg chg="setBg">
        <pc:chgData name="Kanika Mathur" userId="d4b421e2-2f78-4dc1-886e-5f1c5f4170d8" providerId="ADAL" clId="{FEA5C985-96BF-E74E-B1D7-D349DCE25A47}" dt="2020-04-01T12:59:37.379" v="1"/>
        <pc:sldMkLst>
          <pc:docMk/>
          <pc:sldMk cId="164949591" sldId="259"/>
        </pc:sldMkLst>
      </pc:sldChg>
    </pc:docChg>
  </pc:docChgLst>
  <pc:docChgLst>
    <pc:chgData name="Kanika Mathur" userId="d4b421e2-2f78-4dc1-886e-5f1c5f4170d8" providerId="ADAL" clId="{C84C1976-AED1-8F43-8B9E-BD4862D042CA}"/>
    <pc:docChg chg="modSld modMainMaster">
      <pc:chgData name="Kanika Mathur" userId="d4b421e2-2f78-4dc1-886e-5f1c5f4170d8" providerId="ADAL" clId="{C84C1976-AED1-8F43-8B9E-BD4862D042CA}" dt="2020-04-01T14:01:08.056" v="9"/>
      <pc:docMkLst>
        <pc:docMk/>
      </pc:docMkLst>
      <pc:sldChg chg="setBg">
        <pc:chgData name="Kanika Mathur" userId="d4b421e2-2f78-4dc1-886e-5f1c5f4170d8" providerId="ADAL" clId="{C84C1976-AED1-8F43-8B9E-BD4862D042CA}" dt="2020-04-01T14:01:05.383" v="8"/>
        <pc:sldMkLst>
          <pc:docMk/>
          <pc:sldMk cId="172463319" sldId="257"/>
        </pc:sldMkLst>
      </pc:sldChg>
      <pc:sldChg chg="setBg">
        <pc:chgData name="Kanika Mathur" userId="d4b421e2-2f78-4dc1-886e-5f1c5f4170d8" providerId="ADAL" clId="{C84C1976-AED1-8F43-8B9E-BD4862D042CA}" dt="2020-04-01T14:01:08.056" v="9"/>
        <pc:sldMkLst>
          <pc:docMk/>
          <pc:sldMk cId="1779225914" sldId="258"/>
        </pc:sldMkLst>
      </pc:sldChg>
      <pc:sldChg chg="setBg">
        <pc:chgData name="Kanika Mathur" userId="d4b421e2-2f78-4dc1-886e-5f1c5f4170d8" providerId="ADAL" clId="{C84C1976-AED1-8F43-8B9E-BD4862D042CA}" dt="2020-04-01T14:00:26.280" v="1"/>
        <pc:sldMkLst>
          <pc:docMk/>
          <pc:sldMk cId="164949591" sldId="259"/>
        </pc:sldMkLst>
      </pc:sldChg>
      <pc:sldMasterChg chg="setBg">
        <pc:chgData name="Kanika Mathur" userId="d4b421e2-2f78-4dc1-886e-5f1c5f4170d8" providerId="ADAL" clId="{C84C1976-AED1-8F43-8B9E-BD4862D042CA}" dt="2020-04-01T14:00:41.823" v="3"/>
        <pc:sldMasterMkLst>
          <pc:docMk/>
          <pc:sldMasterMk cId="68014301" sldId="2147483685"/>
        </pc:sldMasterMkLst>
      </pc:sldMasterChg>
      <pc:sldMasterChg chg="setBg">
        <pc:chgData name="Kanika Mathur" userId="d4b421e2-2f78-4dc1-886e-5f1c5f4170d8" providerId="ADAL" clId="{C84C1976-AED1-8F43-8B9E-BD4862D042CA}" dt="2020-04-01T14:00:46.991" v="5"/>
        <pc:sldMasterMkLst>
          <pc:docMk/>
          <pc:sldMasterMk cId="682196783" sldId="2147483697"/>
        </pc:sldMasterMkLst>
      </pc:sldMasterChg>
      <pc:sldMasterChg chg="setBg">
        <pc:chgData name="Kanika Mathur" userId="d4b421e2-2f78-4dc1-886e-5f1c5f4170d8" providerId="ADAL" clId="{C84C1976-AED1-8F43-8B9E-BD4862D042CA}" dt="2020-04-01T14:00:52.320" v="7"/>
        <pc:sldMasterMkLst>
          <pc:docMk/>
          <pc:sldMasterMk cId="473419242" sldId="2147483709"/>
        </pc:sldMasterMkLst>
      </pc:sldMasterChg>
    </pc:docChg>
  </pc:docChgLst>
  <pc:docChgLst>
    <pc:chgData name="Kanika Mathur" userId="d4b421e2-2f78-4dc1-886e-5f1c5f4170d8" providerId="ADAL" clId="{2066AAC0-1AC7-C64E-8BB3-D22541843B54}"/>
    <pc:docChg chg="modSld">
      <pc:chgData name="Kanika Mathur" userId="d4b421e2-2f78-4dc1-886e-5f1c5f4170d8" providerId="ADAL" clId="{2066AAC0-1AC7-C64E-8BB3-D22541843B54}" dt="2020-04-01T13:40:33.262" v="5"/>
      <pc:docMkLst>
        <pc:docMk/>
      </pc:docMkLst>
      <pc:sldChg chg="setBg">
        <pc:chgData name="Kanika Mathur" userId="d4b421e2-2f78-4dc1-886e-5f1c5f4170d8" providerId="ADAL" clId="{2066AAC0-1AC7-C64E-8BB3-D22541843B54}" dt="2020-04-01T13:40:28.386" v="3"/>
        <pc:sldMkLst>
          <pc:docMk/>
          <pc:sldMk cId="172463319" sldId="257"/>
        </pc:sldMkLst>
      </pc:sldChg>
      <pc:sldChg chg="setBg">
        <pc:chgData name="Kanika Mathur" userId="d4b421e2-2f78-4dc1-886e-5f1c5f4170d8" providerId="ADAL" clId="{2066AAC0-1AC7-C64E-8BB3-D22541843B54}" dt="2020-04-01T13:40:33.262" v="5"/>
        <pc:sldMkLst>
          <pc:docMk/>
          <pc:sldMk cId="1779225914" sldId="258"/>
        </pc:sldMkLst>
      </pc:sldChg>
      <pc:sldChg chg="setBg">
        <pc:chgData name="Kanika Mathur" userId="d4b421e2-2f78-4dc1-886e-5f1c5f4170d8" providerId="ADAL" clId="{2066AAC0-1AC7-C64E-8BB3-D22541843B54}" dt="2020-04-01T13:40:23.051" v="1"/>
        <pc:sldMkLst>
          <pc:docMk/>
          <pc:sldMk cId="164949591" sldId="259"/>
        </pc:sldMkLst>
      </pc:sldChg>
    </pc:docChg>
  </pc:docChgLst>
  <pc:docChgLst>
    <pc:chgData name="Shruti Gupta" userId="efc20510-ac0f-4b78-ab9b-febf1b22575a" providerId="ADAL" clId="{C3A1E8DF-0CEF-44AA-9D22-FAE6CF4059E0}"/>
    <pc:docChg chg="modSld">
      <pc:chgData name="Shruti Gupta" userId="efc20510-ac0f-4b78-ab9b-febf1b22575a" providerId="ADAL" clId="{C3A1E8DF-0CEF-44AA-9D22-FAE6CF4059E0}" dt="2020-08-05T09:48:34.108" v="2" actId="20577"/>
      <pc:docMkLst>
        <pc:docMk/>
      </pc:docMkLst>
      <pc:sldChg chg="modSp mod">
        <pc:chgData name="Shruti Gupta" userId="efc20510-ac0f-4b78-ab9b-febf1b22575a" providerId="ADAL" clId="{C3A1E8DF-0CEF-44AA-9D22-FAE6CF4059E0}" dt="2020-08-05T09:48:21.886" v="1" actId="20577"/>
        <pc:sldMkLst>
          <pc:docMk/>
          <pc:sldMk cId="172463319" sldId="257"/>
        </pc:sldMkLst>
        <pc:spChg chg="mod">
          <ac:chgData name="Shruti Gupta" userId="efc20510-ac0f-4b78-ab9b-febf1b22575a" providerId="ADAL" clId="{C3A1E8DF-0CEF-44AA-9D22-FAE6CF4059E0}" dt="2020-08-05T09:48:21.886" v="1" actId="20577"/>
          <ac:spMkLst>
            <pc:docMk/>
            <pc:sldMk cId="172463319" sldId="257"/>
            <ac:spMk id="3" creationId="{00000000-0000-0000-0000-000000000000}"/>
          </ac:spMkLst>
        </pc:spChg>
      </pc:sldChg>
      <pc:sldChg chg="modSp mod">
        <pc:chgData name="Shruti Gupta" userId="efc20510-ac0f-4b78-ab9b-febf1b22575a" providerId="ADAL" clId="{C3A1E8DF-0CEF-44AA-9D22-FAE6CF4059E0}" dt="2020-08-05T09:48:34.108" v="2" actId="20577"/>
        <pc:sldMkLst>
          <pc:docMk/>
          <pc:sldMk cId="3837638071" sldId="261"/>
        </pc:sldMkLst>
        <pc:graphicFrameChg chg="modGraphic">
          <ac:chgData name="Shruti Gupta" userId="efc20510-ac0f-4b78-ab9b-febf1b22575a" providerId="ADAL" clId="{C3A1E8DF-0CEF-44AA-9D22-FAE6CF4059E0}" dt="2020-08-05T09:48:34.108" v="2" actId="20577"/>
          <ac:graphicFrameMkLst>
            <pc:docMk/>
            <pc:sldMk cId="3837638071" sldId="261"/>
            <ac:graphicFrameMk id="5" creationId="{00000000-0000-0000-0000-000000000000}"/>
          </ac:graphicFrameMkLst>
        </pc:graphicFrameChg>
      </pc:sldChg>
    </pc:docChg>
  </pc:docChgLst>
  <pc:docChgLst>
    <pc:chgData name="Kanika Mathur" userId="d4b421e2-2f78-4dc1-886e-5f1c5f4170d8" providerId="ADAL" clId="{54B59F0C-F807-434B-992E-1402969F20AA}"/>
    <pc:docChg chg="modMainMaster">
      <pc:chgData name="Kanika Mathur" userId="d4b421e2-2f78-4dc1-886e-5f1c5f4170d8" providerId="ADAL" clId="{54B59F0C-F807-434B-992E-1402969F20AA}" dt="2020-06-05T09:02:34.359" v="5"/>
      <pc:docMkLst>
        <pc:docMk/>
      </pc:docMkLst>
      <pc:sldMasterChg chg="setBg">
        <pc:chgData name="Kanika Mathur" userId="d4b421e2-2f78-4dc1-886e-5f1c5f4170d8" providerId="ADAL" clId="{54B59F0C-F807-434B-992E-1402969F20AA}" dt="2020-06-05T09:02:22.318" v="1"/>
        <pc:sldMasterMkLst>
          <pc:docMk/>
          <pc:sldMasterMk cId="68014301" sldId="2147483685"/>
        </pc:sldMasterMkLst>
      </pc:sldMasterChg>
      <pc:sldMasterChg chg="setBg">
        <pc:chgData name="Kanika Mathur" userId="d4b421e2-2f78-4dc1-886e-5f1c5f4170d8" providerId="ADAL" clId="{54B59F0C-F807-434B-992E-1402969F20AA}" dt="2020-06-05T09:02:28.493" v="3"/>
        <pc:sldMasterMkLst>
          <pc:docMk/>
          <pc:sldMasterMk cId="682196783" sldId="2147483697"/>
        </pc:sldMasterMkLst>
      </pc:sldMasterChg>
      <pc:sldMasterChg chg="setBg">
        <pc:chgData name="Kanika Mathur" userId="d4b421e2-2f78-4dc1-886e-5f1c5f4170d8" providerId="ADAL" clId="{54B59F0C-F807-434B-992E-1402969F20AA}" dt="2020-06-05T09:02:34.359" v="5"/>
        <pc:sldMasterMkLst>
          <pc:docMk/>
          <pc:sldMasterMk cId="473419242" sldId="2147483709"/>
        </pc:sldMasterMkLst>
      </pc:sldMasterChg>
    </pc:docChg>
  </pc:docChgLst>
  <pc:docChgLst>
    <pc:chgData name="Kanika Mathur" userId="d4b421e2-2f78-4dc1-886e-5f1c5f4170d8" providerId="ADAL" clId="{A0953153-7851-1C43-B5DB-DD679E96005A}"/>
    <pc:docChg chg="modMainMaster">
      <pc:chgData name="Kanika Mathur" userId="d4b421e2-2f78-4dc1-886e-5f1c5f4170d8" providerId="ADAL" clId="{A0953153-7851-1C43-B5DB-DD679E96005A}" dt="2020-06-05T08:31:17.790" v="5"/>
      <pc:docMkLst>
        <pc:docMk/>
      </pc:docMkLst>
      <pc:sldMasterChg chg="setBg">
        <pc:chgData name="Kanika Mathur" userId="d4b421e2-2f78-4dc1-886e-5f1c5f4170d8" providerId="ADAL" clId="{A0953153-7851-1C43-B5DB-DD679E96005A}" dt="2020-06-05T08:31:02.557" v="1"/>
        <pc:sldMasterMkLst>
          <pc:docMk/>
          <pc:sldMasterMk cId="68014301" sldId="2147483685"/>
        </pc:sldMasterMkLst>
      </pc:sldMasterChg>
      <pc:sldMasterChg chg="setBg">
        <pc:chgData name="Kanika Mathur" userId="d4b421e2-2f78-4dc1-886e-5f1c5f4170d8" providerId="ADAL" clId="{A0953153-7851-1C43-B5DB-DD679E96005A}" dt="2020-06-05T08:31:10.246" v="3"/>
        <pc:sldMasterMkLst>
          <pc:docMk/>
          <pc:sldMasterMk cId="682196783" sldId="2147483697"/>
        </pc:sldMasterMkLst>
      </pc:sldMasterChg>
      <pc:sldMasterChg chg="setBg">
        <pc:chgData name="Kanika Mathur" userId="d4b421e2-2f78-4dc1-886e-5f1c5f4170d8" providerId="ADAL" clId="{A0953153-7851-1C43-B5DB-DD679E96005A}" dt="2020-06-05T08:31:17.790" v="5"/>
        <pc:sldMasterMkLst>
          <pc:docMk/>
          <pc:sldMasterMk cId="473419242" sldId="2147483709"/>
        </pc:sldMasterMkLst>
      </pc:sldMasterChg>
    </pc:docChg>
  </pc:docChgLst>
  <pc:docChgLst>
    <pc:chgData name="Kanika Mathur" userId="d4b421e2-2f78-4dc1-886e-5f1c5f4170d8" providerId="ADAL" clId="{E0B99FBB-89C9-CB4B-8566-F06F894F32BB}"/>
    <pc:docChg chg="modSld modMainMaster">
      <pc:chgData name="Kanika Mathur" userId="d4b421e2-2f78-4dc1-886e-5f1c5f4170d8" providerId="ADAL" clId="{E0B99FBB-89C9-CB4B-8566-F06F894F32BB}" dt="2020-06-05T04:22:26.089" v="6"/>
      <pc:docMkLst>
        <pc:docMk/>
      </pc:docMkLst>
      <pc:sldChg chg="setBg">
        <pc:chgData name="Kanika Mathur" userId="d4b421e2-2f78-4dc1-886e-5f1c5f4170d8" providerId="ADAL" clId="{E0B99FBB-89C9-CB4B-8566-F06F894F32BB}" dt="2020-06-05T04:22:26.089" v="6"/>
        <pc:sldMkLst>
          <pc:docMk/>
          <pc:sldMk cId="164949591" sldId="259"/>
        </pc:sldMkLst>
      </pc:sldChg>
      <pc:sldMasterChg chg="setBg">
        <pc:chgData name="Kanika Mathur" userId="d4b421e2-2f78-4dc1-886e-5f1c5f4170d8" providerId="ADAL" clId="{E0B99FBB-89C9-CB4B-8566-F06F894F32BB}" dt="2020-06-05T04:18:46.341" v="1"/>
        <pc:sldMasterMkLst>
          <pc:docMk/>
          <pc:sldMasterMk cId="68014301" sldId="2147483685"/>
        </pc:sldMasterMkLst>
      </pc:sldMasterChg>
      <pc:sldMasterChg chg="setBg">
        <pc:chgData name="Kanika Mathur" userId="d4b421e2-2f78-4dc1-886e-5f1c5f4170d8" providerId="ADAL" clId="{E0B99FBB-89C9-CB4B-8566-F06F894F32BB}" dt="2020-06-05T04:22:07.951" v="3"/>
        <pc:sldMasterMkLst>
          <pc:docMk/>
          <pc:sldMasterMk cId="682196783" sldId="2147483697"/>
        </pc:sldMasterMkLst>
      </pc:sldMasterChg>
      <pc:sldMasterChg chg="setBg">
        <pc:chgData name="Kanika Mathur" userId="d4b421e2-2f78-4dc1-886e-5f1c5f4170d8" providerId="ADAL" clId="{E0B99FBB-89C9-CB4B-8566-F06F894F32BB}" dt="2020-06-05T04:22:19.231" v="5"/>
        <pc:sldMasterMkLst>
          <pc:docMk/>
          <pc:sldMasterMk cId="473419242" sldId="2147483709"/>
        </pc:sldMasterMkLst>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C77BCA-DCF0-F946-8233-A7ABE3BAD15F}" type="datetimeFigureOut">
              <a:rPr lang="en-US" smtClean="0"/>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9A1FFE-FF2A-9C45-BFDE-1592D97A92F6}" type="slidenum">
              <a:rPr lang="en-US" smtClean="0"/>
              <a:t>‹#›</a:t>
            </a:fld>
            <a:endParaRPr lang="en-US"/>
          </a:p>
        </p:txBody>
      </p:sp>
    </p:spTree>
    <p:extLst>
      <p:ext uri="{BB962C8B-B14F-4D97-AF65-F5344CB8AC3E}">
        <p14:creationId xmlns:p14="http://schemas.microsoft.com/office/powerpoint/2010/main" val="30575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B42CB-6A0F-7241-912B-5D2F7B9CB09B}"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50658-7FED-A04E-B5AC-33B8213004FF}" type="slidenum">
              <a:rPr lang="en-US" smtClean="0"/>
              <a:t>‹#›</a:t>
            </a:fld>
            <a:endParaRPr lang="en-US"/>
          </a:p>
        </p:txBody>
      </p:sp>
    </p:spTree>
    <p:extLst>
      <p:ext uri="{BB962C8B-B14F-4D97-AF65-F5344CB8AC3E}">
        <p14:creationId xmlns:p14="http://schemas.microsoft.com/office/powerpoint/2010/main" val="9638353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Tree>
    <p:extLst>
      <p:ext uri="{BB962C8B-B14F-4D97-AF65-F5344CB8AC3E}">
        <p14:creationId xmlns:p14="http://schemas.microsoft.com/office/powerpoint/2010/main" val="65505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07679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7307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6614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9632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4108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820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96718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9527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80172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018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36832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643252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511369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54055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06969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153048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42387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584446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229233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679611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0780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763030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87496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715211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664909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3892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712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53319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209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47669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109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6125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143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1967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4192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652" y="5275571"/>
            <a:ext cx="8229600" cy="1070640"/>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500" b="1" dirty="0">
                <a:latin typeface="+mn-lt"/>
              </a:rPr>
              <a:t>Chapter 3</a:t>
            </a:r>
          </a:p>
          <a:p>
            <a:pPr marL="69850" algn="ctr"/>
            <a:r>
              <a:rPr lang="en-US" altLang="en-US" sz="2500" b="1" dirty="0">
                <a:latin typeface="+mn-lt"/>
              </a:rPr>
              <a:t>Displaying Data with Graphs and Charts </a:t>
            </a:r>
          </a:p>
        </p:txBody>
      </p:sp>
    </p:spTree>
    <p:extLst>
      <p:ext uri="{BB962C8B-B14F-4D97-AF65-F5344CB8AC3E}">
        <p14:creationId xmlns:p14="http://schemas.microsoft.com/office/powerpoint/2010/main" val="16494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624" y="1853821"/>
            <a:ext cx="2695575" cy="2895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149" y="2330071"/>
            <a:ext cx="35972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7922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228600"/>
            <a:ext cx="7024688"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Multiple Line Chart </a:t>
            </a:r>
          </a:p>
        </p:txBody>
      </p:sp>
      <p:sp>
        <p:nvSpPr>
          <p:cNvPr id="3" name="Content Placeholder 2"/>
          <p:cNvSpPr txBox="1">
            <a:spLocks/>
          </p:cNvSpPr>
          <p:nvPr/>
        </p:nvSpPr>
        <p:spPr>
          <a:xfrm>
            <a:off x="1561851" y="1419367"/>
            <a:ext cx="5424985" cy="120100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defRPr/>
            </a:pPr>
            <a:r>
              <a:rPr lang="en-US" sz="2400" dirty="0"/>
              <a:t>This chart is used to display the change in same measurement unit for distinct categories of two independent variables. </a:t>
            </a:r>
          </a:p>
        </p:txBody>
      </p:sp>
      <p:graphicFrame>
        <p:nvGraphicFramePr>
          <p:cNvPr id="5" name="Table 4"/>
          <p:cNvGraphicFramePr>
            <a:graphicFrameLocks noGrp="1"/>
          </p:cNvGraphicFramePr>
          <p:nvPr>
            <p:extLst>
              <p:ext uri="{D42A27DB-BD31-4B8C-83A1-F6EECF244321}">
                <p14:modId xmlns:p14="http://schemas.microsoft.com/office/powerpoint/2010/main" val="913736666"/>
              </p:ext>
            </p:extLst>
          </p:nvPr>
        </p:nvGraphicFramePr>
        <p:xfrm>
          <a:off x="1272653" y="2888107"/>
          <a:ext cx="6293893" cy="2917317"/>
        </p:xfrm>
        <a:graphic>
          <a:graphicData uri="http://schemas.openxmlformats.org/drawingml/2006/table">
            <a:tbl>
              <a:tblPr firstRow="1" firstCol="1" lastRow="1" lastCol="1" bandRow="1" bandCol="1">
                <a:tableStyleId>{5940675A-B579-460E-94D1-54222C63F5DA}</a:tableStyleId>
              </a:tblPr>
              <a:tblGrid>
                <a:gridCol w="6293893">
                  <a:extLst>
                    <a:ext uri="{9D8B030D-6E8A-4147-A177-3AD203B41FA5}">
                      <a16:colId xmlns:a16="http://schemas.microsoft.com/office/drawing/2014/main" val="20000"/>
                    </a:ext>
                  </a:extLst>
                </a:gridCol>
              </a:tblGrid>
              <a:tr h="1600200">
                <a:tc>
                  <a:txBody>
                    <a:bodyPr/>
                    <a:lstStyle/>
                    <a:p>
                      <a:pPr marL="0" marR="0" algn="just">
                        <a:lnSpc>
                          <a:spcPct val="115000"/>
                        </a:lnSpc>
                        <a:spcBef>
                          <a:spcPts val="0"/>
                        </a:spcBef>
                        <a:spcAft>
                          <a:spcPts val="0"/>
                        </a:spcAft>
                      </a:pPr>
                      <a:r>
                        <a:rPr lang="en-US" sz="2400" b="1" dirty="0">
                          <a:effectLst/>
                        </a:rPr>
                        <a:t>Exhibit 3.6. </a:t>
                      </a:r>
                      <a:r>
                        <a:rPr lang="en-US" sz="2400" dirty="0">
                          <a:effectLst/>
                        </a:rPr>
                        <a:t>Use retail.sav » Menu bar » Graphs » Legacy Dialogs » Line chart » Select Multiple Line chart » Select the option Other statistics » Select Price and transfer to first Variable box » Select Gender and transfer to Category Axis » Select Occupation and transfer to Define Lines box » Click</a:t>
                      </a:r>
                      <a:r>
                        <a:rPr lang="en-US" sz="2400" i="1" dirty="0">
                          <a:effectLst/>
                        </a:rPr>
                        <a:t> OK </a:t>
                      </a:r>
                      <a:endParaRPr lang="en-US" sz="2400" b="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2396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710" y="1851818"/>
            <a:ext cx="2600325" cy="300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1072" y="2320131"/>
            <a:ext cx="3733800"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2000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9209" y="228600"/>
            <a:ext cx="2462212" cy="457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Pie Chart </a:t>
            </a:r>
          </a:p>
        </p:txBody>
      </p:sp>
      <p:sp>
        <p:nvSpPr>
          <p:cNvPr id="3" name="Content Placeholder 2"/>
          <p:cNvSpPr txBox="1">
            <a:spLocks/>
          </p:cNvSpPr>
          <p:nvPr/>
        </p:nvSpPr>
        <p:spPr>
          <a:xfrm>
            <a:off x="1518384" y="1616123"/>
            <a:ext cx="6060743" cy="232808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pPr>
            <a:r>
              <a:rPr lang="en-US" altLang="en-US" sz="2400" dirty="0"/>
              <a:t>This chart is used to display the relative proportion of data in the form of several pies or slices; hence, tit is also known as a round chart. Each slice in the chart presents the relative proportion of the specific variable. </a:t>
            </a:r>
          </a:p>
        </p:txBody>
      </p:sp>
      <p:graphicFrame>
        <p:nvGraphicFramePr>
          <p:cNvPr id="5" name="Table 4"/>
          <p:cNvGraphicFramePr>
            <a:graphicFrameLocks noGrp="1"/>
          </p:cNvGraphicFramePr>
          <p:nvPr>
            <p:extLst>
              <p:ext uri="{D42A27DB-BD31-4B8C-83A1-F6EECF244321}">
                <p14:modId xmlns:p14="http://schemas.microsoft.com/office/powerpoint/2010/main" val="964106715"/>
              </p:ext>
            </p:extLst>
          </p:nvPr>
        </p:nvGraphicFramePr>
        <p:xfrm>
          <a:off x="1042988" y="3799861"/>
          <a:ext cx="7011537" cy="1655445"/>
        </p:xfrm>
        <a:graphic>
          <a:graphicData uri="http://schemas.openxmlformats.org/drawingml/2006/table">
            <a:tbl>
              <a:tblPr firstRow="1" firstCol="1" lastRow="1" lastCol="1" bandRow="1" bandCol="1">
                <a:tableStyleId>{5940675A-B579-460E-94D1-54222C63F5DA}</a:tableStyleId>
              </a:tblPr>
              <a:tblGrid>
                <a:gridCol w="7011537">
                  <a:extLst>
                    <a:ext uri="{9D8B030D-6E8A-4147-A177-3AD203B41FA5}">
                      <a16:colId xmlns:a16="http://schemas.microsoft.com/office/drawing/2014/main" val="20000"/>
                    </a:ext>
                  </a:extLst>
                </a:gridCol>
              </a:tblGrid>
              <a:tr h="946150">
                <a:tc>
                  <a:txBody>
                    <a:bodyPr/>
                    <a:lstStyle/>
                    <a:p>
                      <a:pPr marL="0" marR="0" algn="just">
                        <a:lnSpc>
                          <a:spcPct val="115000"/>
                        </a:lnSpc>
                        <a:spcBef>
                          <a:spcPts val="0"/>
                        </a:spcBef>
                        <a:spcAft>
                          <a:spcPts val="0"/>
                        </a:spcAft>
                      </a:pPr>
                      <a:r>
                        <a:rPr lang="en-US" sz="2400" b="1" dirty="0">
                          <a:effectLst/>
                        </a:rPr>
                        <a:t>Exhibit 3.7. </a:t>
                      </a:r>
                      <a:r>
                        <a:rPr lang="en-US" sz="2400" dirty="0">
                          <a:effectLst/>
                        </a:rPr>
                        <a:t>Use retail.sav » Menu bar » Graphs » Legacy Dialogs » Pie chart » select the option N of cases (in Pie Represent section) » Select Occupation and transfer to first Define Slice By box » Click</a:t>
                      </a:r>
                      <a:r>
                        <a:rPr lang="en-US" sz="2400" i="1" dirty="0">
                          <a:effectLst/>
                        </a:rPr>
                        <a:t> OK </a:t>
                      </a:r>
                      <a:endParaRPr lang="en-US" sz="2400" b="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04964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898" y="1732756"/>
            <a:ext cx="2781300" cy="3087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298" y="2215356"/>
            <a:ext cx="33528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11123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60979" y="171735"/>
            <a:ext cx="4062413" cy="457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US" sz="3400" b="1" dirty="0">
                <a:latin typeface="+mn-lt"/>
              </a:rPr>
              <a:t>Simple Boxplot</a:t>
            </a:r>
          </a:p>
        </p:txBody>
      </p:sp>
      <p:sp>
        <p:nvSpPr>
          <p:cNvPr id="3" name="Content Placeholder 2"/>
          <p:cNvSpPr txBox="1">
            <a:spLocks/>
          </p:cNvSpPr>
          <p:nvPr/>
        </p:nvSpPr>
        <p:spPr>
          <a:xfrm>
            <a:off x="1668438" y="1355679"/>
            <a:ext cx="5730922" cy="224619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pPr>
            <a:r>
              <a:rPr lang="en-US" altLang="en-US" sz="2400" dirty="0"/>
              <a:t>Boxplot is a specialized chart to display the overall pattern of data distribution graphically. It is useful in visualizing the various characteristics such as shape of data distribution, skewness, kurtosis and presence of outliers in a data set. </a:t>
            </a:r>
          </a:p>
        </p:txBody>
      </p:sp>
      <p:graphicFrame>
        <p:nvGraphicFramePr>
          <p:cNvPr id="5" name="Table 4"/>
          <p:cNvGraphicFramePr>
            <a:graphicFrameLocks noGrp="1"/>
          </p:cNvGraphicFramePr>
          <p:nvPr>
            <p:extLst>
              <p:ext uri="{D42A27DB-BD31-4B8C-83A1-F6EECF244321}">
                <p14:modId xmlns:p14="http://schemas.microsoft.com/office/powerpoint/2010/main" val="3845761155"/>
              </p:ext>
            </p:extLst>
          </p:nvPr>
        </p:nvGraphicFramePr>
        <p:xfrm>
          <a:off x="1490449" y="3706600"/>
          <a:ext cx="6086901" cy="2076069"/>
        </p:xfrm>
        <a:graphic>
          <a:graphicData uri="http://schemas.openxmlformats.org/drawingml/2006/table">
            <a:tbl>
              <a:tblPr firstRow="1" firstCol="1" lastRow="1" lastCol="1" bandRow="1" bandCol="1">
                <a:tableStyleId>{5940675A-B579-460E-94D1-54222C63F5DA}</a:tableStyleId>
              </a:tblPr>
              <a:tblGrid>
                <a:gridCol w="6086901">
                  <a:extLst>
                    <a:ext uri="{9D8B030D-6E8A-4147-A177-3AD203B41FA5}">
                      <a16:colId xmlns:a16="http://schemas.microsoft.com/office/drawing/2014/main" val="20000"/>
                    </a:ext>
                  </a:extLst>
                </a:gridCol>
              </a:tblGrid>
              <a:tr h="1096963">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dirty="0"/>
                        <a:t>Exhibit 3.8. </a:t>
                      </a:r>
                      <a:r>
                        <a:rPr lang="en-US" sz="2400" dirty="0"/>
                        <a:t>Use retail.sav » Menu bar » Graphs » Legacy Dialogs » Boxplot » Select Simple Boxplot » Select Overall satisfaction and transfer to first Variable box » Select Gender and transfer to Category Axis box » Click </a:t>
                      </a:r>
                      <a:r>
                        <a:rPr lang="en-US" sz="2400" i="1" dirty="0"/>
                        <a:t>OK</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02509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973" y="1816290"/>
            <a:ext cx="2786063" cy="3241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173" y="2410015"/>
            <a:ext cx="373380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282103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00300" y="197184"/>
            <a:ext cx="3733800" cy="4968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Clustered Boxplot </a:t>
            </a:r>
          </a:p>
        </p:txBody>
      </p:sp>
      <p:sp>
        <p:nvSpPr>
          <p:cNvPr id="3" name="Content Placeholder 2"/>
          <p:cNvSpPr txBox="1">
            <a:spLocks/>
          </p:cNvSpPr>
          <p:nvPr/>
        </p:nvSpPr>
        <p:spPr>
          <a:xfrm>
            <a:off x="1515469" y="1257300"/>
            <a:ext cx="6113060" cy="9906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The clustered boxplot is more complex than the simple boxplot. It is used to visualize data distribution of one metric variable with respect to two independent variables in a single graph. </a:t>
            </a:r>
          </a:p>
        </p:txBody>
      </p:sp>
      <p:graphicFrame>
        <p:nvGraphicFramePr>
          <p:cNvPr id="5" name="Table 4"/>
          <p:cNvGraphicFramePr>
            <a:graphicFrameLocks noGrp="1"/>
          </p:cNvGraphicFramePr>
          <p:nvPr>
            <p:extLst>
              <p:ext uri="{D42A27DB-BD31-4B8C-83A1-F6EECF244321}">
                <p14:modId xmlns:p14="http://schemas.microsoft.com/office/powerpoint/2010/main" val="10720987"/>
              </p:ext>
            </p:extLst>
          </p:nvPr>
        </p:nvGraphicFramePr>
        <p:xfrm>
          <a:off x="1045759" y="3036697"/>
          <a:ext cx="7052481" cy="2496693"/>
        </p:xfrm>
        <a:graphic>
          <a:graphicData uri="http://schemas.openxmlformats.org/drawingml/2006/table">
            <a:tbl>
              <a:tblPr firstRow="1" firstCol="1" lastRow="1" lastCol="1" bandRow="1" bandCol="1">
                <a:tableStyleId>{5940675A-B579-460E-94D1-54222C63F5DA}</a:tableStyleId>
              </a:tblPr>
              <a:tblGrid>
                <a:gridCol w="7052481">
                  <a:extLst>
                    <a:ext uri="{9D8B030D-6E8A-4147-A177-3AD203B41FA5}">
                      <a16:colId xmlns:a16="http://schemas.microsoft.com/office/drawing/2014/main" val="20000"/>
                    </a:ext>
                  </a:extLst>
                </a:gridCol>
              </a:tblGrid>
              <a:tr h="1577975">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3.9. </a:t>
                      </a:r>
                      <a:r>
                        <a:rPr lang="en-US" sz="2400" kern="1200" dirty="0">
                          <a:effectLst/>
                        </a:rPr>
                        <a:t>Use retail.sav » Menu bar » Graphs » Legacy Dialogs » Boxplot » Select Clustered Boxplot » Select Overall satisfaction and transfer to first Variable box » Select Gender and transfer to Category Axis box » Select Marital status and transfer to Define Clusters by box » Click </a:t>
                      </a:r>
                      <a:r>
                        <a:rPr lang="en-US" sz="2400" i="1" kern="1200" dirty="0">
                          <a:effectLst/>
                        </a:rPr>
                        <a:t>OK </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9"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67962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508" y="1905000"/>
            <a:ext cx="2606675" cy="304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6508" y="2133600"/>
            <a:ext cx="3962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144240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41562" y="128516"/>
            <a:ext cx="4343400" cy="685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Simple Scatter Plot</a:t>
            </a:r>
          </a:p>
        </p:txBody>
      </p:sp>
      <p:sp>
        <p:nvSpPr>
          <p:cNvPr id="3" name="Content Placeholder 2"/>
          <p:cNvSpPr txBox="1">
            <a:spLocks/>
          </p:cNvSpPr>
          <p:nvPr/>
        </p:nvSpPr>
        <p:spPr>
          <a:xfrm>
            <a:off x="1284595" y="1254456"/>
            <a:ext cx="6423545" cy="15240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Simple scatter plot presents linear correlation between two discrete or continuous variables. The variables measured at metric scale (interval or ratio) can be assigned at any of the axes (</a:t>
            </a:r>
            <a:r>
              <a:rPr lang="en-US" altLang="en-US" sz="2400" i="1" dirty="0"/>
              <a:t>x</a:t>
            </a:r>
            <a:r>
              <a:rPr lang="en-US" altLang="en-US" sz="2400" dirty="0"/>
              <a:t> or </a:t>
            </a:r>
            <a:r>
              <a:rPr lang="en-US" altLang="en-US" sz="2400" i="1" dirty="0"/>
              <a:t>y</a:t>
            </a:r>
            <a:r>
              <a:rPr lang="en-US" altLang="en-US" sz="2400" dirty="0"/>
              <a:t>) irrespective to their units, and the association is ascertained on the basis of a particular pattern that appears herewith.</a:t>
            </a:r>
          </a:p>
        </p:txBody>
      </p:sp>
      <p:graphicFrame>
        <p:nvGraphicFramePr>
          <p:cNvPr id="5" name="Table 4"/>
          <p:cNvGraphicFramePr>
            <a:graphicFrameLocks noGrp="1"/>
          </p:cNvGraphicFramePr>
          <p:nvPr>
            <p:extLst>
              <p:ext uri="{D42A27DB-BD31-4B8C-83A1-F6EECF244321}">
                <p14:modId xmlns:p14="http://schemas.microsoft.com/office/powerpoint/2010/main" val="1146198363"/>
              </p:ext>
            </p:extLst>
          </p:nvPr>
        </p:nvGraphicFramePr>
        <p:xfrm>
          <a:off x="1284595" y="4101152"/>
          <a:ext cx="6498609" cy="1655445"/>
        </p:xfrm>
        <a:graphic>
          <a:graphicData uri="http://schemas.openxmlformats.org/drawingml/2006/table">
            <a:tbl>
              <a:tblPr firstRow="1" firstCol="1" lastRow="1" lastCol="1" bandRow="1" bandCol="1">
                <a:tableStyleId>{5940675A-B579-460E-94D1-54222C63F5DA}</a:tableStyleId>
              </a:tblPr>
              <a:tblGrid>
                <a:gridCol w="6498609">
                  <a:extLst>
                    <a:ext uri="{9D8B030D-6E8A-4147-A177-3AD203B41FA5}">
                      <a16:colId xmlns:a16="http://schemas.microsoft.com/office/drawing/2014/main" val="20000"/>
                    </a:ext>
                  </a:extLst>
                </a:gridCol>
              </a:tblGrid>
              <a:tr h="102235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3.10. </a:t>
                      </a:r>
                      <a:r>
                        <a:rPr lang="en-US" sz="2400" kern="1200" dirty="0">
                          <a:effectLst/>
                        </a:rPr>
                        <a:t>Use multiplex.sav » Menu bar » Graphs » Legacy Dialogs » Scatter » Simple » Select visit_multiplex and transfer to Y Axis » Select Income and transfer to X Axis » Click </a:t>
                      </a:r>
                      <a:r>
                        <a:rPr lang="en-US" sz="2400" i="1" kern="1200" dirty="0">
                          <a:effectLst/>
                        </a:rPr>
                        <a:t>OK  </a:t>
                      </a:r>
                      <a:endParaRPr lang="en-US" sz="2400" b="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3637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42988" y="1027113"/>
            <a:ext cx="7024687" cy="1143000"/>
          </a:xfrm>
          <a:prstGeom prst="rect">
            <a:avLst/>
          </a:prstGeom>
        </p:spPr>
        <p:txBody>
          <a:bodyPr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br>
              <a:rPr lang="en-US">
                <a:latin typeface="+mn-lt"/>
              </a:rPr>
            </a:br>
            <a:endParaRPr lang="en-US" dirty="0">
              <a:latin typeface="+mn-lt"/>
            </a:endParaRPr>
          </a:p>
        </p:txBody>
      </p:sp>
      <p:sp>
        <p:nvSpPr>
          <p:cNvPr id="3" name="Content Placeholder 1"/>
          <p:cNvSpPr txBox="1">
            <a:spLocks/>
          </p:cNvSpPr>
          <p:nvPr/>
        </p:nvSpPr>
        <p:spPr>
          <a:xfrm>
            <a:off x="1042988" y="1558807"/>
            <a:ext cx="7336737" cy="4648200"/>
          </a:xfrm>
          <a:prstGeom prst="rect">
            <a:avLst/>
          </a:prstGeom>
        </p:spPr>
        <p:txBody>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panose="020B0604020202020204" pitchFamily="34" charset="0"/>
              <a:buChar char="•"/>
              <a:defRPr/>
            </a:pPr>
            <a:r>
              <a:rPr lang="en-US" altLang="en-US" dirty="0"/>
              <a:t>Describe the basic types of charts and graphs used in data visualization along with a specific purpose</a:t>
            </a:r>
          </a:p>
          <a:p>
            <a:pPr marL="342900" indent="-342900" algn="l">
              <a:buFont typeface="Arial" panose="020B0604020202020204" pitchFamily="34" charset="0"/>
              <a:buChar char="•"/>
              <a:defRPr/>
            </a:pPr>
            <a:r>
              <a:rPr lang="en-US" altLang="en-US" dirty="0"/>
              <a:t>Explain the types of scales required for preparing graphs and charts</a:t>
            </a:r>
          </a:p>
          <a:p>
            <a:pPr marL="342900" indent="-342900" algn="l">
              <a:buFont typeface="Arial" panose="020B0604020202020204" pitchFamily="34" charset="0"/>
              <a:buChar char="•"/>
              <a:defRPr/>
            </a:pPr>
            <a:r>
              <a:rPr lang="en-US" altLang="en-US" dirty="0"/>
              <a:t>Demonstrate the steps used in SPSS for executing the bar chart, line chart, pie chart, scatter plot, histogram, box plot and ogive</a:t>
            </a:r>
          </a:p>
          <a:p>
            <a:pPr marL="342900" indent="-342900" algn="l">
              <a:buFont typeface="Arial" panose="020B0604020202020204" pitchFamily="34" charset="0"/>
              <a:buChar char="•"/>
              <a:defRPr/>
            </a:pPr>
            <a:r>
              <a:rPr lang="en-US" altLang="en-US" dirty="0"/>
              <a:t>Explain the various subtypes of basic charts applicable to display more than one variable in a single graph</a:t>
            </a:r>
          </a:p>
          <a:p>
            <a:pPr marL="342900" indent="-342900" algn="l">
              <a:buFont typeface="Arial" panose="020B0604020202020204" pitchFamily="34" charset="0"/>
              <a:buChar char="•"/>
              <a:defRPr/>
            </a:pPr>
            <a:r>
              <a:rPr lang="en-US" altLang="en-US" dirty="0"/>
              <a:t>Demonstrate the use of the Chart Editor to make graphs more explanatory and effective </a:t>
            </a:r>
          </a:p>
          <a:p>
            <a:pPr marL="412750" indent="-342900" algn="l">
              <a:buFont typeface="Arial" panose="020B0604020202020204" pitchFamily="34" charset="0"/>
              <a:buChar char="•"/>
              <a:defRPr/>
            </a:pPr>
            <a:endParaRPr lang="en-US" altLang="en-US" dirty="0"/>
          </a:p>
        </p:txBody>
      </p:sp>
      <p:sp>
        <p:nvSpPr>
          <p:cNvPr id="4" name="Rectangle 2"/>
          <p:cNvSpPr txBox="1">
            <a:spLocks noChangeArrowheads="1"/>
          </p:cNvSpPr>
          <p:nvPr/>
        </p:nvSpPr>
        <p:spPr bwMode="auto">
          <a:xfrm>
            <a:off x="440531" y="217488"/>
            <a:ext cx="8229600" cy="533400"/>
          </a:xfrm>
          <a:prstGeom prst="rect">
            <a:avLst/>
          </a:prstGeom>
          <a:noFill/>
          <a:ln>
            <a:noFill/>
          </a:ln>
        </p:spPr>
        <p:txBody>
          <a:bodyPr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3400" b="1" dirty="0">
                <a:latin typeface="+mn-lt"/>
              </a:rPr>
              <a:t>Learning Objectives   </a:t>
            </a:r>
          </a:p>
        </p:txBody>
      </p:sp>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2463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508" y="1837898"/>
            <a:ext cx="2743200" cy="304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308" y="2295098"/>
            <a:ext cx="3581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362838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24099" y="206991"/>
            <a:ext cx="4495800"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Matrix Scatter Plot</a:t>
            </a:r>
          </a:p>
        </p:txBody>
      </p:sp>
      <p:sp>
        <p:nvSpPr>
          <p:cNvPr id="3" name="Content Placeholder 2"/>
          <p:cNvSpPr txBox="1">
            <a:spLocks/>
          </p:cNvSpPr>
          <p:nvPr/>
        </p:nvSpPr>
        <p:spPr>
          <a:xfrm>
            <a:off x="1657634" y="1460311"/>
            <a:ext cx="5828731" cy="12954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The matrix scatter plots are widely used to display the association among more than two variables simultaneously in a single chart at one point of time. The variables used in a matrix plot should be measured at the metric scale.</a:t>
            </a:r>
          </a:p>
        </p:txBody>
      </p:sp>
      <p:graphicFrame>
        <p:nvGraphicFramePr>
          <p:cNvPr id="5" name="Table 4"/>
          <p:cNvGraphicFramePr>
            <a:graphicFrameLocks noGrp="1"/>
          </p:cNvGraphicFramePr>
          <p:nvPr>
            <p:extLst>
              <p:ext uri="{D42A27DB-BD31-4B8C-83A1-F6EECF244321}">
                <p14:modId xmlns:p14="http://schemas.microsoft.com/office/powerpoint/2010/main" val="650352865"/>
              </p:ext>
            </p:extLst>
          </p:nvPr>
        </p:nvGraphicFramePr>
        <p:xfrm>
          <a:off x="1206062" y="4005879"/>
          <a:ext cx="6731876" cy="1655445"/>
        </p:xfrm>
        <a:graphic>
          <a:graphicData uri="http://schemas.openxmlformats.org/drawingml/2006/table">
            <a:tbl>
              <a:tblPr firstRow="1" firstCol="1" lastRow="1" lastCol="1" bandRow="1" bandCol="1">
                <a:tableStyleId>{5940675A-B579-460E-94D1-54222C63F5DA}</a:tableStyleId>
              </a:tblPr>
              <a:tblGrid>
                <a:gridCol w="6731876">
                  <a:extLst>
                    <a:ext uri="{9D8B030D-6E8A-4147-A177-3AD203B41FA5}">
                      <a16:colId xmlns:a16="http://schemas.microsoft.com/office/drawing/2014/main" val="20000"/>
                    </a:ext>
                  </a:extLst>
                </a:gridCol>
              </a:tblGrid>
              <a:tr h="102235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3.11. </a:t>
                      </a:r>
                      <a:r>
                        <a:rPr lang="en-US" sz="2400" kern="1200" dirty="0">
                          <a:effectLst/>
                        </a:rPr>
                        <a:t>Use multiplex.sav » Menu bar » Graphs » Legacy Dialogs » Scatter » Matrix » Select visit_multiplex, Income and family_size transfer to Matrix Variables box » Click OK </a:t>
                      </a:r>
                      <a:endParaRPr lang="en-US" sz="2400" b="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501920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012" y="1648619"/>
            <a:ext cx="2971800" cy="3352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812" y="1745457"/>
            <a:ext cx="4038600"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14970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74092" y="228600"/>
            <a:ext cx="4291013" cy="914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US" sz="3400" b="1" dirty="0">
                <a:latin typeface="+mn-lt"/>
              </a:rPr>
              <a:t>Histogram</a:t>
            </a:r>
          </a:p>
        </p:txBody>
      </p:sp>
      <p:sp>
        <p:nvSpPr>
          <p:cNvPr id="3" name="Content Placeholder 2"/>
          <p:cNvSpPr txBox="1">
            <a:spLocks/>
          </p:cNvSpPr>
          <p:nvPr/>
        </p:nvSpPr>
        <p:spPr>
          <a:xfrm>
            <a:off x="1540491" y="1356816"/>
            <a:ext cx="5817358" cy="236902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A histogram is a specialized bar chart useful to portray frequency for a particular range or class interval. It is generally used to compute frequency of different categories in case of dealing with a large number of discrete or continuous data. </a:t>
            </a:r>
          </a:p>
        </p:txBody>
      </p:sp>
      <p:graphicFrame>
        <p:nvGraphicFramePr>
          <p:cNvPr id="5" name="Table 4"/>
          <p:cNvGraphicFramePr>
            <a:graphicFrameLocks noGrp="1"/>
          </p:cNvGraphicFramePr>
          <p:nvPr>
            <p:extLst>
              <p:ext uri="{D42A27DB-BD31-4B8C-83A1-F6EECF244321}">
                <p14:modId xmlns:p14="http://schemas.microsoft.com/office/powerpoint/2010/main" val="2754243541"/>
              </p:ext>
            </p:extLst>
          </p:nvPr>
        </p:nvGraphicFramePr>
        <p:xfrm>
          <a:off x="1481350" y="3892296"/>
          <a:ext cx="6079510" cy="1655445"/>
        </p:xfrm>
        <a:graphic>
          <a:graphicData uri="http://schemas.openxmlformats.org/drawingml/2006/table">
            <a:tbl>
              <a:tblPr firstRow="1" firstCol="1" lastRow="1" lastCol="1" bandRow="1" bandCol="1">
                <a:tableStyleId>{5940675A-B579-460E-94D1-54222C63F5DA}</a:tableStyleId>
              </a:tblPr>
              <a:tblGrid>
                <a:gridCol w="6079510">
                  <a:extLst>
                    <a:ext uri="{9D8B030D-6E8A-4147-A177-3AD203B41FA5}">
                      <a16:colId xmlns:a16="http://schemas.microsoft.com/office/drawing/2014/main" val="20000"/>
                    </a:ext>
                  </a:extLst>
                </a:gridCol>
              </a:tblGrid>
              <a:tr h="919163">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3.12. </a:t>
                      </a:r>
                      <a:r>
                        <a:rPr lang="en-US" sz="2400" kern="1200" dirty="0">
                          <a:effectLst/>
                        </a:rPr>
                        <a:t>Use graduate.sav » Menu bar » Graphs » Legacy Dialogs » Histogram » Select CGPA</a:t>
                      </a:r>
                      <a:r>
                        <a:rPr lang="en-US" sz="2400" kern="1200" baseline="0" dirty="0">
                          <a:effectLst/>
                        </a:rPr>
                        <a:t> </a:t>
                      </a:r>
                      <a:r>
                        <a:rPr lang="en-US" sz="2400" kern="1200" dirty="0">
                          <a:effectLst/>
                        </a:rPr>
                        <a:t>and transfer to first Variable box » Click </a:t>
                      </a:r>
                      <a:r>
                        <a:rPr lang="en-US" sz="2400" i="1" kern="1200" dirty="0">
                          <a:effectLst/>
                        </a:rPr>
                        <a:t>OK </a:t>
                      </a:r>
                      <a:endParaRPr lang="en-US" sz="2400" b="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9603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187" y="831961"/>
            <a:ext cx="2895600" cy="3200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831961"/>
            <a:ext cx="4114800"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graphicFrame>
        <p:nvGraphicFramePr>
          <p:cNvPr id="5" name="Table 4"/>
          <p:cNvGraphicFramePr>
            <a:graphicFrameLocks noGrp="1"/>
          </p:cNvGraphicFramePr>
          <p:nvPr>
            <p:extLst>
              <p:ext uri="{D42A27DB-BD31-4B8C-83A1-F6EECF244321}">
                <p14:modId xmlns:p14="http://schemas.microsoft.com/office/powerpoint/2010/main" val="2578293192"/>
              </p:ext>
            </p:extLst>
          </p:nvPr>
        </p:nvGraphicFramePr>
        <p:xfrm>
          <a:off x="1175657" y="4298770"/>
          <a:ext cx="7537269" cy="2076069"/>
        </p:xfrm>
        <a:graphic>
          <a:graphicData uri="http://schemas.openxmlformats.org/drawingml/2006/table">
            <a:tbl>
              <a:tblPr firstRow="1" firstCol="1" lastRow="1" lastCol="1" bandRow="1" bandCol="1">
                <a:tableStyleId>{5940675A-B579-460E-94D1-54222C63F5DA}</a:tableStyleId>
              </a:tblPr>
              <a:tblGrid>
                <a:gridCol w="7537269">
                  <a:extLst>
                    <a:ext uri="{9D8B030D-6E8A-4147-A177-3AD203B41FA5}">
                      <a16:colId xmlns:a16="http://schemas.microsoft.com/office/drawing/2014/main" val="20000"/>
                    </a:ext>
                  </a:extLst>
                </a:gridCol>
              </a:tblGrid>
              <a:tr h="919163">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3.13. </a:t>
                      </a:r>
                      <a:r>
                        <a:rPr lang="en-US" sz="2400" b="0" kern="1200" dirty="0">
                          <a:effectLst/>
                        </a:rPr>
                        <a:t>Double</a:t>
                      </a:r>
                      <a:r>
                        <a:rPr lang="en-US" sz="2400" b="0" kern="1200" baseline="0" dirty="0">
                          <a:effectLst/>
                        </a:rPr>
                        <a:t>-click on the histogram chart </a:t>
                      </a:r>
                      <a:r>
                        <a:rPr lang="en-US" sz="2400" kern="1200" dirty="0">
                          <a:effectLst/>
                        </a:rPr>
                        <a:t>» Chart</a:t>
                      </a:r>
                      <a:r>
                        <a:rPr lang="en-US" sz="2400" kern="1200" baseline="0" dirty="0">
                          <a:effectLst/>
                        </a:rPr>
                        <a:t> Editor appears </a:t>
                      </a:r>
                      <a:r>
                        <a:rPr lang="en-US" sz="2400" kern="1200" dirty="0">
                          <a:effectLst/>
                        </a:rPr>
                        <a:t>» Click</a:t>
                      </a:r>
                      <a:r>
                        <a:rPr lang="en-US" sz="2400" kern="1200" baseline="0" dirty="0">
                          <a:effectLst/>
                        </a:rPr>
                        <a:t> on the horizontal axis (x-axis) </a:t>
                      </a:r>
                      <a:r>
                        <a:rPr lang="en-US" sz="2400" kern="1200" dirty="0">
                          <a:effectLst/>
                        </a:rPr>
                        <a:t>» Properties</a:t>
                      </a:r>
                      <a:r>
                        <a:rPr lang="en-US" sz="2400" kern="1200" baseline="0" dirty="0">
                          <a:effectLst/>
                        </a:rPr>
                        <a:t> box appears </a:t>
                      </a:r>
                      <a:r>
                        <a:rPr lang="en-US" sz="2400" kern="1200" dirty="0">
                          <a:effectLst/>
                        </a:rPr>
                        <a:t>» select</a:t>
                      </a:r>
                      <a:r>
                        <a:rPr lang="en-US" sz="2400" kern="1200" baseline="0" dirty="0">
                          <a:effectLst/>
                        </a:rPr>
                        <a:t> scale </a:t>
                      </a:r>
                      <a:r>
                        <a:rPr lang="en-US" sz="2400" kern="1200" dirty="0">
                          <a:effectLst/>
                        </a:rPr>
                        <a:t>» Type</a:t>
                      </a:r>
                      <a:r>
                        <a:rPr lang="en-US" sz="2400" kern="1200" baseline="0" dirty="0">
                          <a:effectLst/>
                        </a:rPr>
                        <a:t> 0.5 as major increment in range column </a:t>
                      </a:r>
                      <a:r>
                        <a:rPr lang="en-US" sz="2400" kern="1200" dirty="0">
                          <a:effectLst/>
                        </a:rPr>
                        <a:t>» Press apply » Close the properties box and Chart Editor </a:t>
                      </a:r>
                      <a:endParaRPr lang="en-US" sz="2400" b="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24190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74376" y="156949"/>
            <a:ext cx="4900613" cy="990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US" sz="3400" b="1" dirty="0">
                <a:latin typeface="+mn-lt"/>
              </a:rPr>
              <a:t>Ogive (oh-jive)</a:t>
            </a:r>
          </a:p>
        </p:txBody>
      </p:sp>
      <p:sp>
        <p:nvSpPr>
          <p:cNvPr id="3" name="Content Placeholder 2"/>
          <p:cNvSpPr txBox="1">
            <a:spLocks/>
          </p:cNvSpPr>
          <p:nvPr/>
        </p:nvSpPr>
        <p:spPr>
          <a:xfrm>
            <a:off x="1749756" y="1554014"/>
            <a:ext cx="5720687" cy="173895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pPr>
            <a:r>
              <a:rPr lang="en-US" altLang="en-US" sz="2400" dirty="0"/>
              <a:t>This chart is used to display the cumulative frequencies of a particular variable measured at continuous or grouped data. It is also known as frequency polygon.</a:t>
            </a:r>
          </a:p>
          <a:p>
            <a:pPr marL="69850" indent="0">
              <a:buFont typeface="Wingdings 2" panose="05020102010507070707" pitchFamily="18" charset="2"/>
              <a:buNone/>
            </a:pPr>
            <a:r>
              <a:rPr lang="en-US" altLang="en-US" sz="2400" dirty="0"/>
              <a:t> </a:t>
            </a:r>
          </a:p>
        </p:txBody>
      </p:sp>
      <p:graphicFrame>
        <p:nvGraphicFramePr>
          <p:cNvPr id="5" name="Table 4"/>
          <p:cNvGraphicFramePr>
            <a:graphicFrameLocks noGrp="1"/>
          </p:cNvGraphicFramePr>
          <p:nvPr>
            <p:extLst>
              <p:ext uri="{D42A27DB-BD31-4B8C-83A1-F6EECF244321}">
                <p14:modId xmlns:p14="http://schemas.microsoft.com/office/powerpoint/2010/main" val="1642630239"/>
              </p:ext>
            </p:extLst>
          </p:nvPr>
        </p:nvGraphicFramePr>
        <p:xfrm>
          <a:off x="1542197" y="3436785"/>
          <a:ext cx="6135806" cy="2076069"/>
        </p:xfrm>
        <a:graphic>
          <a:graphicData uri="http://schemas.openxmlformats.org/drawingml/2006/table">
            <a:tbl>
              <a:tblPr firstRow="1" firstCol="1" lastRow="1" lastCol="1" bandRow="1" bandCol="1">
                <a:tableStyleId>{5940675A-B579-460E-94D1-54222C63F5DA}</a:tableStyleId>
              </a:tblPr>
              <a:tblGrid>
                <a:gridCol w="6135806">
                  <a:extLst>
                    <a:ext uri="{9D8B030D-6E8A-4147-A177-3AD203B41FA5}">
                      <a16:colId xmlns:a16="http://schemas.microsoft.com/office/drawing/2014/main" val="20000"/>
                    </a:ext>
                  </a:extLst>
                </a:gridCol>
              </a:tblGrid>
              <a:tr h="1235075">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3.14. </a:t>
                      </a:r>
                      <a:r>
                        <a:rPr lang="en-US" sz="2400" kern="1200" dirty="0">
                          <a:effectLst/>
                        </a:rPr>
                        <a:t>Use retail.sav » Menu bar » Graphs » Legacy Dialogs » Line chart » Select Simple » Define » Select  Cum.N as Line Represents option » Select Distance and transfer to Category Axis » Click </a:t>
                      </a:r>
                      <a:r>
                        <a:rPr lang="en-US" sz="2400" i="1" kern="1200" dirty="0">
                          <a:effectLst/>
                        </a:rPr>
                        <a:t>OK</a:t>
                      </a:r>
                      <a:endParaRPr lang="en-US" sz="2400" b="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965610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186" y="1735138"/>
            <a:ext cx="2819400" cy="33528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386" y="1781673"/>
            <a:ext cx="3962400"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52429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5661" y="179695"/>
            <a:ext cx="8534400" cy="457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GB" sz="3400" b="1" dirty="0">
                <a:latin typeface="+mn-lt"/>
              </a:rPr>
              <a:t>Requirements of Scale in Data Visualization</a:t>
            </a:r>
            <a:br>
              <a:rPr lang="en-GB" sz="3400" b="1" dirty="0">
                <a:latin typeface="+mn-lt"/>
              </a:rPr>
            </a:br>
            <a:endParaRPr lang="en-GB" sz="3400" b="1" dirty="0">
              <a:latin typeface="+mn-lt"/>
            </a:endParaRPr>
          </a:p>
        </p:txBody>
      </p:sp>
      <p:graphicFrame>
        <p:nvGraphicFramePr>
          <p:cNvPr id="3" name="Content Placeholder 6"/>
          <p:cNvGraphicFramePr>
            <a:graphicFrameLocks/>
          </p:cNvGraphicFramePr>
          <p:nvPr/>
        </p:nvGraphicFramePr>
        <p:xfrm>
          <a:off x="609600" y="990600"/>
          <a:ext cx="7924800" cy="5453066"/>
        </p:xfrm>
        <a:graphic>
          <a:graphicData uri="http://schemas.openxmlformats.org/drawingml/2006/table">
            <a:tbl>
              <a:tblPr firstRow="1" firstCol="1" bandRow="1">
                <a:tableStyleId>{5940675A-B579-460E-94D1-54222C63F5DA}</a:tableStyleId>
              </a:tblPr>
              <a:tblGrid>
                <a:gridCol w="702495">
                  <a:extLst>
                    <a:ext uri="{9D8B030D-6E8A-4147-A177-3AD203B41FA5}">
                      <a16:colId xmlns:a16="http://schemas.microsoft.com/office/drawing/2014/main" val="20000"/>
                    </a:ext>
                  </a:extLst>
                </a:gridCol>
                <a:gridCol w="911815">
                  <a:extLst>
                    <a:ext uri="{9D8B030D-6E8A-4147-A177-3AD203B41FA5}">
                      <a16:colId xmlns:a16="http://schemas.microsoft.com/office/drawing/2014/main" val="20001"/>
                    </a:ext>
                  </a:extLst>
                </a:gridCol>
                <a:gridCol w="807155">
                  <a:extLst>
                    <a:ext uri="{9D8B030D-6E8A-4147-A177-3AD203B41FA5}">
                      <a16:colId xmlns:a16="http://schemas.microsoft.com/office/drawing/2014/main" val="20002"/>
                    </a:ext>
                  </a:extLst>
                </a:gridCol>
                <a:gridCol w="2788356">
                  <a:extLst>
                    <a:ext uri="{9D8B030D-6E8A-4147-A177-3AD203B41FA5}">
                      <a16:colId xmlns:a16="http://schemas.microsoft.com/office/drawing/2014/main" val="20003"/>
                    </a:ext>
                  </a:extLst>
                </a:gridCol>
                <a:gridCol w="2714979">
                  <a:extLst>
                    <a:ext uri="{9D8B030D-6E8A-4147-A177-3AD203B41FA5}">
                      <a16:colId xmlns:a16="http://schemas.microsoft.com/office/drawing/2014/main" val="20004"/>
                    </a:ext>
                  </a:extLst>
                </a:gridCol>
              </a:tblGrid>
              <a:tr h="274320">
                <a:tc>
                  <a:txBody>
                    <a:bodyPr/>
                    <a:lstStyle/>
                    <a:p>
                      <a:pPr marL="0" marR="0" algn="ctr">
                        <a:spcBef>
                          <a:spcPts val="0"/>
                        </a:spcBef>
                        <a:spcAft>
                          <a:spcPts val="0"/>
                        </a:spcAft>
                      </a:pPr>
                      <a:r>
                        <a:rPr lang="en-US" sz="900" b="0" dirty="0">
                          <a:solidFill>
                            <a:schemeClr val="tx1"/>
                          </a:solidFill>
                          <a:effectLst/>
                        </a:rPr>
                        <a:t>Chart</a:t>
                      </a:r>
                      <a:endParaRPr lang="en-US" sz="900" b="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b="0" dirty="0">
                          <a:solidFill>
                            <a:schemeClr val="tx1"/>
                          </a:solidFill>
                          <a:effectLst/>
                        </a:rPr>
                        <a:t>Category </a:t>
                      </a:r>
                      <a:endParaRPr lang="en-US" sz="900" b="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b="0" dirty="0">
                          <a:solidFill>
                            <a:schemeClr val="tx1"/>
                          </a:solidFill>
                          <a:effectLst/>
                        </a:rPr>
                        <a:t>Number of Variable(s) </a:t>
                      </a:r>
                      <a:endParaRPr lang="en-US" sz="900" b="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b="0" dirty="0">
                          <a:solidFill>
                            <a:schemeClr val="tx1"/>
                          </a:solidFill>
                          <a:effectLst/>
                        </a:rPr>
                        <a:t>Pattern of Display  </a:t>
                      </a:r>
                      <a:endParaRPr lang="en-US" sz="900" b="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b="0" dirty="0">
                          <a:solidFill>
                            <a:schemeClr val="tx1"/>
                          </a:solidFill>
                          <a:effectLst/>
                        </a:rPr>
                        <a:t>Required Scale</a:t>
                      </a:r>
                      <a:endParaRPr lang="en-US" sz="900" b="0" dirty="0">
                        <a:solidFill>
                          <a:schemeClr val="tx1"/>
                        </a:solidFill>
                        <a:effectLst/>
                        <a:latin typeface="Arial"/>
                        <a:ea typeface="Times New Roman"/>
                        <a:cs typeface="Times New Roman"/>
                      </a:endParaRPr>
                    </a:p>
                  </a:txBody>
                  <a:tcPr marL="31325" marR="31325" marT="0" marB="0"/>
                </a:tc>
                <a:extLst>
                  <a:ext uri="{0D108BD9-81ED-4DB2-BD59-A6C34878D82A}">
                    <a16:rowId xmlns:a16="http://schemas.microsoft.com/office/drawing/2014/main" val="10000"/>
                  </a:ext>
                </a:extLst>
              </a:tr>
              <a:tr h="505244">
                <a:tc rowSpan="3">
                  <a:txBody>
                    <a:bodyPr/>
                    <a:lstStyle/>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Bar Chart </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Simple Bar </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2</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Independent variable (1) on </a:t>
                      </a:r>
                      <a:r>
                        <a:rPr lang="en-US" sz="900" i="1" dirty="0">
                          <a:solidFill>
                            <a:schemeClr val="tx1"/>
                          </a:solidFill>
                          <a:effectLst/>
                        </a:rPr>
                        <a:t>x</a:t>
                      </a:r>
                      <a:r>
                        <a:rPr lang="en-US" sz="900" dirty="0">
                          <a:solidFill>
                            <a:schemeClr val="tx1"/>
                          </a:solidFill>
                          <a:effectLst/>
                        </a:rPr>
                        <a:t>-axis;  Dependent variable (1) on </a:t>
                      </a:r>
                      <a:r>
                        <a:rPr lang="en-US" sz="900" i="1" dirty="0">
                          <a:solidFill>
                            <a:schemeClr val="tx1"/>
                          </a:solidFill>
                          <a:effectLst/>
                        </a:rPr>
                        <a:t>y</a:t>
                      </a:r>
                      <a:r>
                        <a:rPr lang="en-US" sz="900" dirty="0">
                          <a:solidFill>
                            <a:schemeClr val="tx1"/>
                          </a:solidFill>
                          <a:effectLst/>
                        </a:rPr>
                        <a:t>-axis</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Independent variable: Nominal (with at least two categories)</a:t>
                      </a:r>
                    </a:p>
                    <a:p>
                      <a:pPr marL="0" marR="0" algn="ctr">
                        <a:spcBef>
                          <a:spcPts val="0"/>
                        </a:spcBef>
                        <a:spcAft>
                          <a:spcPts val="0"/>
                        </a:spcAft>
                      </a:pPr>
                      <a:r>
                        <a:rPr lang="en-US" sz="900" dirty="0">
                          <a:solidFill>
                            <a:schemeClr val="tx1"/>
                          </a:solidFill>
                          <a:effectLst/>
                        </a:rPr>
                        <a:t>Dependent: Metric</a:t>
                      </a:r>
                      <a:endParaRPr lang="en-US" sz="900" dirty="0">
                        <a:solidFill>
                          <a:schemeClr val="tx1"/>
                        </a:solidFill>
                        <a:effectLst/>
                        <a:latin typeface="Arial"/>
                        <a:ea typeface="Times New Roman"/>
                        <a:cs typeface="Times New Roman"/>
                      </a:endParaRPr>
                    </a:p>
                  </a:txBody>
                  <a:tcPr marL="31325" marR="31325" marT="0" marB="0"/>
                </a:tc>
                <a:extLst>
                  <a:ext uri="{0D108BD9-81ED-4DB2-BD59-A6C34878D82A}">
                    <a16:rowId xmlns:a16="http://schemas.microsoft.com/office/drawing/2014/main" val="10001"/>
                  </a:ext>
                </a:extLst>
              </a:tr>
              <a:tr h="252622">
                <a:tc vMerge="1">
                  <a:txBody>
                    <a:bodyPr/>
                    <a:lstStyle/>
                    <a:p>
                      <a:endParaRPr lang="en-US"/>
                    </a:p>
                  </a:txBody>
                  <a:tcPr/>
                </a:tc>
                <a:tc>
                  <a:txBody>
                    <a:bodyPr/>
                    <a:lstStyle/>
                    <a:p>
                      <a:pPr marL="0" marR="0" algn="ctr">
                        <a:spcBef>
                          <a:spcPts val="0"/>
                        </a:spcBef>
                        <a:spcAft>
                          <a:spcPts val="0"/>
                        </a:spcAft>
                      </a:pPr>
                      <a:r>
                        <a:rPr lang="en-US" sz="900" dirty="0">
                          <a:solidFill>
                            <a:schemeClr val="tx1"/>
                          </a:solidFill>
                          <a:effectLst/>
                        </a:rPr>
                        <a:t>Clustered Bar</a:t>
                      </a:r>
                      <a:endParaRPr lang="en-US" sz="900" dirty="0">
                        <a:solidFill>
                          <a:schemeClr val="tx1"/>
                        </a:solidFill>
                        <a:effectLst/>
                        <a:latin typeface="Arial"/>
                        <a:ea typeface="Times New Roman"/>
                        <a:cs typeface="Times New Roman"/>
                      </a:endParaRPr>
                    </a:p>
                  </a:txBody>
                  <a:tcPr marL="31325" marR="31325" marT="0" marB="0"/>
                </a:tc>
                <a:tc rowSpan="2">
                  <a:txBody>
                    <a:bodyPr/>
                    <a:lstStyle/>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3 </a:t>
                      </a:r>
                      <a:endParaRPr lang="en-US" sz="900" dirty="0">
                        <a:solidFill>
                          <a:schemeClr val="tx1"/>
                        </a:solidFill>
                        <a:effectLst/>
                        <a:latin typeface="Arial"/>
                        <a:ea typeface="Times New Roman"/>
                        <a:cs typeface="Times New Roman"/>
                      </a:endParaRPr>
                    </a:p>
                  </a:txBody>
                  <a:tcPr marL="31325" marR="31325" marT="0" marB="0"/>
                </a:tc>
                <a:tc rowSpan="2">
                  <a:txBody>
                    <a:bodyPr/>
                    <a:lstStyle/>
                    <a:p>
                      <a:pPr marL="0" marR="0" algn="ctr">
                        <a:spcBef>
                          <a:spcPts val="0"/>
                        </a:spcBef>
                        <a:spcAft>
                          <a:spcPts val="0"/>
                        </a:spcAft>
                      </a:pPr>
                      <a:r>
                        <a:rPr lang="en-US" sz="900" dirty="0">
                          <a:solidFill>
                            <a:schemeClr val="tx1"/>
                          </a:solidFill>
                          <a:effectLst/>
                        </a:rPr>
                        <a:t>Independent variables (2) on </a:t>
                      </a:r>
                      <a:r>
                        <a:rPr lang="en-US" sz="900" i="1" dirty="0">
                          <a:solidFill>
                            <a:schemeClr val="tx1"/>
                          </a:solidFill>
                          <a:effectLst/>
                        </a:rPr>
                        <a:t>x</a:t>
                      </a:r>
                      <a:r>
                        <a:rPr lang="en-US" sz="900" dirty="0">
                          <a:solidFill>
                            <a:schemeClr val="tx1"/>
                          </a:solidFill>
                          <a:effectLst/>
                        </a:rPr>
                        <a:t>-axis (One at category axis and one in cluster); Dependent variable  (1) on </a:t>
                      </a:r>
                      <a:r>
                        <a:rPr lang="en-US" sz="900" i="1" dirty="0">
                          <a:solidFill>
                            <a:schemeClr val="tx1"/>
                          </a:solidFill>
                          <a:effectLst/>
                        </a:rPr>
                        <a:t>y</a:t>
                      </a:r>
                      <a:r>
                        <a:rPr lang="en-US" sz="900" dirty="0">
                          <a:solidFill>
                            <a:schemeClr val="tx1"/>
                          </a:solidFill>
                          <a:effectLst/>
                        </a:rPr>
                        <a:t>-axis</a:t>
                      </a:r>
                      <a:endParaRPr lang="en-US" sz="900" dirty="0">
                        <a:solidFill>
                          <a:schemeClr val="tx1"/>
                        </a:solidFill>
                        <a:effectLst/>
                        <a:latin typeface="Arial"/>
                        <a:ea typeface="Times New Roman"/>
                        <a:cs typeface="Times New Roman"/>
                      </a:endParaRPr>
                    </a:p>
                  </a:txBody>
                  <a:tcPr marL="31325" marR="31325" marT="0" marB="0"/>
                </a:tc>
                <a:tc rowSpan="2">
                  <a:txBody>
                    <a:bodyPr/>
                    <a:lstStyle/>
                    <a:p>
                      <a:pPr marL="0" marR="0" algn="ctr">
                        <a:spcBef>
                          <a:spcPts val="0"/>
                        </a:spcBef>
                        <a:spcAft>
                          <a:spcPts val="0"/>
                        </a:spcAft>
                      </a:pPr>
                      <a:r>
                        <a:rPr lang="en-US" sz="900" dirty="0">
                          <a:solidFill>
                            <a:schemeClr val="tx1"/>
                          </a:solidFill>
                          <a:effectLst/>
                        </a:rPr>
                        <a:t>Both independent variables: Nominal (with at least two categories)</a:t>
                      </a:r>
                    </a:p>
                    <a:p>
                      <a:pPr marL="0" marR="0" algn="ctr">
                        <a:spcBef>
                          <a:spcPts val="0"/>
                        </a:spcBef>
                        <a:spcAft>
                          <a:spcPts val="0"/>
                        </a:spcAft>
                      </a:pPr>
                      <a:r>
                        <a:rPr lang="en-US" sz="900" dirty="0">
                          <a:solidFill>
                            <a:schemeClr val="tx1"/>
                          </a:solidFill>
                          <a:effectLst/>
                        </a:rPr>
                        <a:t>Dependent: Metric</a:t>
                      </a:r>
                      <a:endParaRPr lang="en-US" sz="900" dirty="0">
                        <a:solidFill>
                          <a:schemeClr val="tx1"/>
                        </a:solidFill>
                        <a:effectLst/>
                        <a:latin typeface="Arial"/>
                        <a:ea typeface="Times New Roman"/>
                        <a:cs typeface="Times New Roman"/>
                      </a:endParaRPr>
                    </a:p>
                  </a:txBody>
                  <a:tcPr marL="31325" marR="31325" marT="0" marB="0"/>
                </a:tc>
                <a:extLst>
                  <a:ext uri="{0D108BD9-81ED-4DB2-BD59-A6C34878D82A}">
                    <a16:rowId xmlns:a16="http://schemas.microsoft.com/office/drawing/2014/main" val="10002"/>
                  </a:ext>
                </a:extLst>
              </a:tr>
              <a:tr h="378933">
                <a:tc vMerge="1">
                  <a:txBody>
                    <a:bodyPr/>
                    <a:lstStyle/>
                    <a:p>
                      <a:endParaRPr lang="en-US"/>
                    </a:p>
                  </a:txBody>
                  <a:tcPr/>
                </a:tc>
                <a:tc>
                  <a:txBody>
                    <a:bodyPr/>
                    <a:lstStyle/>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Stacked </a:t>
                      </a:r>
                      <a:endParaRPr lang="en-US" sz="900" dirty="0">
                        <a:solidFill>
                          <a:schemeClr val="tx1"/>
                        </a:solidFill>
                        <a:effectLst/>
                        <a:latin typeface="Arial"/>
                        <a:ea typeface="Times New Roman"/>
                        <a:cs typeface="Times New Roman"/>
                      </a:endParaRPr>
                    </a:p>
                  </a:txBody>
                  <a:tcPr marL="31325" marR="31325"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505244">
                <a:tc rowSpan="2">
                  <a:txBody>
                    <a:bodyPr/>
                    <a:lstStyle/>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Line Chart </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Simple Line</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2</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Independent variable (1) on </a:t>
                      </a:r>
                      <a:r>
                        <a:rPr lang="en-US" sz="900" i="1" dirty="0">
                          <a:solidFill>
                            <a:schemeClr val="tx1"/>
                          </a:solidFill>
                          <a:effectLst/>
                        </a:rPr>
                        <a:t>x</a:t>
                      </a:r>
                      <a:r>
                        <a:rPr lang="en-US" sz="900" dirty="0">
                          <a:solidFill>
                            <a:schemeClr val="tx1"/>
                          </a:solidFill>
                          <a:effectLst/>
                        </a:rPr>
                        <a:t>-axis;  Dependent variable (1) on </a:t>
                      </a:r>
                      <a:r>
                        <a:rPr lang="en-US" sz="900" i="1" dirty="0">
                          <a:solidFill>
                            <a:schemeClr val="tx1"/>
                          </a:solidFill>
                          <a:effectLst/>
                        </a:rPr>
                        <a:t>y</a:t>
                      </a:r>
                      <a:r>
                        <a:rPr lang="en-US" sz="900" dirty="0">
                          <a:solidFill>
                            <a:schemeClr val="tx1"/>
                          </a:solidFill>
                          <a:effectLst/>
                        </a:rPr>
                        <a:t>-axis</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Independent variable: Nominal (with at least two categories)</a:t>
                      </a:r>
                    </a:p>
                    <a:p>
                      <a:pPr marL="0" marR="0" algn="ctr">
                        <a:spcBef>
                          <a:spcPts val="0"/>
                        </a:spcBef>
                        <a:spcAft>
                          <a:spcPts val="0"/>
                        </a:spcAft>
                      </a:pPr>
                      <a:r>
                        <a:rPr lang="en-US" sz="900" dirty="0">
                          <a:solidFill>
                            <a:schemeClr val="tx1"/>
                          </a:solidFill>
                          <a:effectLst/>
                        </a:rPr>
                        <a:t>Dependent: Metric</a:t>
                      </a:r>
                      <a:endParaRPr lang="en-US" sz="900" dirty="0">
                        <a:solidFill>
                          <a:schemeClr val="tx1"/>
                        </a:solidFill>
                        <a:effectLst/>
                        <a:latin typeface="Arial"/>
                        <a:ea typeface="Times New Roman"/>
                        <a:cs typeface="Times New Roman"/>
                      </a:endParaRPr>
                    </a:p>
                  </a:txBody>
                  <a:tcPr marL="31325" marR="31325" marT="0" marB="0"/>
                </a:tc>
                <a:extLst>
                  <a:ext uri="{0D108BD9-81ED-4DB2-BD59-A6C34878D82A}">
                    <a16:rowId xmlns:a16="http://schemas.microsoft.com/office/drawing/2014/main" val="10004"/>
                  </a:ext>
                </a:extLst>
              </a:tr>
              <a:tr h="631553">
                <a:tc vMerge="1">
                  <a:txBody>
                    <a:bodyPr/>
                    <a:lstStyle/>
                    <a:p>
                      <a:endParaRPr lang="en-US"/>
                    </a:p>
                  </a:txBody>
                  <a:tcPr/>
                </a:tc>
                <a:tc>
                  <a:txBody>
                    <a:bodyPr/>
                    <a:lstStyle/>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Multiple Line </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3</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Independent variables (2) on </a:t>
                      </a:r>
                      <a:r>
                        <a:rPr lang="en-US" sz="900" i="1" dirty="0">
                          <a:solidFill>
                            <a:schemeClr val="tx1"/>
                          </a:solidFill>
                          <a:effectLst/>
                        </a:rPr>
                        <a:t>x</a:t>
                      </a:r>
                      <a:r>
                        <a:rPr lang="en-US" sz="900" dirty="0">
                          <a:solidFill>
                            <a:schemeClr val="tx1"/>
                          </a:solidFill>
                          <a:effectLst/>
                        </a:rPr>
                        <a:t>-axis (One at category axis and one in multiple lines); Dependent variable (1) on </a:t>
                      </a:r>
                      <a:r>
                        <a:rPr lang="en-US" sz="900" i="1" dirty="0">
                          <a:solidFill>
                            <a:schemeClr val="tx1"/>
                          </a:solidFill>
                          <a:effectLst/>
                        </a:rPr>
                        <a:t>y</a:t>
                      </a:r>
                      <a:r>
                        <a:rPr lang="en-US" sz="900" dirty="0">
                          <a:solidFill>
                            <a:schemeClr val="tx1"/>
                          </a:solidFill>
                          <a:effectLst/>
                        </a:rPr>
                        <a:t>-axis</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Both independent variables: Nominal (with at least two categories)</a:t>
                      </a:r>
                    </a:p>
                    <a:p>
                      <a:pPr marL="0" marR="0" algn="ctr">
                        <a:spcBef>
                          <a:spcPts val="0"/>
                        </a:spcBef>
                        <a:spcAft>
                          <a:spcPts val="0"/>
                        </a:spcAft>
                      </a:pPr>
                      <a:r>
                        <a:rPr lang="en-US" sz="900" dirty="0">
                          <a:solidFill>
                            <a:schemeClr val="tx1"/>
                          </a:solidFill>
                          <a:effectLst/>
                        </a:rPr>
                        <a:t>Dependent: Metric</a:t>
                      </a:r>
                      <a:endParaRPr lang="en-US" sz="900" dirty="0">
                        <a:solidFill>
                          <a:schemeClr val="tx1"/>
                        </a:solidFill>
                        <a:effectLst/>
                        <a:latin typeface="Arial"/>
                        <a:ea typeface="Times New Roman"/>
                        <a:cs typeface="Times New Roman"/>
                      </a:endParaRPr>
                    </a:p>
                  </a:txBody>
                  <a:tcPr marL="31325" marR="31325" marT="0" marB="0"/>
                </a:tc>
                <a:extLst>
                  <a:ext uri="{0D108BD9-81ED-4DB2-BD59-A6C34878D82A}">
                    <a16:rowId xmlns:a16="http://schemas.microsoft.com/office/drawing/2014/main" val="10005"/>
                  </a:ext>
                </a:extLst>
              </a:tr>
              <a:tr h="505244">
                <a:tc>
                  <a:txBody>
                    <a:bodyPr/>
                    <a:lstStyle/>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Pie Chart </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Pie Chart</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2</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Independent variable (1) appears  as slices corresponding to dependent variable (1)</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Independent variable: Nominal based multiple category</a:t>
                      </a:r>
                    </a:p>
                    <a:p>
                      <a:pPr marL="0" marR="0" algn="ctr">
                        <a:spcBef>
                          <a:spcPts val="0"/>
                        </a:spcBef>
                        <a:spcAft>
                          <a:spcPts val="0"/>
                        </a:spcAft>
                      </a:pPr>
                      <a:r>
                        <a:rPr lang="en-US" sz="900" dirty="0">
                          <a:solidFill>
                            <a:schemeClr val="tx1"/>
                          </a:solidFill>
                          <a:effectLst/>
                        </a:rPr>
                        <a:t>Dependent: Metric</a:t>
                      </a:r>
                      <a:endParaRPr lang="en-US" sz="900" dirty="0">
                        <a:solidFill>
                          <a:schemeClr val="tx1"/>
                        </a:solidFill>
                        <a:effectLst/>
                        <a:latin typeface="Arial"/>
                        <a:ea typeface="Times New Roman"/>
                        <a:cs typeface="Times New Roman"/>
                      </a:endParaRPr>
                    </a:p>
                  </a:txBody>
                  <a:tcPr marL="31325" marR="31325" marT="0" marB="0"/>
                </a:tc>
                <a:extLst>
                  <a:ext uri="{0D108BD9-81ED-4DB2-BD59-A6C34878D82A}">
                    <a16:rowId xmlns:a16="http://schemas.microsoft.com/office/drawing/2014/main" val="10006"/>
                  </a:ext>
                </a:extLst>
              </a:tr>
              <a:tr h="505244">
                <a:tc>
                  <a:txBody>
                    <a:bodyPr/>
                    <a:lstStyle/>
                    <a:p>
                      <a:pPr marL="0" marR="0" algn="ctr">
                        <a:spcBef>
                          <a:spcPts val="0"/>
                        </a:spcBef>
                        <a:spcAft>
                          <a:spcPts val="0"/>
                        </a:spcAft>
                      </a:pPr>
                      <a:r>
                        <a:rPr lang="en-US" sz="900" dirty="0">
                          <a:solidFill>
                            <a:schemeClr val="tx1"/>
                          </a:solidFill>
                          <a:effectLst/>
                        </a:rPr>
                        <a:t>Boxplot </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Simple Plot </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2</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Box plot of dependent variable (1) appears equals to the categories of independent variable (1)</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Independent variable: Nominal (with at least two categories)</a:t>
                      </a:r>
                    </a:p>
                    <a:p>
                      <a:pPr marL="0" marR="0" algn="ctr">
                        <a:spcBef>
                          <a:spcPts val="0"/>
                        </a:spcBef>
                        <a:spcAft>
                          <a:spcPts val="0"/>
                        </a:spcAft>
                      </a:pPr>
                      <a:r>
                        <a:rPr lang="en-US" sz="900" dirty="0">
                          <a:solidFill>
                            <a:schemeClr val="tx1"/>
                          </a:solidFill>
                          <a:effectLst/>
                        </a:rPr>
                        <a:t>Dependent: Metric</a:t>
                      </a:r>
                      <a:endParaRPr lang="en-US" sz="900" dirty="0">
                        <a:solidFill>
                          <a:schemeClr val="tx1"/>
                        </a:solidFill>
                        <a:effectLst/>
                        <a:latin typeface="Arial"/>
                        <a:ea typeface="Times New Roman"/>
                        <a:cs typeface="Times New Roman"/>
                      </a:endParaRPr>
                    </a:p>
                  </a:txBody>
                  <a:tcPr marL="31325" marR="31325" marT="0" marB="0"/>
                </a:tc>
                <a:extLst>
                  <a:ext uri="{0D108BD9-81ED-4DB2-BD59-A6C34878D82A}">
                    <a16:rowId xmlns:a16="http://schemas.microsoft.com/office/drawing/2014/main" val="10007"/>
                  </a:ext>
                </a:extLst>
              </a:tr>
              <a:tr h="757863">
                <a:tc>
                  <a:txBody>
                    <a:bodyPr/>
                    <a:lstStyle/>
                    <a:p>
                      <a:pPr marL="0" marR="0" algn="ctr">
                        <a:spcBef>
                          <a:spcPts val="0"/>
                        </a:spcBef>
                        <a:spcAft>
                          <a:spcPts val="0"/>
                        </a:spcAft>
                      </a:pPr>
                      <a:r>
                        <a:rPr lang="en-US" sz="900" dirty="0">
                          <a:solidFill>
                            <a:schemeClr val="tx1"/>
                          </a:solidFill>
                          <a:effectLst/>
                        </a:rPr>
                        <a:t> </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Clustered Boxplot </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3</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Box plot of dependent variable (1) and independent variables (2) on </a:t>
                      </a:r>
                      <a:r>
                        <a:rPr lang="en-US" sz="900" i="1" dirty="0">
                          <a:solidFill>
                            <a:schemeClr val="tx1"/>
                          </a:solidFill>
                          <a:effectLst/>
                        </a:rPr>
                        <a:t>x</a:t>
                      </a:r>
                      <a:r>
                        <a:rPr lang="en-US" sz="900" dirty="0">
                          <a:solidFill>
                            <a:schemeClr val="tx1"/>
                          </a:solidFill>
                          <a:effectLst/>
                        </a:rPr>
                        <a:t>-axis (One at category axis and one in clustered form);</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Both independent variables: Nominal (with at least two categories)</a:t>
                      </a:r>
                    </a:p>
                    <a:p>
                      <a:pPr marL="0" marR="0" algn="ctr">
                        <a:spcBef>
                          <a:spcPts val="0"/>
                        </a:spcBef>
                        <a:spcAft>
                          <a:spcPts val="0"/>
                        </a:spcAft>
                      </a:pPr>
                      <a:r>
                        <a:rPr lang="en-US" sz="900" dirty="0">
                          <a:solidFill>
                            <a:schemeClr val="tx1"/>
                          </a:solidFill>
                          <a:effectLst/>
                        </a:rPr>
                        <a:t>Dependent: Metric</a:t>
                      </a:r>
                      <a:endParaRPr lang="en-US" sz="900" dirty="0">
                        <a:solidFill>
                          <a:schemeClr val="tx1"/>
                        </a:solidFill>
                        <a:effectLst/>
                        <a:latin typeface="Arial"/>
                        <a:ea typeface="Times New Roman"/>
                        <a:cs typeface="Times New Roman"/>
                      </a:endParaRPr>
                    </a:p>
                  </a:txBody>
                  <a:tcPr marL="31325" marR="31325" marT="0" marB="0"/>
                </a:tc>
                <a:extLst>
                  <a:ext uri="{0D108BD9-81ED-4DB2-BD59-A6C34878D82A}">
                    <a16:rowId xmlns:a16="http://schemas.microsoft.com/office/drawing/2014/main" val="10008"/>
                  </a:ext>
                </a:extLst>
              </a:tr>
              <a:tr h="378933">
                <a:tc rowSpan="2">
                  <a:txBody>
                    <a:bodyPr/>
                    <a:lstStyle/>
                    <a:p>
                      <a:pPr marL="0" marR="0" algn="ctr">
                        <a:spcBef>
                          <a:spcPts val="0"/>
                        </a:spcBef>
                        <a:spcAft>
                          <a:spcPts val="0"/>
                        </a:spcAft>
                      </a:pPr>
                      <a:r>
                        <a:rPr lang="en-US" sz="900" dirty="0">
                          <a:solidFill>
                            <a:schemeClr val="tx1"/>
                          </a:solidFill>
                          <a:effectLst/>
                        </a:rPr>
                        <a:t>Scatter Plot </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Simple plot </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2</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Both variables appear between horizontal (</a:t>
                      </a:r>
                      <a:r>
                        <a:rPr lang="en-US" sz="900" i="1" dirty="0">
                          <a:solidFill>
                            <a:schemeClr val="tx1"/>
                          </a:solidFill>
                          <a:effectLst/>
                        </a:rPr>
                        <a:t>x</a:t>
                      </a:r>
                      <a:r>
                        <a:rPr lang="en-US" sz="900" dirty="0">
                          <a:solidFill>
                            <a:schemeClr val="tx1"/>
                          </a:solidFill>
                          <a:effectLst/>
                        </a:rPr>
                        <a:t>-axis) and vertical (</a:t>
                      </a:r>
                      <a:r>
                        <a:rPr lang="en-US" sz="900" i="1" dirty="0">
                          <a:solidFill>
                            <a:schemeClr val="tx1"/>
                          </a:solidFill>
                          <a:effectLst/>
                        </a:rPr>
                        <a:t>y</a:t>
                      </a:r>
                      <a:r>
                        <a:rPr lang="en-US" sz="900" dirty="0">
                          <a:solidFill>
                            <a:schemeClr val="tx1"/>
                          </a:solidFill>
                          <a:effectLst/>
                        </a:rPr>
                        <a:t>-axis)</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Both variables based on metric scale</a:t>
                      </a:r>
                      <a:endParaRPr lang="en-US" sz="900" dirty="0">
                        <a:solidFill>
                          <a:schemeClr val="tx1"/>
                        </a:solidFill>
                        <a:effectLst/>
                        <a:latin typeface="Arial"/>
                        <a:ea typeface="Times New Roman"/>
                        <a:cs typeface="Times New Roman"/>
                      </a:endParaRPr>
                    </a:p>
                  </a:txBody>
                  <a:tcPr marL="31325" marR="31325" marT="0" marB="0"/>
                </a:tc>
                <a:extLst>
                  <a:ext uri="{0D108BD9-81ED-4DB2-BD59-A6C34878D82A}">
                    <a16:rowId xmlns:a16="http://schemas.microsoft.com/office/drawing/2014/main" val="10009"/>
                  </a:ext>
                </a:extLst>
              </a:tr>
              <a:tr h="378933">
                <a:tc vMerge="1">
                  <a:txBody>
                    <a:bodyPr/>
                    <a:lstStyle/>
                    <a:p>
                      <a:endParaRPr lang="en-US"/>
                    </a:p>
                  </a:txBody>
                  <a:tcPr/>
                </a:tc>
                <a:tc>
                  <a:txBody>
                    <a:bodyPr/>
                    <a:lstStyle/>
                    <a:p>
                      <a:pPr marL="0" marR="0" algn="ctr">
                        <a:spcBef>
                          <a:spcPts val="0"/>
                        </a:spcBef>
                        <a:spcAft>
                          <a:spcPts val="0"/>
                        </a:spcAft>
                      </a:pPr>
                      <a:r>
                        <a:rPr lang="en-US" sz="900" dirty="0">
                          <a:solidFill>
                            <a:schemeClr val="tx1"/>
                          </a:solidFill>
                          <a:effectLst/>
                        </a:rPr>
                        <a:t>Matrix plot</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 More than 2 </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All possible pairs of variable appears in table of several scatter plots</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All variables based on either interval or ratio scale</a:t>
                      </a:r>
                      <a:endParaRPr lang="en-US" sz="900" dirty="0">
                        <a:solidFill>
                          <a:schemeClr val="tx1"/>
                        </a:solidFill>
                        <a:effectLst/>
                        <a:latin typeface="Arial"/>
                        <a:ea typeface="Times New Roman"/>
                        <a:cs typeface="Times New Roman"/>
                      </a:endParaRPr>
                    </a:p>
                  </a:txBody>
                  <a:tcPr marL="31325" marR="31325" marT="0" marB="0"/>
                </a:tc>
                <a:extLst>
                  <a:ext uri="{0D108BD9-81ED-4DB2-BD59-A6C34878D82A}">
                    <a16:rowId xmlns:a16="http://schemas.microsoft.com/office/drawing/2014/main" val="10010"/>
                  </a:ext>
                </a:extLst>
              </a:tr>
              <a:tr h="378933">
                <a:tc>
                  <a:txBody>
                    <a:bodyPr/>
                    <a:lstStyle/>
                    <a:p>
                      <a:pPr marL="0" marR="0" algn="ctr">
                        <a:spcBef>
                          <a:spcPts val="0"/>
                        </a:spcBef>
                        <a:spcAft>
                          <a:spcPts val="0"/>
                        </a:spcAft>
                      </a:pPr>
                      <a:r>
                        <a:rPr lang="en-US" sz="900" dirty="0">
                          <a:solidFill>
                            <a:schemeClr val="tx1"/>
                          </a:solidFill>
                          <a:effectLst/>
                        </a:rPr>
                        <a:t>Histogram and Ogive </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Simple Histogram </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 </a:t>
                      </a:r>
                    </a:p>
                    <a:p>
                      <a:pPr marL="0" marR="0" algn="ctr">
                        <a:spcBef>
                          <a:spcPts val="0"/>
                        </a:spcBef>
                        <a:spcAft>
                          <a:spcPts val="0"/>
                        </a:spcAft>
                      </a:pPr>
                      <a:r>
                        <a:rPr lang="en-US" sz="900" dirty="0">
                          <a:solidFill>
                            <a:schemeClr val="tx1"/>
                          </a:solidFill>
                          <a:effectLst/>
                        </a:rPr>
                        <a:t>1</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Dependent variable (1) appears on </a:t>
                      </a:r>
                      <a:r>
                        <a:rPr lang="en-US" sz="900" i="1" dirty="0">
                          <a:solidFill>
                            <a:schemeClr val="tx1"/>
                          </a:solidFill>
                          <a:effectLst/>
                        </a:rPr>
                        <a:t>y</a:t>
                      </a:r>
                      <a:r>
                        <a:rPr lang="en-US" sz="900" dirty="0">
                          <a:solidFill>
                            <a:schemeClr val="tx1"/>
                          </a:solidFill>
                          <a:effectLst/>
                        </a:rPr>
                        <a:t>-axis</a:t>
                      </a:r>
                      <a:endParaRPr lang="en-US" sz="900" dirty="0">
                        <a:solidFill>
                          <a:schemeClr val="tx1"/>
                        </a:solidFill>
                        <a:effectLst/>
                        <a:latin typeface="Arial"/>
                        <a:ea typeface="Times New Roman"/>
                        <a:cs typeface="Times New Roman"/>
                      </a:endParaRPr>
                    </a:p>
                  </a:txBody>
                  <a:tcPr marL="31325" marR="31325" marT="0" marB="0"/>
                </a:tc>
                <a:tc>
                  <a:txBody>
                    <a:bodyPr/>
                    <a:lstStyle/>
                    <a:p>
                      <a:pPr marL="0" marR="0" algn="ctr">
                        <a:spcBef>
                          <a:spcPts val="0"/>
                        </a:spcBef>
                        <a:spcAft>
                          <a:spcPts val="0"/>
                        </a:spcAft>
                      </a:pPr>
                      <a:r>
                        <a:rPr lang="en-US" sz="900" dirty="0">
                          <a:solidFill>
                            <a:schemeClr val="tx1"/>
                          </a:solidFill>
                          <a:effectLst/>
                        </a:rPr>
                        <a:t>Dependent variable: Metric</a:t>
                      </a:r>
                      <a:endParaRPr lang="en-US" sz="900" dirty="0">
                        <a:solidFill>
                          <a:schemeClr val="tx1"/>
                        </a:solidFill>
                        <a:effectLst/>
                        <a:latin typeface="Arial"/>
                        <a:ea typeface="Times New Roman"/>
                        <a:cs typeface="Times New Roman"/>
                      </a:endParaRPr>
                    </a:p>
                  </a:txBody>
                  <a:tcPr marL="31325" marR="31325" marT="0" marB="0"/>
                </a:tc>
                <a:extLst>
                  <a:ext uri="{0D108BD9-81ED-4DB2-BD59-A6C34878D82A}">
                    <a16:rowId xmlns:a16="http://schemas.microsoft.com/office/drawing/2014/main" val="10011"/>
                  </a:ext>
                </a:extLst>
              </a:tr>
            </a:tbl>
          </a:graphicData>
        </a:graphic>
      </p:graphicFrame>
      <p:sp>
        <p:nvSpPr>
          <p:cNvPr id="5" name="Footer Placeholder 3"/>
          <p:cNvSpPr>
            <a:spLocks noGrp="1"/>
          </p:cNvSpPr>
          <p:nvPr>
            <p:ph type="ftr" sz="quarter" idx="11"/>
          </p:nvPr>
        </p:nvSpPr>
        <p:spPr bwMode="auto">
          <a:xfrm>
            <a:off x="2825987" y="6483778"/>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548768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769327" y="136525"/>
            <a:ext cx="7886700" cy="1325563"/>
          </a:xfrm>
        </p:spPr>
        <p:txBody>
          <a:bodyPr/>
          <a:lstStyle/>
          <a:p>
            <a:pPr algn="ctr"/>
            <a:r>
              <a:rPr lang="en-US" sz="4400" b="1" dirty="0">
                <a:latin typeface="+mn-lt"/>
              </a:rPr>
              <a:t>Key Terms </a:t>
            </a:r>
            <a:r>
              <a:rPr lang="en-US" dirty="0">
                <a:solidFill>
                  <a:schemeClr val="tx1"/>
                </a:solidFill>
              </a:rPr>
              <a:t>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92595169"/>
              </p:ext>
            </p:extLst>
          </p:nvPr>
        </p:nvGraphicFramePr>
        <p:xfrm>
          <a:off x="1066799" y="2514600"/>
          <a:ext cx="7084423" cy="2560320"/>
        </p:xfrm>
        <a:graphic>
          <a:graphicData uri="http://schemas.openxmlformats.org/drawingml/2006/table">
            <a:tbl>
              <a:tblPr firstRow="1" firstCol="1" bandRow="1">
                <a:tableStyleId>{5940675A-B579-460E-94D1-54222C63F5DA}</a:tableStyleId>
              </a:tblPr>
              <a:tblGrid>
                <a:gridCol w="3555419">
                  <a:extLst>
                    <a:ext uri="{9D8B030D-6E8A-4147-A177-3AD203B41FA5}">
                      <a16:colId xmlns:a16="http://schemas.microsoft.com/office/drawing/2014/main" val="20000"/>
                    </a:ext>
                  </a:extLst>
                </a:gridCol>
                <a:gridCol w="3529004">
                  <a:extLst>
                    <a:ext uri="{9D8B030D-6E8A-4147-A177-3AD203B41FA5}">
                      <a16:colId xmlns:a16="http://schemas.microsoft.com/office/drawing/2014/main" val="20001"/>
                    </a:ext>
                  </a:extLst>
                </a:gridCol>
              </a:tblGrid>
              <a:tr h="1279525">
                <a:tc>
                  <a:txBody>
                    <a:bodyPr/>
                    <a:lstStyle/>
                    <a:p>
                      <a:pPr marL="0" marR="0">
                        <a:spcBef>
                          <a:spcPts val="0"/>
                        </a:spcBef>
                        <a:spcAft>
                          <a:spcPts val="0"/>
                        </a:spcAft>
                      </a:pPr>
                      <a:r>
                        <a:rPr lang="en-US" sz="2400" dirty="0">
                          <a:effectLst/>
                        </a:rPr>
                        <a:t>Chart Editor</a:t>
                      </a:r>
                    </a:p>
                    <a:p>
                      <a:pPr marL="0" marR="0">
                        <a:spcBef>
                          <a:spcPts val="0"/>
                        </a:spcBef>
                        <a:spcAft>
                          <a:spcPts val="0"/>
                        </a:spcAft>
                      </a:pPr>
                      <a:r>
                        <a:rPr lang="en-US" sz="2400" dirty="0">
                          <a:effectLst/>
                        </a:rPr>
                        <a:t>Clustered bar chart</a:t>
                      </a:r>
                    </a:p>
                    <a:p>
                      <a:pPr marL="0" marR="0">
                        <a:spcBef>
                          <a:spcPts val="0"/>
                        </a:spcBef>
                        <a:spcAft>
                          <a:spcPts val="0"/>
                        </a:spcAft>
                      </a:pPr>
                      <a:r>
                        <a:rPr lang="en-US" sz="2400" dirty="0">
                          <a:effectLst/>
                        </a:rPr>
                        <a:t>Clustered box plot</a:t>
                      </a:r>
                    </a:p>
                    <a:p>
                      <a:pPr marL="0" marR="0">
                        <a:spcBef>
                          <a:spcPts val="0"/>
                        </a:spcBef>
                        <a:spcAft>
                          <a:spcPts val="0"/>
                        </a:spcAft>
                      </a:pPr>
                      <a:r>
                        <a:rPr lang="en-US" sz="2400" dirty="0">
                          <a:effectLst/>
                        </a:rPr>
                        <a:t>Histogram</a:t>
                      </a:r>
                    </a:p>
                    <a:p>
                      <a:pPr marL="0" marR="0">
                        <a:spcBef>
                          <a:spcPts val="0"/>
                        </a:spcBef>
                        <a:spcAft>
                          <a:spcPts val="0"/>
                        </a:spcAft>
                      </a:pPr>
                      <a:r>
                        <a:rPr lang="en-US" sz="2400" dirty="0">
                          <a:effectLst/>
                        </a:rPr>
                        <a:t>Matrix Scatter plot</a:t>
                      </a:r>
                    </a:p>
                    <a:p>
                      <a:pPr marL="0" marR="0">
                        <a:spcBef>
                          <a:spcPts val="0"/>
                        </a:spcBef>
                        <a:spcAft>
                          <a:spcPts val="0"/>
                        </a:spcAft>
                      </a:pPr>
                      <a:r>
                        <a:rPr lang="en-US" sz="2400" dirty="0">
                          <a:effectLst/>
                        </a:rPr>
                        <a:t>Multiple line chart</a:t>
                      </a:r>
                    </a:p>
                    <a:p>
                      <a:pPr marL="0" marR="0">
                        <a:spcBef>
                          <a:spcPts val="0"/>
                        </a:spcBef>
                        <a:spcAft>
                          <a:spcPts val="0"/>
                        </a:spcAft>
                      </a:pPr>
                      <a:r>
                        <a:rPr lang="en-US" sz="2400" dirty="0" err="1">
                          <a:effectLst/>
                        </a:rPr>
                        <a:t>Ogive</a:t>
                      </a:r>
                      <a:r>
                        <a:rPr lang="en-US" sz="2400" dirty="0">
                          <a:effectLst/>
                        </a:rPr>
                        <a:t> chart</a:t>
                      </a:r>
                      <a:endParaRPr lang="en-US" sz="2400" dirty="0">
                        <a:effectLst/>
                        <a:latin typeface="Arial"/>
                        <a:ea typeface="Times New Roman"/>
                        <a:cs typeface="Times New Roman"/>
                      </a:endParaRPr>
                    </a:p>
                  </a:txBody>
                  <a:tcPr marL="68571" marR="68571" marT="0" marB="0"/>
                </a:tc>
                <a:tc>
                  <a:txBody>
                    <a:bodyPr/>
                    <a:lstStyle/>
                    <a:p>
                      <a:pPr marL="0" marR="0">
                        <a:spcBef>
                          <a:spcPts val="0"/>
                        </a:spcBef>
                        <a:spcAft>
                          <a:spcPts val="0"/>
                        </a:spcAft>
                      </a:pPr>
                      <a:r>
                        <a:rPr lang="en-US" sz="2400" dirty="0">
                          <a:effectLst/>
                        </a:rPr>
                        <a:t>Pie chart</a:t>
                      </a:r>
                    </a:p>
                    <a:p>
                      <a:pPr marL="0" marR="0">
                        <a:spcBef>
                          <a:spcPts val="0"/>
                        </a:spcBef>
                        <a:spcAft>
                          <a:spcPts val="0"/>
                        </a:spcAft>
                      </a:pPr>
                      <a:r>
                        <a:rPr lang="en-US" sz="2400" dirty="0">
                          <a:effectLst/>
                        </a:rPr>
                        <a:t>Scatter plot</a:t>
                      </a:r>
                    </a:p>
                    <a:p>
                      <a:pPr marL="0" marR="0">
                        <a:spcBef>
                          <a:spcPts val="0"/>
                        </a:spcBef>
                        <a:spcAft>
                          <a:spcPts val="0"/>
                        </a:spcAft>
                      </a:pPr>
                      <a:r>
                        <a:rPr lang="en-US" sz="2400" dirty="0">
                          <a:effectLst/>
                        </a:rPr>
                        <a:t>Simple bar chart</a:t>
                      </a:r>
                    </a:p>
                    <a:p>
                      <a:pPr marL="0" marR="0">
                        <a:spcBef>
                          <a:spcPts val="0"/>
                        </a:spcBef>
                        <a:spcAft>
                          <a:spcPts val="0"/>
                        </a:spcAft>
                      </a:pPr>
                      <a:r>
                        <a:rPr lang="en-US" sz="2400" dirty="0">
                          <a:effectLst/>
                        </a:rPr>
                        <a:t>Simple box plot</a:t>
                      </a:r>
                    </a:p>
                    <a:p>
                      <a:pPr marL="0" marR="0">
                        <a:spcBef>
                          <a:spcPts val="0"/>
                        </a:spcBef>
                        <a:spcAft>
                          <a:spcPts val="0"/>
                        </a:spcAft>
                      </a:pPr>
                      <a:r>
                        <a:rPr lang="en-US" sz="2400" dirty="0">
                          <a:effectLst/>
                        </a:rPr>
                        <a:t>Single line chart</a:t>
                      </a:r>
                    </a:p>
                    <a:p>
                      <a:pPr marL="0" marR="0">
                        <a:spcBef>
                          <a:spcPts val="0"/>
                        </a:spcBef>
                        <a:spcAft>
                          <a:spcPts val="0"/>
                        </a:spcAft>
                      </a:pPr>
                      <a:r>
                        <a:rPr lang="en-US" sz="2400" dirty="0">
                          <a:effectLst/>
                        </a:rPr>
                        <a:t>Stacked bar chart</a:t>
                      </a:r>
                      <a:endParaRPr lang="en-US" sz="2400" dirty="0">
                        <a:effectLst/>
                        <a:latin typeface="Arial"/>
                        <a:ea typeface="Times New Roman"/>
                        <a:cs typeface="Times New Roman"/>
                      </a:endParaRPr>
                    </a:p>
                  </a:txBody>
                  <a:tcPr marL="68571" marR="68571" marT="0" marB="0"/>
                </a:tc>
                <a:extLst>
                  <a:ext uri="{0D108BD9-81ED-4DB2-BD59-A6C34878D82A}">
                    <a16:rowId xmlns:a16="http://schemas.microsoft.com/office/drawing/2014/main" val="10000"/>
                  </a:ext>
                </a:extLst>
              </a:tr>
            </a:tbl>
          </a:graphicData>
        </a:graphic>
      </p:graphicFrame>
      <p:sp>
        <p:nvSpPr>
          <p:cNvPr id="245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48E751B-E576-4D41-9D78-32BF95CE5B80}" type="slidenum">
              <a:rPr lang="en-US" smtClean="0">
                <a:solidFill>
                  <a:srgbClr val="FEFEFE"/>
                </a:solidFill>
              </a:rPr>
              <a:pPr eaLnBrk="1" hangingPunct="1"/>
              <a:t>28</a:t>
            </a:fld>
            <a:endParaRPr lang="en-US">
              <a:solidFill>
                <a:srgbClr val="FEFEFE"/>
              </a:solidFill>
            </a:endParaRPr>
          </a:p>
        </p:txBody>
      </p:sp>
      <p:sp>
        <p:nvSpPr>
          <p:cNvPr id="9" name="Footer Placeholder 3"/>
          <p:cNvSpPr>
            <a:spLocks noGrp="1"/>
          </p:cNvSpPr>
          <p:nvPr>
            <p:ph type="ftr" sz="quarter" idx="11"/>
          </p:nvPr>
        </p:nvSpPr>
        <p:spPr bwMode="auto">
          <a:xfrm>
            <a:off x="2825987" y="6483778"/>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7773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35592" y="223838"/>
            <a:ext cx="8229600" cy="5064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US" sz="3400" b="1" dirty="0">
                <a:latin typeface="+mn-lt"/>
              </a:rPr>
              <a:t>Creating SPSS Data Set </a:t>
            </a:r>
          </a:p>
        </p:txBody>
      </p:sp>
      <p:sp>
        <p:nvSpPr>
          <p:cNvPr id="3" name="Rectangle 3"/>
          <p:cNvSpPr txBox="1">
            <a:spLocks/>
          </p:cNvSpPr>
          <p:nvPr/>
        </p:nvSpPr>
        <p:spPr>
          <a:xfrm>
            <a:off x="1221473" y="1490190"/>
            <a:ext cx="7144606" cy="230249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66713" lvl="1" indent="0">
              <a:buNone/>
            </a:pPr>
            <a:r>
              <a:rPr lang="en-US" altLang="en-US" b="1" dirty="0"/>
              <a:t>Executing Basic Charts and Graphs with SPSS</a:t>
            </a:r>
          </a:p>
          <a:p>
            <a:pPr marL="0" indent="0">
              <a:lnSpc>
                <a:spcPct val="115000"/>
              </a:lnSpc>
              <a:spcBef>
                <a:spcPct val="15000"/>
              </a:spcBef>
              <a:buClr>
                <a:schemeClr val="bg2"/>
              </a:buClr>
              <a:buNone/>
            </a:pPr>
            <a:r>
              <a:rPr lang="en-US" altLang="en-US" sz="2400" b="1" dirty="0"/>
              <a:t>Simple Bar Chart </a:t>
            </a:r>
          </a:p>
          <a:p>
            <a:pPr marL="0" indent="0">
              <a:lnSpc>
                <a:spcPct val="115000"/>
              </a:lnSpc>
              <a:spcBef>
                <a:spcPct val="15000"/>
              </a:spcBef>
              <a:buClr>
                <a:schemeClr val="bg2"/>
              </a:buClr>
              <a:buNone/>
            </a:pPr>
            <a:r>
              <a:rPr lang="en-US" altLang="en-US" sz="2400" dirty="0"/>
              <a:t>It is used when dealing with one variable based on nominal scale consisting of different categories and one variable measured at metric scale. </a:t>
            </a:r>
          </a:p>
        </p:txBody>
      </p:sp>
      <p:sp>
        <p:nvSpPr>
          <p:cNvPr id="4" name="Slide Number Placeholder 5"/>
          <p:cNvSpPr>
            <a:spLocks noGrp="1"/>
          </p:cNvSpPr>
          <p:nvPr>
            <p:ph type="sldNum" sz="quarter" idx="12"/>
          </p:nvPr>
        </p:nvSpPr>
        <p:spPr bwMode="auto">
          <a:xfrm>
            <a:off x="6246576" y="223838"/>
            <a:ext cx="13319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fld id="{996324F0-98E8-488C-BC7D-1D56A93048D0}" type="slidenum">
              <a:rPr lang="en-US" altLang="en-US" sz="1200">
                <a:solidFill>
                  <a:schemeClr val="tx1"/>
                </a:solidFill>
                <a:latin typeface="+mn-lt"/>
              </a:rPr>
              <a:pPr>
                <a:spcBef>
                  <a:spcPct val="0"/>
                </a:spcBef>
                <a:buClrTx/>
                <a:buSzTx/>
                <a:buFontTx/>
                <a:buNone/>
              </a:pPr>
              <a:t>3</a:t>
            </a:fld>
            <a:endParaRPr lang="en-US" altLang="en-US" sz="1200" dirty="0">
              <a:solidFill>
                <a:schemeClr val="tx1"/>
              </a:solidFill>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3258741798"/>
              </p:ext>
            </p:extLst>
          </p:nvPr>
        </p:nvGraphicFramePr>
        <p:xfrm>
          <a:off x="1321272" y="3961264"/>
          <a:ext cx="6945008" cy="2076069"/>
        </p:xfrm>
        <a:graphic>
          <a:graphicData uri="http://schemas.openxmlformats.org/drawingml/2006/table">
            <a:tbl>
              <a:tblPr firstRow="1" firstCol="1" lastRow="1" lastCol="1" bandRow="1" bandCol="1">
                <a:tableStyleId>{2D5ABB26-0587-4C30-8999-92F81FD0307C}</a:tableStyleId>
              </a:tblPr>
              <a:tblGrid>
                <a:gridCol w="6945008">
                  <a:extLst>
                    <a:ext uri="{9D8B030D-6E8A-4147-A177-3AD203B41FA5}">
                      <a16:colId xmlns:a16="http://schemas.microsoft.com/office/drawing/2014/main" val="20000"/>
                    </a:ext>
                  </a:extLst>
                </a:gridCol>
              </a:tblGrid>
              <a:tr h="842749">
                <a:tc>
                  <a:txBody>
                    <a:bodyPr/>
                    <a:lstStyle/>
                    <a:p>
                      <a:pPr marL="0" marR="0" algn="just">
                        <a:lnSpc>
                          <a:spcPct val="115000"/>
                        </a:lnSpc>
                        <a:spcBef>
                          <a:spcPts val="0"/>
                        </a:spcBef>
                        <a:spcAft>
                          <a:spcPts val="0"/>
                        </a:spcAft>
                      </a:pPr>
                      <a:r>
                        <a:rPr lang="en-US" sz="2400" b="1" dirty="0">
                          <a:effectLst/>
                        </a:rPr>
                        <a:t>Exhibit 3.1. </a:t>
                      </a:r>
                      <a:r>
                        <a:rPr lang="en-US" sz="2400" dirty="0">
                          <a:effectLst/>
                        </a:rPr>
                        <a:t>SPSS Windows » Open retail.sav » Menu bar » Graphs » Legacy Dialogs » Bar » Select Simple Bar chart » Select the option Other statistics » Select Price and transfer to first Variable box » Select Gender and transfer to Category Axis » Click</a:t>
                      </a:r>
                      <a:r>
                        <a:rPr lang="en-US" sz="2400" i="1" dirty="0">
                          <a:effectLst/>
                        </a:rPr>
                        <a:t> OK</a:t>
                      </a:r>
                      <a:endParaRPr lang="en-US" sz="2400" i="1" dirty="0">
                        <a:effectLst/>
                        <a:latin typeface="Arial"/>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9"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81107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524" y="859042"/>
            <a:ext cx="2498982" cy="2871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657" y="751904"/>
            <a:ext cx="4270950" cy="285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graphicFrame>
        <p:nvGraphicFramePr>
          <p:cNvPr id="5" name="Table 4"/>
          <p:cNvGraphicFramePr>
            <a:graphicFrameLocks noGrp="1"/>
          </p:cNvGraphicFramePr>
          <p:nvPr>
            <p:extLst>
              <p:ext uri="{D42A27DB-BD31-4B8C-83A1-F6EECF244321}">
                <p14:modId xmlns:p14="http://schemas.microsoft.com/office/powerpoint/2010/main" val="4193582504"/>
              </p:ext>
            </p:extLst>
          </p:nvPr>
        </p:nvGraphicFramePr>
        <p:xfrm>
          <a:off x="1321272" y="3909012"/>
          <a:ext cx="6945008" cy="2496693"/>
        </p:xfrm>
        <a:graphic>
          <a:graphicData uri="http://schemas.openxmlformats.org/drawingml/2006/table">
            <a:tbl>
              <a:tblPr firstRow="1" firstCol="1" lastRow="1" lastCol="1" bandRow="1" bandCol="1">
                <a:tableStyleId>{2D5ABB26-0587-4C30-8999-92F81FD0307C}</a:tableStyleId>
              </a:tblPr>
              <a:tblGrid>
                <a:gridCol w="6945008">
                  <a:extLst>
                    <a:ext uri="{9D8B030D-6E8A-4147-A177-3AD203B41FA5}">
                      <a16:colId xmlns:a16="http://schemas.microsoft.com/office/drawing/2014/main" val="20000"/>
                    </a:ext>
                  </a:extLst>
                </a:gridCol>
              </a:tblGrid>
              <a:tr h="842749">
                <a:tc>
                  <a:txBody>
                    <a:bodyPr/>
                    <a:lstStyle/>
                    <a:p>
                      <a:pPr marL="0" marR="0" algn="just">
                        <a:lnSpc>
                          <a:spcPct val="115000"/>
                        </a:lnSpc>
                        <a:spcBef>
                          <a:spcPts val="0"/>
                        </a:spcBef>
                        <a:spcAft>
                          <a:spcPts val="0"/>
                        </a:spcAft>
                      </a:pPr>
                      <a:r>
                        <a:rPr lang="en-US" sz="2400" b="1" dirty="0">
                          <a:effectLst/>
                        </a:rPr>
                        <a:t>Exhibit 3.2. </a:t>
                      </a:r>
                      <a:r>
                        <a:rPr lang="en-US" sz="2400" b="0" dirty="0">
                          <a:effectLst/>
                        </a:rPr>
                        <a:t>Double</a:t>
                      </a:r>
                      <a:r>
                        <a:rPr lang="en-US" sz="2400" b="0" baseline="0" dirty="0">
                          <a:effectLst/>
                        </a:rPr>
                        <a:t> click on simple bar chart that appears</a:t>
                      </a:r>
                      <a:r>
                        <a:rPr lang="en-US" sz="2400" dirty="0">
                          <a:effectLst/>
                        </a:rPr>
                        <a:t>» Chart</a:t>
                      </a:r>
                      <a:r>
                        <a:rPr lang="en-US" sz="2400" baseline="0" dirty="0">
                          <a:effectLst/>
                        </a:rPr>
                        <a:t> Editor appears </a:t>
                      </a:r>
                      <a:r>
                        <a:rPr lang="en-US" sz="2400" dirty="0">
                          <a:effectLst/>
                        </a:rPr>
                        <a:t>»</a:t>
                      </a:r>
                      <a:r>
                        <a:rPr lang="en-US" sz="2400" baseline="0" dirty="0">
                          <a:effectLst/>
                        </a:rPr>
                        <a:t> use various options displayed in the chart editor </a:t>
                      </a:r>
                      <a:r>
                        <a:rPr lang="en-US" sz="2400" dirty="0">
                          <a:effectLst/>
                        </a:rPr>
                        <a:t>» Double</a:t>
                      </a:r>
                      <a:r>
                        <a:rPr lang="en-US" sz="2400" baseline="0" dirty="0">
                          <a:effectLst/>
                        </a:rPr>
                        <a:t> click on the chart editor </a:t>
                      </a:r>
                      <a:r>
                        <a:rPr lang="en-US" sz="2400" dirty="0">
                          <a:effectLst/>
                        </a:rPr>
                        <a:t>» use</a:t>
                      </a:r>
                      <a:r>
                        <a:rPr lang="en-US" sz="2400" baseline="0" dirty="0">
                          <a:effectLst/>
                        </a:rPr>
                        <a:t> various options of properties dialog box </a:t>
                      </a:r>
                      <a:r>
                        <a:rPr lang="en-US" sz="2400" dirty="0">
                          <a:effectLst/>
                        </a:rPr>
                        <a:t>» Bar</a:t>
                      </a:r>
                      <a:r>
                        <a:rPr lang="en-US" sz="2400" baseline="0" dirty="0">
                          <a:effectLst/>
                        </a:rPr>
                        <a:t> Option </a:t>
                      </a:r>
                      <a:r>
                        <a:rPr lang="en-US" sz="2400" dirty="0">
                          <a:effectLst/>
                        </a:rPr>
                        <a:t>» Depth</a:t>
                      </a:r>
                      <a:r>
                        <a:rPr lang="en-US" sz="2400" baseline="0" dirty="0">
                          <a:effectLst/>
                        </a:rPr>
                        <a:t> and angle </a:t>
                      </a:r>
                      <a:r>
                        <a:rPr lang="en-US" sz="2400" dirty="0">
                          <a:effectLst/>
                        </a:rPr>
                        <a:t>» Variable</a:t>
                      </a:r>
                      <a:r>
                        <a:rPr lang="en-US" sz="2400" baseline="0" dirty="0">
                          <a:effectLst/>
                        </a:rPr>
                        <a:t> </a:t>
                      </a:r>
                      <a:r>
                        <a:rPr lang="en-US" sz="2400" dirty="0">
                          <a:effectLst/>
                        </a:rPr>
                        <a:t>» Chart</a:t>
                      </a:r>
                      <a:r>
                        <a:rPr lang="en-US" sz="2400" baseline="0" dirty="0">
                          <a:effectLst/>
                        </a:rPr>
                        <a:t> size </a:t>
                      </a:r>
                      <a:r>
                        <a:rPr lang="en-US" sz="2400" dirty="0">
                          <a:effectLst/>
                        </a:rPr>
                        <a:t>» Fill &amp;</a:t>
                      </a:r>
                      <a:r>
                        <a:rPr lang="en-US" sz="2400" baseline="0" dirty="0">
                          <a:effectLst/>
                        </a:rPr>
                        <a:t> Borders </a:t>
                      </a:r>
                      <a:r>
                        <a:rPr lang="en-US" sz="2400" dirty="0">
                          <a:effectLst/>
                        </a:rPr>
                        <a:t>» Categories</a:t>
                      </a:r>
                      <a:r>
                        <a:rPr lang="en-US" sz="2400" baseline="0" dirty="0">
                          <a:effectLst/>
                        </a:rPr>
                        <a:t> </a:t>
                      </a:r>
                      <a:endParaRPr lang="en-US" sz="2400" i="1" dirty="0">
                        <a:effectLst/>
                        <a:latin typeface="Arial"/>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15671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40690" y="200903"/>
            <a:ext cx="7024688" cy="5730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Cluster Bar Chart </a:t>
            </a:r>
          </a:p>
        </p:txBody>
      </p:sp>
      <p:sp>
        <p:nvSpPr>
          <p:cNvPr id="3" name="Content Placeholder 2"/>
          <p:cNvSpPr txBox="1">
            <a:spLocks/>
          </p:cNvSpPr>
          <p:nvPr/>
        </p:nvSpPr>
        <p:spPr>
          <a:xfrm>
            <a:off x="840690" y="1758121"/>
            <a:ext cx="7339013" cy="93503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It is used to display the specific descriptors of a metric variable along with the respective categories of two nominal variables in the form of a cluster. </a:t>
            </a:r>
          </a:p>
        </p:txBody>
      </p:sp>
      <p:graphicFrame>
        <p:nvGraphicFramePr>
          <p:cNvPr id="5" name="Table 4"/>
          <p:cNvGraphicFramePr>
            <a:graphicFrameLocks noGrp="1"/>
          </p:cNvGraphicFramePr>
          <p:nvPr>
            <p:extLst>
              <p:ext uri="{D42A27DB-BD31-4B8C-83A1-F6EECF244321}">
                <p14:modId xmlns:p14="http://schemas.microsoft.com/office/powerpoint/2010/main" val="4146140807"/>
              </p:ext>
            </p:extLst>
          </p:nvPr>
        </p:nvGraphicFramePr>
        <p:xfrm>
          <a:off x="840690" y="3254019"/>
          <a:ext cx="7517191" cy="2076069"/>
        </p:xfrm>
        <a:graphic>
          <a:graphicData uri="http://schemas.openxmlformats.org/drawingml/2006/table">
            <a:tbl>
              <a:tblPr firstRow="1" firstCol="1" lastRow="1" lastCol="1" bandRow="1" bandCol="1">
                <a:tableStyleId>{5940675A-B579-460E-94D1-54222C63F5DA}</a:tableStyleId>
              </a:tblPr>
              <a:tblGrid>
                <a:gridCol w="7517191">
                  <a:extLst>
                    <a:ext uri="{9D8B030D-6E8A-4147-A177-3AD203B41FA5}">
                      <a16:colId xmlns:a16="http://schemas.microsoft.com/office/drawing/2014/main" val="20000"/>
                    </a:ext>
                  </a:extLst>
                </a:gridCol>
              </a:tblGrid>
              <a:tr h="915278">
                <a:tc>
                  <a:txBody>
                    <a:bodyPr/>
                    <a:lstStyle/>
                    <a:p>
                      <a:pPr marL="0" marR="0" algn="just">
                        <a:lnSpc>
                          <a:spcPct val="115000"/>
                        </a:lnSpc>
                        <a:spcBef>
                          <a:spcPts val="0"/>
                        </a:spcBef>
                        <a:spcAft>
                          <a:spcPts val="0"/>
                        </a:spcAft>
                      </a:pPr>
                      <a:r>
                        <a:rPr lang="en-US" sz="2400" b="1" dirty="0">
                          <a:effectLst/>
                        </a:rPr>
                        <a:t>Exhibit 3.3. </a:t>
                      </a:r>
                      <a:r>
                        <a:rPr lang="en-US" sz="2400" dirty="0">
                          <a:effectLst/>
                        </a:rPr>
                        <a:t>Use retail.sav » Menu bar » Graphs » Legacy Dialogs » Bar » Select cluster bar chart » Select the option Other statistics » Select </a:t>
                      </a:r>
                      <a:r>
                        <a:rPr lang="en-US" sz="2400" i="1" dirty="0">
                          <a:effectLst/>
                        </a:rPr>
                        <a:t>Price</a:t>
                      </a:r>
                      <a:r>
                        <a:rPr lang="en-US" sz="2400" dirty="0">
                          <a:effectLst/>
                        </a:rPr>
                        <a:t> and transfer to first Variable box » Select </a:t>
                      </a:r>
                      <a:r>
                        <a:rPr lang="en-US" sz="2400" i="1" dirty="0">
                          <a:effectLst/>
                        </a:rPr>
                        <a:t>Gender</a:t>
                      </a:r>
                      <a:r>
                        <a:rPr lang="en-US" sz="2400" dirty="0">
                          <a:effectLst/>
                        </a:rPr>
                        <a:t> and transfer to the Category Axis » Select </a:t>
                      </a:r>
                      <a:r>
                        <a:rPr lang="en-US" sz="2400" i="1" dirty="0">
                          <a:effectLst/>
                        </a:rPr>
                        <a:t>Occupation</a:t>
                      </a:r>
                      <a:r>
                        <a:rPr lang="en-US" sz="2400" dirty="0">
                          <a:effectLst/>
                        </a:rPr>
                        <a:t> and transfer to cluster box » Press OK </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3763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555" y="1855170"/>
            <a:ext cx="2520950" cy="3179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155" y="2550495"/>
            <a:ext cx="3522663"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38979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38400" y="187325"/>
            <a:ext cx="3810000" cy="457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Stacked Bar Chart </a:t>
            </a:r>
          </a:p>
        </p:txBody>
      </p:sp>
      <p:sp>
        <p:nvSpPr>
          <p:cNvPr id="3" name="Content Placeholder 2"/>
          <p:cNvSpPr txBox="1">
            <a:spLocks/>
          </p:cNvSpPr>
          <p:nvPr/>
        </p:nvSpPr>
        <p:spPr>
          <a:xfrm>
            <a:off x="1171433" y="1411807"/>
            <a:ext cx="6343934" cy="108386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This chart is used to display the specific descriptors of a metric variable along with the respective categories of two nominal variables in the form of different stacks rather than a cluster. </a:t>
            </a:r>
          </a:p>
        </p:txBody>
      </p:sp>
      <p:graphicFrame>
        <p:nvGraphicFramePr>
          <p:cNvPr id="5" name="Table 4"/>
          <p:cNvGraphicFramePr>
            <a:graphicFrameLocks noGrp="1"/>
          </p:cNvGraphicFramePr>
          <p:nvPr>
            <p:extLst>
              <p:ext uri="{D42A27DB-BD31-4B8C-83A1-F6EECF244321}">
                <p14:modId xmlns:p14="http://schemas.microsoft.com/office/powerpoint/2010/main" val="614956400"/>
              </p:ext>
            </p:extLst>
          </p:nvPr>
        </p:nvGraphicFramePr>
        <p:xfrm>
          <a:off x="1066800" y="3262950"/>
          <a:ext cx="6807958" cy="2496693"/>
        </p:xfrm>
        <a:graphic>
          <a:graphicData uri="http://schemas.openxmlformats.org/drawingml/2006/table">
            <a:tbl>
              <a:tblPr firstRow="1" firstCol="1" lastRow="1" lastCol="1" bandRow="1" bandCol="1">
                <a:tableStyleId>{5940675A-B579-460E-94D1-54222C63F5DA}</a:tableStyleId>
              </a:tblPr>
              <a:tblGrid>
                <a:gridCol w="6807958">
                  <a:extLst>
                    <a:ext uri="{9D8B030D-6E8A-4147-A177-3AD203B41FA5}">
                      <a16:colId xmlns:a16="http://schemas.microsoft.com/office/drawing/2014/main" val="20000"/>
                    </a:ext>
                  </a:extLst>
                </a:gridCol>
              </a:tblGrid>
              <a:tr h="1104331">
                <a:tc>
                  <a:txBody>
                    <a:bodyPr/>
                    <a:lstStyle/>
                    <a:p>
                      <a:pPr marL="0" marR="0" algn="just">
                        <a:lnSpc>
                          <a:spcPct val="115000"/>
                        </a:lnSpc>
                        <a:spcBef>
                          <a:spcPts val="0"/>
                        </a:spcBef>
                        <a:spcAft>
                          <a:spcPts val="0"/>
                        </a:spcAft>
                      </a:pPr>
                      <a:r>
                        <a:rPr lang="en-US" sz="2400" b="1" dirty="0">
                          <a:effectLst/>
                        </a:rPr>
                        <a:t>Exhibit 3.4.</a:t>
                      </a:r>
                      <a:r>
                        <a:rPr lang="en-US" sz="2400" dirty="0">
                          <a:effectLst/>
                        </a:rPr>
                        <a:t> Use retail.sav » Menu bar » Graphs » Legacy Dialogs » Bar » Select stacked bar chart » Select the option Other statistics » Select </a:t>
                      </a:r>
                      <a:r>
                        <a:rPr lang="en-US" sz="2400" i="1" dirty="0">
                          <a:effectLst/>
                        </a:rPr>
                        <a:t>Price</a:t>
                      </a:r>
                      <a:r>
                        <a:rPr lang="en-US" sz="2400" dirty="0">
                          <a:effectLst/>
                        </a:rPr>
                        <a:t> and transfer to first Variable box » Select </a:t>
                      </a:r>
                      <a:r>
                        <a:rPr lang="en-US" sz="2400" i="1" dirty="0">
                          <a:effectLst/>
                        </a:rPr>
                        <a:t>Gender </a:t>
                      </a:r>
                      <a:r>
                        <a:rPr lang="en-US" sz="2400" dirty="0">
                          <a:effectLst/>
                        </a:rPr>
                        <a:t>and transfer to Category Axis » Select </a:t>
                      </a:r>
                      <a:r>
                        <a:rPr lang="en-US" sz="2400" i="1" dirty="0">
                          <a:effectLst/>
                        </a:rPr>
                        <a:t>Occupation</a:t>
                      </a:r>
                      <a:r>
                        <a:rPr lang="en-US" sz="2400" dirty="0">
                          <a:effectLst/>
                        </a:rPr>
                        <a:t> and transfer to Stacks box »  Click </a:t>
                      </a:r>
                      <a:r>
                        <a:rPr lang="en-US" sz="2400" i="1" dirty="0">
                          <a:effectLst/>
                        </a:rPr>
                        <a:t>OK </a:t>
                      </a:r>
                      <a:endParaRPr lang="en-US" sz="2400" i="1"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7"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8666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29" y="1655276"/>
            <a:ext cx="4693953" cy="375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4691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09305" y="168891"/>
            <a:ext cx="7024687" cy="5544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US" sz="3400" b="1" dirty="0">
                <a:latin typeface="+mn-lt"/>
              </a:rPr>
              <a:t>Simple Line Chart</a:t>
            </a:r>
          </a:p>
        </p:txBody>
      </p:sp>
      <p:sp>
        <p:nvSpPr>
          <p:cNvPr id="3" name="Content Placeholder 2"/>
          <p:cNvSpPr txBox="1">
            <a:spLocks/>
          </p:cNvSpPr>
          <p:nvPr/>
        </p:nvSpPr>
        <p:spPr>
          <a:xfrm>
            <a:off x="1043057" y="1455596"/>
            <a:ext cx="6890935" cy="86452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This chart is most often used to display the time series data aiming to reveal a trend over a period of time. Generally, the independent variable or time is displayed at the </a:t>
            </a:r>
            <a:r>
              <a:rPr lang="en-US" altLang="en-US" sz="2400" i="1" dirty="0"/>
              <a:t>x</a:t>
            </a:r>
            <a:r>
              <a:rPr lang="en-US" altLang="en-US" sz="2400" dirty="0"/>
              <a:t>-axis, whereas the dependent variable appears at the </a:t>
            </a:r>
            <a:r>
              <a:rPr lang="en-US" altLang="en-US" sz="2400" i="1" dirty="0"/>
              <a:t>y</a:t>
            </a:r>
            <a:r>
              <a:rPr lang="en-US" altLang="en-US" sz="2400" dirty="0"/>
              <a:t>-axis. </a:t>
            </a:r>
          </a:p>
        </p:txBody>
      </p:sp>
      <p:graphicFrame>
        <p:nvGraphicFramePr>
          <p:cNvPr id="5" name="Table 4"/>
          <p:cNvGraphicFramePr>
            <a:graphicFrameLocks noGrp="1"/>
          </p:cNvGraphicFramePr>
          <p:nvPr>
            <p:extLst>
              <p:ext uri="{D42A27DB-BD31-4B8C-83A1-F6EECF244321}">
                <p14:modId xmlns:p14="http://schemas.microsoft.com/office/powerpoint/2010/main" val="1198942855"/>
              </p:ext>
            </p:extLst>
          </p:nvPr>
        </p:nvGraphicFramePr>
        <p:xfrm>
          <a:off x="1153352" y="3396018"/>
          <a:ext cx="6897190" cy="2076069"/>
        </p:xfrm>
        <a:graphic>
          <a:graphicData uri="http://schemas.openxmlformats.org/drawingml/2006/table">
            <a:tbl>
              <a:tblPr firstRow="1" firstCol="1" lastRow="1" lastCol="1" bandRow="1" bandCol="1">
                <a:tableStyleId>{5940675A-B579-460E-94D1-54222C63F5DA}</a:tableStyleId>
              </a:tblPr>
              <a:tblGrid>
                <a:gridCol w="6897190">
                  <a:extLst>
                    <a:ext uri="{9D8B030D-6E8A-4147-A177-3AD203B41FA5}">
                      <a16:colId xmlns:a16="http://schemas.microsoft.com/office/drawing/2014/main" val="20000"/>
                    </a:ext>
                  </a:extLst>
                </a:gridCol>
              </a:tblGrid>
              <a:tr h="1262063">
                <a:tc>
                  <a:txBody>
                    <a:bodyPr/>
                    <a:lstStyle/>
                    <a:p>
                      <a:pPr marL="0" marR="0" algn="just">
                        <a:lnSpc>
                          <a:spcPct val="115000"/>
                        </a:lnSpc>
                        <a:spcBef>
                          <a:spcPts val="0"/>
                        </a:spcBef>
                        <a:spcAft>
                          <a:spcPts val="0"/>
                        </a:spcAft>
                      </a:pPr>
                      <a:r>
                        <a:rPr lang="en-US" sz="2400" b="1" dirty="0">
                          <a:effectLst/>
                        </a:rPr>
                        <a:t>Exhibit 3.5. </a:t>
                      </a:r>
                      <a:r>
                        <a:rPr lang="en-US" sz="2400" dirty="0">
                          <a:effectLst/>
                        </a:rPr>
                        <a:t>Use retail.sav » Menu bar » Graphs » Legacy Dialogs » Line chart » Select Simple Line chart » Select the option Other statistics » Select </a:t>
                      </a:r>
                      <a:r>
                        <a:rPr lang="en-US" sz="2400" i="1" dirty="0">
                          <a:effectLst/>
                        </a:rPr>
                        <a:t>Overall</a:t>
                      </a:r>
                      <a:r>
                        <a:rPr lang="en-US" sz="2400" dirty="0">
                          <a:effectLst/>
                        </a:rPr>
                        <a:t> and transfer to first Variable box » Select Shopping time and transfer to Category Axis » Click </a:t>
                      </a:r>
                      <a:r>
                        <a:rPr lang="en-US" sz="2400" i="1" dirty="0">
                          <a:effectLst/>
                        </a:rPr>
                        <a:t>OK </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679607731"/>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411</TotalTime>
  <Words>1862</Words>
  <Application>Microsoft Office PowerPoint</Application>
  <PresentationFormat>On-screen Show (4:3)</PresentationFormat>
  <Paragraphs>182</Paragraphs>
  <Slides>28</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28</vt:i4>
      </vt:variant>
    </vt:vector>
  </HeadingPairs>
  <TitlesOfParts>
    <vt:vector size="35" baseType="lpstr">
      <vt:lpstr>Arial</vt:lpstr>
      <vt:lpstr>Calibri</vt:lpstr>
      <vt:lpstr>Calibri Light</vt:lpstr>
      <vt:lpstr>Wingdings 2</vt:lpstr>
      <vt:lpstr>2_Custom Design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Terms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Shruti Gupta</cp:lastModifiedBy>
  <cp:revision>115</cp:revision>
  <dcterms:created xsi:type="dcterms:W3CDTF">2016-03-11T09:55:25Z</dcterms:created>
  <dcterms:modified xsi:type="dcterms:W3CDTF">2020-12-08T10:16:52Z</dcterms:modified>
</cp:coreProperties>
</file>