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 id="2147483697" r:id="rId2"/>
    <p:sldMasterId id="2147483709" r:id="rId3"/>
  </p:sldMasterIdLst>
  <p:notesMasterIdLst>
    <p:notesMasterId r:id="rId39"/>
  </p:notesMasterIdLst>
  <p:handoutMasterIdLst>
    <p:handoutMasterId r:id="rId40"/>
  </p:handoutMasterIdLst>
  <p:sldIdLst>
    <p:sldId id="259" r:id="rId4"/>
    <p:sldId id="257" r:id="rId5"/>
    <p:sldId id="260" r:id="rId6"/>
    <p:sldId id="258" r:id="rId7"/>
    <p:sldId id="265" r:id="rId8"/>
    <p:sldId id="291" r:id="rId9"/>
    <p:sldId id="261" r:id="rId10"/>
    <p:sldId id="262" r:id="rId11"/>
    <p:sldId id="263" r:id="rId12"/>
    <p:sldId id="264" r:id="rId13"/>
    <p:sldId id="266" r:id="rId14"/>
    <p:sldId id="267" r:id="rId15"/>
    <p:sldId id="268" r:id="rId16"/>
    <p:sldId id="269" r:id="rId17"/>
    <p:sldId id="271" r:id="rId18"/>
    <p:sldId id="273" r:id="rId19"/>
    <p:sldId id="272" r:id="rId20"/>
    <p:sldId id="275" r:id="rId21"/>
    <p:sldId id="274" r:id="rId22"/>
    <p:sldId id="277" r:id="rId23"/>
    <p:sldId id="280" r:id="rId24"/>
    <p:sldId id="281" r:id="rId25"/>
    <p:sldId id="282" r:id="rId26"/>
    <p:sldId id="283" r:id="rId27"/>
    <p:sldId id="276" r:id="rId28"/>
    <p:sldId id="279" r:id="rId29"/>
    <p:sldId id="286" r:id="rId30"/>
    <p:sldId id="287" r:id="rId31"/>
    <p:sldId id="288" r:id="rId32"/>
    <p:sldId id="289" r:id="rId33"/>
    <p:sldId id="290" r:id="rId34"/>
    <p:sldId id="278" r:id="rId35"/>
    <p:sldId id="285" r:id="rId36"/>
    <p:sldId id="284" r:id="rId37"/>
    <p:sldId id="293"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06" autoAdjust="0"/>
    <p:restoredTop sz="94694"/>
  </p:normalViewPr>
  <p:slideViewPr>
    <p:cSldViewPr snapToGrid="0" snapToObjects="1">
      <p:cViewPr varScale="1">
        <p:scale>
          <a:sx n="68" d="100"/>
          <a:sy n="68" d="100"/>
        </p:scale>
        <p:origin x="1626" y="60"/>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170" d="100"/>
          <a:sy n="170" d="100"/>
        </p:scale>
        <p:origin x="5376" y="19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ika Mathur" userId="d4b421e2-2f78-4dc1-886e-5f1c5f4170d8" providerId="ADAL" clId="{C5BF768F-3591-094D-8F17-2A52D1EEEC96}"/>
    <pc:docChg chg="modSld">
      <pc:chgData name="Kanika Mathur" userId="d4b421e2-2f78-4dc1-886e-5f1c5f4170d8" providerId="ADAL" clId="{C5BF768F-3591-094D-8F17-2A52D1EEEC96}" dt="2020-04-01T13:24:33.381" v="5"/>
      <pc:docMkLst>
        <pc:docMk/>
      </pc:docMkLst>
      <pc:sldChg chg="setBg">
        <pc:chgData name="Kanika Mathur" userId="d4b421e2-2f78-4dc1-886e-5f1c5f4170d8" providerId="ADAL" clId="{C5BF768F-3591-094D-8F17-2A52D1EEEC96}" dt="2020-04-01T13:24:28.559" v="3"/>
        <pc:sldMkLst>
          <pc:docMk/>
          <pc:sldMk cId="172463319" sldId="257"/>
        </pc:sldMkLst>
      </pc:sldChg>
      <pc:sldChg chg="setBg">
        <pc:chgData name="Kanika Mathur" userId="d4b421e2-2f78-4dc1-886e-5f1c5f4170d8" providerId="ADAL" clId="{C5BF768F-3591-094D-8F17-2A52D1EEEC96}" dt="2020-04-01T13:24:33.381" v="5"/>
        <pc:sldMkLst>
          <pc:docMk/>
          <pc:sldMk cId="1779225914" sldId="258"/>
        </pc:sldMkLst>
      </pc:sldChg>
      <pc:sldChg chg="setBg">
        <pc:chgData name="Kanika Mathur" userId="d4b421e2-2f78-4dc1-886e-5f1c5f4170d8" providerId="ADAL" clId="{C5BF768F-3591-094D-8F17-2A52D1EEEC96}" dt="2020-04-01T13:24:24.074" v="1"/>
        <pc:sldMkLst>
          <pc:docMk/>
          <pc:sldMk cId="164949591" sldId="259"/>
        </pc:sldMkLst>
      </pc:sldChg>
    </pc:docChg>
  </pc:docChgLst>
  <pc:docChgLst>
    <pc:chgData name="Shruti Gupta" userId="efc20510-ac0f-4b78-ab9b-febf1b22575a" providerId="ADAL" clId="{8F525741-C4BB-410C-8CFA-53A1D676B700}"/>
    <pc:docChg chg="undo custSel modSld">
      <pc:chgData name="Shruti Gupta" userId="efc20510-ac0f-4b78-ab9b-febf1b22575a" providerId="ADAL" clId="{8F525741-C4BB-410C-8CFA-53A1D676B700}" dt="2020-08-14T11:38:45.023" v="20" actId="313"/>
      <pc:docMkLst>
        <pc:docMk/>
      </pc:docMkLst>
      <pc:sldChg chg="modSp mod">
        <pc:chgData name="Shruti Gupta" userId="efc20510-ac0f-4b78-ab9b-febf1b22575a" providerId="ADAL" clId="{8F525741-C4BB-410C-8CFA-53A1D676B700}" dt="2020-08-14T11:38:37.714" v="17" actId="313"/>
        <pc:sldMkLst>
          <pc:docMk/>
          <pc:sldMk cId="3682517982" sldId="260"/>
        </pc:sldMkLst>
        <pc:graphicFrameChg chg="modGraphic">
          <ac:chgData name="Shruti Gupta" userId="efc20510-ac0f-4b78-ab9b-febf1b22575a" providerId="ADAL" clId="{8F525741-C4BB-410C-8CFA-53A1D676B700}" dt="2020-08-14T11:38:37.714" v="17" actId="313"/>
          <ac:graphicFrameMkLst>
            <pc:docMk/>
            <pc:sldMk cId="3682517982" sldId="260"/>
            <ac:graphicFrameMk id="5" creationId="{00000000-0000-0000-0000-000000000000}"/>
          </ac:graphicFrameMkLst>
        </pc:graphicFrameChg>
      </pc:sldChg>
      <pc:sldChg chg="modSp mod">
        <pc:chgData name="Shruti Gupta" userId="efc20510-ac0f-4b78-ab9b-febf1b22575a" providerId="ADAL" clId="{8F525741-C4BB-410C-8CFA-53A1D676B700}" dt="2020-08-14T11:38:38.722" v="18" actId="313"/>
        <pc:sldMkLst>
          <pc:docMk/>
          <pc:sldMk cId="1427900242" sldId="263"/>
        </pc:sldMkLst>
        <pc:graphicFrameChg chg="modGraphic">
          <ac:chgData name="Shruti Gupta" userId="efc20510-ac0f-4b78-ab9b-febf1b22575a" providerId="ADAL" clId="{8F525741-C4BB-410C-8CFA-53A1D676B700}" dt="2020-08-14T11:38:38.722" v="18" actId="313"/>
          <ac:graphicFrameMkLst>
            <pc:docMk/>
            <pc:sldMk cId="1427900242" sldId="263"/>
            <ac:graphicFrameMk id="5" creationId="{00000000-0000-0000-0000-000000000000}"/>
          </ac:graphicFrameMkLst>
        </pc:graphicFrameChg>
      </pc:sldChg>
      <pc:sldChg chg="modSp mod">
        <pc:chgData name="Shruti Gupta" userId="efc20510-ac0f-4b78-ab9b-febf1b22575a" providerId="ADAL" clId="{8F525741-C4BB-410C-8CFA-53A1D676B700}" dt="2020-08-14T11:38:44.067" v="19" actId="313"/>
        <pc:sldMkLst>
          <pc:docMk/>
          <pc:sldMk cId="750490315" sldId="271"/>
        </pc:sldMkLst>
        <pc:graphicFrameChg chg="modGraphic">
          <ac:chgData name="Shruti Gupta" userId="efc20510-ac0f-4b78-ab9b-febf1b22575a" providerId="ADAL" clId="{8F525741-C4BB-410C-8CFA-53A1D676B700}" dt="2020-08-14T11:38:44.067" v="19" actId="313"/>
          <ac:graphicFrameMkLst>
            <pc:docMk/>
            <pc:sldMk cId="750490315" sldId="271"/>
            <ac:graphicFrameMk id="4" creationId="{00000000-0000-0000-0000-000000000000}"/>
          </ac:graphicFrameMkLst>
        </pc:graphicFrameChg>
      </pc:sldChg>
      <pc:sldChg chg="modSp mod">
        <pc:chgData name="Shruti Gupta" userId="efc20510-ac0f-4b78-ab9b-febf1b22575a" providerId="ADAL" clId="{8F525741-C4BB-410C-8CFA-53A1D676B700}" dt="2020-08-14T11:38:45.023" v="20" actId="313"/>
        <pc:sldMkLst>
          <pc:docMk/>
          <pc:sldMk cId="1908521095" sldId="274"/>
        </pc:sldMkLst>
        <pc:graphicFrameChg chg="modGraphic">
          <ac:chgData name="Shruti Gupta" userId="efc20510-ac0f-4b78-ab9b-febf1b22575a" providerId="ADAL" clId="{8F525741-C4BB-410C-8CFA-53A1D676B700}" dt="2020-08-14T11:38:45.023" v="20" actId="313"/>
          <ac:graphicFrameMkLst>
            <pc:docMk/>
            <pc:sldMk cId="1908521095" sldId="274"/>
            <ac:graphicFrameMk id="4" creationId="{00000000-0000-0000-0000-000000000000}"/>
          </ac:graphicFrameMkLst>
        </pc:graphicFrameChg>
      </pc:sldChg>
      <pc:sldChg chg="modSp mod">
        <pc:chgData name="Shruti Gupta" userId="efc20510-ac0f-4b78-ab9b-febf1b22575a" providerId="ADAL" clId="{8F525741-C4BB-410C-8CFA-53A1D676B700}" dt="2020-08-14T11:38:09.644" v="15" actId="20577"/>
        <pc:sldMkLst>
          <pc:docMk/>
          <pc:sldMk cId="1739199476" sldId="276"/>
        </pc:sldMkLst>
        <pc:graphicFrameChg chg="modGraphic">
          <ac:chgData name="Shruti Gupta" userId="efc20510-ac0f-4b78-ab9b-febf1b22575a" providerId="ADAL" clId="{8F525741-C4BB-410C-8CFA-53A1D676B700}" dt="2020-08-14T11:38:09.644" v="15" actId="20577"/>
          <ac:graphicFrameMkLst>
            <pc:docMk/>
            <pc:sldMk cId="1739199476" sldId="276"/>
            <ac:graphicFrameMk id="3" creationId="{00000000-0000-0000-0000-000000000000}"/>
          </ac:graphicFrameMkLst>
        </pc:graphicFrameChg>
      </pc:sldChg>
      <pc:sldChg chg="modSp mod">
        <pc:chgData name="Shruti Gupta" userId="efc20510-ac0f-4b78-ab9b-febf1b22575a" providerId="ADAL" clId="{8F525741-C4BB-410C-8CFA-53A1D676B700}" dt="2020-08-14T11:38:36.254" v="16" actId="313"/>
        <pc:sldMkLst>
          <pc:docMk/>
          <pc:sldMk cId="2044361429" sldId="278"/>
        </pc:sldMkLst>
        <pc:graphicFrameChg chg="modGraphic">
          <ac:chgData name="Shruti Gupta" userId="efc20510-ac0f-4b78-ab9b-febf1b22575a" providerId="ADAL" clId="{8F525741-C4BB-410C-8CFA-53A1D676B700}" dt="2020-08-14T11:38:36.254" v="16" actId="313"/>
          <ac:graphicFrameMkLst>
            <pc:docMk/>
            <pc:sldMk cId="2044361429" sldId="278"/>
            <ac:graphicFrameMk id="3" creationId="{00000000-0000-0000-0000-000000000000}"/>
          </ac:graphicFrameMkLst>
        </pc:graphicFrameChg>
      </pc:sldChg>
      <pc:sldChg chg="modSp mod">
        <pc:chgData name="Shruti Gupta" userId="efc20510-ac0f-4b78-ab9b-febf1b22575a" providerId="ADAL" clId="{8F525741-C4BB-410C-8CFA-53A1D676B700}" dt="2020-08-14T11:37:08.945" v="14" actId="20577"/>
        <pc:sldMkLst>
          <pc:docMk/>
          <pc:sldMk cId="3883766755" sldId="289"/>
        </pc:sldMkLst>
        <pc:spChg chg="mod">
          <ac:chgData name="Shruti Gupta" userId="efc20510-ac0f-4b78-ab9b-febf1b22575a" providerId="ADAL" clId="{8F525741-C4BB-410C-8CFA-53A1D676B700}" dt="2020-08-14T11:37:08.945" v="14" actId="20577"/>
          <ac:spMkLst>
            <pc:docMk/>
            <pc:sldMk cId="3883766755" sldId="289"/>
            <ac:spMk id="2" creationId="{00000000-0000-0000-0000-000000000000}"/>
          </ac:spMkLst>
        </pc:spChg>
      </pc:sldChg>
    </pc:docChg>
  </pc:docChgLst>
  <pc:docChgLst>
    <pc:chgData name="Kanika Mathur" userId="d4b421e2-2f78-4dc1-886e-5f1c5f4170d8" providerId="ADAL" clId="{FEA5C985-96BF-E74E-B1D7-D349DCE25A47}"/>
    <pc:docChg chg="modSld">
      <pc:chgData name="Kanika Mathur" userId="d4b421e2-2f78-4dc1-886e-5f1c5f4170d8" providerId="ADAL" clId="{FEA5C985-96BF-E74E-B1D7-D349DCE25A47}" dt="2020-04-01T13:00:28.035" v="5"/>
      <pc:docMkLst>
        <pc:docMk/>
      </pc:docMkLst>
      <pc:sldChg chg="setBg">
        <pc:chgData name="Kanika Mathur" userId="d4b421e2-2f78-4dc1-886e-5f1c5f4170d8" providerId="ADAL" clId="{FEA5C985-96BF-E74E-B1D7-D349DCE25A47}" dt="2020-04-01T12:59:48.320" v="3"/>
        <pc:sldMkLst>
          <pc:docMk/>
          <pc:sldMk cId="172463319" sldId="257"/>
        </pc:sldMkLst>
      </pc:sldChg>
      <pc:sldChg chg="setBg">
        <pc:chgData name="Kanika Mathur" userId="d4b421e2-2f78-4dc1-886e-5f1c5f4170d8" providerId="ADAL" clId="{FEA5C985-96BF-E74E-B1D7-D349DCE25A47}" dt="2020-04-01T13:00:28.035" v="5"/>
        <pc:sldMkLst>
          <pc:docMk/>
          <pc:sldMk cId="1779225914" sldId="258"/>
        </pc:sldMkLst>
      </pc:sldChg>
      <pc:sldChg chg="setBg">
        <pc:chgData name="Kanika Mathur" userId="d4b421e2-2f78-4dc1-886e-5f1c5f4170d8" providerId="ADAL" clId="{FEA5C985-96BF-E74E-B1D7-D349DCE25A47}" dt="2020-04-01T12:59:37.379" v="1"/>
        <pc:sldMkLst>
          <pc:docMk/>
          <pc:sldMk cId="164949591" sldId="259"/>
        </pc:sldMkLst>
      </pc:sldChg>
    </pc:docChg>
  </pc:docChgLst>
  <pc:docChgLst>
    <pc:chgData name="Kanika Mathur" userId="d4b421e2-2f78-4dc1-886e-5f1c5f4170d8" providerId="ADAL" clId="{C84C1976-AED1-8F43-8B9E-BD4862D042CA}"/>
    <pc:docChg chg="modSld modMainMaster">
      <pc:chgData name="Kanika Mathur" userId="d4b421e2-2f78-4dc1-886e-5f1c5f4170d8" providerId="ADAL" clId="{C84C1976-AED1-8F43-8B9E-BD4862D042CA}" dt="2020-04-01T14:01:08.056" v="9"/>
      <pc:docMkLst>
        <pc:docMk/>
      </pc:docMkLst>
      <pc:sldChg chg="setBg">
        <pc:chgData name="Kanika Mathur" userId="d4b421e2-2f78-4dc1-886e-5f1c5f4170d8" providerId="ADAL" clId="{C84C1976-AED1-8F43-8B9E-BD4862D042CA}" dt="2020-04-01T14:01:05.383" v="8"/>
        <pc:sldMkLst>
          <pc:docMk/>
          <pc:sldMk cId="172463319" sldId="257"/>
        </pc:sldMkLst>
      </pc:sldChg>
      <pc:sldChg chg="setBg">
        <pc:chgData name="Kanika Mathur" userId="d4b421e2-2f78-4dc1-886e-5f1c5f4170d8" providerId="ADAL" clId="{C84C1976-AED1-8F43-8B9E-BD4862D042CA}" dt="2020-04-01T14:01:08.056" v="9"/>
        <pc:sldMkLst>
          <pc:docMk/>
          <pc:sldMk cId="1779225914" sldId="258"/>
        </pc:sldMkLst>
      </pc:sldChg>
      <pc:sldChg chg="setBg">
        <pc:chgData name="Kanika Mathur" userId="d4b421e2-2f78-4dc1-886e-5f1c5f4170d8" providerId="ADAL" clId="{C84C1976-AED1-8F43-8B9E-BD4862D042CA}" dt="2020-04-01T14:00:26.280" v="1"/>
        <pc:sldMkLst>
          <pc:docMk/>
          <pc:sldMk cId="164949591" sldId="259"/>
        </pc:sldMkLst>
      </pc:sldChg>
      <pc:sldMasterChg chg="setBg">
        <pc:chgData name="Kanika Mathur" userId="d4b421e2-2f78-4dc1-886e-5f1c5f4170d8" providerId="ADAL" clId="{C84C1976-AED1-8F43-8B9E-BD4862D042CA}" dt="2020-04-01T14:00:41.823" v="3"/>
        <pc:sldMasterMkLst>
          <pc:docMk/>
          <pc:sldMasterMk cId="68014301" sldId="2147483685"/>
        </pc:sldMasterMkLst>
      </pc:sldMasterChg>
      <pc:sldMasterChg chg="setBg">
        <pc:chgData name="Kanika Mathur" userId="d4b421e2-2f78-4dc1-886e-5f1c5f4170d8" providerId="ADAL" clId="{C84C1976-AED1-8F43-8B9E-BD4862D042CA}" dt="2020-04-01T14:00:46.991" v="5"/>
        <pc:sldMasterMkLst>
          <pc:docMk/>
          <pc:sldMasterMk cId="682196783" sldId="2147483697"/>
        </pc:sldMasterMkLst>
      </pc:sldMasterChg>
      <pc:sldMasterChg chg="setBg">
        <pc:chgData name="Kanika Mathur" userId="d4b421e2-2f78-4dc1-886e-5f1c5f4170d8" providerId="ADAL" clId="{C84C1976-AED1-8F43-8B9E-BD4862D042CA}" dt="2020-04-01T14:00:52.320" v="7"/>
        <pc:sldMasterMkLst>
          <pc:docMk/>
          <pc:sldMasterMk cId="473419242" sldId="2147483709"/>
        </pc:sldMasterMkLst>
      </pc:sldMasterChg>
    </pc:docChg>
  </pc:docChgLst>
  <pc:docChgLst>
    <pc:chgData name="Kanika Mathur" userId="d4b421e2-2f78-4dc1-886e-5f1c5f4170d8" providerId="ADAL" clId="{2066AAC0-1AC7-C64E-8BB3-D22541843B54}"/>
    <pc:docChg chg="modSld">
      <pc:chgData name="Kanika Mathur" userId="d4b421e2-2f78-4dc1-886e-5f1c5f4170d8" providerId="ADAL" clId="{2066AAC0-1AC7-C64E-8BB3-D22541843B54}" dt="2020-04-01T13:40:33.262" v="5"/>
      <pc:docMkLst>
        <pc:docMk/>
      </pc:docMkLst>
      <pc:sldChg chg="setBg">
        <pc:chgData name="Kanika Mathur" userId="d4b421e2-2f78-4dc1-886e-5f1c5f4170d8" providerId="ADAL" clId="{2066AAC0-1AC7-C64E-8BB3-D22541843B54}" dt="2020-04-01T13:40:28.386" v="3"/>
        <pc:sldMkLst>
          <pc:docMk/>
          <pc:sldMk cId="172463319" sldId="257"/>
        </pc:sldMkLst>
      </pc:sldChg>
      <pc:sldChg chg="setBg">
        <pc:chgData name="Kanika Mathur" userId="d4b421e2-2f78-4dc1-886e-5f1c5f4170d8" providerId="ADAL" clId="{2066AAC0-1AC7-C64E-8BB3-D22541843B54}" dt="2020-04-01T13:40:33.262" v="5"/>
        <pc:sldMkLst>
          <pc:docMk/>
          <pc:sldMk cId="1779225914" sldId="258"/>
        </pc:sldMkLst>
      </pc:sldChg>
      <pc:sldChg chg="setBg">
        <pc:chgData name="Kanika Mathur" userId="d4b421e2-2f78-4dc1-886e-5f1c5f4170d8" providerId="ADAL" clId="{2066AAC0-1AC7-C64E-8BB3-D22541843B54}" dt="2020-04-01T13:40:23.051" v="1"/>
        <pc:sldMkLst>
          <pc:docMk/>
          <pc:sldMk cId="164949591" sldId="259"/>
        </pc:sldMkLst>
      </pc:sldChg>
    </pc:docChg>
  </pc:docChgLst>
  <pc:docChgLst>
    <pc:chgData name="Kanika Mathur" userId="d4b421e2-2f78-4dc1-886e-5f1c5f4170d8" providerId="ADAL" clId="{54B59F0C-F807-434B-992E-1402969F20AA}"/>
    <pc:docChg chg="modMainMaster">
      <pc:chgData name="Kanika Mathur" userId="d4b421e2-2f78-4dc1-886e-5f1c5f4170d8" providerId="ADAL" clId="{54B59F0C-F807-434B-992E-1402969F20AA}" dt="2020-06-05T09:02:34.359" v="5"/>
      <pc:docMkLst>
        <pc:docMk/>
      </pc:docMkLst>
      <pc:sldMasterChg chg="setBg">
        <pc:chgData name="Kanika Mathur" userId="d4b421e2-2f78-4dc1-886e-5f1c5f4170d8" providerId="ADAL" clId="{54B59F0C-F807-434B-992E-1402969F20AA}" dt="2020-06-05T09:02:22.318" v="1"/>
        <pc:sldMasterMkLst>
          <pc:docMk/>
          <pc:sldMasterMk cId="68014301" sldId="2147483685"/>
        </pc:sldMasterMkLst>
      </pc:sldMasterChg>
      <pc:sldMasterChg chg="setBg">
        <pc:chgData name="Kanika Mathur" userId="d4b421e2-2f78-4dc1-886e-5f1c5f4170d8" providerId="ADAL" clId="{54B59F0C-F807-434B-992E-1402969F20AA}" dt="2020-06-05T09:02:28.493" v="3"/>
        <pc:sldMasterMkLst>
          <pc:docMk/>
          <pc:sldMasterMk cId="682196783" sldId="2147483697"/>
        </pc:sldMasterMkLst>
      </pc:sldMasterChg>
      <pc:sldMasterChg chg="setBg">
        <pc:chgData name="Kanika Mathur" userId="d4b421e2-2f78-4dc1-886e-5f1c5f4170d8" providerId="ADAL" clId="{54B59F0C-F807-434B-992E-1402969F20AA}" dt="2020-06-05T09:02:34.359" v="5"/>
        <pc:sldMasterMkLst>
          <pc:docMk/>
          <pc:sldMasterMk cId="473419242" sldId="2147483709"/>
        </pc:sldMasterMkLst>
      </pc:sldMasterChg>
    </pc:docChg>
  </pc:docChgLst>
  <pc:docChgLst>
    <pc:chgData name="Kanika Mathur" userId="d4b421e2-2f78-4dc1-886e-5f1c5f4170d8" providerId="ADAL" clId="{A0953153-7851-1C43-B5DB-DD679E96005A}"/>
    <pc:docChg chg="modMainMaster">
      <pc:chgData name="Kanika Mathur" userId="d4b421e2-2f78-4dc1-886e-5f1c5f4170d8" providerId="ADAL" clId="{A0953153-7851-1C43-B5DB-DD679E96005A}" dt="2020-06-05T08:31:17.790" v="5"/>
      <pc:docMkLst>
        <pc:docMk/>
      </pc:docMkLst>
      <pc:sldMasterChg chg="setBg">
        <pc:chgData name="Kanika Mathur" userId="d4b421e2-2f78-4dc1-886e-5f1c5f4170d8" providerId="ADAL" clId="{A0953153-7851-1C43-B5DB-DD679E96005A}" dt="2020-06-05T08:31:02.557" v="1"/>
        <pc:sldMasterMkLst>
          <pc:docMk/>
          <pc:sldMasterMk cId="68014301" sldId="2147483685"/>
        </pc:sldMasterMkLst>
      </pc:sldMasterChg>
      <pc:sldMasterChg chg="setBg">
        <pc:chgData name="Kanika Mathur" userId="d4b421e2-2f78-4dc1-886e-5f1c5f4170d8" providerId="ADAL" clId="{A0953153-7851-1C43-B5DB-DD679E96005A}" dt="2020-06-05T08:31:10.246" v="3"/>
        <pc:sldMasterMkLst>
          <pc:docMk/>
          <pc:sldMasterMk cId="682196783" sldId="2147483697"/>
        </pc:sldMasterMkLst>
      </pc:sldMasterChg>
      <pc:sldMasterChg chg="setBg">
        <pc:chgData name="Kanika Mathur" userId="d4b421e2-2f78-4dc1-886e-5f1c5f4170d8" providerId="ADAL" clId="{A0953153-7851-1C43-B5DB-DD679E96005A}" dt="2020-06-05T08:31:17.790" v="5"/>
        <pc:sldMasterMkLst>
          <pc:docMk/>
          <pc:sldMasterMk cId="473419242" sldId="2147483709"/>
        </pc:sldMasterMkLst>
      </pc:sldMasterChg>
    </pc:docChg>
  </pc:docChgLst>
  <pc:docChgLst>
    <pc:chgData name="Kanika Mathur" userId="d4b421e2-2f78-4dc1-886e-5f1c5f4170d8" providerId="ADAL" clId="{E0B99FBB-89C9-CB4B-8566-F06F894F32BB}"/>
    <pc:docChg chg="modSld modMainMaster">
      <pc:chgData name="Kanika Mathur" userId="d4b421e2-2f78-4dc1-886e-5f1c5f4170d8" providerId="ADAL" clId="{E0B99FBB-89C9-CB4B-8566-F06F894F32BB}" dt="2020-06-05T04:22:26.089" v="6"/>
      <pc:docMkLst>
        <pc:docMk/>
      </pc:docMkLst>
      <pc:sldChg chg="setBg">
        <pc:chgData name="Kanika Mathur" userId="d4b421e2-2f78-4dc1-886e-5f1c5f4170d8" providerId="ADAL" clId="{E0B99FBB-89C9-CB4B-8566-F06F894F32BB}" dt="2020-06-05T04:22:26.089" v="6"/>
        <pc:sldMkLst>
          <pc:docMk/>
          <pc:sldMk cId="164949591" sldId="259"/>
        </pc:sldMkLst>
      </pc:sldChg>
      <pc:sldMasterChg chg="setBg">
        <pc:chgData name="Kanika Mathur" userId="d4b421e2-2f78-4dc1-886e-5f1c5f4170d8" providerId="ADAL" clId="{E0B99FBB-89C9-CB4B-8566-F06F894F32BB}" dt="2020-06-05T04:18:46.341" v="1"/>
        <pc:sldMasterMkLst>
          <pc:docMk/>
          <pc:sldMasterMk cId="68014301" sldId="2147483685"/>
        </pc:sldMasterMkLst>
      </pc:sldMasterChg>
      <pc:sldMasterChg chg="setBg">
        <pc:chgData name="Kanika Mathur" userId="d4b421e2-2f78-4dc1-886e-5f1c5f4170d8" providerId="ADAL" clId="{E0B99FBB-89C9-CB4B-8566-F06F894F32BB}" dt="2020-06-05T04:22:07.951" v="3"/>
        <pc:sldMasterMkLst>
          <pc:docMk/>
          <pc:sldMasterMk cId="682196783" sldId="2147483697"/>
        </pc:sldMasterMkLst>
      </pc:sldMasterChg>
      <pc:sldMasterChg chg="setBg">
        <pc:chgData name="Kanika Mathur" userId="d4b421e2-2f78-4dc1-886e-5f1c5f4170d8" providerId="ADAL" clId="{E0B99FBB-89C9-CB4B-8566-F06F894F32BB}" dt="2020-06-05T04:22:19.231" v="5"/>
        <pc:sldMasterMkLst>
          <pc:docMk/>
          <pc:sldMasterMk cId="473419242" sldId="2147483709"/>
        </pc:sldMasterMkLst>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C77BCA-DCF0-F946-8233-A7ABE3BAD15F}" type="datetimeFigureOut">
              <a:rPr lang="en-US" smtClean="0"/>
              <a:t>12/8/2020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9A1FFE-FF2A-9C45-BFDE-1592D97A92F6}" type="slidenum">
              <a:rPr lang="en-US" smtClean="0"/>
              <a:t>‹#›</a:t>
            </a:fld>
            <a:endParaRPr lang="en-US"/>
          </a:p>
        </p:txBody>
      </p:sp>
    </p:spTree>
    <p:extLst>
      <p:ext uri="{BB962C8B-B14F-4D97-AF65-F5344CB8AC3E}">
        <p14:creationId xmlns:p14="http://schemas.microsoft.com/office/powerpoint/2010/main" val="305750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B42CB-6A0F-7241-912B-5D2F7B9CB09B}" type="datetimeFigureOut">
              <a:rPr lang="en-US" smtClean="0"/>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50658-7FED-A04E-B5AC-33B8213004FF}" type="slidenum">
              <a:rPr lang="en-US" smtClean="0"/>
              <a:t>‹#›</a:t>
            </a:fld>
            <a:endParaRPr lang="en-US"/>
          </a:p>
        </p:txBody>
      </p:sp>
    </p:spTree>
    <p:extLst>
      <p:ext uri="{BB962C8B-B14F-4D97-AF65-F5344CB8AC3E}">
        <p14:creationId xmlns:p14="http://schemas.microsoft.com/office/powerpoint/2010/main" val="9638353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dirty="0"/>
          </a:p>
        </p:txBody>
      </p:sp>
    </p:spTree>
    <p:extLst>
      <p:ext uri="{BB962C8B-B14F-4D97-AF65-F5344CB8AC3E}">
        <p14:creationId xmlns:p14="http://schemas.microsoft.com/office/powerpoint/2010/main" val="65505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076790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7307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66140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963237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41081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8200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967181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19527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801721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201814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536832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643252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76414"/>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5113697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C7150078-1CD9-A249-AEB8-86EDB1DC1F29}"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12B35C06-9B16-FA4B-A763-8E2BE73683B1}" type="slidenum">
              <a:rPr lang="en-US" smtClean="0"/>
              <a:t>‹#›</a:t>
            </a:fld>
            <a:endParaRPr lang="en-US"/>
          </a:p>
        </p:txBody>
      </p:sp>
    </p:spTree>
    <p:extLst>
      <p:ext uri="{BB962C8B-B14F-4D97-AF65-F5344CB8AC3E}">
        <p14:creationId xmlns:p14="http://schemas.microsoft.com/office/powerpoint/2010/main" val="1154055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0696902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153048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423870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5844462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4229233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6796119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307803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7630303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8749669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2715211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x-none"/>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6649097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B59A5BF-F978-B646-B5EF-6818E8D75643}" type="datetimeFigureOut">
              <a:rPr lang="en-US" smtClean="0"/>
              <a:t>12/8/2020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31689F0-965D-F443-B401-B2C22DD72CCB}" type="slidenum">
              <a:rPr lang="en-US" smtClean="0"/>
              <a:t>‹#›</a:t>
            </a:fld>
            <a:endParaRPr lang="en-US"/>
          </a:p>
        </p:txBody>
      </p:sp>
    </p:spTree>
    <p:extLst>
      <p:ext uri="{BB962C8B-B14F-4D97-AF65-F5344CB8AC3E}">
        <p14:creationId xmlns:p14="http://schemas.microsoft.com/office/powerpoint/2010/main" val="138928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27129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8" name="Footer Placeholder 7"/>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53319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2098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3" name="Footer Placeholder 2"/>
          <p:cNvSpPr>
            <a:spLocks noGrp="1"/>
          </p:cNvSpPr>
          <p:nvPr>
            <p:ph type="ftr" sz="quarter" idx="11"/>
          </p:nvPr>
        </p:nvSpPr>
        <p:spPr>
          <a:xfrm>
            <a:off x="3028950" y="6356350"/>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147669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10945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fld id="{5D0FA263-D86B-984D-84C1-5ED377832A62}" type="datetimeFigureOut">
              <a:rPr lang="en-US" smtClean="0"/>
              <a:t>12/8/2020</a:t>
            </a:fld>
            <a:endParaRPr lang="en-US"/>
          </a:p>
        </p:txBody>
      </p:sp>
      <p:sp>
        <p:nvSpPr>
          <p:cNvPr id="6" name="Footer Placeholder 5"/>
          <p:cNvSpPr>
            <a:spLocks noGrp="1"/>
          </p:cNvSpPr>
          <p:nvPr>
            <p:ph type="ftr" sz="quarter" idx="11"/>
          </p:nvPr>
        </p:nvSpPr>
        <p:spPr>
          <a:xfrm>
            <a:off x="3028950" y="6356350"/>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0"/>
            <a:ext cx="2057400" cy="365125"/>
          </a:xfrm>
          <a:prstGeom prst="rect">
            <a:avLst/>
          </a:prstGeom>
        </p:spPr>
        <p:txBody>
          <a:bodyPr/>
          <a:lstStyle/>
          <a:p>
            <a:fld id="{B9F15812-4465-3A41-91D7-ACAC76FBE09D}" type="slidenum">
              <a:rPr lang="en-US" smtClean="0"/>
              <a:t>‹#›</a:t>
            </a:fld>
            <a:endParaRPr lang="en-US"/>
          </a:p>
        </p:txBody>
      </p:sp>
    </p:spTree>
    <p:extLst>
      <p:ext uri="{BB962C8B-B14F-4D97-AF65-F5344CB8AC3E}">
        <p14:creationId xmlns:p14="http://schemas.microsoft.com/office/powerpoint/2010/main" val="46125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1430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219678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3419242"/>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1.bin"/><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9.xml"/><Relationship Id="rId5" Type="http://schemas.openxmlformats.org/officeDocument/2006/relationships/image" Target="../media/image11.emf"/><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28652" y="5275571"/>
            <a:ext cx="8229600" cy="1070640"/>
          </a:xfrm>
          <a:prstGeom prst="rect">
            <a:avLst/>
          </a:prstGeom>
        </p:spPr>
        <p:txBody>
          <a:bodyPr rtlCol="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500" b="1" dirty="0">
                <a:latin typeface="+mn-lt"/>
              </a:rPr>
              <a:t>Chapter 4</a:t>
            </a:r>
          </a:p>
          <a:p>
            <a:pPr marL="69850" algn="ctr"/>
            <a:r>
              <a:rPr lang="en-US" altLang="en-US" sz="2500" b="1" dirty="0">
                <a:latin typeface="+mn-lt"/>
              </a:rPr>
              <a:t>Frequency Analysis and Descriptive Statistics</a:t>
            </a:r>
          </a:p>
        </p:txBody>
      </p:sp>
    </p:spTree>
    <p:extLst>
      <p:ext uri="{BB962C8B-B14F-4D97-AF65-F5344CB8AC3E}">
        <p14:creationId xmlns:p14="http://schemas.microsoft.com/office/powerpoint/2010/main" val="16494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145" y="858129"/>
            <a:ext cx="739960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604718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9279" y="147851"/>
            <a:ext cx="8943833" cy="7254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defRPr/>
            </a:pPr>
            <a:r>
              <a:rPr lang="en-US" sz="3400" b="1" dirty="0">
                <a:latin typeface="+mn-lt"/>
              </a:rPr>
              <a:t>Editing Histograms with Altering Bins and Scales</a:t>
            </a:r>
            <a:br>
              <a:rPr lang="en-US" sz="3400" b="1" dirty="0">
                <a:latin typeface="+mn-lt"/>
              </a:rPr>
            </a:br>
            <a:endParaRPr lang="en-US" sz="3400" b="1" dirty="0">
              <a:latin typeface="+mn-lt"/>
            </a:endParaRPr>
          </a:p>
        </p:txBody>
      </p:sp>
      <p:sp>
        <p:nvSpPr>
          <p:cNvPr id="3" name="Content Placeholder 2"/>
          <p:cNvSpPr txBox="1">
            <a:spLocks/>
          </p:cNvSpPr>
          <p:nvPr/>
        </p:nvSpPr>
        <p:spPr>
          <a:xfrm>
            <a:off x="1278908" y="1570630"/>
            <a:ext cx="6564573" cy="1436427"/>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pPr>
            <a:r>
              <a:rPr lang="en-US" altLang="en-US" sz="2400" dirty="0"/>
              <a:t>Changing the width of bins is the main task performed in the process of editing. Binning refers to grouping the individual data into class intervals.</a:t>
            </a:r>
          </a:p>
        </p:txBody>
      </p:sp>
      <p:graphicFrame>
        <p:nvGraphicFramePr>
          <p:cNvPr id="5" name="Table 4"/>
          <p:cNvGraphicFramePr>
            <a:graphicFrameLocks noGrp="1"/>
          </p:cNvGraphicFramePr>
          <p:nvPr>
            <p:extLst>
              <p:ext uri="{D42A27DB-BD31-4B8C-83A1-F6EECF244321}">
                <p14:modId xmlns:p14="http://schemas.microsoft.com/office/powerpoint/2010/main" val="1771680671"/>
              </p:ext>
            </p:extLst>
          </p:nvPr>
        </p:nvGraphicFramePr>
        <p:xfrm>
          <a:off x="986050" y="3007057"/>
          <a:ext cx="7150290" cy="2496693"/>
        </p:xfrm>
        <a:graphic>
          <a:graphicData uri="http://schemas.openxmlformats.org/drawingml/2006/table">
            <a:tbl>
              <a:tblPr firstRow="1" firstCol="1" lastRow="1" lastCol="1" bandRow="1" bandCol="1">
                <a:tableStyleId>{5940675A-B579-460E-94D1-54222C63F5DA}</a:tableStyleId>
              </a:tblPr>
              <a:tblGrid>
                <a:gridCol w="7150290">
                  <a:extLst>
                    <a:ext uri="{9D8B030D-6E8A-4147-A177-3AD203B41FA5}">
                      <a16:colId xmlns:a16="http://schemas.microsoft.com/office/drawing/2014/main" val="20000"/>
                    </a:ext>
                  </a:extLst>
                </a:gridCol>
              </a:tblGrid>
              <a:tr h="114300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2400" b="1" kern="1200" dirty="0">
                          <a:effectLst/>
                        </a:rPr>
                        <a:t>Exhibit 4.3. </a:t>
                      </a:r>
                      <a:r>
                        <a:rPr lang="en-US" sz="2400" kern="1200" dirty="0">
                          <a:effectLst/>
                        </a:rPr>
                        <a:t>Double click on Histogram at output window » Chart Editor » Click on the </a:t>
                      </a:r>
                      <a:r>
                        <a:rPr lang="en-US" sz="2400" i="1" kern="1200" dirty="0">
                          <a:effectLst/>
                        </a:rPr>
                        <a:t>x</a:t>
                      </a:r>
                      <a:r>
                        <a:rPr lang="en-US" sz="2400" kern="1200" dirty="0">
                          <a:effectLst/>
                        </a:rPr>
                        <a:t>-axis of histogram » Click on Scale option available at Properties dialog box » Assign value in Major Increment box (from 1.0 to 3.0) in the Custom range column » Close the Properties box and Chart Editor box </a:t>
                      </a:r>
                      <a:endParaRPr lang="en-US" sz="24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70335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597" y="1832212"/>
            <a:ext cx="3667125" cy="28892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3197" y="1832212"/>
            <a:ext cx="2971800" cy="28892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24763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60017" y="160362"/>
            <a:ext cx="4947765" cy="5730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Customized Histogram</a:t>
            </a:r>
          </a:p>
        </p:txBody>
      </p:sp>
      <p:graphicFrame>
        <p:nvGraphicFramePr>
          <p:cNvPr id="3" name="Content Placeholder 1"/>
          <p:cNvGraphicFramePr>
            <a:graphicFrameLocks/>
          </p:cNvGraphicFramePr>
          <p:nvPr>
            <p:extLst>
              <p:ext uri="{D42A27DB-BD31-4B8C-83A1-F6EECF244321}">
                <p14:modId xmlns:p14="http://schemas.microsoft.com/office/powerpoint/2010/main" val="2504779275"/>
              </p:ext>
            </p:extLst>
          </p:nvPr>
        </p:nvGraphicFramePr>
        <p:xfrm>
          <a:off x="685800" y="1678675"/>
          <a:ext cx="7696200" cy="3749958"/>
        </p:xfrm>
        <a:graphic>
          <a:graphicData uri="http://schemas.openxmlformats.org/drawingml/2006/table">
            <a:tbl>
              <a:tblPr firstRow="1" bandRow="1">
                <a:tableStyleId>{5940675A-B579-460E-94D1-54222C63F5DA}</a:tableStyleId>
              </a:tblPr>
              <a:tblGrid>
                <a:gridCol w="4062670">
                  <a:extLst>
                    <a:ext uri="{9D8B030D-6E8A-4147-A177-3AD203B41FA5}">
                      <a16:colId xmlns:a16="http://schemas.microsoft.com/office/drawing/2014/main" val="20000"/>
                    </a:ext>
                  </a:extLst>
                </a:gridCol>
                <a:gridCol w="3633530">
                  <a:extLst>
                    <a:ext uri="{9D8B030D-6E8A-4147-A177-3AD203B41FA5}">
                      <a16:colId xmlns:a16="http://schemas.microsoft.com/office/drawing/2014/main" val="20001"/>
                    </a:ext>
                  </a:extLst>
                </a:gridCol>
              </a:tblGrid>
              <a:tr h="3229124">
                <a:tc>
                  <a:txBody>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algn="ctr"/>
                      <a:endParaRPr lang="en-US" sz="1800" kern="1200" dirty="0">
                        <a:solidFill>
                          <a:schemeClr val="tx1"/>
                        </a:solidFill>
                        <a:effectLst/>
                        <a:latin typeface="+mn-lt"/>
                        <a:ea typeface="+mn-ea"/>
                        <a:cs typeface="+mn-cs"/>
                      </a:endParaRPr>
                    </a:p>
                  </a:txBody>
                  <a:tcPr marT="45724" marB="45724"/>
                </a:tc>
                <a:tc>
                  <a:txBody>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kern="1200" dirty="0">
                          <a:solidFill>
                            <a:schemeClr val="tx1"/>
                          </a:solidFill>
                          <a:effectLst/>
                          <a:latin typeface="+mn-lt"/>
                          <a:ea typeface="+mn-ea"/>
                          <a:cs typeface="+mn-cs"/>
                        </a:rPr>
                        <a:t>       </a:t>
                      </a:r>
                      <a:endParaRPr lang="en-US" sz="1800" dirty="0"/>
                    </a:p>
                  </a:txBody>
                  <a:tcPr marT="45724" marB="45724"/>
                </a:tc>
                <a:extLst>
                  <a:ext uri="{0D108BD9-81ED-4DB2-BD59-A6C34878D82A}">
                    <a16:rowId xmlns:a16="http://schemas.microsoft.com/office/drawing/2014/main" val="10000"/>
                  </a:ext>
                </a:extLst>
              </a:tr>
              <a:tr h="5208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Figure 4.2a. Major Increment 1.0</a:t>
                      </a:r>
                      <a:endParaRPr lang="en-US" sz="2400" dirty="0"/>
                    </a:p>
                  </a:txBody>
                  <a:tcPr marT="45724" marB="4572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Figure 4.2b. Major Increment 2.0</a:t>
                      </a:r>
                      <a:endParaRPr lang="en-US" sz="2400" dirty="0"/>
                    </a:p>
                  </a:txBody>
                  <a:tcPr marT="45724" marB="45724"/>
                </a:tc>
                <a:extLst>
                  <a:ext uri="{0D108BD9-81ED-4DB2-BD59-A6C34878D82A}">
                    <a16:rowId xmlns:a16="http://schemas.microsoft.com/office/drawing/2014/main" val="10001"/>
                  </a:ext>
                </a:extLst>
              </a:tr>
            </a:tbl>
          </a:graphicData>
        </a:graphic>
      </p:graphicFrame>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r="-3973" b="13432"/>
          <a:stretch>
            <a:fillRect/>
          </a:stretch>
        </p:blipFill>
        <p:spPr bwMode="auto">
          <a:xfrm>
            <a:off x="1120775" y="1981200"/>
            <a:ext cx="3124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b="11600"/>
          <a:stretch>
            <a:fillRect/>
          </a:stretch>
        </p:blipFill>
        <p:spPr bwMode="auto">
          <a:xfrm>
            <a:off x="5381625" y="2136775"/>
            <a:ext cx="3000375"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442800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1"/>
          <p:cNvGraphicFramePr>
            <a:graphicFrameLocks/>
          </p:cNvGraphicFramePr>
          <p:nvPr>
            <p:extLst>
              <p:ext uri="{D42A27DB-BD31-4B8C-83A1-F6EECF244321}">
                <p14:modId xmlns:p14="http://schemas.microsoft.com/office/powerpoint/2010/main" val="1590388165"/>
              </p:ext>
            </p:extLst>
          </p:nvPr>
        </p:nvGraphicFramePr>
        <p:xfrm>
          <a:off x="1339234" y="1378653"/>
          <a:ext cx="7307642" cy="3200416"/>
        </p:xfrm>
        <a:graphic>
          <a:graphicData uri="http://schemas.openxmlformats.org/drawingml/2006/table">
            <a:tbl>
              <a:tblPr firstRow="1" bandRow="1">
                <a:tableStyleId>{5940675A-B579-460E-94D1-54222C63F5DA}</a:tableStyleId>
              </a:tblPr>
              <a:tblGrid>
                <a:gridCol w="3857558">
                  <a:extLst>
                    <a:ext uri="{9D8B030D-6E8A-4147-A177-3AD203B41FA5}">
                      <a16:colId xmlns:a16="http://schemas.microsoft.com/office/drawing/2014/main" val="20000"/>
                    </a:ext>
                  </a:extLst>
                </a:gridCol>
                <a:gridCol w="3450084">
                  <a:extLst>
                    <a:ext uri="{9D8B030D-6E8A-4147-A177-3AD203B41FA5}">
                      <a16:colId xmlns:a16="http://schemas.microsoft.com/office/drawing/2014/main" val="20001"/>
                    </a:ext>
                  </a:extLst>
                </a:gridCol>
              </a:tblGrid>
              <a:tr h="2094454">
                <a:tc>
                  <a:txBody>
                    <a:bodyPr/>
                    <a:lstStyle/>
                    <a:p>
                      <a:pPr algn="ctr"/>
                      <a:endParaRPr lang="en-US" sz="1800" kern="1200" dirty="0">
                        <a:solidFill>
                          <a:schemeClr val="tx1"/>
                        </a:solidFill>
                        <a:effectLst/>
                        <a:latin typeface="+mn-lt"/>
                        <a:ea typeface="+mn-ea"/>
                        <a:cs typeface="+mn-cs"/>
                      </a:endParaRPr>
                    </a:p>
                    <a:p>
                      <a:pPr algn="ctr"/>
                      <a:endParaRPr lang="en-US" sz="1800" kern="1200" dirty="0">
                        <a:solidFill>
                          <a:schemeClr val="tx1"/>
                        </a:solidFill>
                        <a:effectLst/>
                        <a:latin typeface="+mn-lt"/>
                        <a:ea typeface="+mn-ea"/>
                        <a:cs typeface="+mn-cs"/>
                      </a:endParaRPr>
                    </a:p>
                    <a:p>
                      <a:pPr algn="ctr"/>
                      <a:endParaRPr lang="en-US" sz="1800" kern="1200" dirty="0">
                        <a:solidFill>
                          <a:schemeClr val="tx1"/>
                        </a:solidFill>
                        <a:effectLst/>
                        <a:latin typeface="+mn-lt"/>
                        <a:ea typeface="+mn-ea"/>
                        <a:cs typeface="+mn-cs"/>
                      </a:endParaRPr>
                    </a:p>
                    <a:p>
                      <a:pPr algn="ctr"/>
                      <a:endParaRPr lang="en-US" sz="1800" kern="1200" dirty="0">
                        <a:solidFill>
                          <a:schemeClr val="tx1"/>
                        </a:solidFill>
                        <a:effectLst/>
                        <a:latin typeface="+mn-lt"/>
                        <a:ea typeface="+mn-ea"/>
                        <a:cs typeface="+mn-cs"/>
                      </a:endParaRPr>
                    </a:p>
                    <a:p>
                      <a:pPr algn="ctr"/>
                      <a:endParaRPr lang="en-US" sz="1800" kern="1200" dirty="0">
                        <a:solidFill>
                          <a:schemeClr val="tx1"/>
                        </a:solidFill>
                        <a:effectLst/>
                        <a:latin typeface="+mn-lt"/>
                        <a:ea typeface="+mn-ea"/>
                        <a:cs typeface="+mn-cs"/>
                      </a:endParaRPr>
                    </a:p>
                    <a:p>
                      <a:pPr algn="ctr"/>
                      <a:endParaRPr lang="en-US" sz="1800" kern="1200" dirty="0">
                        <a:solidFill>
                          <a:schemeClr val="tx1"/>
                        </a:solidFill>
                        <a:effectLst/>
                        <a:latin typeface="+mn-lt"/>
                        <a:ea typeface="+mn-ea"/>
                        <a:cs typeface="+mn-cs"/>
                      </a:endParaRPr>
                    </a:p>
                    <a:p>
                      <a:pPr algn="ctr"/>
                      <a:endParaRPr lang="en-US" sz="1800" kern="1200" dirty="0">
                        <a:solidFill>
                          <a:schemeClr val="tx1"/>
                        </a:solidFill>
                        <a:effectLst/>
                        <a:latin typeface="+mn-lt"/>
                        <a:ea typeface="+mn-ea"/>
                        <a:cs typeface="+mn-cs"/>
                      </a:endParaRPr>
                    </a:p>
                    <a:p>
                      <a:pPr algn="ctr"/>
                      <a:endParaRPr lang="en-US" sz="1800" kern="1200" dirty="0">
                        <a:solidFill>
                          <a:schemeClr val="tx1"/>
                        </a:solidFill>
                        <a:effectLst/>
                        <a:latin typeface="+mn-lt"/>
                        <a:ea typeface="+mn-ea"/>
                        <a:cs typeface="+mn-cs"/>
                      </a:endParaRPr>
                    </a:p>
                    <a:p>
                      <a:pPr algn="ctr"/>
                      <a:endParaRPr lang="en-US" sz="1800" kern="1200" dirty="0">
                        <a:solidFill>
                          <a:schemeClr val="tx1"/>
                        </a:solidFill>
                        <a:effectLst/>
                        <a:latin typeface="+mn-lt"/>
                        <a:ea typeface="+mn-ea"/>
                        <a:cs typeface="+mn-cs"/>
                      </a:endParaRPr>
                    </a:p>
                  </a:txBody>
                  <a:tcPr marT="45724" marB="45724"/>
                </a:tc>
                <a:tc>
                  <a:txBody>
                    <a:bodyPr/>
                    <a:lstStyle/>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       </a:t>
                      </a:r>
                    </a:p>
                  </a:txBody>
                  <a:tcPr marT="45724" marB="45724"/>
                </a:tc>
                <a:extLst>
                  <a:ext uri="{0D108BD9-81ED-4DB2-BD59-A6C34878D82A}">
                    <a16:rowId xmlns:a16="http://schemas.microsoft.com/office/drawing/2014/main" val="10000"/>
                  </a:ext>
                </a:extLst>
              </a:tr>
              <a:tr h="27025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Figure 4.2c. Major Increment 2.5</a:t>
                      </a:r>
                    </a:p>
                  </a:txBody>
                  <a:tcPr marT="45724" marB="45724"/>
                </a:tc>
                <a:tc>
                  <a:txBody>
                    <a:bodyPr/>
                    <a:lstStyle/>
                    <a:p>
                      <a:pPr algn="ctr"/>
                      <a:r>
                        <a:rPr lang="en-US" sz="1800" kern="1200" dirty="0">
                          <a:solidFill>
                            <a:schemeClr val="tx1"/>
                          </a:solidFill>
                          <a:effectLst/>
                          <a:latin typeface="+mn-lt"/>
                          <a:ea typeface="+mn-ea"/>
                          <a:cs typeface="+mn-cs"/>
                        </a:rPr>
                        <a:t>Figure 4.2d. Major Increment 3.0</a:t>
                      </a:r>
                      <a:endParaRPr lang="en-US" sz="1800" dirty="0"/>
                    </a:p>
                  </a:txBody>
                  <a:tcPr marT="45724" marB="45724"/>
                </a:tc>
                <a:extLst>
                  <a:ext uri="{0D108BD9-81ED-4DB2-BD59-A6C34878D82A}">
                    <a16:rowId xmlns:a16="http://schemas.microsoft.com/office/drawing/2014/main" val="10001"/>
                  </a:ext>
                </a:extLst>
              </a:tr>
            </a:tbl>
          </a:graphicData>
        </a:graphic>
      </p:graphicFrame>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b="10556"/>
          <a:stretch>
            <a:fillRect/>
          </a:stretch>
        </p:blipFill>
        <p:spPr bwMode="auto">
          <a:xfrm>
            <a:off x="1847376" y="1848790"/>
            <a:ext cx="288290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p:cNvPicPr>
            <a:picLocks noChangeAspect="1" noChangeArrowheads="1"/>
          </p:cNvPicPr>
          <p:nvPr/>
        </p:nvPicPr>
        <p:blipFill>
          <a:blip r:embed="rId3">
            <a:extLst>
              <a:ext uri="{28A0092B-C50C-407E-A947-70E740481C1C}">
                <a14:useLocalDpi xmlns:a14="http://schemas.microsoft.com/office/drawing/2010/main" val="0"/>
              </a:ext>
            </a:extLst>
          </a:blip>
          <a:srcRect b="10271"/>
          <a:stretch>
            <a:fillRect/>
          </a:stretch>
        </p:blipFill>
        <p:spPr bwMode="auto">
          <a:xfrm>
            <a:off x="5850412" y="1817040"/>
            <a:ext cx="257810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887077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70529" y="140008"/>
            <a:ext cx="7526740" cy="6492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defRPr/>
            </a:pPr>
            <a:r>
              <a:rPr lang="en-US" sz="3400" b="1" dirty="0">
                <a:latin typeface="+mn-lt"/>
              </a:rPr>
              <a:t>Formats of Frequency Analysis</a:t>
            </a:r>
          </a:p>
        </p:txBody>
      </p:sp>
      <p:sp>
        <p:nvSpPr>
          <p:cNvPr id="3" name="Content Placeholder 2"/>
          <p:cNvSpPr txBox="1">
            <a:spLocks/>
          </p:cNvSpPr>
          <p:nvPr/>
        </p:nvSpPr>
        <p:spPr>
          <a:xfrm>
            <a:off x="1201571" y="1448938"/>
            <a:ext cx="6664657" cy="147168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pPr>
            <a:r>
              <a:rPr lang="en-US" altLang="en-US" sz="2400" dirty="0"/>
              <a:t>The frequencies of various categories of a nominal scale variable can also be portrayed either in ascending or descending order by using the option available in </a:t>
            </a:r>
            <a:r>
              <a:rPr lang="en-US" altLang="en-US" sz="2400" i="1" dirty="0"/>
              <a:t>frequencies format</a:t>
            </a:r>
            <a:r>
              <a:rPr lang="en-US" altLang="en-US" sz="2400" dirty="0"/>
              <a:t>. </a:t>
            </a:r>
          </a:p>
        </p:txBody>
      </p:sp>
      <p:graphicFrame>
        <p:nvGraphicFramePr>
          <p:cNvPr id="4" name="Table 3"/>
          <p:cNvGraphicFramePr>
            <a:graphicFrameLocks noGrp="1"/>
          </p:cNvGraphicFramePr>
          <p:nvPr>
            <p:extLst>
              <p:ext uri="{D42A27DB-BD31-4B8C-83A1-F6EECF244321}">
                <p14:modId xmlns:p14="http://schemas.microsoft.com/office/powerpoint/2010/main" val="2306878984"/>
              </p:ext>
            </p:extLst>
          </p:nvPr>
        </p:nvGraphicFramePr>
        <p:xfrm>
          <a:off x="940558" y="3229971"/>
          <a:ext cx="7186684" cy="2076069"/>
        </p:xfrm>
        <a:graphic>
          <a:graphicData uri="http://schemas.openxmlformats.org/drawingml/2006/table">
            <a:tbl>
              <a:tblPr firstRow="1" firstCol="1" lastRow="1" lastCol="1" bandRow="1" bandCol="1">
                <a:tableStyleId>{5940675A-B579-460E-94D1-54222C63F5DA}</a:tableStyleId>
              </a:tblPr>
              <a:tblGrid>
                <a:gridCol w="7186684">
                  <a:extLst>
                    <a:ext uri="{9D8B030D-6E8A-4147-A177-3AD203B41FA5}">
                      <a16:colId xmlns:a16="http://schemas.microsoft.com/office/drawing/2014/main" val="20000"/>
                    </a:ext>
                  </a:extLst>
                </a:gridCol>
              </a:tblGrid>
              <a:tr h="1262063">
                <a:tc>
                  <a:txBody>
                    <a:bodyPr/>
                    <a:lstStyle/>
                    <a:p>
                      <a:pPr marL="0" marR="0" algn="just">
                        <a:lnSpc>
                          <a:spcPct val="115000"/>
                        </a:lnSpc>
                        <a:spcBef>
                          <a:spcPts val="0"/>
                        </a:spcBef>
                        <a:spcAft>
                          <a:spcPts val="0"/>
                        </a:spcAft>
                      </a:pPr>
                      <a:r>
                        <a:rPr lang="en-US" sz="2400" b="1" dirty="0">
                          <a:effectLst/>
                        </a:rPr>
                        <a:t>Exhibit 4.4. </a:t>
                      </a:r>
                      <a:r>
                        <a:rPr lang="en-US" sz="2400" dirty="0">
                          <a:effectLst/>
                        </a:rPr>
                        <a:t>SPSS Windows » Open retail.sav » Menu bar » </a:t>
                      </a:r>
                      <a:r>
                        <a:rPr lang="en-US" sz="2400" dirty="0" err="1">
                          <a:effectLst/>
                        </a:rPr>
                        <a:t>analyse</a:t>
                      </a:r>
                      <a:r>
                        <a:rPr lang="en-US" sz="2400" dirty="0">
                          <a:effectLst/>
                        </a:rPr>
                        <a:t> »  Descriptive statistics » Frequencies » Select Occupation and transfer to right-handed Variable(s) box » Chart » Bar chart » Format » Ascending values/Descending values » OK </a:t>
                      </a:r>
                      <a:endParaRPr lang="en-US" sz="24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750490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441" y="2014182"/>
            <a:ext cx="3200400" cy="27432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7841" y="2034820"/>
            <a:ext cx="3200400" cy="259556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897839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48123" y="152400"/>
            <a:ext cx="5387454" cy="457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Frequency Formats</a:t>
            </a:r>
          </a:p>
        </p:txBody>
      </p:sp>
      <p:pic>
        <p:nvPicPr>
          <p:cNvPr id="7" name="Picture 12"/>
          <p:cNvPicPr>
            <a:picLocks noChangeAspect="1" noChangeArrowheads="1"/>
          </p:cNvPicPr>
          <p:nvPr/>
        </p:nvPicPr>
        <p:blipFill>
          <a:blip r:embed="rId2">
            <a:extLst>
              <a:ext uri="{28A0092B-C50C-407E-A947-70E740481C1C}">
                <a14:useLocalDpi xmlns:a14="http://schemas.microsoft.com/office/drawing/2010/main" val="0"/>
              </a:ext>
            </a:extLst>
          </a:blip>
          <a:srcRect b="13615"/>
          <a:stretch>
            <a:fillRect/>
          </a:stretch>
        </p:blipFill>
        <p:spPr bwMode="auto">
          <a:xfrm>
            <a:off x="4638439" y="2131632"/>
            <a:ext cx="35306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121" y="2297442"/>
            <a:ext cx="262572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ChangeArrowheads="1"/>
          </p:cNvSpPr>
          <p:nvPr/>
        </p:nvSpPr>
        <p:spPr bwMode="auto">
          <a:xfrm>
            <a:off x="753022" y="4354842"/>
            <a:ext cx="3245774" cy="830997"/>
          </a:xfrm>
          <a:prstGeom prst="rect">
            <a:avLst/>
          </a:prstGeom>
          <a:noFill/>
          <a:ln>
            <a:noFill/>
          </a:ln>
        </p:spPr>
        <p:txBody>
          <a:bodyPr wrap="square">
            <a:spAutoFit/>
          </a:bodyPr>
          <a:lstStyle/>
          <a:p>
            <a:pPr algn="ctr" eaLnBrk="1" hangingPunct="1">
              <a:defRPr/>
            </a:pPr>
            <a:r>
              <a:rPr lang="en-US" sz="2400" dirty="0">
                <a:latin typeface="+mn-lt"/>
              </a:rPr>
              <a:t>Figure 4.3a. Frequency: Ascending Values</a:t>
            </a:r>
          </a:p>
        </p:txBody>
      </p:sp>
      <p:sp>
        <p:nvSpPr>
          <p:cNvPr id="10" name="Rectangle 4"/>
          <p:cNvSpPr>
            <a:spLocks noChangeArrowheads="1"/>
          </p:cNvSpPr>
          <p:nvPr/>
        </p:nvSpPr>
        <p:spPr bwMode="auto">
          <a:xfrm>
            <a:off x="4914806" y="4354842"/>
            <a:ext cx="3499893" cy="830997"/>
          </a:xfrm>
          <a:prstGeom prst="rect">
            <a:avLst/>
          </a:prstGeom>
          <a:noFill/>
          <a:ln>
            <a:noFill/>
          </a:ln>
        </p:spPr>
        <p:txBody>
          <a:bodyPr wrap="square">
            <a:spAutoFit/>
          </a:bodyPr>
          <a:lstStyle/>
          <a:p>
            <a:pPr algn="ctr" eaLnBrk="1" hangingPunct="1">
              <a:defRPr/>
            </a:pPr>
            <a:r>
              <a:rPr lang="en-US" sz="2400" dirty="0">
                <a:latin typeface="+mn-lt"/>
              </a:rPr>
              <a:t>Figure 4.3b. Frequency: Descending Values</a:t>
            </a:r>
          </a:p>
        </p:txBody>
      </p:sp>
      <p:sp>
        <p:nvSpPr>
          <p:cNvPr id="12"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010253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625" y="1763637"/>
            <a:ext cx="2986087"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
          <p:cNvSpPr>
            <a:spLocks noChangeArrowheads="1"/>
          </p:cNvSpPr>
          <p:nvPr/>
        </p:nvSpPr>
        <p:spPr bwMode="auto">
          <a:xfrm>
            <a:off x="1196975" y="4206800"/>
            <a:ext cx="3716219" cy="830997"/>
          </a:xfrm>
          <a:prstGeom prst="rect">
            <a:avLst/>
          </a:prstGeom>
          <a:noFill/>
          <a:ln>
            <a:noFill/>
          </a:ln>
        </p:spPr>
        <p:txBody>
          <a:bodyPr wrap="square">
            <a:spAutoFit/>
          </a:bodyPr>
          <a:lstStyle/>
          <a:p>
            <a:pPr algn="ctr" eaLnBrk="1" hangingPunct="1">
              <a:defRPr/>
            </a:pPr>
            <a:r>
              <a:rPr lang="en-US" sz="2400" dirty="0">
                <a:latin typeface="+mn-lt"/>
              </a:rPr>
              <a:t>Figure 4.3a. Frequency: Ascending Counts</a:t>
            </a:r>
          </a:p>
        </p:txBody>
      </p:sp>
      <p:pic>
        <p:nvPicPr>
          <p:cNvPr id="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1162" y="1952550"/>
            <a:ext cx="2805113"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5311775" y="4249662"/>
            <a:ext cx="3163888" cy="830997"/>
          </a:xfrm>
          <a:prstGeom prst="rect">
            <a:avLst/>
          </a:prstGeom>
          <a:noFill/>
          <a:ln>
            <a:noFill/>
          </a:ln>
        </p:spPr>
        <p:txBody>
          <a:bodyPr wrap="square">
            <a:spAutoFit/>
          </a:bodyPr>
          <a:lstStyle/>
          <a:p>
            <a:pPr algn="ctr" eaLnBrk="1" hangingPunct="1">
              <a:defRPr/>
            </a:pPr>
            <a:r>
              <a:rPr lang="en-US" sz="2400" dirty="0">
                <a:latin typeface="+mn-lt"/>
              </a:rPr>
              <a:t>Figure 4.3b. Frequency: Descending Counts</a:t>
            </a:r>
          </a:p>
        </p:txBody>
      </p:sp>
      <p:sp>
        <p:nvSpPr>
          <p:cNvPr id="12"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775725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97591" y="198184"/>
            <a:ext cx="6748818" cy="4860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defRPr/>
            </a:pPr>
            <a:r>
              <a:rPr lang="en-US" sz="3400" b="1" dirty="0">
                <a:latin typeface="+mn-lt"/>
              </a:rPr>
              <a:t>Computing Descriptive Statistics</a:t>
            </a:r>
          </a:p>
        </p:txBody>
      </p:sp>
      <p:sp>
        <p:nvSpPr>
          <p:cNvPr id="3" name="Content Placeholder 2"/>
          <p:cNvSpPr txBox="1">
            <a:spLocks/>
          </p:cNvSpPr>
          <p:nvPr/>
        </p:nvSpPr>
        <p:spPr>
          <a:xfrm>
            <a:off x="1335207" y="1603321"/>
            <a:ext cx="6798859" cy="142648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lvl="2" indent="-273050">
              <a:defRPr/>
            </a:pPr>
            <a:r>
              <a:rPr lang="en-US" sz="2400" dirty="0"/>
              <a:t>Computing Percentiles</a:t>
            </a:r>
          </a:p>
          <a:p>
            <a:pPr marL="69850" lvl="2" indent="0">
              <a:buFont typeface="Wingdings 2" panose="05020102010507070707" pitchFamily="18" charset="2"/>
              <a:buNone/>
              <a:defRPr/>
            </a:pPr>
            <a:r>
              <a:rPr lang="en-US" sz="2400" b="1" dirty="0"/>
              <a:t>Quartile:</a:t>
            </a:r>
            <a:r>
              <a:rPr lang="en-US" sz="2400" dirty="0"/>
              <a:t> A quartile is the first command of percentile that divides data into the 25th, 50th and 75th percentiles and produces results accordingly. </a:t>
            </a:r>
          </a:p>
          <a:p>
            <a:pPr>
              <a:defRPr/>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189812518"/>
              </p:ext>
            </p:extLst>
          </p:nvPr>
        </p:nvGraphicFramePr>
        <p:xfrm>
          <a:off x="1359658" y="3748664"/>
          <a:ext cx="6424684" cy="1655445"/>
        </p:xfrm>
        <a:graphic>
          <a:graphicData uri="http://schemas.openxmlformats.org/drawingml/2006/table">
            <a:tbl>
              <a:tblPr firstRow="1" firstCol="1" lastRow="1" lastCol="1" bandRow="1" bandCol="1">
                <a:tableStyleId>{5940675A-B579-460E-94D1-54222C63F5DA}</a:tableStyleId>
              </a:tblPr>
              <a:tblGrid>
                <a:gridCol w="6424684">
                  <a:extLst>
                    <a:ext uri="{9D8B030D-6E8A-4147-A177-3AD203B41FA5}">
                      <a16:colId xmlns:a16="http://schemas.microsoft.com/office/drawing/2014/main" val="20000"/>
                    </a:ext>
                  </a:extLst>
                </a:gridCol>
              </a:tblGrid>
              <a:tr h="946150">
                <a:tc>
                  <a:txBody>
                    <a:bodyPr/>
                    <a:lstStyle/>
                    <a:p>
                      <a:pPr marL="0" marR="0" algn="just">
                        <a:lnSpc>
                          <a:spcPct val="115000"/>
                        </a:lnSpc>
                        <a:spcBef>
                          <a:spcPts val="0"/>
                        </a:spcBef>
                        <a:spcAft>
                          <a:spcPts val="0"/>
                        </a:spcAft>
                      </a:pPr>
                      <a:r>
                        <a:rPr lang="en-US" sz="2400" b="1" dirty="0">
                          <a:effectLst/>
                        </a:rPr>
                        <a:t>Exhibit 4.5. </a:t>
                      </a:r>
                      <a:r>
                        <a:rPr lang="en-US" sz="2400" dirty="0">
                          <a:effectLst/>
                        </a:rPr>
                        <a:t>Use retail.sav » Menu bar » </a:t>
                      </a:r>
                      <a:r>
                        <a:rPr lang="en-US" sz="2400">
                          <a:effectLst/>
                        </a:rPr>
                        <a:t>analyse </a:t>
                      </a:r>
                      <a:r>
                        <a:rPr lang="en-US" sz="2400" dirty="0">
                          <a:effectLst/>
                        </a:rPr>
                        <a:t>» Descriptive Statistics » Frequencies » Select Distance and transfer to right-handed Variable(s) box » Statistics » Quartiles » Click </a:t>
                      </a:r>
                      <a:r>
                        <a:rPr lang="en-US" sz="2400" i="1" dirty="0">
                          <a:effectLst/>
                        </a:rPr>
                        <a:t>OK</a:t>
                      </a:r>
                      <a:endParaRPr lang="en-US" sz="240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908521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42988" y="1027113"/>
            <a:ext cx="7024687" cy="1143000"/>
          </a:xfrm>
          <a:prstGeom prst="rect">
            <a:avLst/>
          </a:prstGeom>
        </p:spPr>
        <p:txBody>
          <a:bodyPr rtlCol="0" anchor="b">
            <a:normAutofit fontScale="7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br>
              <a:rPr lang="en-US">
                <a:latin typeface="+mn-lt"/>
              </a:rPr>
            </a:br>
            <a:endParaRPr lang="en-US" dirty="0">
              <a:latin typeface="+mn-lt"/>
            </a:endParaRPr>
          </a:p>
        </p:txBody>
      </p:sp>
      <p:sp>
        <p:nvSpPr>
          <p:cNvPr id="3" name="Content Placeholder 1"/>
          <p:cNvSpPr txBox="1">
            <a:spLocks/>
          </p:cNvSpPr>
          <p:nvPr/>
        </p:nvSpPr>
        <p:spPr>
          <a:xfrm>
            <a:off x="1042988" y="1143000"/>
            <a:ext cx="7034212" cy="4648200"/>
          </a:xfrm>
          <a:prstGeom prst="rect">
            <a:avLst/>
          </a:prstGeom>
        </p:spPr>
        <p:txBody>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altLang="en-US" dirty="0"/>
              <a:t>Describe the meaning of frequency and measures of central tendency, percentiles, quartiles, dispersion and distribution</a:t>
            </a:r>
          </a:p>
          <a:p>
            <a:pPr marL="342900" indent="-342900" algn="just">
              <a:buFont typeface="Arial" panose="020B0604020202020204" pitchFamily="34" charset="0"/>
              <a:buChar char="•"/>
            </a:pPr>
            <a:r>
              <a:rPr lang="en-US" altLang="en-US" dirty="0"/>
              <a:t>Discuss how to compute and display frequency by using different charts and graphs for metric and non-metric data</a:t>
            </a:r>
          </a:p>
          <a:p>
            <a:pPr marL="342900" indent="-342900" algn="just">
              <a:buFont typeface="Arial" panose="020B0604020202020204" pitchFamily="34" charset="0"/>
              <a:buChar char="•"/>
            </a:pPr>
            <a:r>
              <a:rPr lang="en-US" altLang="en-US" dirty="0"/>
              <a:t>Explain how to compute percentiles, central tendency, dispersion and distribution</a:t>
            </a:r>
          </a:p>
          <a:p>
            <a:pPr marL="342900" indent="-342900" algn="just">
              <a:buFont typeface="Arial" panose="020B0604020202020204" pitchFamily="34" charset="0"/>
              <a:buChar char="•"/>
            </a:pPr>
            <a:r>
              <a:rPr lang="en-US" altLang="en-US" dirty="0"/>
              <a:t>Demonstrate the steps used in SPSS for preparing a bar chart, a pie chart and a histogram, aiming to display the frequency and central tendency</a:t>
            </a:r>
          </a:p>
          <a:p>
            <a:pPr marL="342900" indent="-342900" algn="just">
              <a:buFont typeface="Arial" panose="020B0604020202020204" pitchFamily="34" charset="0"/>
              <a:buChar char="•"/>
            </a:pPr>
            <a:r>
              <a:rPr lang="en-US" altLang="en-US" dirty="0"/>
              <a:t>Explain how to select a variable along with a  relevant scale for frequency analysis and descriptive statistics. </a:t>
            </a:r>
          </a:p>
          <a:p>
            <a:pPr marL="342900" indent="-342900" algn="just">
              <a:buFont typeface="Arial" panose="020B0604020202020204" pitchFamily="34" charset="0"/>
              <a:buChar char="•"/>
            </a:pPr>
            <a:endParaRPr lang="en-US" altLang="en-US" dirty="0"/>
          </a:p>
        </p:txBody>
      </p:sp>
      <p:sp>
        <p:nvSpPr>
          <p:cNvPr id="4" name="Rectangle 2"/>
          <p:cNvSpPr txBox="1">
            <a:spLocks noChangeArrowheads="1"/>
          </p:cNvSpPr>
          <p:nvPr/>
        </p:nvSpPr>
        <p:spPr bwMode="auto">
          <a:xfrm>
            <a:off x="440531" y="217488"/>
            <a:ext cx="8229600" cy="533400"/>
          </a:xfrm>
          <a:prstGeom prst="rect">
            <a:avLst/>
          </a:prstGeom>
          <a:noFill/>
          <a:ln>
            <a:noFill/>
          </a:ln>
        </p:spPr>
        <p:txBody>
          <a:bodyPr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3400" b="1" dirty="0">
                <a:latin typeface="+mn-lt"/>
              </a:rPr>
              <a:t>Learning Objectives   </a:t>
            </a:r>
          </a:p>
        </p:txBody>
      </p:sp>
      <p:sp>
        <p:nvSpPr>
          <p:cNvPr id="6"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72463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263" y="2232546"/>
            <a:ext cx="350520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1726" y="2232546"/>
            <a:ext cx="3563937" cy="23622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456320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8"/>
          <p:cNvGraphicFramePr>
            <a:graphicFrameLocks/>
          </p:cNvGraphicFramePr>
          <p:nvPr>
            <p:extLst>
              <p:ext uri="{D42A27DB-BD31-4B8C-83A1-F6EECF244321}">
                <p14:modId xmlns:p14="http://schemas.microsoft.com/office/powerpoint/2010/main" val="2211012546"/>
              </p:ext>
            </p:extLst>
          </p:nvPr>
        </p:nvGraphicFramePr>
        <p:xfrm>
          <a:off x="3546711" y="1920006"/>
          <a:ext cx="2514600" cy="1296973"/>
        </p:xfrm>
        <a:graphic>
          <a:graphicData uri="http://schemas.openxmlformats.org/drawingml/2006/table">
            <a:tbl>
              <a:tblPr>
                <a:tableStyleId>{5940675A-B579-460E-94D1-54222C63F5DA}</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248179">
                <a:tc gridSpan="3">
                  <a:txBody>
                    <a:bodyPr/>
                    <a:lstStyle/>
                    <a:p>
                      <a:pPr marL="0" marR="0" algn="ctr">
                        <a:lnSpc>
                          <a:spcPct val="115000"/>
                        </a:lnSpc>
                        <a:spcBef>
                          <a:spcPts val="0"/>
                        </a:spcBef>
                        <a:spcAft>
                          <a:spcPts val="0"/>
                        </a:spcAft>
                      </a:pPr>
                      <a:r>
                        <a:rPr lang="en-US" sz="2400" dirty="0">
                          <a:solidFill>
                            <a:schemeClr val="tx1"/>
                          </a:solidFill>
                          <a:effectLst/>
                        </a:rPr>
                        <a:t>Percentiles</a:t>
                      </a:r>
                      <a:endParaRPr lang="en-US" sz="2400" dirty="0">
                        <a:solidFill>
                          <a:schemeClr val="tx1"/>
                        </a:solidFill>
                        <a:effectLst/>
                        <a:latin typeface="Arial"/>
                        <a:ea typeface="Times New Roman"/>
                        <a:cs typeface="Times New Roman"/>
                      </a:endParaRPr>
                    </a:p>
                  </a:txBody>
                  <a:tcPr marL="19050" marR="19050" marT="18984" marB="18984"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8179">
                <a:tc>
                  <a:txBody>
                    <a:bodyPr/>
                    <a:lstStyle/>
                    <a:p>
                      <a:pPr marL="0" marR="0" algn="ctr">
                        <a:lnSpc>
                          <a:spcPct val="115000"/>
                        </a:lnSpc>
                        <a:spcBef>
                          <a:spcPts val="0"/>
                        </a:spcBef>
                        <a:spcAft>
                          <a:spcPts val="0"/>
                        </a:spcAft>
                      </a:pPr>
                      <a:r>
                        <a:rPr lang="en-US" sz="2400" dirty="0">
                          <a:solidFill>
                            <a:schemeClr val="tx1"/>
                          </a:solidFill>
                          <a:effectLst/>
                        </a:rPr>
                        <a:t>25</a:t>
                      </a:r>
                      <a:r>
                        <a:rPr lang="en-US" sz="2400" kern="1200" dirty="0">
                          <a:solidFill>
                            <a:schemeClr val="tx1"/>
                          </a:solidFill>
                          <a:effectLst/>
                          <a:latin typeface="+mn-lt"/>
                          <a:ea typeface="+mn-ea"/>
                          <a:cs typeface="+mn-cs"/>
                        </a:rPr>
                        <a:t>th </a:t>
                      </a:r>
                    </a:p>
                  </a:txBody>
                  <a:tcPr marL="19050" marR="19050" marT="18984" marB="18984" anchor="b"/>
                </a:tc>
                <a:tc>
                  <a:txBody>
                    <a:bodyPr/>
                    <a:lstStyle/>
                    <a:p>
                      <a:pPr marL="0" marR="0" algn="ctr">
                        <a:lnSpc>
                          <a:spcPct val="115000"/>
                        </a:lnSpc>
                        <a:spcBef>
                          <a:spcPts val="0"/>
                        </a:spcBef>
                        <a:spcAft>
                          <a:spcPts val="0"/>
                        </a:spcAft>
                      </a:pPr>
                      <a:r>
                        <a:rPr lang="en-US" sz="2400" dirty="0">
                          <a:solidFill>
                            <a:schemeClr val="tx1"/>
                          </a:solidFill>
                          <a:effectLst/>
                        </a:rPr>
                        <a:t>50</a:t>
                      </a:r>
                      <a:r>
                        <a:rPr lang="en-US" sz="2400" kern="1200" dirty="0">
                          <a:solidFill>
                            <a:schemeClr val="tx1"/>
                          </a:solidFill>
                          <a:effectLst/>
                          <a:latin typeface="+mn-lt"/>
                          <a:ea typeface="+mn-ea"/>
                          <a:cs typeface="+mn-cs"/>
                        </a:rPr>
                        <a:t>th</a:t>
                      </a: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19050" marR="19050" marT="18984" marB="18984" anchor="b"/>
                </a:tc>
                <a:tc>
                  <a:txBody>
                    <a:bodyPr/>
                    <a:lstStyle/>
                    <a:p>
                      <a:pPr marL="0" marR="0" algn="ctr">
                        <a:lnSpc>
                          <a:spcPct val="115000"/>
                        </a:lnSpc>
                        <a:spcBef>
                          <a:spcPts val="0"/>
                        </a:spcBef>
                        <a:spcAft>
                          <a:spcPts val="0"/>
                        </a:spcAft>
                      </a:pPr>
                      <a:r>
                        <a:rPr lang="en-US" sz="2400" dirty="0">
                          <a:solidFill>
                            <a:schemeClr val="tx1"/>
                          </a:solidFill>
                          <a:effectLst/>
                        </a:rPr>
                        <a:t>75</a:t>
                      </a:r>
                      <a:r>
                        <a:rPr lang="en-US" sz="2400" kern="1200" dirty="0">
                          <a:solidFill>
                            <a:schemeClr val="tx1"/>
                          </a:solidFill>
                          <a:effectLst/>
                          <a:latin typeface="+mn-lt"/>
                          <a:ea typeface="+mn-ea"/>
                          <a:cs typeface="+mn-cs"/>
                        </a:rPr>
                        <a:t>th</a:t>
                      </a: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19050" marR="19050" marT="18984" marB="18984" anchor="b"/>
                </a:tc>
                <a:extLst>
                  <a:ext uri="{0D108BD9-81ED-4DB2-BD59-A6C34878D82A}">
                    <a16:rowId xmlns:a16="http://schemas.microsoft.com/office/drawing/2014/main" val="10001"/>
                  </a:ext>
                </a:extLst>
              </a:tr>
              <a:tr h="248179">
                <a:tc>
                  <a:txBody>
                    <a:bodyPr/>
                    <a:lstStyle/>
                    <a:p>
                      <a:pPr marL="0" marR="0" algn="ctr">
                        <a:lnSpc>
                          <a:spcPct val="115000"/>
                        </a:lnSpc>
                        <a:spcBef>
                          <a:spcPts val="0"/>
                        </a:spcBef>
                        <a:spcAft>
                          <a:spcPts val="0"/>
                        </a:spcAft>
                      </a:pPr>
                      <a:r>
                        <a:rPr lang="en-US" sz="2400" dirty="0">
                          <a:solidFill>
                            <a:schemeClr val="tx1"/>
                          </a:solidFill>
                          <a:effectLst/>
                        </a:rPr>
                        <a:t>4.0</a:t>
                      </a:r>
                      <a:endParaRPr lang="en-US" sz="2400" dirty="0">
                        <a:solidFill>
                          <a:schemeClr val="tx1"/>
                        </a:solidFill>
                        <a:effectLst/>
                        <a:latin typeface="Arial"/>
                        <a:ea typeface="Times New Roman"/>
                        <a:cs typeface="Times New Roman"/>
                      </a:endParaRPr>
                    </a:p>
                  </a:txBody>
                  <a:tcPr marL="19050" marR="19050" marT="18984" marB="18984" anchor="ctr"/>
                </a:tc>
                <a:tc>
                  <a:txBody>
                    <a:bodyPr/>
                    <a:lstStyle/>
                    <a:p>
                      <a:pPr marL="0" marR="0" algn="ctr">
                        <a:lnSpc>
                          <a:spcPct val="115000"/>
                        </a:lnSpc>
                        <a:spcBef>
                          <a:spcPts val="0"/>
                        </a:spcBef>
                        <a:spcAft>
                          <a:spcPts val="0"/>
                        </a:spcAft>
                      </a:pPr>
                      <a:r>
                        <a:rPr lang="en-US" sz="2400" dirty="0">
                          <a:solidFill>
                            <a:schemeClr val="tx1"/>
                          </a:solidFill>
                          <a:effectLst/>
                        </a:rPr>
                        <a:t>5.0</a:t>
                      </a:r>
                      <a:endParaRPr lang="en-US" sz="2400" dirty="0">
                        <a:solidFill>
                          <a:schemeClr val="tx1"/>
                        </a:solidFill>
                        <a:effectLst/>
                        <a:latin typeface="Arial"/>
                        <a:ea typeface="Times New Roman"/>
                        <a:cs typeface="Times New Roman"/>
                      </a:endParaRPr>
                    </a:p>
                  </a:txBody>
                  <a:tcPr marL="19050" marR="19050" marT="18984" marB="18984" anchor="ctr"/>
                </a:tc>
                <a:tc>
                  <a:txBody>
                    <a:bodyPr/>
                    <a:lstStyle/>
                    <a:p>
                      <a:pPr marL="0" marR="0" algn="ctr">
                        <a:lnSpc>
                          <a:spcPct val="115000"/>
                        </a:lnSpc>
                        <a:spcBef>
                          <a:spcPts val="0"/>
                        </a:spcBef>
                        <a:spcAft>
                          <a:spcPts val="0"/>
                        </a:spcAft>
                      </a:pPr>
                      <a:r>
                        <a:rPr lang="en-US" sz="2400" dirty="0">
                          <a:solidFill>
                            <a:schemeClr val="tx1"/>
                          </a:solidFill>
                          <a:effectLst/>
                        </a:rPr>
                        <a:t>7.0</a:t>
                      </a:r>
                      <a:endParaRPr lang="en-US" sz="2400" dirty="0">
                        <a:solidFill>
                          <a:schemeClr val="tx1"/>
                        </a:solidFill>
                        <a:effectLst/>
                        <a:latin typeface="Arial"/>
                        <a:ea typeface="Times New Roman"/>
                        <a:cs typeface="Times New Roman"/>
                      </a:endParaRPr>
                    </a:p>
                  </a:txBody>
                  <a:tcPr marL="19050" marR="19050" marT="18984" marB="18984" anchor="ctr"/>
                </a:tc>
                <a:extLst>
                  <a:ext uri="{0D108BD9-81ED-4DB2-BD59-A6C34878D82A}">
                    <a16:rowId xmlns:a16="http://schemas.microsoft.com/office/drawing/2014/main" val="10002"/>
                  </a:ext>
                </a:extLst>
              </a:tr>
            </a:tbl>
          </a:graphicData>
        </a:graphic>
      </p:graphicFrame>
      <p:sp>
        <p:nvSpPr>
          <p:cNvPr id="4" name="Rectangle 2"/>
          <p:cNvSpPr>
            <a:spLocks noChangeArrowheads="1"/>
          </p:cNvSpPr>
          <p:nvPr/>
        </p:nvSpPr>
        <p:spPr bwMode="auto">
          <a:xfrm>
            <a:off x="2148930" y="1089009"/>
            <a:ext cx="4491871" cy="830997"/>
          </a:xfrm>
          <a:prstGeom prst="rect">
            <a:avLst/>
          </a:prstGeom>
          <a:noFill/>
          <a:ln>
            <a:noFill/>
          </a:ln>
          <a:effectLst/>
        </p:spPr>
        <p:txBody>
          <a:bodyPr wrap="none" anchor="ctr">
            <a:spAutoFit/>
          </a:bodyPr>
          <a:lstStyle/>
          <a:p>
            <a:pPr indent="457200">
              <a:defRPr/>
            </a:pPr>
            <a:r>
              <a:rPr lang="en-US" sz="2400" dirty="0">
                <a:latin typeface="+mn-lt"/>
                <a:cs typeface="Times New Roman" pitchFamily="18" charset="0"/>
              </a:rPr>
              <a:t>Table 4.2. Quartile for </a:t>
            </a:r>
            <a:r>
              <a:rPr lang="en-US" sz="2400" i="1" dirty="0">
                <a:latin typeface="+mn-lt"/>
                <a:cs typeface="Times New Roman" pitchFamily="18" charset="0"/>
              </a:rPr>
              <a:t>Distance</a:t>
            </a:r>
            <a:endParaRPr lang="en-US" sz="2400" dirty="0">
              <a:latin typeface="+mn-lt"/>
            </a:endParaRPr>
          </a:p>
          <a:p>
            <a:pPr indent="457200">
              <a:defRPr/>
            </a:pPr>
            <a:endParaRPr lang="en-US" sz="2400" dirty="0">
              <a:latin typeface="+mn-lt"/>
            </a:endParaRPr>
          </a:p>
        </p:txBody>
      </p:sp>
      <p:sp>
        <p:nvSpPr>
          <p:cNvPr id="5" name="Rectangle 10"/>
          <p:cNvSpPr>
            <a:spLocks noChangeArrowheads="1"/>
          </p:cNvSpPr>
          <p:nvPr/>
        </p:nvSpPr>
        <p:spPr bwMode="auto">
          <a:xfrm>
            <a:off x="1806053" y="3729861"/>
            <a:ext cx="6232479" cy="1200329"/>
          </a:xfrm>
          <a:prstGeom prst="rect">
            <a:avLst/>
          </a:prstGeom>
          <a:noFill/>
          <a:ln>
            <a:noFill/>
          </a:ln>
        </p:spPr>
        <p:txBody>
          <a:bodyPr wrap="square">
            <a:spAutoFit/>
          </a:bodyPr>
          <a:lstStyle/>
          <a:p>
            <a:pPr eaLnBrk="1" hangingPunct="1">
              <a:defRPr/>
            </a:pPr>
            <a:r>
              <a:rPr lang="en-US" sz="2400" b="1" dirty="0">
                <a:latin typeface="+mn-lt"/>
              </a:rPr>
              <a:t>Cut points:</a:t>
            </a:r>
            <a:r>
              <a:rPr lang="en-US" sz="2400" dirty="0">
                <a:latin typeface="+mn-lt"/>
              </a:rPr>
              <a:t> The next option, cut point,</a:t>
            </a:r>
            <a:r>
              <a:rPr lang="en-US" sz="2400" i="1" dirty="0">
                <a:latin typeface="+mn-lt"/>
              </a:rPr>
              <a:t> </a:t>
            </a:r>
            <a:r>
              <a:rPr lang="en-US" sz="2400" dirty="0">
                <a:latin typeface="+mn-lt"/>
              </a:rPr>
              <a:t>is used to divide data set into equal intervals of percentiles according to the value assigned. </a:t>
            </a:r>
          </a:p>
        </p:txBody>
      </p:sp>
      <p:sp>
        <p:nvSpPr>
          <p:cNvPr id="10"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819913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63897627"/>
              </p:ext>
            </p:extLst>
          </p:nvPr>
        </p:nvGraphicFramePr>
        <p:xfrm>
          <a:off x="1343025" y="1726471"/>
          <a:ext cx="7287904" cy="1311348"/>
        </p:xfrm>
        <a:graphic>
          <a:graphicData uri="http://schemas.openxmlformats.org/drawingml/2006/table">
            <a:tbl>
              <a:tblPr>
                <a:tableStyleId>{5940675A-B579-460E-94D1-54222C63F5DA}</a:tableStyleId>
              </a:tblPr>
              <a:tblGrid>
                <a:gridCol w="668740">
                  <a:extLst>
                    <a:ext uri="{9D8B030D-6E8A-4147-A177-3AD203B41FA5}">
                      <a16:colId xmlns:a16="http://schemas.microsoft.com/office/drawing/2014/main" val="20000"/>
                    </a:ext>
                  </a:extLst>
                </a:gridCol>
                <a:gridCol w="634235">
                  <a:extLst>
                    <a:ext uri="{9D8B030D-6E8A-4147-A177-3AD203B41FA5}">
                      <a16:colId xmlns:a16="http://schemas.microsoft.com/office/drawing/2014/main" val="20001"/>
                    </a:ext>
                  </a:extLst>
                </a:gridCol>
                <a:gridCol w="855577">
                  <a:extLst>
                    <a:ext uri="{9D8B030D-6E8A-4147-A177-3AD203B41FA5}">
                      <a16:colId xmlns:a16="http://schemas.microsoft.com/office/drawing/2014/main" val="20002"/>
                    </a:ext>
                  </a:extLst>
                </a:gridCol>
                <a:gridCol w="854755">
                  <a:extLst>
                    <a:ext uri="{9D8B030D-6E8A-4147-A177-3AD203B41FA5}">
                      <a16:colId xmlns:a16="http://schemas.microsoft.com/office/drawing/2014/main" val="20003"/>
                    </a:ext>
                  </a:extLst>
                </a:gridCol>
                <a:gridCol w="854755">
                  <a:extLst>
                    <a:ext uri="{9D8B030D-6E8A-4147-A177-3AD203B41FA5}">
                      <a16:colId xmlns:a16="http://schemas.microsoft.com/office/drawing/2014/main" val="20004"/>
                    </a:ext>
                  </a:extLst>
                </a:gridCol>
                <a:gridCol w="854755">
                  <a:extLst>
                    <a:ext uri="{9D8B030D-6E8A-4147-A177-3AD203B41FA5}">
                      <a16:colId xmlns:a16="http://schemas.microsoft.com/office/drawing/2014/main" val="20005"/>
                    </a:ext>
                  </a:extLst>
                </a:gridCol>
                <a:gridCol w="854755">
                  <a:extLst>
                    <a:ext uri="{9D8B030D-6E8A-4147-A177-3AD203B41FA5}">
                      <a16:colId xmlns:a16="http://schemas.microsoft.com/office/drawing/2014/main" val="20006"/>
                    </a:ext>
                  </a:extLst>
                </a:gridCol>
                <a:gridCol w="854755">
                  <a:extLst>
                    <a:ext uri="{9D8B030D-6E8A-4147-A177-3AD203B41FA5}">
                      <a16:colId xmlns:a16="http://schemas.microsoft.com/office/drawing/2014/main" val="20007"/>
                    </a:ext>
                  </a:extLst>
                </a:gridCol>
                <a:gridCol w="855577">
                  <a:extLst>
                    <a:ext uri="{9D8B030D-6E8A-4147-A177-3AD203B41FA5}">
                      <a16:colId xmlns:a16="http://schemas.microsoft.com/office/drawing/2014/main" val="20008"/>
                    </a:ext>
                  </a:extLst>
                </a:gridCol>
              </a:tblGrid>
              <a:tr h="243471">
                <a:tc gridSpan="9">
                  <a:txBody>
                    <a:bodyPr/>
                    <a:lstStyle/>
                    <a:p>
                      <a:pPr marL="0" marR="0" algn="ctr">
                        <a:lnSpc>
                          <a:spcPct val="115000"/>
                        </a:lnSpc>
                        <a:spcBef>
                          <a:spcPts val="0"/>
                        </a:spcBef>
                        <a:spcAft>
                          <a:spcPts val="0"/>
                        </a:spcAft>
                      </a:pPr>
                      <a:r>
                        <a:rPr lang="en-US" sz="2400" dirty="0">
                          <a:solidFill>
                            <a:schemeClr val="tx1"/>
                          </a:solidFill>
                          <a:effectLst/>
                        </a:rPr>
                        <a:t>Percentiles</a:t>
                      </a:r>
                      <a:endParaRPr lang="en-US" sz="2400" dirty="0">
                        <a:solidFill>
                          <a:schemeClr val="tx1"/>
                        </a:solidFill>
                        <a:effectLst/>
                        <a:latin typeface="Arial"/>
                        <a:ea typeface="Times New Roman"/>
                        <a:cs typeface="Times New Roman"/>
                      </a:endParaRPr>
                    </a:p>
                  </a:txBody>
                  <a:tcPr marL="19049" marR="19049" marT="18630" marB="1863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9682">
                <a:tc>
                  <a:txBody>
                    <a:bodyPr/>
                    <a:lstStyle/>
                    <a:p>
                      <a:pPr marL="0" marR="0" algn="ctr">
                        <a:lnSpc>
                          <a:spcPct val="115000"/>
                        </a:lnSpc>
                        <a:spcBef>
                          <a:spcPts val="0"/>
                        </a:spcBef>
                        <a:spcAft>
                          <a:spcPts val="0"/>
                        </a:spcAft>
                      </a:pPr>
                      <a:r>
                        <a:rPr lang="en-US" sz="2400" dirty="0">
                          <a:solidFill>
                            <a:schemeClr val="tx1"/>
                          </a:solidFill>
                          <a:effectLst/>
                        </a:rPr>
                        <a:t>10</a:t>
                      </a:r>
                      <a:r>
                        <a:rPr lang="en-US" sz="2400" kern="1200" dirty="0">
                          <a:solidFill>
                            <a:schemeClr val="tx1"/>
                          </a:solidFill>
                          <a:effectLst/>
                          <a:latin typeface="+mn-lt"/>
                          <a:ea typeface="+mn-ea"/>
                          <a:cs typeface="+mn-cs"/>
                        </a:rPr>
                        <a:t>th</a:t>
                      </a:r>
                    </a:p>
                  </a:txBody>
                  <a:tcPr marL="19049" marR="19049" marT="18630" marB="18630" anchor="b"/>
                </a:tc>
                <a:tc>
                  <a:txBody>
                    <a:bodyPr/>
                    <a:lstStyle/>
                    <a:p>
                      <a:pPr marL="0" marR="0" algn="ctr">
                        <a:lnSpc>
                          <a:spcPct val="115000"/>
                        </a:lnSpc>
                        <a:spcBef>
                          <a:spcPts val="0"/>
                        </a:spcBef>
                        <a:spcAft>
                          <a:spcPts val="0"/>
                        </a:spcAft>
                      </a:pPr>
                      <a:r>
                        <a:rPr lang="en-US" sz="2400" dirty="0">
                          <a:solidFill>
                            <a:schemeClr val="tx1"/>
                          </a:solidFill>
                          <a:effectLst/>
                        </a:rPr>
                        <a:t>20</a:t>
                      </a:r>
                      <a:r>
                        <a:rPr lang="en-US" sz="2400" kern="1200" dirty="0">
                          <a:solidFill>
                            <a:schemeClr val="tx1"/>
                          </a:solidFill>
                          <a:effectLst/>
                          <a:latin typeface="+mn-lt"/>
                          <a:ea typeface="+mn-ea"/>
                          <a:cs typeface="+mn-cs"/>
                        </a:rPr>
                        <a:t>th</a:t>
                      </a:r>
                    </a:p>
                  </a:txBody>
                  <a:tcPr marL="19049" marR="19049" marT="18630" marB="18630" anchor="b"/>
                </a:tc>
                <a:tc>
                  <a:txBody>
                    <a:bodyPr/>
                    <a:lstStyle/>
                    <a:p>
                      <a:pPr marL="0" marR="0" algn="ctr">
                        <a:lnSpc>
                          <a:spcPct val="115000"/>
                        </a:lnSpc>
                        <a:spcBef>
                          <a:spcPts val="0"/>
                        </a:spcBef>
                        <a:spcAft>
                          <a:spcPts val="0"/>
                        </a:spcAft>
                      </a:pPr>
                      <a:r>
                        <a:rPr lang="en-US" sz="2400" dirty="0">
                          <a:solidFill>
                            <a:schemeClr val="tx1"/>
                          </a:solidFill>
                          <a:effectLst/>
                        </a:rPr>
                        <a:t>30</a:t>
                      </a:r>
                      <a:r>
                        <a:rPr lang="en-US" sz="2400" kern="1200" dirty="0">
                          <a:solidFill>
                            <a:schemeClr val="tx1"/>
                          </a:solidFill>
                          <a:effectLst/>
                          <a:latin typeface="+mn-lt"/>
                          <a:ea typeface="+mn-ea"/>
                          <a:cs typeface="+mn-cs"/>
                        </a:rPr>
                        <a:t>th</a:t>
                      </a:r>
                    </a:p>
                  </a:txBody>
                  <a:tcPr marL="19049" marR="19049" marT="18630" marB="18630" anchor="b"/>
                </a:tc>
                <a:tc>
                  <a:txBody>
                    <a:bodyPr/>
                    <a:lstStyle/>
                    <a:p>
                      <a:pPr marL="0" marR="0" algn="ctr">
                        <a:lnSpc>
                          <a:spcPct val="115000"/>
                        </a:lnSpc>
                        <a:spcBef>
                          <a:spcPts val="0"/>
                        </a:spcBef>
                        <a:spcAft>
                          <a:spcPts val="0"/>
                        </a:spcAft>
                      </a:pPr>
                      <a:r>
                        <a:rPr lang="en-US" sz="2400" dirty="0">
                          <a:solidFill>
                            <a:schemeClr val="tx1"/>
                          </a:solidFill>
                          <a:effectLst/>
                        </a:rPr>
                        <a:t>40</a:t>
                      </a:r>
                      <a:r>
                        <a:rPr lang="en-US" sz="2400" kern="1200" dirty="0">
                          <a:solidFill>
                            <a:schemeClr val="tx1"/>
                          </a:solidFill>
                          <a:effectLst/>
                          <a:latin typeface="+mn-lt"/>
                          <a:ea typeface="+mn-ea"/>
                          <a:cs typeface="+mn-cs"/>
                        </a:rPr>
                        <a:t>th</a:t>
                      </a:r>
                    </a:p>
                  </a:txBody>
                  <a:tcPr marL="19049" marR="19049" marT="18630" marB="18630" anchor="b"/>
                </a:tc>
                <a:tc>
                  <a:txBody>
                    <a:bodyPr/>
                    <a:lstStyle/>
                    <a:p>
                      <a:pPr marL="0" marR="0" algn="ctr">
                        <a:lnSpc>
                          <a:spcPct val="115000"/>
                        </a:lnSpc>
                        <a:spcBef>
                          <a:spcPts val="0"/>
                        </a:spcBef>
                        <a:spcAft>
                          <a:spcPts val="0"/>
                        </a:spcAft>
                      </a:pPr>
                      <a:r>
                        <a:rPr lang="en-US" sz="2400" dirty="0">
                          <a:solidFill>
                            <a:schemeClr val="tx1"/>
                          </a:solidFill>
                          <a:effectLst/>
                        </a:rPr>
                        <a:t>50</a:t>
                      </a:r>
                      <a:r>
                        <a:rPr lang="en-US" sz="2400" kern="1200" dirty="0">
                          <a:solidFill>
                            <a:schemeClr val="tx1"/>
                          </a:solidFill>
                          <a:effectLst/>
                          <a:latin typeface="+mn-lt"/>
                          <a:ea typeface="+mn-ea"/>
                          <a:cs typeface="+mn-cs"/>
                        </a:rPr>
                        <a:t>th</a:t>
                      </a:r>
                    </a:p>
                  </a:txBody>
                  <a:tcPr marL="19049" marR="19049" marT="18630" marB="18630" anchor="b"/>
                </a:tc>
                <a:tc>
                  <a:txBody>
                    <a:bodyPr/>
                    <a:lstStyle/>
                    <a:p>
                      <a:pPr marL="0" marR="0" algn="ctr">
                        <a:lnSpc>
                          <a:spcPct val="115000"/>
                        </a:lnSpc>
                        <a:spcBef>
                          <a:spcPts val="0"/>
                        </a:spcBef>
                        <a:spcAft>
                          <a:spcPts val="0"/>
                        </a:spcAft>
                      </a:pPr>
                      <a:r>
                        <a:rPr lang="en-US" sz="2400" dirty="0">
                          <a:solidFill>
                            <a:schemeClr val="tx1"/>
                          </a:solidFill>
                          <a:effectLst/>
                        </a:rPr>
                        <a:t>60</a:t>
                      </a:r>
                      <a:r>
                        <a:rPr lang="en-US" sz="2400" kern="1200" dirty="0">
                          <a:solidFill>
                            <a:schemeClr val="tx1"/>
                          </a:solidFill>
                          <a:effectLst/>
                          <a:latin typeface="+mn-lt"/>
                          <a:ea typeface="+mn-ea"/>
                          <a:cs typeface="+mn-cs"/>
                        </a:rPr>
                        <a:t>th</a:t>
                      </a:r>
                    </a:p>
                  </a:txBody>
                  <a:tcPr marL="19049" marR="19049" marT="18630" marB="18630" anchor="b"/>
                </a:tc>
                <a:tc>
                  <a:txBody>
                    <a:bodyPr/>
                    <a:lstStyle/>
                    <a:p>
                      <a:pPr marL="0" marR="0" algn="ctr">
                        <a:lnSpc>
                          <a:spcPct val="115000"/>
                        </a:lnSpc>
                        <a:spcBef>
                          <a:spcPts val="0"/>
                        </a:spcBef>
                        <a:spcAft>
                          <a:spcPts val="0"/>
                        </a:spcAft>
                      </a:pPr>
                      <a:r>
                        <a:rPr lang="en-US" sz="2400" dirty="0">
                          <a:solidFill>
                            <a:schemeClr val="tx1"/>
                          </a:solidFill>
                          <a:effectLst/>
                        </a:rPr>
                        <a:t>70</a:t>
                      </a:r>
                      <a:r>
                        <a:rPr lang="en-US" sz="2400" kern="1200" dirty="0">
                          <a:solidFill>
                            <a:schemeClr val="tx1"/>
                          </a:solidFill>
                          <a:effectLst/>
                          <a:latin typeface="+mn-lt"/>
                          <a:ea typeface="+mn-ea"/>
                          <a:cs typeface="+mn-cs"/>
                        </a:rPr>
                        <a:t>th</a:t>
                      </a:r>
                    </a:p>
                  </a:txBody>
                  <a:tcPr marL="19049" marR="19049" marT="18630" marB="18630" anchor="b"/>
                </a:tc>
                <a:tc>
                  <a:txBody>
                    <a:bodyPr/>
                    <a:lstStyle/>
                    <a:p>
                      <a:pPr marL="0" marR="0" algn="ctr">
                        <a:lnSpc>
                          <a:spcPct val="115000"/>
                        </a:lnSpc>
                        <a:spcBef>
                          <a:spcPts val="0"/>
                        </a:spcBef>
                        <a:spcAft>
                          <a:spcPts val="0"/>
                        </a:spcAft>
                      </a:pPr>
                      <a:r>
                        <a:rPr lang="en-US" sz="2400" dirty="0">
                          <a:solidFill>
                            <a:schemeClr val="tx1"/>
                          </a:solidFill>
                          <a:effectLst/>
                        </a:rPr>
                        <a:t>80</a:t>
                      </a:r>
                      <a:r>
                        <a:rPr lang="en-US" sz="2400" kern="1200" dirty="0">
                          <a:solidFill>
                            <a:schemeClr val="tx1"/>
                          </a:solidFill>
                          <a:effectLst/>
                          <a:latin typeface="+mn-lt"/>
                          <a:ea typeface="+mn-ea"/>
                          <a:cs typeface="+mn-cs"/>
                        </a:rPr>
                        <a:t>th</a:t>
                      </a:r>
                    </a:p>
                  </a:txBody>
                  <a:tcPr marL="19049" marR="19049" marT="18630" marB="18630" anchor="b"/>
                </a:tc>
                <a:tc>
                  <a:txBody>
                    <a:bodyPr/>
                    <a:lstStyle/>
                    <a:p>
                      <a:pPr marL="0" marR="0" algn="ctr">
                        <a:lnSpc>
                          <a:spcPct val="115000"/>
                        </a:lnSpc>
                        <a:spcBef>
                          <a:spcPts val="0"/>
                        </a:spcBef>
                        <a:spcAft>
                          <a:spcPts val="0"/>
                        </a:spcAft>
                      </a:pPr>
                      <a:r>
                        <a:rPr lang="en-US" sz="2400" dirty="0">
                          <a:solidFill>
                            <a:schemeClr val="tx1"/>
                          </a:solidFill>
                          <a:effectLst/>
                        </a:rPr>
                        <a:t>90</a:t>
                      </a:r>
                      <a:r>
                        <a:rPr lang="en-US" sz="2400" kern="1200" dirty="0">
                          <a:solidFill>
                            <a:schemeClr val="tx1"/>
                          </a:solidFill>
                          <a:effectLst/>
                          <a:latin typeface="+mn-lt"/>
                          <a:ea typeface="+mn-ea"/>
                          <a:cs typeface="+mn-cs"/>
                        </a:rPr>
                        <a:t>th</a:t>
                      </a:r>
                    </a:p>
                  </a:txBody>
                  <a:tcPr marL="19049" marR="19049" marT="18630" marB="18630" anchor="b"/>
                </a:tc>
                <a:extLst>
                  <a:ext uri="{0D108BD9-81ED-4DB2-BD59-A6C34878D82A}">
                    <a16:rowId xmlns:a16="http://schemas.microsoft.com/office/drawing/2014/main" val="10001"/>
                  </a:ext>
                </a:extLst>
              </a:tr>
              <a:tr h="243471">
                <a:tc>
                  <a:txBody>
                    <a:bodyPr/>
                    <a:lstStyle/>
                    <a:p>
                      <a:pPr marL="0" marR="0" algn="ctr">
                        <a:lnSpc>
                          <a:spcPct val="115000"/>
                        </a:lnSpc>
                        <a:spcBef>
                          <a:spcPts val="0"/>
                        </a:spcBef>
                        <a:spcAft>
                          <a:spcPts val="0"/>
                        </a:spcAft>
                      </a:pPr>
                      <a:r>
                        <a:rPr lang="en-US" sz="2400" dirty="0">
                          <a:solidFill>
                            <a:schemeClr val="tx1"/>
                          </a:solidFill>
                          <a:effectLst/>
                        </a:rPr>
                        <a:t>3.0</a:t>
                      </a:r>
                      <a:endParaRPr lang="en-US" sz="2400" dirty="0">
                        <a:solidFill>
                          <a:schemeClr val="tx1"/>
                        </a:solidFill>
                        <a:effectLst/>
                        <a:latin typeface="Arial"/>
                        <a:ea typeface="Times New Roman"/>
                        <a:cs typeface="Times New Roman"/>
                      </a:endParaRPr>
                    </a:p>
                  </a:txBody>
                  <a:tcPr marL="19049" marR="19049" marT="18630" marB="18630" anchor="ctr"/>
                </a:tc>
                <a:tc>
                  <a:txBody>
                    <a:bodyPr/>
                    <a:lstStyle/>
                    <a:p>
                      <a:pPr marL="0" marR="0" algn="ctr">
                        <a:lnSpc>
                          <a:spcPct val="115000"/>
                        </a:lnSpc>
                        <a:spcBef>
                          <a:spcPts val="0"/>
                        </a:spcBef>
                        <a:spcAft>
                          <a:spcPts val="0"/>
                        </a:spcAft>
                      </a:pPr>
                      <a:r>
                        <a:rPr lang="en-US" sz="2400" dirty="0">
                          <a:solidFill>
                            <a:schemeClr val="tx1"/>
                          </a:solidFill>
                          <a:effectLst/>
                        </a:rPr>
                        <a:t>4.0</a:t>
                      </a:r>
                      <a:endParaRPr lang="en-US" sz="2400" dirty="0">
                        <a:solidFill>
                          <a:schemeClr val="tx1"/>
                        </a:solidFill>
                        <a:effectLst/>
                        <a:latin typeface="Arial"/>
                        <a:ea typeface="Times New Roman"/>
                        <a:cs typeface="Times New Roman"/>
                      </a:endParaRPr>
                    </a:p>
                  </a:txBody>
                  <a:tcPr marL="19049" marR="19049" marT="18630" marB="18630" anchor="ctr"/>
                </a:tc>
                <a:tc>
                  <a:txBody>
                    <a:bodyPr/>
                    <a:lstStyle/>
                    <a:p>
                      <a:pPr marL="0" marR="0" algn="ctr">
                        <a:lnSpc>
                          <a:spcPct val="115000"/>
                        </a:lnSpc>
                        <a:spcBef>
                          <a:spcPts val="0"/>
                        </a:spcBef>
                        <a:spcAft>
                          <a:spcPts val="0"/>
                        </a:spcAft>
                      </a:pPr>
                      <a:r>
                        <a:rPr lang="en-US" sz="2400" dirty="0">
                          <a:solidFill>
                            <a:schemeClr val="tx1"/>
                          </a:solidFill>
                          <a:effectLst/>
                        </a:rPr>
                        <a:t>4.0</a:t>
                      </a:r>
                      <a:endParaRPr lang="en-US" sz="2400" dirty="0">
                        <a:solidFill>
                          <a:schemeClr val="tx1"/>
                        </a:solidFill>
                        <a:effectLst/>
                        <a:latin typeface="Arial"/>
                        <a:ea typeface="Times New Roman"/>
                        <a:cs typeface="Times New Roman"/>
                      </a:endParaRPr>
                    </a:p>
                  </a:txBody>
                  <a:tcPr marL="19049" marR="19049" marT="18630" marB="18630" anchor="ctr"/>
                </a:tc>
                <a:tc>
                  <a:txBody>
                    <a:bodyPr/>
                    <a:lstStyle/>
                    <a:p>
                      <a:pPr marL="0" marR="0" algn="ctr">
                        <a:lnSpc>
                          <a:spcPct val="115000"/>
                        </a:lnSpc>
                        <a:spcBef>
                          <a:spcPts val="0"/>
                        </a:spcBef>
                        <a:spcAft>
                          <a:spcPts val="0"/>
                        </a:spcAft>
                      </a:pPr>
                      <a:r>
                        <a:rPr lang="en-US" sz="2400" dirty="0">
                          <a:solidFill>
                            <a:schemeClr val="tx1"/>
                          </a:solidFill>
                          <a:effectLst/>
                        </a:rPr>
                        <a:t>5.0</a:t>
                      </a:r>
                      <a:endParaRPr lang="en-US" sz="2400" dirty="0">
                        <a:solidFill>
                          <a:schemeClr val="tx1"/>
                        </a:solidFill>
                        <a:effectLst/>
                        <a:latin typeface="Arial"/>
                        <a:ea typeface="Times New Roman"/>
                        <a:cs typeface="Times New Roman"/>
                      </a:endParaRPr>
                    </a:p>
                  </a:txBody>
                  <a:tcPr marL="19049" marR="19049" marT="18630" marB="18630" anchor="ctr"/>
                </a:tc>
                <a:tc>
                  <a:txBody>
                    <a:bodyPr/>
                    <a:lstStyle/>
                    <a:p>
                      <a:pPr marL="0" marR="0" algn="ctr">
                        <a:lnSpc>
                          <a:spcPct val="115000"/>
                        </a:lnSpc>
                        <a:spcBef>
                          <a:spcPts val="0"/>
                        </a:spcBef>
                        <a:spcAft>
                          <a:spcPts val="0"/>
                        </a:spcAft>
                      </a:pPr>
                      <a:r>
                        <a:rPr lang="en-US" sz="2400" dirty="0">
                          <a:solidFill>
                            <a:schemeClr val="tx1"/>
                          </a:solidFill>
                          <a:effectLst/>
                        </a:rPr>
                        <a:t>5.0</a:t>
                      </a:r>
                      <a:endParaRPr lang="en-US" sz="2400" dirty="0">
                        <a:solidFill>
                          <a:schemeClr val="tx1"/>
                        </a:solidFill>
                        <a:effectLst/>
                        <a:latin typeface="Arial"/>
                        <a:ea typeface="Times New Roman"/>
                        <a:cs typeface="Times New Roman"/>
                      </a:endParaRPr>
                    </a:p>
                  </a:txBody>
                  <a:tcPr marL="19049" marR="19049" marT="18630" marB="18630" anchor="ctr"/>
                </a:tc>
                <a:tc>
                  <a:txBody>
                    <a:bodyPr/>
                    <a:lstStyle/>
                    <a:p>
                      <a:pPr marL="0" marR="0" algn="ctr">
                        <a:lnSpc>
                          <a:spcPct val="115000"/>
                        </a:lnSpc>
                        <a:spcBef>
                          <a:spcPts val="0"/>
                        </a:spcBef>
                        <a:spcAft>
                          <a:spcPts val="0"/>
                        </a:spcAft>
                      </a:pPr>
                      <a:r>
                        <a:rPr lang="en-US" sz="2400" dirty="0">
                          <a:solidFill>
                            <a:schemeClr val="tx1"/>
                          </a:solidFill>
                          <a:effectLst/>
                        </a:rPr>
                        <a:t>6.0</a:t>
                      </a:r>
                      <a:endParaRPr lang="en-US" sz="2400" dirty="0">
                        <a:solidFill>
                          <a:schemeClr val="tx1"/>
                        </a:solidFill>
                        <a:effectLst/>
                        <a:latin typeface="Arial"/>
                        <a:ea typeface="Times New Roman"/>
                        <a:cs typeface="Times New Roman"/>
                      </a:endParaRPr>
                    </a:p>
                  </a:txBody>
                  <a:tcPr marL="19049" marR="19049" marT="18630" marB="18630" anchor="ctr"/>
                </a:tc>
                <a:tc>
                  <a:txBody>
                    <a:bodyPr/>
                    <a:lstStyle/>
                    <a:p>
                      <a:pPr marL="0" marR="0" algn="ctr">
                        <a:lnSpc>
                          <a:spcPct val="115000"/>
                        </a:lnSpc>
                        <a:spcBef>
                          <a:spcPts val="0"/>
                        </a:spcBef>
                        <a:spcAft>
                          <a:spcPts val="0"/>
                        </a:spcAft>
                      </a:pPr>
                      <a:r>
                        <a:rPr lang="en-US" sz="2400" dirty="0">
                          <a:solidFill>
                            <a:schemeClr val="tx1"/>
                          </a:solidFill>
                          <a:effectLst/>
                        </a:rPr>
                        <a:t>7.0</a:t>
                      </a:r>
                      <a:endParaRPr lang="en-US" sz="2400" dirty="0">
                        <a:solidFill>
                          <a:schemeClr val="tx1"/>
                        </a:solidFill>
                        <a:effectLst/>
                        <a:latin typeface="Arial"/>
                        <a:ea typeface="Times New Roman"/>
                        <a:cs typeface="Times New Roman"/>
                      </a:endParaRPr>
                    </a:p>
                  </a:txBody>
                  <a:tcPr marL="19049" marR="19049" marT="18630" marB="18630" anchor="ctr"/>
                </a:tc>
                <a:tc>
                  <a:txBody>
                    <a:bodyPr/>
                    <a:lstStyle/>
                    <a:p>
                      <a:pPr marL="0" marR="0" algn="ctr">
                        <a:lnSpc>
                          <a:spcPct val="115000"/>
                        </a:lnSpc>
                        <a:spcBef>
                          <a:spcPts val="0"/>
                        </a:spcBef>
                        <a:spcAft>
                          <a:spcPts val="0"/>
                        </a:spcAft>
                      </a:pPr>
                      <a:r>
                        <a:rPr lang="en-US" sz="2400" dirty="0">
                          <a:solidFill>
                            <a:schemeClr val="tx1"/>
                          </a:solidFill>
                          <a:effectLst/>
                        </a:rPr>
                        <a:t>8.0</a:t>
                      </a:r>
                      <a:endParaRPr lang="en-US" sz="2400" dirty="0">
                        <a:solidFill>
                          <a:schemeClr val="tx1"/>
                        </a:solidFill>
                        <a:effectLst/>
                        <a:latin typeface="Arial"/>
                        <a:ea typeface="Times New Roman"/>
                        <a:cs typeface="Times New Roman"/>
                      </a:endParaRPr>
                    </a:p>
                  </a:txBody>
                  <a:tcPr marL="19049" marR="19049" marT="18630" marB="18630" anchor="ctr"/>
                </a:tc>
                <a:tc>
                  <a:txBody>
                    <a:bodyPr/>
                    <a:lstStyle/>
                    <a:p>
                      <a:pPr marL="0" marR="0" algn="ctr">
                        <a:lnSpc>
                          <a:spcPct val="115000"/>
                        </a:lnSpc>
                        <a:spcBef>
                          <a:spcPts val="0"/>
                        </a:spcBef>
                        <a:spcAft>
                          <a:spcPts val="0"/>
                        </a:spcAft>
                      </a:pPr>
                      <a:r>
                        <a:rPr lang="en-US" sz="2400" dirty="0">
                          <a:solidFill>
                            <a:schemeClr val="tx1"/>
                          </a:solidFill>
                          <a:effectLst/>
                        </a:rPr>
                        <a:t>10.0</a:t>
                      </a:r>
                      <a:endParaRPr lang="en-US" sz="2400" dirty="0">
                        <a:solidFill>
                          <a:schemeClr val="tx1"/>
                        </a:solidFill>
                        <a:effectLst/>
                        <a:latin typeface="Arial"/>
                        <a:ea typeface="Times New Roman"/>
                        <a:cs typeface="Times New Roman"/>
                      </a:endParaRPr>
                    </a:p>
                  </a:txBody>
                  <a:tcPr marL="19049" marR="19049" marT="18630" marB="18630" anchor="ctr"/>
                </a:tc>
                <a:extLst>
                  <a:ext uri="{0D108BD9-81ED-4DB2-BD59-A6C34878D82A}">
                    <a16:rowId xmlns:a16="http://schemas.microsoft.com/office/drawing/2014/main" val="10002"/>
                  </a:ext>
                </a:extLst>
              </a:tr>
            </a:tbl>
          </a:graphicData>
        </a:graphic>
      </p:graphicFrame>
      <p:sp>
        <p:nvSpPr>
          <p:cNvPr id="3" name="Rectangle 3"/>
          <p:cNvSpPr>
            <a:spLocks noChangeArrowheads="1"/>
          </p:cNvSpPr>
          <p:nvPr/>
        </p:nvSpPr>
        <p:spPr bwMode="auto">
          <a:xfrm>
            <a:off x="1834653" y="982744"/>
            <a:ext cx="5952142" cy="830997"/>
          </a:xfrm>
          <a:prstGeom prst="rect">
            <a:avLst/>
          </a:prstGeom>
          <a:noFill/>
          <a:ln>
            <a:noFill/>
          </a:ln>
          <a:effectLst/>
        </p:spPr>
        <p:txBody>
          <a:bodyPr wrap="none" anchor="ctr">
            <a:spAutoFit/>
          </a:bodyPr>
          <a:lstStyle/>
          <a:p>
            <a:pPr>
              <a:defRPr/>
            </a:pPr>
            <a:r>
              <a:rPr lang="en-US" sz="2400" dirty="0">
                <a:latin typeface="+mn-lt"/>
                <a:cs typeface="Times New Roman" pitchFamily="18" charset="0"/>
              </a:rPr>
              <a:t>Table 4.3. Percentiles of </a:t>
            </a:r>
            <a:r>
              <a:rPr lang="en-US" sz="2400" i="1" dirty="0">
                <a:latin typeface="+mn-lt"/>
                <a:cs typeface="Times New Roman" pitchFamily="18" charset="0"/>
              </a:rPr>
              <a:t>Distance</a:t>
            </a:r>
            <a:r>
              <a:rPr lang="en-US" sz="2400" dirty="0">
                <a:latin typeface="+mn-lt"/>
                <a:cs typeface="Times New Roman" pitchFamily="18" charset="0"/>
              </a:rPr>
              <a:t>: Cut Point 10</a:t>
            </a:r>
            <a:endParaRPr lang="en-US" sz="2400" dirty="0">
              <a:latin typeface="+mn-lt"/>
            </a:endParaRPr>
          </a:p>
          <a:p>
            <a:pPr>
              <a:defRPr/>
            </a:pPr>
            <a:endParaRPr lang="en-US" sz="24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2154606186"/>
              </p:ext>
            </p:extLst>
          </p:nvPr>
        </p:nvGraphicFramePr>
        <p:xfrm>
          <a:off x="3304275" y="4274722"/>
          <a:ext cx="2543176" cy="1296973"/>
        </p:xfrm>
        <a:graphic>
          <a:graphicData uri="http://schemas.openxmlformats.org/drawingml/2006/table">
            <a:tbl>
              <a:tblPr>
                <a:tableStyleId>{5940675A-B579-460E-94D1-54222C63F5DA}</a:tableStyleId>
              </a:tblPr>
              <a:tblGrid>
                <a:gridCol w="635794">
                  <a:extLst>
                    <a:ext uri="{9D8B030D-6E8A-4147-A177-3AD203B41FA5}">
                      <a16:colId xmlns:a16="http://schemas.microsoft.com/office/drawing/2014/main" val="20000"/>
                    </a:ext>
                  </a:extLst>
                </a:gridCol>
                <a:gridCol w="635794">
                  <a:extLst>
                    <a:ext uri="{9D8B030D-6E8A-4147-A177-3AD203B41FA5}">
                      <a16:colId xmlns:a16="http://schemas.microsoft.com/office/drawing/2014/main" val="20001"/>
                    </a:ext>
                  </a:extLst>
                </a:gridCol>
                <a:gridCol w="635794">
                  <a:extLst>
                    <a:ext uri="{9D8B030D-6E8A-4147-A177-3AD203B41FA5}">
                      <a16:colId xmlns:a16="http://schemas.microsoft.com/office/drawing/2014/main" val="20002"/>
                    </a:ext>
                  </a:extLst>
                </a:gridCol>
                <a:gridCol w="635794">
                  <a:extLst>
                    <a:ext uri="{9D8B030D-6E8A-4147-A177-3AD203B41FA5}">
                      <a16:colId xmlns:a16="http://schemas.microsoft.com/office/drawing/2014/main" val="20003"/>
                    </a:ext>
                  </a:extLst>
                </a:gridCol>
              </a:tblGrid>
              <a:tr h="248179">
                <a:tc gridSpan="4">
                  <a:txBody>
                    <a:bodyPr/>
                    <a:lstStyle/>
                    <a:p>
                      <a:pPr marL="0" marR="0" algn="ctr">
                        <a:lnSpc>
                          <a:spcPct val="115000"/>
                        </a:lnSpc>
                        <a:spcBef>
                          <a:spcPts val="0"/>
                        </a:spcBef>
                        <a:spcAft>
                          <a:spcPts val="0"/>
                        </a:spcAft>
                      </a:pPr>
                      <a:r>
                        <a:rPr lang="en-US" sz="2400" dirty="0">
                          <a:solidFill>
                            <a:schemeClr val="tx1"/>
                          </a:solidFill>
                          <a:effectLst/>
                        </a:rPr>
                        <a:t>Percentiles</a:t>
                      </a:r>
                      <a:endParaRPr lang="en-US" sz="2400" dirty="0">
                        <a:solidFill>
                          <a:schemeClr val="tx1"/>
                        </a:solidFill>
                        <a:effectLst/>
                        <a:latin typeface="Arial"/>
                        <a:ea typeface="Times New Roman"/>
                        <a:cs typeface="Times New Roman"/>
                      </a:endParaRPr>
                    </a:p>
                  </a:txBody>
                  <a:tcPr marL="19050" marR="19050" marT="18984" marB="18984"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8179">
                <a:tc>
                  <a:txBody>
                    <a:bodyPr/>
                    <a:lstStyle/>
                    <a:p>
                      <a:pPr marL="0" marR="0" algn="ctr">
                        <a:lnSpc>
                          <a:spcPct val="115000"/>
                        </a:lnSpc>
                        <a:spcBef>
                          <a:spcPts val="0"/>
                        </a:spcBef>
                        <a:spcAft>
                          <a:spcPts val="0"/>
                        </a:spcAft>
                      </a:pPr>
                      <a:r>
                        <a:rPr lang="en-US" sz="2400" dirty="0">
                          <a:solidFill>
                            <a:schemeClr val="tx1"/>
                          </a:solidFill>
                          <a:effectLst/>
                        </a:rPr>
                        <a:t>20</a:t>
                      </a:r>
                      <a:r>
                        <a:rPr lang="en-US" sz="2400" kern="1200" dirty="0">
                          <a:solidFill>
                            <a:schemeClr val="tx1"/>
                          </a:solidFill>
                          <a:effectLst/>
                          <a:latin typeface="+mn-lt"/>
                          <a:ea typeface="+mn-ea"/>
                          <a:cs typeface="+mn-cs"/>
                        </a:rPr>
                        <a:t>th</a:t>
                      </a:r>
                    </a:p>
                  </a:txBody>
                  <a:tcPr marL="19050" marR="19050" marT="18984" marB="18984" anchor="b"/>
                </a:tc>
                <a:tc>
                  <a:txBody>
                    <a:bodyPr/>
                    <a:lstStyle/>
                    <a:p>
                      <a:pPr marL="0" marR="0" algn="ctr">
                        <a:lnSpc>
                          <a:spcPct val="115000"/>
                        </a:lnSpc>
                        <a:spcBef>
                          <a:spcPts val="0"/>
                        </a:spcBef>
                        <a:spcAft>
                          <a:spcPts val="0"/>
                        </a:spcAft>
                      </a:pPr>
                      <a:r>
                        <a:rPr lang="en-US" sz="2400" dirty="0">
                          <a:solidFill>
                            <a:schemeClr val="tx1"/>
                          </a:solidFill>
                          <a:effectLst/>
                        </a:rPr>
                        <a:t>40</a:t>
                      </a:r>
                      <a:r>
                        <a:rPr lang="en-US" sz="2400" kern="1200" dirty="0">
                          <a:solidFill>
                            <a:schemeClr val="tx1"/>
                          </a:solidFill>
                          <a:effectLst/>
                          <a:latin typeface="+mn-lt"/>
                          <a:ea typeface="+mn-ea"/>
                          <a:cs typeface="+mn-cs"/>
                        </a:rPr>
                        <a:t>th</a:t>
                      </a:r>
                    </a:p>
                  </a:txBody>
                  <a:tcPr marL="19050" marR="19050" marT="18984" marB="18984" anchor="b"/>
                </a:tc>
                <a:tc>
                  <a:txBody>
                    <a:bodyPr/>
                    <a:lstStyle/>
                    <a:p>
                      <a:pPr marL="0" marR="0" algn="ctr">
                        <a:lnSpc>
                          <a:spcPct val="115000"/>
                        </a:lnSpc>
                        <a:spcBef>
                          <a:spcPts val="0"/>
                        </a:spcBef>
                        <a:spcAft>
                          <a:spcPts val="0"/>
                        </a:spcAft>
                      </a:pPr>
                      <a:r>
                        <a:rPr lang="en-US" sz="2400" dirty="0">
                          <a:solidFill>
                            <a:schemeClr val="tx1"/>
                          </a:solidFill>
                          <a:effectLst/>
                        </a:rPr>
                        <a:t>60</a:t>
                      </a:r>
                      <a:r>
                        <a:rPr lang="en-US" sz="2400" kern="1200" dirty="0">
                          <a:solidFill>
                            <a:schemeClr val="tx1"/>
                          </a:solidFill>
                          <a:effectLst/>
                          <a:latin typeface="+mn-lt"/>
                          <a:ea typeface="+mn-ea"/>
                          <a:cs typeface="+mn-cs"/>
                        </a:rPr>
                        <a:t>th</a:t>
                      </a:r>
                    </a:p>
                  </a:txBody>
                  <a:tcPr marL="19050" marR="19050" marT="18984" marB="18984" anchor="b"/>
                </a:tc>
                <a:tc>
                  <a:txBody>
                    <a:bodyPr/>
                    <a:lstStyle/>
                    <a:p>
                      <a:pPr marL="0" marR="0" algn="ctr">
                        <a:lnSpc>
                          <a:spcPct val="115000"/>
                        </a:lnSpc>
                        <a:spcBef>
                          <a:spcPts val="0"/>
                        </a:spcBef>
                        <a:spcAft>
                          <a:spcPts val="0"/>
                        </a:spcAft>
                      </a:pPr>
                      <a:r>
                        <a:rPr lang="en-US" sz="2400" dirty="0">
                          <a:solidFill>
                            <a:schemeClr val="tx1"/>
                          </a:solidFill>
                          <a:effectLst/>
                        </a:rPr>
                        <a:t>80</a:t>
                      </a:r>
                      <a:r>
                        <a:rPr lang="en-US" sz="2400" kern="1200" dirty="0">
                          <a:solidFill>
                            <a:schemeClr val="tx1"/>
                          </a:solidFill>
                          <a:effectLst/>
                          <a:latin typeface="+mn-lt"/>
                          <a:ea typeface="+mn-ea"/>
                          <a:cs typeface="+mn-cs"/>
                        </a:rPr>
                        <a:t>th</a:t>
                      </a:r>
                    </a:p>
                  </a:txBody>
                  <a:tcPr marL="19050" marR="19050" marT="18984" marB="18984" anchor="b"/>
                </a:tc>
                <a:extLst>
                  <a:ext uri="{0D108BD9-81ED-4DB2-BD59-A6C34878D82A}">
                    <a16:rowId xmlns:a16="http://schemas.microsoft.com/office/drawing/2014/main" val="10001"/>
                  </a:ext>
                </a:extLst>
              </a:tr>
              <a:tr h="248179">
                <a:tc>
                  <a:txBody>
                    <a:bodyPr/>
                    <a:lstStyle/>
                    <a:p>
                      <a:pPr marL="0" marR="0" algn="ctr">
                        <a:lnSpc>
                          <a:spcPct val="115000"/>
                        </a:lnSpc>
                        <a:spcBef>
                          <a:spcPts val="0"/>
                        </a:spcBef>
                        <a:spcAft>
                          <a:spcPts val="0"/>
                        </a:spcAft>
                      </a:pPr>
                      <a:r>
                        <a:rPr lang="en-US" sz="2400" dirty="0">
                          <a:solidFill>
                            <a:schemeClr val="tx1"/>
                          </a:solidFill>
                          <a:effectLst/>
                        </a:rPr>
                        <a:t>4.0</a:t>
                      </a:r>
                      <a:endParaRPr lang="en-US" sz="2400" dirty="0">
                        <a:solidFill>
                          <a:schemeClr val="tx1"/>
                        </a:solidFill>
                        <a:effectLst/>
                        <a:latin typeface="Arial"/>
                        <a:ea typeface="Times New Roman"/>
                        <a:cs typeface="Times New Roman"/>
                      </a:endParaRPr>
                    </a:p>
                  </a:txBody>
                  <a:tcPr marL="19050" marR="19050" marT="18984" marB="18984" anchor="ctr"/>
                </a:tc>
                <a:tc>
                  <a:txBody>
                    <a:bodyPr/>
                    <a:lstStyle/>
                    <a:p>
                      <a:pPr marL="0" marR="0" algn="ctr">
                        <a:lnSpc>
                          <a:spcPct val="115000"/>
                        </a:lnSpc>
                        <a:spcBef>
                          <a:spcPts val="0"/>
                        </a:spcBef>
                        <a:spcAft>
                          <a:spcPts val="0"/>
                        </a:spcAft>
                      </a:pPr>
                      <a:r>
                        <a:rPr lang="en-US" sz="2400" dirty="0">
                          <a:solidFill>
                            <a:schemeClr val="tx1"/>
                          </a:solidFill>
                          <a:effectLst/>
                        </a:rPr>
                        <a:t>5.0</a:t>
                      </a:r>
                      <a:endParaRPr lang="en-US" sz="2400" dirty="0">
                        <a:solidFill>
                          <a:schemeClr val="tx1"/>
                        </a:solidFill>
                        <a:effectLst/>
                        <a:latin typeface="Arial"/>
                        <a:ea typeface="Times New Roman"/>
                        <a:cs typeface="Times New Roman"/>
                      </a:endParaRPr>
                    </a:p>
                  </a:txBody>
                  <a:tcPr marL="19050" marR="19050" marT="18984" marB="18984" anchor="ctr"/>
                </a:tc>
                <a:tc>
                  <a:txBody>
                    <a:bodyPr/>
                    <a:lstStyle/>
                    <a:p>
                      <a:pPr marL="0" marR="0" algn="ctr">
                        <a:lnSpc>
                          <a:spcPct val="115000"/>
                        </a:lnSpc>
                        <a:spcBef>
                          <a:spcPts val="0"/>
                        </a:spcBef>
                        <a:spcAft>
                          <a:spcPts val="0"/>
                        </a:spcAft>
                      </a:pPr>
                      <a:r>
                        <a:rPr lang="en-US" sz="2400" dirty="0">
                          <a:solidFill>
                            <a:schemeClr val="tx1"/>
                          </a:solidFill>
                          <a:effectLst/>
                        </a:rPr>
                        <a:t>6.0</a:t>
                      </a:r>
                      <a:endParaRPr lang="en-US" sz="2400" dirty="0">
                        <a:solidFill>
                          <a:schemeClr val="tx1"/>
                        </a:solidFill>
                        <a:effectLst/>
                        <a:latin typeface="Arial"/>
                        <a:ea typeface="Times New Roman"/>
                        <a:cs typeface="Times New Roman"/>
                      </a:endParaRPr>
                    </a:p>
                  </a:txBody>
                  <a:tcPr marL="19050" marR="19050" marT="18984" marB="18984" anchor="ctr"/>
                </a:tc>
                <a:tc>
                  <a:txBody>
                    <a:bodyPr/>
                    <a:lstStyle/>
                    <a:p>
                      <a:pPr marL="0" marR="0" algn="ctr">
                        <a:lnSpc>
                          <a:spcPct val="115000"/>
                        </a:lnSpc>
                        <a:spcBef>
                          <a:spcPts val="0"/>
                        </a:spcBef>
                        <a:spcAft>
                          <a:spcPts val="0"/>
                        </a:spcAft>
                      </a:pPr>
                      <a:r>
                        <a:rPr lang="en-US" sz="2400" dirty="0">
                          <a:solidFill>
                            <a:schemeClr val="tx1"/>
                          </a:solidFill>
                          <a:effectLst/>
                        </a:rPr>
                        <a:t>8.0</a:t>
                      </a:r>
                      <a:endParaRPr lang="en-US" sz="2400" dirty="0">
                        <a:solidFill>
                          <a:schemeClr val="tx1"/>
                        </a:solidFill>
                        <a:effectLst/>
                        <a:latin typeface="Arial"/>
                        <a:ea typeface="Times New Roman"/>
                        <a:cs typeface="Times New Roman"/>
                      </a:endParaRPr>
                    </a:p>
                  </a:txBody>
                  <a:tcPr marL="19050" marR="19050" marT="18984" marB="18984" anchor="ctr"/>
                </a:tc>
                <a:extLst>
                  <a:ext uri="{0D108BD9-81ED-4DB2-BD59-A6C34878D82A}">
                    <a16:rowId xmlns:a16="http://schemas.microsoft.com/office/drawing/2014/main" val="10002"/>
                  </a:ext>
                </a:extLst>
              </a:tr>
            </a:tbl>
          </a:graphicData>
        </a:graphic>
      </p:graphicFrame>
      <p:sp>
        <p:nvSpPr>
          <p:cNvPr id="5" name="Rectangle 4"/>
          <p:cNvSpPr>
            <a:spLocks noChangeArrowheads="1"/>
          </p:cNvSpPr>
          <p:nvPr/>
        </p:nvSpPr>
        <p:spPr bwMode="auto">
          <a:xfrm>
            <a:off x="1677538" y="3582642"/>
            <a:ext cx="5796651" cy="830997"/>
          </a:xfrm>
          <a:prstGeom prst="rect">
            <a:avLst/>
          </a:prstGeom>
          <a:noFill/>
          <a:ln>
            <a:noFill/>
          </a:ln>
          <a:effectLst/>
        </p:spPr>
        <p:txBody>
          <a:bodyPr wrap="none" anchor="ctr">
            <a:spAutoFit/>
          </a:bodyPr>
          <a:lstStyle/>
          <a:p>
            <a:pPr>
              <a:defRPr/>
            </a:pPr>
            <a:r>
              <a:rPr lang="en-US" sz="2400" dirty="0">
                <a:latin typeface="+mn-lt"/>
                <a:cs typeface="Times New Roman" pitchFamily="18" charset="0"/>
              </a:rPr>
              <a:t>Table 4.4. Percentiles of </a:t>
            </a:r>
            <a:r>
              <a:rPr lang="en-US" sz="2400" i="1" dirty="0">
                <a:latin typeface="+mn-lt"/>
                <a:cs typeface="Times New Roman" pitchFamily="18" charset="0"/>
              </a:rPr>
              <a:t>Distance</a:t>
            </a:r>
            <a:r>
              <a:rPr lang="en-US" sz="2400" dirty="0">
                <a:latin typeface="+mn-lt"/>
                <a:cs typeface="Times New Roman" pitchFamily="18" charset="0"/>
              </a:rPr>
              <a:t>: Cut Point 5</a:t>
            </a:r>
            <a:endParaRPr lang="en-US" sz="2400" dirty="0">
              <a:latin typeface="+mn-lt"/>
            </a:endParaRPr>
          </a:p>
          <a:p>
            <a:pPr>
              <a:defRPr/>
            </a:pPr>
            <a:endParaRPr lang="en-US" sz="2400" dirty="0">
              <a:latin typeface="+mn-lt"/>
            </a:endParaRPr>
          </a:p>
        </p:txBody>
      </p:sp>
      <p:sp>
        <p:nvSpPr>
          <p:cNvPr id="6"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4121561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5707" y="1181100"/>
            <a:ext cx="6023212"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just">
              <a:defRPr/>
            </a:pPr>
            <a:r>
              <a:rPr lang="en-US" sz="2400" b="1" dirty="0">
                <a:latin typeface="+mn-lt"/>
              </a:rPr>
              <a:t>Percentiles for a Specific Value:</a:t>
            </a:r>
            <a:r>
              <a:rPr lang="en-US" sz="2400" dirty="0">
                <a:latin typeface="+mn-lt"/>
              </a:rPr>
              <a:t> The specific percentile values for a particular variable in a data set could not be accessed with the two options discussed earlier. </a:t>
            </a:r>
          </a:p>
        </p:txBody>
      </p:sp>
      <p:graphicFrame>
        <p:nvGraphicFramePr>
          <p:cNvPr id="3" name="Content Placeholder 6"/>
          <p:cNvGraphicFramePr>
            <a:graphicFrameLocks/>
          </p:cNvGraphicFramePr>
          <p:nvPr>
            <p:extLst>
              <p:ext uri="{D42A27DB-BD31-4B8C-83A1-F6EECF244321}">
                <p14:modId xmlns:p14="http://schemas.microsoft.com/office/powerpoint/2010/main" val="2401194070"/>
              </p:ext>
            </p:extLst>
          </p:nvPr>
        </p:nvGraphicFramePr>
        <p:xfrm>
          <a:off x="1733265" y="3243072"/>
          <a:ext cx="6428096" cy="1234821"/>
        </p:xfrm>
        <a:graphic>
          <a:graphicData uri="http://schemas.openxmlformats.org/drawingml/2006/table">
            <a:tbl>
              <a:tblPr firstRow="1" firstCol="1" lastRow="1" lastCol="1" bandRow="1" bandCol="1">
                <a:tableStyleId>{5940675A-B579-460E-94D1-54222C63F5DA}</a:tableStyleId>
              </a:tblPr>
              <a:tblGrid>
                <a:gridCol w="6428096">
                  <a:extLst>
                    <a:ext uri="{9D8B030D-6E8A-4147-A177-3AD203B41FA5}">
                      <a16:colId xmlns:a16="http://schemas.microsoft.com/office/drawing/2014/main" val="20000"/>
                    </a:ext>
                  </a:extLst>
                </a:gridCol>
              </a:tblGrid>
              <a:tr h="946150">
                <a:tc>
                  <a:txBody>
                    <a:bodyPr/>
                    <a:lstStyle/>
                    <a:p>
                      <a:pPr marL="0" marR="0" algn="just">
                        <a:lnSpc>
                          <a:spcPct val="115000"/>
                        </a:lnSpc>
                        <a:spcBef>
                          <a:spcPts val="0"/>
                        </a:spcBef>
                        <a:spcAft>
                          <a:spcPts val="0"/>
                        </a:spcAft>
                      </a:pPr>
                      <a:r>
                        <a:rPr lang="en-US" sz="2400" b="1" dirty="0">
                          <a:effectLst/>
                        </a:rPr>
                        <a:t>Exhibit 4.6. </a:t>
                      </a:r>
                      <a:r>
                        <a:rPr lang="en-US" sz="2400" dirty="0">
                          <a:effectLst/>
                        </a:rPr>
                        <a:t>Frequencies: Statistics » Percentile(s) » (Type) 45, 65 and 78 (one-by-one and use Add option in each step) » Click </a:t>
                      </a:r>
                      <a:r>
                        <a:rPr lang="en-US" sz="2400" i="1" dirty="0">
                          <a:effectLst/>
                        </a:rPr>
                        <a:t>OK</a:t>
                      </a:r>
                      <a:endParaRPr lang="en-US" sz="240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594676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4531" y="845024"/>
            <a:ext cx="3027363" cy="2676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655624931"/>
              </p:ext>
            </p:extLst>
          </p:nvPr>
        </p:nvGraphicFramePr>
        <p:xfrm>
          <a:off x="3363118" y="4474737"/>
          <a:ext cx="2770188" cy="865660"/>
        </p:xfrm>
        <a:graphic>
          <a:graphicData uri="http://schemas.openxmlformats.org/drawingml/2006/table">
            <a:tbl>
              <a:tblPr>
                <a:tableStyleId>{5940675A-B579-460E-94D1-54222C63F5DA}</a:tableStyleId>
              </a:tblPr>
              <a:tblGrid>
                <a:gridCol w="923396">
                  <a:extLst>
                    <a:ext uri="{9D8B030D-6E8A-4147-A177-3AD203B41FA5}">
                      <a16:colId xmlns:a16="http://schemas.microsoft.com/office/drawing/2014/main" val="20000"/>
                    </a:ext>
                  </a:extLst>
                </a:gridCol>
                <a:gridCol w="923396">
                  <a:extLst>
                    <a:ext uri="{9D8B030D-6E8A-4147-A177-3AD203B41FA5}">
                      <a16:colId xmlns:a16="http://schemas.microsoft.com/office/drawing/2014/main" val="20001"/>
                    </a:ext>
                  </a:extLst>
                </a:gridCol>
                <a:gridCol w="923396">
                  <a:extLst>
                    <a:ext uri="{9D8B030D-6E8A-4147-A177-3AD203B41FA5}">
                      <a16:colId xmlns:a16="http://schemas.microsoft.com/office/drawing/2014/main" val="20002"/>
                    </a:ext>
                  </a:extLst>
                </a:gridCol>
              </a:tblGrid>
              <a:tr h="359569">
                <a:tc>
                  <a:txBody>
                    <a:bodyPr/>
                    <a:lstStyle/>
                    <a:p>
                      <a:pPr marL="0" marR="0" algn="ctr">
                        <a:lnSpc>
                          <a:spcPct val="115000"/>
                        </a:lnSpc>
                        <a:spcBef>
                          <a:spcPts val="0"/>
                        </a:spcBef>
                        <a:spcAft>
                          <a:spcPts val="0"/>
                        </a:spcAft>
                      </a:pPr>
                      <a:r>
                        <a:rPr lang="en-US" sz="2400" dirty="0">
                          <a:solidFill>
                            <a:schemeClr val="tx1"/>
                          </a:solidFill>
                          <a:effectLst/>
                        </a:rPr>
                        <a:t>45</a:t>
                      </a:r>
                      <a:r>
                        <a:rPr lang="en-US" sz="2400" kern="1200" dirty="0">
                          <a:solidFill>
                            <a:schemeClr val="tx1"/>
                          </a:solidFill>
                          <a:effectLst/>
                          <a:latin typeface="+mn-lt"/>
                          <a:ea typeface="+mn-ea"/>
                          <a:cs typeface="+mn-cs"/>
                        </a:rPr>
                        <a:t>th</a:t>
                      </a:r>
                    </a:p>
                  </a:txBody>
                  <a:tcPr marL="19050" marR="19050" marT="19041" marB="19041" anchor="b"/>
                </a:tc>
                <a:tc>
                  <a:txBody>
                    <a:bodyPr/>
                    <a:lstStyle/>
                    <a:p>
                      <a:pPr marL="0" marR="0" algn="ctr">
                        <a:lnSpc>
                          <a:spcPct val="115000"/>
                        </a:lnSpc>
                        <a:spcBef>
                          <a:spcPts val="0"/>
                        </a:spcBef>
                        <a:spcAft>
                          <a:spcPts val="0"/>
                        </a:spcAft>
                      </a:pPr>
                      <a:r>
                        <a:rPr lang="en-US" sz="2400" dirty="0">
                          <a:solidFill>
                            <a:schemeClr val="tx1"/>
                          </a:solidFill>
                          <a:effectLst/>
                        </a:rPr>
                        <a:t>65</a:t>
                      </a:r>
                      <a:r>
                        <a:rPr lang="en-US" sz="2400" kern="1200" dirty="0">
                          <a:solidFill>
                            <a:schemeClr val="tx1"/>
                          </a:solidFill>
                          <a:effectLst/>
                          <a:latin typeface="+mn-lt"/>
                          <a:ea typeface="+mn-ea"/>
                          <a:cs typeface="+mn-cs"/>
                        </a:rPr>
                        <a:t>th</a:t>
                      </a:r>
                    </a:p>
                  </a:txBody>
                  <a:tcPr marL="19050" marR="19050" marT="19041" marB="19041" anchor="b"/>
                </a:tc>
                <a:tc>
                  <a:txBody>
                    <a:bodyPr/>
                    <a:lstStyle/>
                    <a:p>
                      <a:pPr marL="0" marR="0" algn="ctr">
                        <a:lnSpc>
                          <a:spcPct val="115000"/>
                        </a:lnSpc>
                        <a:spcBef>
                          <a:spcPts val="0"/>
                        </a:spcBef>
                        <a:spcAft>
                          <a:spcPts val="0"/>
                        </a:spcAft>
                      </a:pPr>
                      <a:r>
                        <a:rPr lang="en-US" sz="2400" dirty="0">
                          <a:solidFill>
                            <a:schemeClr val="tx1"/>
                          </a:solidFill>
                          <a:effectLst/>
                        </a:rPr>
                        <a:t>78</a:t>
                      </a:r>
                      <a:r>
                        <a:rPr lang="en-US" sz="2400" kern="1200" dirty="0">
                          <a:solidFill>
                            <a:schemeClr val="tx1"/>
                          </a:solidFill>
                          <a:effectLst/>
                          <a:latin typeface="+mn-lt"/>
                          <a:ea typeface="+mn-ea"/>
                          <a:cs typeface="+mn-cs"/>
                        </a:rPr>
                        <a:t>th</a:t>
                      </a:r>
                    </a:p>
                  </a:txBody>
                  <a:tcPr marL="19050" marR="19050" marT="19041" marB="19041" anchor="b"/>
                </a:tc>
                <a:extLst>
                  <a:ext uri="{0D108BD9-81ED-4DB2-BD59-A6C34878D82A}">
                    <a16:rowId xmlns:a16="http://schemas.microsoft.com/office/drawing/2014/main" val="10000"/>
                  </a:ext>
                </a:extLst>
              </a:tr>
              <a:tr h="359569">
                <a:tc>
                  <a:txBody>
                    <a:bodyPr/>
                    <a:lstStyle/>
                    <a:p>
                      <a:pPr marL="0" marR="0" algn="ctr">
                        <a:lnSpc>
                          <a:spcPct val="115000"/>
                        </a:lnSpc>
                        <a:spcBef>
                          <a:spcPts val="0"/>
                        </a:spcBef>
                        <a:spcAft>
                          <a:spcPts val="0"/>
                        </a:spcAft>
                      </a:pPr>
                      <a:r>
                        <a:rPr lang="en-US" sz="2400" dirty="0">
                          <a:solidFill>
                            <a:schemeClr val="tx1"/>
                          </a:solidFill>
                          <a:effectLst/>
                        </a:rPr>
                        <a:t>5.0</a:t>
                      </a:r>
                      <a:endParaRPr lang="en-US" sz="2400" dirty="0">
                        <a:solidFill>
                          <a:schemeClr val="tx1"/>
                        </a:solidFill>
                        <a:effectLst/>
                        <a:latin typeface="Arial"/>
                        <a:ea typeface="Times New Roman"/>
                        <a:cs typeface="Times New Roman"/>
                      </a:endParaRPr>
                    </a:p>
                  </a:txBody>
                  <a:tcPr marL="19050" marR="19050" marT="19041" marB="19041" anchor="ctr"/>
                </a:tc>
                <a:tc>
                  <a:txBody>
                    <a:bodyPr/>
                    <a:lstStyle/>
                    <a:p>
                      <a:pPr marL="0" marR="0" algn="ctr">
                        <a:lnSpc>
                          <a:spcPct val="115000"/>
                        </a:lnSpc>
                        <a:spcBef>
                          <a:spcPts val="0"/>
                        </a:spcBef>
                        <a:spcAft>
                          <a:spcPts val="0"/>
                        </a:spcAft>
                      </a:pPr>
                      <a:r>
                        <a:rPr lang="en-US" sz="2400" dirty="0">
                          <a:solidFill>
                            <a:schemeClr val="tx1"/>
                          </a:solidFill>
                          <a:effectLst/>
                        </a:rPr>
                        <a:t>7.0</a:t>
                      </a:r>
                      <a:endParaRPr lang="en-US" sz="2400" dirty="0">
                        <a:solidFill>
                          <a:schemeClr val="tx1"/>
                        </a:solidFill>
                        <a:effectLst/>
                        <a:latin typeface="Arial"/>
                        <a:ea typeface="Times New Roman"/>
                        <a:cs typeface="Times New Roman"/>
                      </a:endParaRPr>
                    </a:p>
                  </a:txBody>
                  <a:tcPr marL="19050" marR="19050" marT="19041" marB="19041" anchor="ctr"/>
                </a:tc>
                <a:tc>
                  <a:txBody>
                    <a:bodyPr/>
                    <a:lstStyle/>
                    <a:p>
                      <a:pPr marL="0" marR="0" algn="ctr">
                        <a:lnSpc>
                          <a:spcPct val="115000"/>
                        </a:lnSpc>
                        <a:spcBef>
                          <a:spcPts val="0"/>
                        </a:spcBef>
                        <a:spcAft>
                          <a:spcPts val="0"/>
                        </a:spcAft>
                      </a:pPr>
                      <a:r>
                        <a:rPr lang="en-US" sz="2400" dirty="0">
                          <a:solidFill>
                            <a:schemeClr val="tx1"/>
                          </a:solidFill>
                          <a:effectLst/>
                        </a:rPr>
                        <a:t>8.0</a:t>
                      </a:r>
                      <a:endParaRPr lang="en-US" sz="2400" dirty="0">
                        <a:solidFill>
                          <a:schemeClr val="tx1"/>
                        </a:solidFill>
                        <a:effectLst/>
                        <a:latin typeface="Arial"/>
                        <a:ea typeface="Times New Roman"/>
                        <a:cs typeface="Times New Roman"/>
                      </a:endParaRPr>
                    </a:p>
                  </a:txBody>
                  <a:tcPr marL="19050" marR="19050" marT="19041" marB="19041" anchor="ctr"/>
                </a:tc>
                <a:extLst>
                  <a:ext uri="{0D108BD9-81ED-4DB2-BD59-A6C34878D82A}">
                    <a16:rowId xmlns:a16="http://schemas.microsoft.com/office/drawing/2014/main" val="10001"/>
                  </a:ext>
                </a:extLst>
              </a:tr>
            </a:tbl>
          </a:graphicData>
        </a:graphic>
      </p:graphicFrame>
      <p:sp>
        <p:nvSpPr>
          <p:cNvPr id="7" name="Rectangle 1"/>
          <p:cNvSpPr>
            <a:spLocks noChangeArrowheads="1"/>
          </p:cNvSpPr>
          <p:nvPr/>
        </p:nvSpPr>
        <p:spPr bwMode="auto">
          <a:xfrm>
            <a:off x="2538484" y="3969560"/>
            <a:ext cx="5489504" cy="461665"/>
          </a:xfrm>
          <a:prstGeom prst="rect">
            <a:avLst/>
          </a:prstGeom>
          <a:noFill/>
          <a:ln>
            <a:noFill/>
          </a:ln>
          <a:effectLst/>
        </p:spPr>
        <p:txBody>
          <a:bodyPr wrap="square" anchor="ctr">
            <a:spAutoFit/>
          </a:bodyPr>
          <a:lstStyle/>
          <a:p>
            <a:pPr>
              <a:defRPr/>
            </a:pPr>
            <a:r>
              <a:rPr lang="en-US" sz="2400" dirty="0">
                <a:latin typeface="+mn-lt"/>
                <a:cs typeface="Times New Roman" pitchFamily="18" charset="0"/>
              </a:rPr>
              <a:t>Table 4.5. Specific Percentiles of </a:t>
            </a:r>
            <a:r>
              <a:rPr lang="en-US" sz="2400" i="1" dirty="0">
                <a:latin typeface="+mn-lt"/>
                <a:cs typeface="Times New Roman" pitchFamily="18" charset="0"/>
              </a:rPr>
              <a:t>Distance</a:t>
            </a:r>
            <a:endParaRPr lang="en-US" sz="2400" dirty="0">
              <a:latin typeface="+mn-lt"/>
            </a:endParaRPr>
          </a:p>
        </p:txBody>
      </p:sp>
      <p:sp>
        <p:nvSpPr>
          <p:cNvPr id="8"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780396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20653" y="203254"/>
            <a:ext cx="4552567" cy="457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defRPr/>
            </a:pPr>
            <a:r>
              <a:rPr lang="en-US" sz="3400" b="1" dirty="0">
                <a:latin typeface="+mn-lt"/>
              </a:rPr>
              <a:t>Central Tendency</a:t>
            </a:r>
          </a:p>
        </p:txBody>
      </p:sp>
      <p:graphicFrame>
        <p:nvGraphicFramePr>
          <p:cNvPr id="3" name="Content Placeholder 1"/>
          <p:cNvGraphicFramePr>
            <a:graphicFrameLocks/>
          </p:cNvGraphicFramePr>
          <p:nvPr>
            <p:extLst>
              <p:ext uri="{D42A27DB-BD31-4B8C-83A1-F6EECF244321}">
                <p14:modId xmlns:p14="http://schemas.microsoft.com/office/powerpoint/2010/main" val="1077617579"/>
              </p:ext>
            </p:extLst>
          </p:nvPr>
        </p:nvGraphicFramePr>
        <p:xfrm>
          <a:off x="1362501" y="1701829"/>
          <a:ext cx="6484961" cy="2076069"/>
        </p:xfrm>
        <a:graphic>
          <a:graphicData uri="http://schemas.openxmlformats.org/drawingml/2006/table">
            <a:tbl>
              <a:tblPr firstRow="1" firstCol="1" lastRow="1" lastCol="1" bandRow="1" bandCol="1">
                <a:tableStyleId>{5940675A-B579-460E-94D1-54222C63F5DA}</a:tableStyleId>
              </a:tblPr>
              <a:tblGrid>
                <a:gridCol w="6484961">
                  <a:extLst>
                    <a:ext uri="{9D8B030D-6E8A-4147-A177-3AD203B41FA5}">
                      <a16:colId xmlns:a16="http://schemas.microsoft.com/office/drawing/2014/main" val="20000"/>
                    </a:ext>
                  </a:extLst>
                </a:gridCol>
              </a:tblGrid>
              <a:tr h="1262063">
                <a:tc>
                  <a:txBody>
                    <a:bodyPr/>
                    <a:lstStyle/>
                    <a:p>
                      <a:pPr marL="0" marR="0" algn="just">
                        <a:lnSpc>
                          <a:spcPct val="115000"/>
                        </a:lnSpc>
                        <a:spcBef>
                          <a:spcPts val="0"/>
                        </a:spcBef>
                        <a:spcAft>
                          <a:spcPts val="0"/>
                        </a:spcAft>
                      </a:pPr>
                      <a:r>
                        <a:rPr lang="en-US" sz="2400" b="1" dirty="0">
                          <a:effectLst/>
                        </a:rPr>
                        <a:t>Exhibit 4.7. </a:t>
                      </a:r>
                      <a:r>
                        <a:rPr lang="en-US" sz="2400" dirty="0">
                          <a:effectLst/>
                        </a:rPr>
                        <a:t>Use retail.sav » Menu bar » </a:t>
                      </a:r>
                      <a:r>
                        <a:rPr lang="en-US" sz="2400" dirty="0" err="1">
                          <a:effectLst/>
                        </a:rPr>
                        <a:t>Analyse</a:t>
                      </a:r>
                      <a:r>
                        <a:rPr lang="en-US" sz="2400" dirty="0">
                          <a:effectLst/>
                        </a:rPr>
                        <a:t> » Descriptive statistics » Frequencies » Select Display and transfer to right-handed variable(s) box » Statistics » Central Tendency » (select) Mean, Median, Mode and Sum » OK</a:t>
                      </a:r>
                      <a:endParaRPr lang="en-US" sz="2400"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68676720"/>
              </p:ext>
            </p:extLst>
          </p:nvPr>
        </p:nvGraphicFramePr>
        <p:xfrm>
          <a:off x="2560648" y="4934285"/>
          <a:ext cx="3872574" cy="863346"/>
        </p:xfrm>
        <a:graphic>
          <a:graphicData uri="http://schemas.openxmlformats.org/drawingml/2006/table">
            <a:tbl>
              <a:tblPr>
                <a:tableStyleId>{5940675A-B579-460E-94D1-54222C63F5DA}</a:tableStyleId>
              </a:tblPr>
              <a:tblGrid>
                <a:gridCol w="1290858">
                  <a:extLst>
                    <a:ext uri="{9D8B030D-6E8A-4147-A177-3AD203B41FA5}">
                      <a16:colId xmlns:a16="http://schemas.microsoft.com/office/drawing/2014/main" val="20000"/>
                    </a:ext>
                  </a:extLst>
                </a:gridCol>
                <a:gridCol w="1290858">
                  <a:extLst>
                    <a:ext uri="{9D8B030D-6E8A-4147-A177-3AD203B41FA5}">
                      <a16:colId xmlns:a16="http://schemas.microsoft.com/office/drawing/2014/main" val="20001"/>
                    </a:ext>
                  </a:extLst>
                </a:gridCol>
                <a:gridCol w="1290858">
                  <a:extLst>
                    <a:ext uri="{9D8B030D-6E8A-4147-A177-3AD203B41FA5}">
                      <a16:colId xmlns:a16="http://schemas.microsoft.com/office/drawing/2014/main" val="20002"/>
                    </a:ext>
                  </a:extLst>
                </a:gridCol>
              </a:tblGrid>
              <a:tr h="304800">
                <a:tc>
                  <a:txBody>
                    <a:bodyPr/>
                    <a:lstStyle/>
                    <a:p>
                      <a:pPr marL="0" marR="0" algn="ctr">
                        <a:lnSpc>
                          <a:spcPct val="115000"/>
                        </a:lnSpc>
                        <a:spcBef>
                          <a:spcPts val="0"/>
                        </a:spcBef>
                        <a:spcAft>
                          <a:spcPts val="0"/>
                        </a:spcAft>
                      </a:pPr>
                      <a:r>
                        <a:rPr lang="en-US" sz="2400" dirty="0">
                          <a:solidFill>
                            <a:schemeClr val="tx1"/>
                          </a:solidFill>
                          <a:effectLst/>
                        </a:rPr>
                        <a:t>Mean</a:t>
                      </a:r>
                      <a:endParaRPr lang="en-US" sz="2400" dirty="0">
                        <a:solidFill>
                          <a:schemeClr val="tx1"/>
                        </a:solidFill>
                        <a:effectLst/>
                        <a:latin typeface="Arial"/>
                        <a:ea typeface="Times New Roman"/>
                        <a:cs typeface="Times New Roman"/>
                      </a:endParaRPr>
                    </a:p>
                  </a:txBody>
                  <a:tcPr marL="19050" marR="19050" marT="19050" marB="19050" anchor="b"/>
                </a:tc>
                <a:tc>
                  <a:txBody>
                    <a:bodyPr/>
                    <a:lstStyle/>
                    <a:p>
                      <a:pPr marL="0" marR="0" algn="ctr">
                        <a:lnSpc>
                          <a:spcPct val="115000"/>
                        </a:lnSpc>
                        <a:spcBef>
                          <a:spcPts val="0"/>
                        </a:spcBef>
                        <a:spcAft>
                          <a:spcPts val="0"/>
                        </a:spcAft>
                      </a:pPr>
                      <a:r>
                        <a:rPr lang="en-US" sz="2400" dirty="0">
                          <a:solidFill>
                            <a:schemeClr val="tx1"/>
                          </a:solidFill>
                          <a:effectLst/>
                        </a:rPr>
                        <a:t>Median</a:t>
                      </a:r>
                      <a:endParaRPr lang="en-US" sz="2400" dirty="0">
                        <a:solidFill>
                          <a:schemeClr val="tx1"/>
                        </a:solidFill>
                        <a:effectLst/>
                        <a:latin typeface="Arial"/>
                        <a:ea typeface="Times New Roman"/>
                        <a:cs typeface="Times New Roman"/>
                      </a:endParaRPr>
                    </a:p>
                  </a:txBody>
                  <a:tcPr marL="19050" marR="19050" marT="19050" marB="19050" anchor="b"/>
                </a:tc>
                <a:tc>
                  <a:txBody>
                    <a:bodyPr/>
                    <a:lstStyle/>
                    <a:p>
                      <a:pPr marL="0" marR="0" algn="ctr">
                        <a:lnSpc>
                          <a:spcPct val="115000"/>
                        </a:lnSpc>
                        <a:spcBef>
                          <a:spcPts val="0"/>
                        </a:spcBef>
                        <a:spcAft>
                          <a:spcPts val="0"/>
                        </a:spcAft>
                      </a:pPr>
                      <a:r>
                        <a:rPr lang="en-US" sz="2400" dirty="0">
                          <a:solidFill>
                            <a:schemeClr val="tx1"/>
                          </a:solidFill>
                          <a:effectLst/>
                        </a:rPr>
                        <a:t>Mode</a:t>
                      </a:r>
                      <a:endParaRPr lang="en-US" sz="2400" dirty="0">
                        <a:solidFill>
                          <a:schemeClr val="tx1"/>
                        </a:solidFill>
                        <a:effectLst/>
                        <a:latin typeface="Arial"/>
                        <a:ea typeface="Times New Roman"/>
                        <a:cs typeface="Times New Roman"/>
                      </a:endParaRPr>
                    </a:p>
                  </a:txBody>
                  <a:tcPr marL="19050" marR="19050" marT="19050" marB="19050" anchor="b"/>
                </a:tc>
                <a:extLst>
                  <a:ext uri="{0D108BD9-81ED-4DB2-BD59-A6C34878D82A}">
                    <a16:rowId xmlns:a16="http://schemas.microsoft.com/office/drawing/2014/main" val="10000"/>
                  </a:ext>
                </a:extLst>
              </a:tr>
              <a:tr h="304800">
                <a:tc>
                  <a:txBody>
                    <a:bodyPr/>
                    <a:lstStyle/>
                    <a:p>
                      <a:pPr marL="0" marR="0" algn="ctr">
                        <a:lnSpc>
                          <a:spcPct val="115000"/>
                        </a:lnSpc>
                        <a:spcBef>
                          <a:spcPts val="0"/>
                        </a:spcBef>
                        <a:spcAft>
                          <a:spcPts val="0"/>
                        </a:spcAft>
                      </a:pPr>
                      <a:r>
                        <a:rPr lang="en-US" sz="2400" dirty="0">
                          <a:solidFill>
                            <a:schemeClr val="tx1"/>
                          </a:solidFill>
                          <a:effectLst/>
                        </a:rPr>
                        <a:t>5.4</a:t>
                      </a:r>
                      <a:endParaRPr lang="en-US" sz="2400" dirty="0">
                        <a:solidFill>
                          <a:schemeClr val="tx1"/>
                        </a:solidFill>
                        <a:effectLst/>
                        <a:latin typeface="Arial"/>
                        <a:ea typeface="Times New Roman"/>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2400" dirty="0">
                          <a:solidFill>
                            <a:schemeClr val="tx1"/>
                          </a:solidFill>
                          <a:effectLst/>
                        </a:rPr>
                        <a:t>5.5</a:t>
                      </a:r>
                      <a:endParaRPr lang="en-US" sz="2400" dirty="0">
                        <a:solidFill>
                          <a:schemeClr val="tx1"/>
                        </a:solidFill>
                        <a:effectLst/>
                        <a:latin typeface="Arial"/>
                        <a:ea typeface="Times New Roman"/>
                        <a:cs typeface="Times New Roman"/>
                      </a:endParaRPr>
                    </a:p>
                  </a:txBody>
                  <a:tcPr marL="19050" marR="19050" marT="19050" marB="19050" anchor="ctr"/>
                </a:tc>
                <a:tc>
                  <a:txBody>
                    <a:bodyPr/>
                    <a:lstStyle/>
                    <a:p>
                      <a:pPr marL="0" marR="0" algn="ctr">
                        <a:lnSpc>
                          <a:spcPct val="115000"/>
                        </a:lnSpc>
                        <a:spcBef>
                          <a:spcPts val="0"/>
                        </a:spcBef>
                        <a:spcAft>
                          <a:spcPts val="0"/>
                        </a:spcAft>
                      </a:pPr>
                      <a:r>
                        <a:rPr lang="en-US" sz="2400" dirty="0">
                          <a:solidFill>
                            <a:schemeClr val="tx1"/>
                          </a:solidFill>
                          <a:effectLst/>
                        </a:rPr>
                        <a:t>8.0</a:t>
                      </a:r>
                      <a:endParaRPr lang="en-US" sz="2400" dirty="0">
                        <a:solidFill>
                          <a:schemeClr val="tx1"/>
                        </a:solidFill>
                        <a:effectLst/>
                        <a:latin typeface="Arial"/>
                        <a:ea typeface="Times New Roman"/>
                        <a:cs typeface="Times New Roman"/>
                      </a:endParaRPr>
                    </a:p>
                  </a:txBody>
                  <a:tcPr marL="19050" marR="19050" marT="19050" marB="19050" anchor="ctr"/>
                </a:tc>
                <a:extLst>
                  <a:ext uri="{0D108BD9-81ED-4DB2-BD59-A6C34878D82A}">
                    <a16:rowId xmlns:a16="http://schemas.microsoft.com/office/drawing/2014/main" val="10001"/>
                  </a:ext>
                </a:extLst>
              </a:tr>
            </a:tbl>
          </a:graphicData>
        </a:graphic>
      </p:graphicFrame>
      <p:sp>
        <p:nvSpPr>
          <p:cNvPr id="6" name="Rectangle 7"/>
          <p:cNvSpPr>
            <a:spLocks noChangeArrowheads="1"/>
          </p:cNvSpPr>
          <p:nvPr/>
        </p:nvSpPr>
        <p:spPr bwMode="auto">
          <a:xfrm>
            <a:off x="1995962" y="4363133"/>
            <a:ext cx="5001947" cy="461665"/>
          </a:xfrm>
          <a:prstGeom prst="rect">
            <a:avLst/>
          </a:prstGeom>
          <a:noFill/>
          <a:ln>
            <a:noFill/>
          </a:ln>
          <a:effectLst/>
        </p:spPr>
        <p:txBody>
          <a:bodyPr wrap="none" anchor="ctr">
            <a:spAutoFit/>
          </a:bodyPr>
          <a:lstStyle/>
          <a:p>
            <a:pPr>
              <a:defRPr/>
            </a:pPr>
            <a:r>
              <a:rPr lang="en-US" sz="2400" dirty="0">
                <a:latin typeface="+mn-lt"/>
                <a:cs typeface="Times New Roman" pitchFamily="18" charset="0"/>
              </a:rPr>
              <a:t>Table 4.6. Central Tendency for </a:t>
            </a:r>
            <a:r>
              <a:rPr lang="en-US" sz="2400" i="1" dirty="0">
                <a:latin typeface="+mn-lt"/>
                <a:cs typeface="Times New Roman" pitchFamily="18" charset="0"/>
              </a:rPr>
              <a:t>Display</a:t>
            </a:r>
            <a:endParaRPr lang="en-US" sz="2400" dirty="0">
              <a:latin typeface="+mn-lt"/>
            </a:endParaRPr>
          </a:p>
        </p:txBody>
      </p:sp>
      <p:sp>
        <p:nvSpPr>
          <p:cNvPr id="10"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739199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838200" y="1200902"/>
            <a:ext cx="4953000" cy="461665"/>
          </a:xfrm>
          <a:prstGeom prst="rect">
            <a:avLst/>
          </a:prstGeom>
          <a:noFill/>
          <a:ln>
            <a:noFill/>
          </a:ln>
        </p:spPr>
        <p:txBody>
          <a:bodyPr>
            <a:spAutoFit/>
          </a:bodyPr>
          <a:lstStyle/>
          <a:p>
            <a:pPr lvl="2" eaLnBrk="1" hangingPunct="1">
              <a:defRPr/>
            </a:pPr>
            <a:r>
              <a:rPr lang="en-US" sz="2400" dirty="0">
                <a:latin typeface="+mn-lt"/>
              </a:rPr>
              <a:t>Dispersion of Data Distribution</a:t>
            </a:r>
          </a:p>
        </p:txBody>
      </p:sp>
      <p:sp>
        <p:nvSpPr>
          <p:cNvPr id="3" name="Rectangle 5"/>
          <p:cNvSpPr>
            <a:spLocks noChangeArrowheads="1"/>
          </p:cNvSpPr>
          <p:nvPr/>
        </p:nvSpPr>
        <p:spPr bwMode="auto">
          <a:xfrm>
            <a:off x="1793321" y="1910805"/>
            <a:ext cx="1521379" cy="461665"/>
          </a:xfrm>
          <a:prstGeom prst="rect">
            <a:avLst/>
          </a:prstGeom>
          <a:noFill/>
          <a:ln>
            <a:noFill/>
          </a:ln>
        </p:spPr>
        <p:txBody>
          <a:bodyPr wrap="none">
            <a:spAutoFit/>
          </a:bodyPr>
          <a:lstStyle/>
          <a:p>
            <a:pPr eaLnBrk="1" hangingPunct="1">
              <a:defRPr/>
            </a:pPr>
            <a:r>
              <a:rPr lang="en-US" sz="2400" dirty="0">
                <a:latin typeface="+mn-lt"/>
              </a:rPr>
              <a:t>Skewness </a:t>
            </a:r>
            <a:r>
              <a:rPr lang="en-US" sz="2400" b="1" dirty="0">
                <a:latin typeface="+mn-lt"/>
              </a:rPr>
              <a:t> </a:t>
            </a:r>
            <a:endParaRPr lang="en-US" sz="2400" dirty="0">
              <a:latin typeface="+mn-lt"/>
            </a:endParaRPr>
          </a:p>
        </p:txBody>
      </p:sp>
      <p:sp>
        <p:nvSpPr>
          <p:cNvPr id="4" name="Rectangle 6"/>
          <p:cNvSpPr>
            <a:spLocks noChangeArrowheads="1"/>
          </p:cNvSpPr>
          <p:nvPr/>
        </p:nvSpPr>
        <p:spPr bwMode="auto">
          <a:xfrm>
            <a:off x="1930022" y="2620708"/>
            <a:ext cx="6285931" cy="3046988"/>
          </a:xfrm>
          <a:prstGeom prst="rect">
            <a:avLst/>
          </a:prstGeom>
          <a:noFill/>
          <a:ln w="9525">
            <a:solidFill>
              <a:schemeClr val="accent1"/>
            </a:solidFill>
            <a:miter lim="800000"/>
            <a:headEnd/>
            <a:tailEnd/>
          </a:ln>
        </p:spPr>
        <p:txBody>
          <a:bodyPr wrap="square">
            <a:spAutoFit/>
          </a:bodyPr>
          <a:lstStyle/>
          <a:p>
            <a:pPr algn="just" eaLnBrk="1" hangingPunct="1">
              <a:defRPr/>
            </a:pPr>
            <a:r>
              <a:rPr lang="en-US" sz="2400" dirty="0">
                <a:latin typeface="+mn-lt"/>
              </a:rPr>
              <a:t>The skewness presents the extent of spread in the data around the mean and affects the shape of normal probability distribution. The magnitude of skewness confirms the asymmetry of statistical distribution and indicates the deviation from the normality. The asymmetry in the normal distribution reveals in forms of negative or positive skewness.</a:t>
            </a:r>
          </a:p>
        </p:txBody>
      </p:sp>
      <p:sp>
        <p:nvSpPr>
          <p:cNvPr id="6"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786198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823" y="1021810"/>
            <a:ext cx="3810000" cy="336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7023" y="1231360"/>
            <a:ext cx="32766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8"/>
          <p:cNvSpPr>
            <a:spLocks noChangeArrowheads="1"/>
          </p:cNvSpPr>
          <p:nvPr/>
        </p:nvSpPr>
        <p:spPr bwMode="auto">
          <a:xfrm>
            <a:off x="1302224" y="4385723"/>
            <a:ext cx="3256128" cy="830997"/>
          </a:xfrm>
          <a:prstGeom prst="rect">
            <a:avLst/>
          </a:prstGeom>
          <a:noFill/>
          <a:ln>
            <a:noFill/>
          </a:ln>
        </p:spPr>
        <p:txBody>
          <a:bodyPr wrap="square">
            <a:spAutoFit/>
          </a:bodyPr>
          <a:lstStyle/>
          <a:p>
            <a:pPr algn="ctr" eaLnBrk="1" hangingPunct="1">
              <a:defRPr/>
            </a:pPr>
            <a:r>
              <a:rPr lang="en-US" sz="2400" dirty="0">
                <a:latin typeface="+mn-lt"/>
              </a:rPr>
              <a:t>Figure 4.4a. Positively Skewed</a:t>
            </a:r>
          </a:p>
        </p:txBody>
      </p:sp>
      <p:sp>
        <p:nvSpPr>
          <p:cNvPr id="7" name="Rectangle 9"/>
          <p:cNvSpPr>
            <a:spLocks noChangeArrowheads="1"/>
          </p:cNvSpPr>
          <p:nvPr/>
        </p:nvSpPr>
        <p:spPr bwMode="auto">
          <a:xfrm>
            <a:off x="5285262" y="4385723"/>
            <a:ext cx="2944338" cy="830997"/>
          </a:xfrm>
          <a:prstGeom prst="rect">
            <a:avLst/>
          </a:prstGeom>
          <a:noFill/>
          <a:ln>
            <a:noFill/>
          </a:ln>
        </p:spPr>
        <p:txBody>
          <a:bodyPr wrap="square">
            <a:spAutoFit/>
          </a:bodyPr>
          <a:lstStyle/>
          <a:p>
            <a:pPr algn="ctr" eaLnBrk="1" hangingPunct="1">
              <a:defRPr/>
            </a:pPr>
            <a:r>
              <a:rPr lang="en-US" sz="2400" dirty="0">
                <a:latin typeface="+mn-lt"/>
              </a:rPr>
              <a:t>Figure 4.4b. Negatively Skewed</a:t>
            </a:r>
          </a:p>
        </p:txBody>
      </p:sp>
      <p:sp>
        <p:nvSpPr>
          <p:cNvPr id="8"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686816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1931158" y="1808164"/>
            <a:ext cx="5929952" cy="2818428"/>
          </a:xfrm>
          <a:prstGeom prst="rect">
            <a:avLst/>
          </a:prstGeom>
          <a:ln>
            <a:solidFill>
              <a:schemeClr val="accent1"/>
            </a:solidFill>
          </a:ln>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defRPr/>
            </a:pPr>
            <a:r>
              <a:rPr lang="en-US" sz="2400"/>
              <a:t>Kurtosis</a:t>
            </a:r>
          </a:p>
          <a:p>
            <a:pPr marL="69850" indent="0" algn="just">
              <a:buFont typeface="Wingdings 2" panose="05020102010507070707" pitchFamily="18" charset="2"/>
              <a:buNone/>
              <a:defRPr/>
            </a:pPr>
            <a:r>
              <a:rPr lang="en-US" sz="2400"/>
              <a:t>Kurtosis is an indicator of flatness or peakiness in data distribution and indicates whether the spread of data is far from or closer to the mean. The value of kurtosis varies according to  the values concentrated around the mean.</a:t>
            </a:r>
            <a:endParaRPr lang="en-US" sz="2400" dirty="0"/>
          </a:p>
        </p:txBody>
      </p:sp>
      <p:sp>
        <p:nvSpPr>
          <p:cNvPr id="9"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365643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619" y="1371600"/>
            <a:ext cx="3733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9219" y="1524000"/>
            <a:ext cx="32004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8"/>
          <p:cNvSpPr>
            <a:spLocks noChangeArrowheads="1"/>
          </p:cNvSpPr>
          <p:nvPr/>
        </p:nvSpPr>
        <p:spPr bwMode="auto">
          <a:xfrm>
            <a:off x="1239675" y="4481939"/>
            <a:ext cx="3408137" cy="830997"/>
          </a:xfrm>
          <a:prstGeom prst="rect">
            <a:avLst/>
          </a:prstGeom>
          <a:noFill/>
          <a:ln>
            <a:noFill/>
          </a:ln>
        </p:spPr>
        <p:txBody>
          <a:bodyPr wrap="square">
            <a:spAutoFit/>
          </a:bodyPr>
          <a:lstStyle/>
          <a:p>
            <a:pPr algn="ctr" eaLnBrk="1" hangingPunct="1">
              <a:defRPr/>
            </a:pPr>
            <a:r>
              <a:rPr lang="en-US" sz="2400" dirty="0">
                <a:latin typeface="+mn-lt"/>
              </a:rPr>
              <a:t>Figure 4.5a. Leptokurtic Distribution</a:t>
            </a:r>
          </a:p>
        </p:txBody>
      </p:sp>
      <p:sp>
        <p:nvSpPr>
          <p:cNvPr id="6" name="Rectangle 9"/>
          <p:cNvSpPr>
            <a:spLocks noChangeArrowheads="1"/>
          </p:cNvSpPr>
          <p:nvPr/>
        </p:nvSpPr>
        <p:spPr bwMode="auto">
          <a:xfrm>
            <a:off x="5319219" y="4527550"/>
            <a:ext cx="3200400" cy="830997"/>
          </a:xfrm>
          <a:prstGeom prst="rect">
            <a:avLst/>
          </a:prstGeom>
          <a:noFill/>
          <a:ln>
            <a:noFill/>
          </a:ln>
        </p:spPr>
        <p:txBody>
          <a:bodyPr wrap="square">
            <a:spAutoFit/>
          </a:bodyPr>
          <a:lstStyle/>
          <a:p>
            <a:pPr algn="ctr" eaLnBrk="1" hangingPunct="1">
              <a:defRPr/>
            </a:pPr>
            <a:r>
              <a:rPr lang="en-US" sz="2400" dirty="0">
                <a:latin typeface="+mn-lt"/>
              </a:rPr>
              <a:t>Figure 4.5b. Platykurtic Distribution</a:t>
            </a:r>
          </a:p>
        </p:txBody>
      </p:sp>
      <p:sp>
        <p:nvSpPr>
          <p:cNvPr id="7"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91931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136170"/>
            <a:ext cx="8229600" cy="50641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defRPr/>
            </a:pPr>
            <a:r>
              <a:rPr lang="en-US" sz="3400" b="1" dirty="0">
                <a:latin typeface="+mn-lt"/>
              </a:rPr>
              <a:t>Executing Frequency with SPSS</a:t>
            </a:r>
          </a:p>
        </p:txBody>
      </p:sp>
      <p:sp>
        <p:nvSpPr>
          <p:cNvPr id="3" name="Rectangle 3"/>
          <p:cNvSpPr txBox="1">
            <a:spLocks/>
          </p:cNvSpPr>
          <p:nvPr/>
        </p:nvSpPr>
        <p:spPr>
          <a:xfrm>
            <a:off x="620974" y="1286955"/>
            <a:ext cx="7620000" cy="233149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66713" lvl="1" indent="0">
              <a:buFont typeface="Wingdings 2" panose="05020102010507070707" pitchFamily="18" charset="2"/>
              <a:buNone/>
            </a:pPr>
            <a:r>
              <a:rPr lang="en-US" altLang="en-US" sz="2600" b="1" dirty="0"/>
              <a:t>Displaying Frequencies by Using a Bar Chart</a:t>
            </a:r>
          </a:p>
          <a:p>
            <a:pPr marL="366713" lvl="1" indent="0" algn="just">
              <a:buFont typeface="Wingdings 2" panose="05020102010507070707" pitchFamily="18" charset="2"/>
              <a:buNone/>
            </a:pPr>
            <a:r>
              <a:rPr lang="en-US" altLang="en-US" dirty="0"/>
              <a:t>A bar chart is the simplest way to display frequency for a specific number of categories of a nominal scale variable. The frequency of variables based on non-metric (nominal or categorical) scale is often presented in the form of a bar chart.</a:t>
            </a:r>
          </a:p>
          <a:p>
            <a:pPr>
              <a:lnSpc>
                <a:spcPct val="115000"/>
              </a:lnSpc>
              <a:spcBef>
                <a:spcPct val="15000"/>
              </a:spcBef>
              <a:buClr>
                <a:schemeClr val="bg2"/>
              </a:buClr>
              <a:buFontTx/>
              <a:buChar char="-"/>
            </a:pPr>
            <a:endParaRPr lang="en-US"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050807241"/>
              </p:ext>
            </p:extLst>
          </p:nvPr>
        </p:nvGraphicFramePr>
        <p:xfrm>
          <a:off x="1238534" y="3918699"/>
          <a:ext cx="6934200" cy="1655445"/>
        </p:xfrm>
        <a:graphic>
          <a:graphicData uri="http://schemas.openxmlformats.org/drawingml/2006/table">
            <a:tbl>
              <a:tblPr firstRow="1" firstCol="1" lastRow="1" lastCol="1" bandRow="1" bandCol="1">
                <a:tableStyleId>{5940675A-B579-460E-94D1-54222C63F5DA}</a:tableStyleId>
              </a:tblPr>
              <a:tblGrid>
                <a:gridCol w="6934200">
                  <a:extLst>
                    <a:ext uri="{9D8B030D-6E8A-4147-A177-3AD203B41FA5}">
                      <a16:colId xmlns:a16="http://schemas.microsoft.com/office/drawing/2014/main" val="20000"/>
                    </a:ext>
                  </a:extLst>
                </a:gridCol>
              </a:tblGrid>
              <a:tr h="1143000">
                <a:tc>
                  <a:txBody>
                    <a:bodyPr/>
                    <a:lstStyle/>
                    <a:p>
                      <a:pPr marL="0" marR="0" algn="just">
                        <a:lnSpc>
                          <a:spcPct val="115000"/>
                        </a:lnSpc>
                        <a:spcBef>
                          <a:spcPts val="0"/>
                        </a:spcBef>
                        <a:spcAft>
                          <a:spcPts val="0"/>
                        </a:spcAft>
                      </a:pPr>
                      <a:r>
                        <a:rPr lang="en-US" sz="2400" b="1" kern="1200" dirty="0">
                          <a:effectLst/>
                        </a:rPr>
                        <a:t>Exhibit 4.1. </a:t>
                      </a:r>
                      <a:r>
                        <a:rPr lang="en-US" sz="2400" kern="1200" dirty="0">
                          <a:effectLst/>
                        </a:rPr>
                        <a:t>Use retail.sav » Menu bar » </a:t>
                      </a:r>
                      <a:r>
                        <a:rPr lang="en-US" sz="2400" kern="1200" dirty="0" err="1">
                          <a:effectLst/>
                        </a:rPr>
                        <a:t>analyse</a:t>
                      </a:r>
                      <a:r>
                        <a:rPr lang="en-US" sz="2400" kern="1200" dirty="0">
                          <a:effectLst/>
                        </a:rPr>
                        <a:t> » Descriptive Statistics » Frequencies » Select Occupation and transfer to right-handed variable(s) box » Chart » Bar chart » Click </a:t>
                      </a:r>
                      <a:r>
                        <a:rPr lang="en-US" sz="2400" i="1" kern="1200" dirty="0">
                          <a:effectLst/>
                        </a:rPr>
                        <a:t>OK </a:t>
                      </a:r>
                      <a:endParaRPr lang="en-US" sz="240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8"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6825179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10017" y="276702"/>
            <a:ext cx="6996754" cy="569912"/>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defRPr/>
            </a:pPr>
            <a:r>
              <a:rPr lang="en-US" sz="2200" b="1" dirty="0">
                <a:latin typeface="+mn-lt"/>
              </a:rPr>
              <a:t>Dispersion:</a:t>
            </a:r>
            <a:r>
              <a:rPr lang="en-US" sz="2200" dirty="0">
                <a:latin typeface="+mn-lt"/>
              </a:rPr>
              <a:t> The extent of similarity or dissimilarity in a data set can be explained by measuring the dispersion. The range, standard deviation, variance, and standard error of means are the most used measures for dispersion. </a:t>
            </a:r>
            <a:br>
              <a:rPr lang="en-US" sz="2200" dirty="0">
                <a:latin typeface="+mn-lt"/>
              </a:rPr>
            </a:br>
            <a:r>
              <a:rPr lang="en-US" sz="2200" dirty="0">
                <a:latin typeface="+mn-lt"/>
              </a:rPr>
              <a:t>Range =    </a:t>
            </a:r>
            <a:r>
              <a:rPr lang="en-US" sz="2200" dirty="0" err="1">
                <a:latin typeface="+mn-lt"/>
              </a:rPr>
              <a:t>X</a:t>
            </a:r>
            <a:r>
              <a:rPr lang="en-US" sz="2200" baseline="-25000" dirty="0" err="1">
                <a:latin typeface="+mn-lt"/>
              </a:rPr>
              <a:t>largest</a:t>
            </a:r>
            <a:r>
              <a:rPr lang="en-US" sz="2200" baseline="-25000" dirty="0">
                <a:latin typeface="+mn-lt"/>
              </a:rPr>
              <a:t> </a:t>
            </a:r>
            <a:r>
              <a:rPr lang="en-US" sz="2200" dirty="0">
                <a:latin typeface="+mn-lt"/>
              </a:rPr>
              <a:t>– </a:t>
            </a:r>
            <a:r>
              <a:rPr lang="en-US" sz="2200" dirty="0" err="1">
                <a:latin typeface="+mn-lt"/>
              </a:rPr>
              <a:t>X</a:t>
            </a:r>
            <a:r>
              <a:rPr lang="en-US" sz="2200" baseline="-25000" dirty="0" err="1">
                <a:latin typeface="+mn-lt"/>
              </a:rPr>
              <a:t>smallest</a:t>
            </a:r>
            <a:br>
              <a:rPr lang="en-US" sz="2200" dirty="0">
                <a:latin typeface="+mn-lt"/>
              </a:rPr>
            </a:br>
            <a:endParaRPr lang="en-US" sz="2200" dirty="0">
              <a:latin typeface="+mn-lt"/>
            </a:endParaRPr>
          </a:p>
        </p:txBody>
      </p:sp>
      <p:sp>
        <p:nvSpPr>
          <p:cNvPr id="7" name="Rectangle 8"/>
          <p:cNvSpPr>
            <a:spLocks noChangeArrowheads="1"/>
          </p:cNvSpPr>
          <p:nvPr/>
        </p:nvSpPr>
        <p:spPr bwMode="auto">
          <a:xfrm>
            <a:off x="1110016" y="2046051"/>
            <a:ext cx="4572000" cy="769441"/>
          </a:xfrm>
          <a:prstGeom prst="rect">
            <a:avLst/>
          </a:prstGeom>
          <a:noFill/>
          <a:ln>
            <a:noFill/>
          </a:ln>
        </p:spPr>
        <p:txBody>
          <a:bodyPr>
            <a:spAutoFit/>
          </a:bodyPr>
          <a:lstStyle/>
          <a:p>
            <a:pPr eaLnBrk="1" hangingPunct="1">
              <a:defRPr/>
            </a:pPr>
            <a:r>
              <a:rPr lang="en-US" sz="2200" dirty="0">
                <a:latin typeface="+mn-lt"/>
              </a:rPr>
              <a:t>Variance σ</a:t>
            </a:r>
            <a:r>
              <a:rPr lang="en-US" sz="2200" baseline="30000" dirty="0">
                <a:latin typeface="+mn-lt"/>
              </a:rPr>
              <a:t>2 </a:t>
            </a:r>
            <a:r>
              <a:rPr lang="en-US" sz="2200" dirty="0">
                <a:latin typeface="+mn-lt"/>
              </a:rPr>
              <a:t>= </a:t>
            </a:r>
            <a:r>
              <a:rPr lang="en-US" sz="2200" u="sng" dirty="0">
                <a:latin typeface="+mn-lt"/>
              </a:rPr>
              <a:t>Σ (X</a:t>
            </a:r>
            <a:r>
              <a:rPr lang="en-US" sz="2200" u="sng" baseline="-25000" dirty="0">
                <a:latin typeface="+mn-lt"/>
              </a:rPr>
              <a:t>i</a:t>
            </a:r>
            <a:r>
              <a:rPr lang="en-US" sz="2200" u="sng" dirty="0">
                <a:latin typeface="+mn-lt"/>
              </a:rPr>
              <a:t> –  μ)</a:t>
            </a:r>
            <a:endParaRPr lang="en-US" sz="2200" dirty="0">
              <a:latin typeface="+mn-lt"/>
            </a:endParaRPr>
          </a:p>
          <a:p>
            <a:pPr eaLnBrk="1" hangingPunct="1">
              <a:defRPr/>
            </a:pPr>
            <a:r>
              <a:rPr lang="en-US" sz="2200" dirty="0">
                <a:latin typeface="+mn-lt"/>
              </a:rPr>
              <a:t>                             N</a:t>
            </a:r>
          </a:p>
        </p:txBody>
      </p:sp>
      <p:sp>
        <p:nvSpPr>
          <p:cNvPr id="15" name="Rectangle 14"/>
          <p:cNvSpPr>
            <a:spLocks noRot="1" noChangeAspect="1" noMove="1" noResize="1" noEditPoints="1" noAdjustHandles="1" noChangeArrowheads="1" noChangeShapeType="1" noTextEdit="1"/>
          </p:cNvSpPr>
          <p:nvPr/>
        </p:nvSpPr>
        <p:spPr>
          <a:xfrm>
            <a:off x="1029118" y="2676993"/>
            <a:ext cx="3771482" cy="400110"/>
          </a:xfrm>
          <a:prstGeom prst="rect">
            <a:avLst/>
          </a:prstGeom>
          <a:blipFill rotWithShape="1">
            <a:blip r:embed="rId2"/>
            <a:stretch>
              <a:fillRect r="-1616" b="-22727"/>
            </a:stretch>
          </a:blipFill>
        </p:spPr>
        <p:txBody>
          <a:bodyPr/>
          <a:lstStyle/>
          <a:p>
            <a:pPr eaLnBrk="1" hangingPunct="1">
              <a:defRPr/>
            </a:pPr>
            <a:r>
              <a:rPr lang="en-US" dirty="0">
                <a:latin typeface="+mn-lt"/>
              </a:rPr>
              <a:t> </a:t>
            </a:r>
          </a:p>
        </p:txBody>
      </p:sp>
      <p:sp>
        <p:nvSpPr>
          <p:cNvPr id="16" name="Rectangle 15"/>
          <p:cNvSpPr>
            <a:spLocks noRot="1" noChangeAspect="1" noMove="1" noResize="1" noEditPoints="1" noAdjustHandles="1" noChangeArrowheads="1" noChangeShapeType="1" noTextEdit="1"/>
          </p:cNvSpPr>
          <p:nvPr/>
        </p:nvSpPr>
        <p:spPr>
          <a:xfrm>
            <a:off x="1219200" y="3193744"/>
            <a:ext cx="3144451" cy="680636"/>
          </a:xfrm>
          <a:prstGeom prst="rect">
            <a:avLst/>
          </a:prstGeom>
          <a:blipFill rotWithShape="1">
            <a:blip r:embed="rId3"/>
            <a:stretch>
              <a:fillRect l="-1550" t="-3571" r="-6008" b="-6250"/>
            </a:stretch>
          </a:blipFill>
        </p:spPr>
        <p:txBody>
          <a:bodyPr/>
          <a:lstStyle/>
          <a:p>
            <a:pPr eaLnBrk="1" hangingPunct="1">
              <a:defRPr/>
            </a:pPr>
            <a:r>
              <a:rPr lang="en-US" dirty="0">
                <a:latin typeface="+mn-lt"/>
              </a:rPr>
              <a:t> </a:t>
            </a:r>
          </a:p>
        </p:txBody>
      </p:sp>
      <p:sp>
        <p:nvSpPr>
          <p:cNvPr id="17"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883766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863726" y="1421377"/>
            <a:ext cx="5334000" cy="461665"/>
          </a:xfrm>
          <a:prstGeom prst="rect">
            <a:avLst/>
          </a:prstGeom>
          <a:noFill/>
          <a:ln>
            <a:noFill/>
          </a:ln>
          <a:effectLst/>
        </p:spPr>
        <p:txBody>
          <a:bodyPr anchor="ctr">
            <a:spAutoFit/>
          </a:bodyPr>
          <a:lstStyle/>
          <a:p>
            <a:pPr algn="ctr">
              <a:defRPr/>
            </a:pPr>
            <a:r>
              <a:rPr lang="en-US" sz="2400" dirty="0">
                <a:latin typeface="+mn-lt"/>
                <a:cs typeface="Times New Roman" pitchFamily="18" charset="0"/>
              </a:rPr>
              <a:t>Table 4.7. Measures of Dispersion </a:t>
            </a:r>
            <a:endParaRPr lang="en-US" sz="2400" dirty="0">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2840395171"/>
              </p:ext>
            </p:extLst>
          </p:nvPr>
        </p:nvGraphicFramePr>
        <p:xfrm>
          <a:off x="1337479" y="2232167"/>
          <a:ext cx="7465326" cy="2975961"/>
        </p:xfrm>
        <a:graphic>
          <a:graphicData uri="http://schemas.openxmlformats.org/drawingml/2006/table">
            <a:tbl>
              <a:tblPr>
                <a:tableStyleId>{5940675A-B579-460E-94D1-54222C63F5DA}</a:tableStyleId>
              </a:tblPr>
              <a:tblGrid>
                <a:gridCol w="1675891">
                  <a:extLst>
                    <a:ext uri="{9D8B030D-6E8A-4147-A177-3AD203B41FA5}">
                      <a16:colId xmlns:a16="http://schemas.microsoft.com/office/drawing/2014/main" val="20000"/>
                    </a:ext>
                  </a:extLst>
                </a:gridCol>
                <a:gridCol w="1218831">
                  <a:extLst>
                    <a:ext uri="{9D8B030D-6E8A-4147-A177-3AD203B41FA5}">
                      <a16:colId xmlns:a16="http://schemas.microsoft.com/office/drawing/2014/main" val="20001"/>
                    </a:ext>
                  </a:extLst>
                </a:gridCol>
                <a:gridCol w="1142651">
                  <a:extLst>
                    <a:ext uri="{9D8B030D-6E8A-4147-A177-3AD203B41FA5}">
                      <a16:colId xmlns:a16="http://schemas.microsoft.com/office/drawing/2014/main" val="20002"/>
                    </a:ext>
                  </a:extLst>
                </a:gridCol>
                <a:gridCol w="1142651">
                  <a:extLst>
                    <a:ext uri="{9D8B030D-6E8A-4147-A177-3AD203B41FA5}">
                      <a16:colId xmlns:a16="http://schemas.microsoft.com/office/drawing/2014/main" val="20003"/>
                    </a:ext>
                  </a:extLst>
                </a:gridCol>
                <a:gridCol w="1142651">
                  <a:extLst>
                    <a:ext uri="{9D8B030D-6E8A-4147-A177-3AD203B41FA5}">
                      <a16:colId xmlns:a16="http://schemas.microsoft.com/office/drawing/2014/main" val="20004"/>
                    </a:ext>
                  </a:extLst>
                </a:gridCol>
                <a:gridCol w="1142651">
                  <a:extLst>
                    <a:ext uri="{9D8B030D-6E8A-4147-A177-3AD203B41FA5}">
                      <a16:colId xmlns:a16="http://schemas.microsoft.com/office/drawing/2014/main" val="20005"/>
                    </a:ext>
                  </a:extLst>
                </a:gridCol>
              </a:tblGrid>
              <a:tr h="591130">
                <a:tc>
                  <a:txBody>
                    <a:bodyPr/>
                    <a:lstStyle/>
                    <a:p>
                      <a:pPr marL="0" marR="0">
                        <a:lnSpc>
                          <a:spcPct val="115000"/>
                        </a:lnSpc>
                        <a:spcBef>
                          <a:spcPts val="0"/>
                        </a:spcBef>
                        <a:spcAft>
                          <a:spcPts val="0"/>
                        </a:spcAft>
                      </a:pPr>
                      <a:r>
                        <a:rPr lang="en-US" sz="2400" dirty="0">
                          <a:solidFill>
                            <a:schemeClr val="tx1"/>
                          </a:solidFill>
                          <a:effectLst/>
                        </a:rPr>
                        <a:t>Statistics</a:t>
                      </a:r>
                      <a:endParaRPr lang="en-US" sz="2400" dirty="0">
                        <a:solidFill>
                          <a:schemeClr val="tx1"/>
                        </a:solidFill>
                        <a:effectLst/>
                        <a:latin typeface="Arial"/>
                        <a:ea typeface="Times New Roman"/>
                        <a:cs typeface="Times New Roman"/>
                      </a:endParaRPr>
                    </a:p>
                  </a:txBody>
                  <a:tcPr marL="19050" marR="19050" marT="18791" marB="18791"/>
                </a:tc>
                <a:tc>
                  <a:txBody>
                    <a:bodyPr/>
                    <a:lstStyle/>
                    <a:p>
                      <a:pPr marL="0" marR="0" algn="ctr">
                        <a:lnSpc>
                          <a:spcPct val="115000"/>
                        </a:lnSpc>
                        <a:spcBef>
                          <a:spcPts val="0"/>
                        </a:spcBef>
                        <a:spcAft>
                          <a:spcPts val="0"/>
                        </a:spcAft>
                      </a:pPr>
                      <a:r>
                        <a:rPr lang="en-US" sz="2400" dirty="0">
                          <a:solidFill>
                            <a:schemeClr val="tx1"/>
                          </a:solidFill>
                          <a:effectLst/>
                        </a:rPr>
                        <a:t>Staff Service</a:t>
                      </a:r>
                      <a:endParaRPr lang="en-US" sz="2400" dirty="0">
                        <a:solidFill>
                          <a:schemeClr val="tx1"/>
                        </a:solidFill>
                        <a:effectLst/>
                        <a:latin typeface="Arial"/>
                        <a:ea typeface="Times New Roman"/>
                        <a:cs typeface="Times New Roman"/>
                      </a:endParaRPr>
                    </a:p>
                  </a:txBody>
                  <a:tcPr marL="19050" marR="19050" marT="18791" marB="18791" anchor="b"/>
                </a:tc>
                <a:tc>
                  <a:txBody>
                    <a:bodyPr/>
                    <a:lstStyle/>
                    <a:p>
                      <a:pPr marL="0" marR="0" algn="ctr">
                        <a:lnSpc>
                          <a:spcPct val="115000"/>
                        </a:lnSpc>
                        <a:spcBef>
                          <a:spcPts val="0"/>
                        </a:spcBef>
                        <a:spcAft>
                          <a:spcPts val="0"/>
                        </a:spcAft>
                      </a:pPr>
                      <a:r>
                        <a:rPr lang="en-US" sz="2400" dirty="0">
                          <a:solidFill>
                            <a:schemeClr val="tx1"/>
                          </a:solidFill>
                          <a:effectLst/>
                        </a:rPr>
                        <a:t> Overall</a:t>
                      </a:r>
                      <a:endParaRPr lang="en-US" sz="2400" dirty="0">
                        <a:solidFill>
                          <a:schemeClr val="tx1"/>
                        </a:solidFill>
                        <a:effectLst/>
                        <a:latin typeface="Arial"/>
                        <a:ea typeface="Times New Roman"/>
                        <a:cs typeface="Times New Roman"/>
                      </a:endParaRPr>
                    </a:p>
                  </a:txBody>
                  <a:tcPr marL="19050" marR="19050" marT="18791" marB="18791" anchor="b"/>
                </a:tc>
                <a:tc>
                  <a:txBody>
                    <a:bodyPr/>
                    <a:lstStyle/>
                    <a:p>
                      <a:pPr marL="0" marR="0" algn="ctr">
                        <a:lnSpc>
                          <a:spcPct val="115000"/>
                        </a:lnSpc>
                        <a:spcBef>
                          <a:spcPts val="0"/>
                        </a:spcBef>
                        <a:spcAft>
                          <a:spcPts val="0"/>
                        </a:spcAft>
                      </a:pPr>
                      <a:r>
                        <a:rPr lang="en-US" sz="2400" dirty="0">
                          <a:solidFill>
                            <a:schemeClr val="tx1"/>
                          </a:solidFill>
                          <a:effectLst/>
                        </a:rPr>
                        <a:t>Statistics</a:t>
                      </a:r>
                      <a:endParaRPr lang="en-US" sz="2400" dirty="0">
                        <a:solidFill>
                          <a:schemeClr val="tx1"/>
                        </a:solidFill>
                        <a:effectLst/>
                        <a:latin typeface="Arial"/>
                        <a:ea typeface="Times New Roman"/>
                        <a:cs typeface="Times New Roman"/>
                      </a:endParaRPr>
                    </a:p>
                  </a:txBody>
                  <a:tcPr marL="19050" marR="19050" marT="0" marB="0"/>
                </a:tc>
                <a:tc>
                  <a:txBody>
                    <a:bodyPr/>
                    <a:lstStyle/>
                    <a:p>
                      <a:pPr marL="0" marR="0" algn="ctr">
                        <a:lnSpc>
                          <a:spcPct val="115000"/>
                        </a:lnSpc>
                        <a:spcBef>
                          <a:spcPts val="0"/>
                        </a:spcBef>
                        <a:spcAft>
                          <a:spcPts val="0"/>
                        </a:spcAft>
                      </a:pPr>
                      <a:r>
                        <a:rPr lang="en-US" sz="2400" dirty="0">
                          <a:solidFill>
                            <a:schemeClr val="tx1"/>
                          </a:solidFill>
                          <a:effectLst/>
                        </a:rPr>
                        <a:t>Staff Service</a:t>
                      </a:r>
                      <a:endParaRPr lang="en-US" sz="2400" dirty="0">
                        <a:solidFill>
                          <a:schemeClr val="tx1"/>
                        </a:solidFill>
                        <a:effectLst/>
                        <a:latin typeface="Arial"/>
                        <a:ea typeface="Times New Roman"/>
                        <a:cs typeface="Times New Roman"/>
                      </a:endParaRPr>
                    </a:p>
                  </a:txBody>
                  <a:tcPr marL="19050" marR="19050" marT="0" marB="0" anchor="b"/>
                </a:tc>
                <a:tc>
                  <a:txBody>
                    <a:bodyPr/>
                    <a:lstStyle/>
                    <a:p>
                      <a:pPr marL="0" marR="0" algn="ctr">
                        <a:lnSpc>
                          <a:spcPct val="115000"/>
                        </a:lnSpc>
                        <a:spcBef>
                          <a:spcPts val="0"/>
                        </a:spcBef>
                        <a:spcAft>
                          <a:spcPts val="0"/>
                        </a:spcAft>
                      </a:pPr>
                      <a:r>
                        <a:rPr lang="en-US" sz="2400" dirty="0">
                          <a:solidFill>
                            <a:schemeClr val="tx1"/>
                          </a:solidFill>
                          <a:effectLst/>
                        </a:rPr>
                        <a:t>Overall </a:t>
                      </a:r>
                      <a:endParaRPr lang="en-US" sz="2400" dirty="0">
                        <a:solidFill>
                          <a:schemeClr val="tx1"/>
                        </a:solidFill>
                        <a:effectLst/>
                        <a:latin typeface="Arial"/>
                        <a:ea typeface="Times New Roman"/>
                        <a:cs typeface="Times New Roman"/>
                      </a:endParaRPr>
                    </a:p>
                  </a:txBody>
                  <a:tcPr marL="19050" marR="19050" marT="0" marB="0" anchor="b"/>
                </a:tc>
                <a:extLst>
                  <a:ext uri="{0D108BD9-81ED-4DB2-BD59-A6C34878D82A}">
                    <a16:rowId xmlns:a16="http://schemas.microsoft.com/office/drawing/2014/main" val="10000"/>
                  </a:ext>
                </a:extLst>
              </a:tr>
              <a:tr h="591130">
                <a:tc>
                  <a:txBody>
                    <a:bodyPr/>
                    <a:lstStyle/>
                    <a:p>
                      <a:pPr marL="0" marR="0">
                        <a:lnSpc>
                          <a:spcPct val="115000"/>
                        </a:lnSpc>
                        <a:spcBef>
                          <a:spcPts val="0"/>
                        </a:spcBef>
                        <a:spcAft>
                          <a:spcPts val="0"/>
                        </a:spcAft>
                      </a:pPr>
                      <a:r>
                        <a:rPr lang="en-US" sz="2400" dirty="0">
                          <a:solidFill>
                            <a:schemeClr val="tx1"/>
                          </a:solidFill>
                          <a:effectLst/>
                        </a:rPr>
                        <a:t>Standard error of mean</a:t>
                      </a:r>
                      <a:endParaRPr lang="en-US" sz="2400" dirty="0">
                        <a:solidFill>
                          <a:schemeClr val="tx1"/>
                        </a:solidFill>
                        <a:effectLst/>
                        <a:latin typeface="Arial"/>
                        <a:ea typeface="Times New Roman"/>
                        <a:cs typeface="Times New Roman"/>
                      </a:endParaRPr>
                    </a:p>
                  </a:txBody>
                  <a:tcPr marL="19050" marR="19050" marT="18791" marB="18791"/>
                </a:tc>
                <a:tc>
                  <a:txBody>
                    <a:bodyPr/>
                    <a:lstStyle/>
                    <a:p>
                      <a:pPr marL="0" marR="0" algn="ctr">
                        <a:lnSpc>
                          <a:spcPct val="115000"/>
                        </a:lnSpc>
                        <a:spcBef>
                          <a:spcPts val="0"/>
                        </a:spcBef>
                        <a:spcAft>
                          <a:spcPts val="0"/>
                        </a:spcAft>
                      </a:pPr>
                      <a:r>
                        <a:rPr lang="en-US" sz="2400" dirty="0">
                          <a:solidFill>
                            <a:schemeClr val="tx1"/>
                          </a:solidFill>
                          <a:effectLst/>
                        </a:rPr>
                        <a:t>0.27</a:t>
                      </a:r>
                      <a:endParaRPr lang="en-US" sz="2400" dirty="0">
                        <a:solidFill>
                          <a:schemeClr val="tx1"/>
                        </a:solidFill>
                        <a:effectLst/>
                        <a:latin typeface="Arial"/>
                        <a:ea typeface="Times New Roman"/>
                        <a:cs typeface="Times New Roman"/>
                      </a:endParaRPr>
                    </a:p>
                  </a:txBody>
                  <a:tcPr marL="19050" marR="19050" marT="18791" marB="18791" anchor="ctr"/>
                </a:tc>
                <a:tc>
                  <a:txBody>
                    <a:bodyPr/>
                    <a:lstStyle/>
                    <a:p>
                      <a:pPr marL="0" marR="0" algn="ctr">
                        <a:lnSpc>
                          <a:spcPct val="115000"/>
                        </a:lnSpc>
                        <a:spcBef>
                          <a:spcPts val="0"/>
                        </a:spcBef>
                        <a:spcAft>
                          <a:spcPts val="0"/>
                        </a:spcAft>
                      </a:pPr>
                      <a:r>
                        <a:rPr lang="en-US" sz="2400" dirty="0">
                          <a:solidFill>
                            <a:schemeClr val="tx1"/>
                          </a:solidFill>
                          <a:effectLst/>
                        </a:rPr>
                        <a:t>0.14</a:t>
                      </a:r>
                      <a:endParaRPr lang="en-US" sz="2400" dirty="0">
                        <a:solidFill>
                          <a:schemeClr val="tx1"/>
                        </a:solidFill>
                        <a:effectLst/>
                        <a:latin typeface="Arial"/>
                        <a:ea typeface="Times New Roman"/>
                        <a:cs typeface="Times New Roman"/>
                      </a:endParaRPr>
                    </a:p>
                  </a:txBody>
                  <a:tcPr marL="19050" marR="19050" marT="18791" marB="18791" anchor="ctr"/>
                </a:tc>
                <a:tc>
                  <a:txBody>
                    <a:bodyPr/>
                    <a:lstStyle/>
                    <a:p>
                      <a:pPr marL="0" marR="0" algn="ctr">
                        <a:lnSpc>
                          <a:spcPct val="115000"/>
                        </a:lnSpc>
                        <a:spcBef>
                          <a:spcPts val="0"/>
                        </a:spcBef>
                        <a:spcAft>
                          <a:spcPts val="0"/>
                        </a:spcAft>
                      </a:pPr>
                      <a:r>
                        <a:rPr lang="en-US" sz="2400" dirty="0">
                          <a:solidFill>
                            <a:schemeClr val="tx1"/>
                          </a:solidFill>
                          <a:effectLst/>
                        </a:rPr>
                        <a:t>Variance</a:t>
                      </a:r>
                      <a:endParaRPr lang="en-US" sz="2400" dirty="0">
                        <a:solidFill>
                          <a:schemeClr val="tx1"/>
                        </a:solidFill>
                        <a:effectLst/>
                        <a:latin typeface="Arial"/>
                        <a:ea typeface="Times New Roman"/>
                        <a:cs typeface="Times New Roman"/>
                      </a:endParaRPr>
                    </a:p>
                  </a:txBody>
                  <a:tcPr marL="19050" marR="19050" marT="0" marB="0"/>
                </a:tc>
                <a:tc>
                  <a:txBody>
                    <a:bodyPr/>
                    <a:lstStyle/>
                    <a:p>
                      <a:pPr marL="0" marR="0" algn="ctr">
                        <a:lnSpc>
                          <a:spcPct val="115000"/>
                        </a:lnSpc>
                        <a:spcBef>
                          <a:spcPts val="0"/>
                        </a:spcBef>
                        <a:spcAft>
                          <a:spcPts val="0"/>
                        </a:spcAft>
                      </a:pPr>
                      <a:r>
                        <a:rPr lang="en-US" sz="2400" dirty="0">
                          <a:solidFill>
                            <a:schemeClr val="tx1"/>
                          </a:solidFill>
                          <a:effectLst/>
                        </a:rPr>
                        <a:t>8.9</a:t>
                      </a:r>
                      <a:endParaRPr lang="en-US" sz="2400" dirty="0">
                        <a:solidFill>
                          <a:schemeClr val="tx1"/>
                        </a:solidFill>
                        <a:effectLst/>
                        <a:latin typeface="Arial"/>
                        <a:ea typeface="Times New Roman"/>
                        <a:cs typeface="Times New Roman"/>
                      </a:endParaRPr>
                    </a:p>
                  </a:txBody>
                  <a:tcPr marL="19050" marR="19050" marT="0" marB="0" anchor="ctr"/>
                </a:tc>
                <a:tc>
                  <a:txBody>
                    <a:bodyPr/>
                    <a:lstStyle/>
                    <a:p>
                      <a:pPr marL="0" marR="0" algn="ctr">
                        <a:lnSpc>
                          <a:spcPct val="115000"/>
                        </a:lnSpc>
                        <a:spcBef>
                          <a:spcPts val="0"/>
                        </a:spcBef>
                        <a:spcAft>
                          <a:spcPts val="0"/>
                        </a:spcAft>
                      </a:pPr>
                      <a:r>
                        <a:rPr lang="en-US" sz="2400" dirty="0">
                          <a:solidFill>
                            <a:schemeClr val="tx1"/>
                          </a:solidFill>
                          <a:effectLst/>
                        </a:rPr>
                        <a:t>2.3</a:t>
                      </a:r>
                      <a:endParaRPr lang="en-US" sz="2400" dirty="0">
                        <a:solidFill>
                          <a:schemeClr val="tx1"/>
                        </a:solidFill>
                        <a:effectLst/>
                        <a:latin typeface="Arial"/>
                        <a:ea typeface="Times New Roman"/>
                        <a:cs typeface="Times New Roman"/>
                      </a:endParaRPr>
                    </a:p>
                  </a:txBody>
                  <a:tcPr marL="19050" marR="19050" marT="0" marB="0" anchor="ctr"/>
                </a:tc>
                <a:extLst>
                  <a:ext uri="{0D108BD9-81ED-4DB2-BD59-A6C34878D82A}">
                    <a16:rowId xmlns:a16="http://schemas.microsoft.com/office/drawing/2014/main" val="10001"/>
                  </a:ext>
                </a:extLst>
              </a:tr>
              <a:tr h="590979">
                <a:tc>
                  <a:txBody>
                    <a:bodyPr/>
                    <a:lstStyle/>
                    <a:p>
                      <a:pPr marL="0" marR="0">
                        <a:lnSpc>
                          <a:spcPct val="115000"/>
                        </a:lnSpc>
                        <a:spcBef>
                          <a:spcPts val="0"/>
                        </a:spcBef>
                        <a:spcAft>
                          <a:spcPts val="0"/>
                        </a:spcAft>
                      </a:pPr>
                      <a:r>
                        <a:rPr lang="en-US" sz="2400" dirty="0">
                          <a:solidFill>
                            <a:schemeClr val="tx1"/>
                          </a:solidFill>
                          <a:effectLst/>
                        </a:rPr>
                        <a:t>Standard  Deviation</a:t>
                      </a:r>
                      <a:endParaRPr lang="en-US" sz="2400" dirty="0">
                        <a:solidFill>
                          <a:schemeClr val="tx1"/>
                        </a:solidFill>
                        <a:effectLst/>
                        <a:latin typeface="Arial"/>
                        <a:ea typeface="Times New Roman"/>
                        <a:cs typeface="Times New Roman"/>
                      </a:endParaRPr>
                    </a:p>
                  </a:txBody>
                  <a:tcPr marL="19050" marR="19050" marT="18791" marB="18791"/>
                </a:tc>
                <a:tc>
                  <a:txBody>
                    <a:bodyPr/>
                    <a:lstStyle/>
                    <a:p>
                      <a:pPr marL="0" marR="0" algn="ctr">
                        <a:lnSpc>
                          <a:spcPct val="115000"/>
                        </a:lnSpc>
                        <a:spcBef>
                          <a:spcPts val="0"/>
                        </a:spcBef>
                        <a:spcAft>
                          <a:spcPts val="0"/>
                        </a:spcAft>
                      </a:pPr>
                      <a:r>
                        <a:rPr lang="en-US" sz="2400" dirty="0">
                          <a:solidFill>
                            <a:schemeClr val="tx1"/>
                          </a:solidFill>
                          <a:effectLst/>
                        </a:rPr>
                        <a:t>2.98</a:t>
                      </a:r>
                      <a:endParaRPr lang="en-US" sz="2400" dirty="0">
                        <a:solidFill>
                          <a:schemeClr val="tx1"/>
                        </a:solidFill>
                        <a:effectLst/>
                        <a:latin typeface="Arial"/>
                        <a:ea typeface="Times New Roman"/>
                        <a:cs typeface="Times New Roman"/>
                      </a:endParaRPr>
                    </a:p>
                  </a:txBody>
                  <a:tcPr marL="19050" marR="19050" marT="18791" marB="18791" anchor="ctr"/>
                </a:tc>
                <a:tc>
                  <a:txBody>
                    <a:bodyPr/>
                    <a:lstStyle/>
                    <a:p>
                      <a:pPr marL="0" marR="0" algn="ctr">
                        <a:lnSpc>
                          <a:spcPct val="115000"/>
                        </a:lnSpc>
                        <a:spcBef>
                          <a:spcPts val="0"/>
                        </a:spcBef>
                        <a:spcAft>
                          <a:spcPts val="0"/>
                        </a:spcAft>
                      </a:pPr>
                      <a:r>
                        <a:rPr lang="en-US" sz="2400" dirty="0">
                          <a:solidFill>
                            <a:schemeClr val="tx1"/>
                          </a:solidFill>
                          <a:effectLst/>
                        </a:rPr>
                        <a:t>1.53</a:t>
                      </a:r>
                      <a:endParaRPr lang="en-US" sz="2400" dirty="0">
                        <a:solidFill>
                          <a:schemeClr val="tx1"/>
                        </a:solidFill>
                        <a:effectLst/>
                        <a:latin typeface="Arial"/>
                        <a:ea typeface="Times New Roman"/>
                        <a:cs typeface="Times New Roman"/>
                      </a:endParaRPr>
                    </a:p>
                  </a:txBody>
                  <a:tcPr marL="19050" marR="19050" marT="18791" marB="18791" anchor="ctr"/>
                </a:tc>
                <a:tc>
                  <a:txBody>
                    <a:bodyPr/>
                    <a:lstStyle/>
                    <a:p>
                      <a:pPr marL="0" marR="0" algn="ctr">
                        <a:lnSpc>
                          <a:spcPct val="115000"/>
                        </a:lnSpc>
                        <a:spcBef>
                          <a:spcPts val="0"/>
                        </a:spcBef>
                        <a:spcAft>
                          <a:spcPts val="0"/>
                        </a:spcAft>
                      </a:pPr>
                      <a:r>
                        <a:rPr lang="en-US" sz="2400" dirty="0">
                          <a:solidFill>
                            <a:schemeClr val="tx1"/>
                          </a:solidFill>
                          <a:effectLst/>
                        </a:rPr>
                        <a:t>Range</a:t>
                      </a:r>
                      <a:endParaRPr lang="en-US" sz="2400" dirty="0">
                        <a:solidFill>
                          <a:schemeClr val="tx1"/>
                        </a:solidFill>
                        <a:effectLst/>
                        <a:latin typeface="Arial"/>
                        <a:ea typeface="Times New Roman"/>
                        <a:cs typeface="Times New Roman"/>
                      </a:endParaRPr>
                    </a:p>
                  </a:txBody>
                  <a:tcPr marL="19050" marR="19050" marT="0" marB="0"/>
                </a:tc>
                <a:tc>
                  <a:txBody>
                    <a:bodyPr/>
                    <a:lstStyle/>
                    <a:p>
                      <a:pPr marL="0" marR="0" algn="ctr">
                        <a:lnSpc>
                          <a:spcPct val="115000"/>
                        </a:lnSpc>
                        <a:spcBef>
                          <a:spcPts val="0"/>
                        </a:spcBef>
                        <a:spcAft>
                          <a:spcPts val="0"/>
                        </a:spcAft>
                      </a:pPr>
                      <a:r>
                        <a:rPr lang="en-US" sz="2400" dirty="0">
                          <a:solidFill>
                            <a:schemeClr val="tx1"/>
                          </a:solidFill>
                          <a:effectLst/>
                        </a:rPr>
                        <a:t>9.0</a:t>
                      </a:r>
                      <a:endParaRPr lang="en-US" sz="2400" dirty="0">
                        <a:solidFill>
                          <a:schemeClr val="tx1"/>
                        </a:solidFill>
                        <a:effectLst/>
                        <a:latin typeface="Arial"/>
                        <a:ea typeface="Times New Roman"/>
                        <a:cs typeface="Times New Roman"/>
                      </a:endParaRPr>
                    </a:p>
                  </a:txBody>
                  <a:tcPr marL="19050" marR="19050" marT="0" marB="0" anchor="ctr"/>
                </a:tc>
                <a:tc>
                  <a:txBody>
                    <a:bodyPr/>
                    <a:lstStyle/>
                    <a:p>
                      <a:pPr marL="0" marR="0" algn="ctr">
                        <a:lnSpc>
                          <a:spcPct val="115000"/>
                        </a:lnSpc>
                        <a:spcBef>
                          <a:spcPts val="0"/>
                        </a:spcBef>
                        <a:spcAft>
                          <a:spcPts val="0"/>
                        </a:spcAft>
                      </a:pPr>
                      <a:r>
                        <a:rPr lang="en-US" sz="2400" dirty="0">
                          <a:solidFill>
                            <a:schemeClr val="tx1"/>
                          </a:solidFill>
                          <a:effectLst/>
                        </a:rPr>
                        <a:t>8.0</a:t>
                      </a:r>
                      <a:endParaRPr lang="en-US" sz="2400" dirty="0">
                        <a:solidFill>
                          <a:schemeClr val="tx1"/>
                        </a:solidFill>
                        <a:effectLst/>
                        <a:latin typeface="Arial"/>
                        <a:ea typeface="Times New Roman"/>
                        <a:cs typeface="Times New Roman"/>
                      </a:endParaRPr>
                    </a:p>
                  </a:txBody>
                  <a:tcPr marL="19050" marR="19050" marT="0" marB="0" anchor="ctr"/>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912391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7992" y="192207"/>
            <a:ext cx="8001000" cy="533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sz="3400" b="1" dirty="0">
                <a:latin typeface="+mn-lt"/>
              </a:rPr>
              <a:t>Direct Commands for Descriptive Statistics </a:t>
            </a:r>
          </a:p>
        </p:txBody>
      </p:sp>
      <p:graphicFrame>
        <p:nvGraphicFramePr>
          <p:cNvPr id="3" name="Content Placeholder 6"/>
          <p:cNvGraphicFramePr>
            <a:graphicFrameLocks/>
          </p:cNvGraphicFramePr>
          <p:nvPr>
            <p:extLst>
              <p:ext uri="{D42A27DB-BD31-4B8C-83A1-F6EECF244321}">
                <p14:modId xmlns:p14="http://schemas.microsoft.com/office/powerpoint/2010/main" val="2587931426"/>
              </p:ext>
            </p:extLst>
          </p:nvPr>
        </p:nvGraphicFramePr>
        <p:xfrm>
          <a:off x="426493" y="1207716"/>
          <a:ext cx="8162499" cy="1903095"/>
        </p:xfrm>
        <a:graphic>
          <a:graphicData uri="http://schemas.openxmlformats.org/drawingml/2006/table">
            <a:tbl>
              <a:tblPr firstRow="1" firstCol="1" lastRow="1" lastCol="1" bandRow="1" bandCol="1">
                <a:tableStyleId>{5940675A-B579-460E-94D1-54222C63F5DA}</a:tableStyleId>
              </a:tblPr>
              <a:tblGrid>
                <a:gridCol w="8162499">
                  <a:extLst>
                    <a:ext uri="{9D8B030D-6E8A-4147-A177-3AD203B41FA5}">
                      <a16:colId xmlns:a16="http://schemas.microsoft.com/office/drawing/2014/main" val="20000"/>
                    </a:ext>
                  </a:extLst>
                </a:gridCol>
              </a:tblGrid>
              <a:tr h="1577975">
                <a:tc>
                  <a:txBody>
                    <a:bodyPr/>
                    <a:lstStyle/>
                    <a:p>
                      <a:pPr marL="0" marR="0" algn="just">
                        <a:lnSpc>
                          <a:spcPct val="115000"/>
                        </a:lnSpc>
                        <a:spcBef>
                          <a:spcPts val="0"/>
                        </a:spcBef>
                        <a:spcAft>
                          <a:spcPts val="0"/>
                        </a:spcAft>
                      </a:pPr>
                      <a:r>
                        <a:rPr lang="en-US" sz="2200" b="1" dirty="0">
                          <a:effectLst/>
                        </a:rPr>
                        <a:t>Exhibit 4.8. </a:t>
                      </a:r>
                      <a:r>
                        <a:rPr lang="en-US" sz="2200" dirty="0">
                          <a:effectLst/>
                        </a:rPr>
                        <a:t>Use retail.sav » Menu bar » </a:t>
                      </a:r>
                      <a:r>
                        <a:rPr lang="en-US" sz="2200" dirty="0" err="1">
                          <a:effectLst/>
                        </a:rPr>
                        <a:t>analyse</a:t>
                      </a:r>
                      <a:r>
                        <a:rPr lang="en-US" sz="2200" dirty="0">
                          <a:effectLst/>
                        </a:rPr>
                        <a:t> » Descriptive statistics »  Descriptives » Select Price, Variety, Promotion, Staff service, Overall satisfaction and Display and transfer to the right-handed variable(s) box » Options » (select) Mean, Sum, Std. deviation, Variance, Range, S.E.</a:t>
                      </a:r>
                      <a:r>
                        <a:rPr lang="en-US" sz="2200" baseline="0" dirty="0">
                          <a:effectLst/>
                        </a:rPr>
                        <a:t> mean, </a:t>
                      </a:r>
                      <a:r>
                        <a:rPr lang="en-US" sz="2200" dirty="0" err="1">
                          <a:effectLst/>
                        </a:rPr>
                        <a:t>Skewness</a:t>
                      </a:r>
                      <a:r>
                        <a:rPr lang="en-US" sz="2200" dirty="0">
                          <a:effectLst/>
                        </a:rPr>
                        <a:t> and Kurtosis » Variable list » Click </a:t>
                      </a:r>
                      <a:r>
                        <a:rPr lang="en-US" sz="2200" i="1" dirty="0">
                          <a:effectLst/>
                        </a:rPr>
                        <a:t>OK                                      </a:t>
                      </a:r>
                      <a:endParaRPr lang="en-US" sz="220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364176"/>
            <a:ext cx="3581400" cy="27432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330839"/>
            <a:ext cx="3505200" cy="277653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044361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6"/>
          <p:cNvGraphicFramePr>
            <a:graphicFrameLocks/>
          </p:cNvGraphicFramePr>
          <p:nvPr>
            <p:extLst>
              <p:ext uri="{D42A27DB-BD31-4B8C-83A1-F6EECF244321}">
                <p14:modId xmlns:p14="http://schemas.microsoft.com/office/powerpoint/2010/main" val="1727985998"/>
              </p:ext>
            </p:extLst>
          </p:nvPr>
        </p:nvGraphicFramePr>
        <p:xfrm>
          <a:off x="1100920" y="1563042"/>
          <a:ext cx="7772399" cy="4343886"/>
        </p:xfrm>
        <a:graphic>
          <a:graphicData uri="http://schemas.openxmlformats.org/drawingml/2006/table">
            <a:tbl>
              <a:tblPr>
                <a:tableStyleId>{5940675A-B579-460E-94D1-54222C63F5DA}</a:tableStyleId>
              </a:tblPr>
              <a:tblGrid>
                <a:gridCol w="1524666">
                  <a:extLst>
                    <a:ext uri="{9D8B030D-6E8A-4147-A177-3AD203B41FA5}">
                      <a16:colId xmlns:a16="http://schemas.microsoft.com/office/drawing/2014/main" val="20000"/>
                    </a:ext>
                  </a:extLst>
                </a:gridCol>
                <a:gridCol w="980259">
                  <a:extLst>
                    <a:ext uri="{9D8B030D-6E8A-4147-A177-3AD203B41FA5}">
                      <a16:colId xmlns:a16="http://schemas.microsoft.com/office/drawing/2014/main" val="20001"/>
                    </a:ext>
                  </a:extLst>
                </a:gridCol>
                <a:gridCol w="1038589">
                  <a:extLst>
                    <a:ext uri="{9D8B030D-6E8A-4147-A177-3AD203B41FA5}">
                      <a16:colId xmlns:a16="http://schemas.microsoft.com/office/drawing/2014/main" val="20002"/>
                    </a:ext>
                  </a:extLst>
                </a:gridCol>
                <a:gridCol w="1180886">
                  <a:extLst>
                    <a:ext uri="{9D8B030D-6E8A-4147-A177-3AD203B41FA5}">
                      <a16:colId xmlns:a16="http://schemas.microsoft.com/office/drawing/2014/main" val="20003"/>
                    </a:ext>
                  </a:extLst>
                </a:gridCol>
                <a:gridCol w="860645">
                  <a:extLst>
                    <a:ext uri="{9D8B030D-6E8A-4147-A177-3AD203B41FA5}">
                      <a16:colId xmlns:a16="http://schemas.microsoft.com/office/drawing/2014/main" val="20004"/>
                    </a:ext>
                  </a:extLst>
                </a:gridCol>
                <a:gridCol w="1166589">
                  <a:extLst>
                    <a:ext uri="{9D8B030D-6E8A-4147-A177-3AD203B41FA5}">
                      <a16:colId xmlns:a16="http://schemas.microsoft.com/office/drawing/2014/main" val="20005"/>
                    </a:ext>
                  </a:extLst>
                </a:gridCol>
                <a:gridCol w="1020765">
                  <a:extLst>
                    <a:ext uri="{9D8B030D-6E8A-4147-A177-3AD203B41FA5}">
                      <a16:colId xmlns:a16="http://schemas.microsoft.com/office/drawing/2014/main" val="20006"/>
                    </a:ext>
                  </a:extLst>
                </a:gridCol>
              </a:tblGrid>
              <a:tr h="594916">
                <a:tc>
                  <a:txBody>
                    <a:bodyPr/>
                    <a:lstStyle/>
                    <a:p>
                      <a:pPr marL="0" marR="0" algn="ctr">
                        <a:lnSpc>
                          <a:spcPct val="115000"/>
                        </a:lnSpc>
                        <a:spcBef>
                          <a:spcPts val="0"/>
                        </a:spcBef>
                        <a:spcAft>
                          <a:spcPts val="0"/>
                        </a:spcAft>
                      </a:pPr>
                      <a:r>
                        <a:rPr lang="en-US" sz="2000" dirty="0">
                          <a:solidFill>
                            <a:schemeClr val="tx1"/>
                          </a:solidFill>
                          <a:effectLst/>
                        </a:rPr>
                        <a:t>Statistics</a:t>
                      </a:r>
                      <a:endParaRPr lang="en-US" sz="2000" dirty="0">
                        <a:solidFill>
                          <a:schemeClr val="tx1"/>
                        </a:solidFill>
                        <a:effectLst/>
                        <a:latin typeface="Arial"/>
                        <a:ea typeface="Times New Roman"/>
                        <a:cs typeface="Times New Roman"/>
                      </a:endParaRPr>
                    </a:p>
                  </a:txBody>
                  <a:tcPr marL="19050" marR="19050" marT="18918" marB="18918"/>
                </a:tc>
                <a:tc>
                  <a:txBody>
                    <a:bodyPr/>
                    <a:lstStyle/>
                    <a:p>
                      <a:pPr marL="0" marR="0" algn="ctr">
                        <a:lnSpc>
                          <a:spcPct val="115000"/>
                        </a:lnSpc>
                        <a:spcBef>
                          <a:spcPts val="0"/>
                        </a:spcBef>
                        <a:spcAft>
                          <a:spcPts val="0"/>
                        </a:spcAft>
                      </a:pPr>
                      <a:r>
                        <a:rPr lang="en-US" sz="2000" dirty="0">
                          <a:solidFill>
                            <a:schemeClr val="tx1"/>
                          </a:solidFill>
                          <a:effectLst/>
                        </a:rPr>
                        <a:t>Price</a:t>
                      </a:r>
                      <a:endParaRPr lang="en-US" sz="2000" dirty="0">
                        <a:solidFill>
                          <a:schemeClr val="tx1"/>
                        </a:solidFill>
                        <a:effectLst/>
                        <a:latin typeface="Arial"/>
                        <a:ea typeface="Times New Roman"/>
                        <a:cs typeface="Times New Roman"/>
                      </a:endParaRPr>
                    </a:p>
                  </a:txBody>
                  <a:tcPr marL="19050" marR="19050" marT="18918" marB="18918" anchor="b"/>
                </a:tc>
                <a:tc>
                  <a:txBody>
                    <a:bodyPr/>
                    <a:lstStyle/>
                    <a:p>
                      <a:pPr marL="0" marR="0" algn="ctr">
                        <a:lnSpc>
                          <a:spcPct val="115000"/>
                        </a:lnSpc>
                        <a:spcBef>
                          <a:spcPts val="0"/>
                        </a:spcBef>
                        <a:spcAft>
                          <a:spcPts val="0"/>
                        </a:spcAft>
                      </a:pPr>
                      <a:r>
                        <a:rPr lang="en-US" sz="2000" dirty="0">
                          <a:solidFill>
                            <a:schemeClr val="tx1"/>
                          </a:solidFill>
                          <a:effectLst/>
                        </a:rPr>
                        <a:t>Variety</a:t>
                      </a:r>
                      <a:endParaRPr lang="en-US" sz="2000" dirty="0">
                        <a:solidFill>
                          <a:schemeClr val="tx1"/>
                        </a:solidFill>
                        <a:effectLst/>
                        <a:latin typeface="Arial"/>
                        <a:ea typeface="Times New Roman"/>
                        <a:cs typeface="Times New Roman"/>
                      </a:endParaRPr>
                    </a:p>
                  </a:txBody>
                  <a:tcPr marL="19050" marR="19050" marT="18918" marB="18918" anchor="b"/>
                </a:tc>
                <a:tc>
                  <a:txBody>
                    <a:bodyPr/>
                    <a:lstStyle/>
                    <a:p>
                      <a:pPr marL="0" marR="0" algn="ctr">
                        <a:lnSpc>
                          <a:spcPct val="115000"/>
                        </a:lnSpc>
                        <a:spcBef>
                          <a:spcPts val="0"/>
                        </a:spcBef>
                        <a:spcAft>
                          <a:spcPts val="0"/>
                        </a:spcAft>
                      </a:pPr>
                      <a:r>
                        <a:rPr lang="en-US" sz="2000" dirty="0">
                          <a:solidFill>
                            <a:schemeClr val="tx1"/>
                          </a:solidFill>
                          <a:effectLst/>
                        </a:rPr>
                        <a:t>Promotion</a:t>
                      </a:r>
                      <a:endParaRPr lang="en-US" sz="2000" dirty="0">
                        <a:solidFill>
                          <a:schemeClr val="tx1"/>
                        </a:solidFill>
                        <a:effectLst/>
                        <a:latin typeface="Arial"/>
                        <a:ea typeface="Times New Roman"/>
                        <a:cs typeface="Times New Roman"/>
                      </a:endParaRPr>
                    </a:p>
                  </a:txBody>
                  <a:tcPr marL="19050" marR="19050" marT="18918" marB="18918" anchor="b"/>
                </a:tc>
                <a:tc>
                  <a:txBody>
                    <a:bodyPr/>
                    <a:lstStyle/>
                    <a:p>
                      <a:pPr marL="0" marR="0" algn="ctr">
                        <a:lnSpc>
                          <a:spcPct val="115000"/>
                        </a:lnSpc>
                        <a:spcBef>
                          <a:spcPts val="0"/>
                        </a:spcBef>
                        <a:spcAft>
                          <a:spcPts val="0"/>
                        </a:spcAft>
                      </a:pPr>
                      <a:r>
                        <a:rPr lang="en-US" sz="2000" dirty="0">
                          <a:solidFill>
                            <a:schemeClr val="tx1"/>
                          </a:solidFill>
                          <a:effectLst/>
                        </a:rPr>
                        <a:t>Staff Service</a:t>
                      </a:r>
                      <a:endParaRPr lang="en-US" sz="2000" dirty="0">
                        <a:solidFill>
                          <a:schemeClr val="tx1"/>
                        </a:solidFill>
                        <a:effectLst/>
                        <a:latin typeface="Arial"/>
                        <a:ea typeface="Times New Roman"/>
                        <a:cs typeface="Times New Roman"/>
                      </a:endParaRPr>
                    </a:p>
                  </a:txBody>
                  <a:tcPr marL="19050" marR="19050" marT="18918" marB="18918" anchor="b"/>
                </a:tc>
                <a:tc>
                  <a:txBody>
                    <a:bodyPr/>
                    <a:lstStyle/>
                    <a:p>
                      <a:pPr marL="0" marR="0" algn="ctr">
                        <a:lnSpc>
                          <a:spcPct val="115000"/>
                        </a:lnSpc>
                        <a:spcBef>
                          <a:spcPts val="0"/>
                        </a:spcBef>
                        <a:spcAft>
                          <a:spcPts val="0"/>
                        </a:spcAft>
                      </a:pPr>
                      <a:r>
                        <a:rPr lang="en-US" sz="2000" dirty="0">
                          <a:solidFill>
                            <a:schemeClr val="tx1"/>
                          </a:solidFill>
                          <a:effectLst/>
                        </a:rPr>
                        <a:t>Overall</a:t>
                      </a:r>
                      <a:endParaRPr lang="en-US" sz="2000" dirty="0">
                        <a:solidFill>
                          <a:schemeClr val="tx1"/>
                        </a:solidFill>
                        <a:effectLst/>
                        <a:latin typeface="Arial"/>
                        <a:ea typeface="Times New Roman"/>
                        <a:cs typeface="Times New Roman"/>
                      </a:endParaRPr>
                    </a:p>
                  </a:txBody>
                  <a:tcPr marL="19050" marR="19050" marT="18918" marB="18918" anchor="b"/>
                </a:tc>
                <a:tc>
                  <a:txBody>
                    <a:bodyPr/>
                    <a:lstStyle/>
                    <a:p>
                      <a:pPr marL="0" marR="0" algn="ctr">
                        <a:lnSpc>
                          <a:spcPct val="115000"/>
                        </a:lnSpc>
                        <a:spcBef>
                          <a:spcPts val="0"/>
                        </a:spcBef>
                        <a:spcAft>
                          <a:spcPts val="0"/>
                        </a:spcAft>
                      </a:pPr>
                      <a:r>
                        <a:rPr lang="en-US" sz="2000" dirty="0">
                          <a:solidFill>
                            <a:schemeClr val="tx1"/>
                          </a:solidFill>
                          <a:effectLst/>
                        </a:rPr>
                        <a:t>Display</a:t>
                      </a:r>
                      <a:endParaRPr lang="en-US" sz="2000" dirty="0">
                        <a:solidFill>
                          <a:schemeClr val="tx1"/>
                        </a:solidFill>
                        <a:effectLst/>
                        <a:latin typeface="Arial"/>
                        <a:ea typeface="Times New Roman"/>
                        <a:cs typeface="Times New Roman"/>
                      </a:endParaRPr>
                    </a:p>
                  </a:txBody>
                  <a:tcPr marL="19050" marR="19050" marT="0" marB="0"/>
                </a:tc>
                <a:extLst>
                  <a:ext uri="{0D108BD9-81ED-4DB2-BD59-A6C34878D82A}">
                    <a16:rowId xmlns:a16="http://schemas.microsoft.com/office/drawing/2014/main" val="10000"/>
                  </a:ext>
                </a:extLst>
              </a:tr>
              <a:tr h="316375">
                <a:tc>
                  <a:txBody>
                    <a:bodyPr/>
                    <a:lstStyle/>
                    <a:p>
                      <a:pPr marL="0" marR="0">
                        <a:lnSpc>
                          <a:spcPct val="115000"/>
                        </a:lnSpc>
                        <a:spcBef>
                          <a:spcPts val="0"/>
                        </a:spcBef>
                        <a:spcAft>
                          <a:spcPts val="0"/>
                        </a:spcAft>
                      </a:pPr>
                      <a:r>
                        <a:rPr lang="en-US" sz="2000" dirty="0">
                          <a:solidFill>
                            <a:schemeClr val="tx1"/>
                          </a:solidFill>
                          <a:effectLst/>
                        </a:rPr>
                        <a:t>Range</a:t>
                      </a:r>
                      <a:endParaRPr lang="en-US" sz="2000" dirty="0">
                        <a:solidFill>
                          <a:schemeClr val="tx1"/>
                        </a:solidFill>
                        <a:effectLst/>
                        <a:latin typeface="Arial"/>
                        <a:ea typeface="Times New Roman"/>
                        <a:cs typeface="Times New Roman"/>
                      </a:endParaRPr>
                    </a:p>
                  </a:txBody>
                  <a:tcPr marL="19050" marR="19050" marT="18918" marB="18918"/>
                </a:tc>
                <a:tc>
                  <a:txBody>
                    <a:bodyPr/>
                    <a:lstStyle/>
                    <a:p>
                      <a:pPr marL="0" marR="0" algn="ctr">
                        <a:lnSpc>
                          <a:spcPct val="115000"/>
                        </a:lnSpc>
                        <a:spcBef>
                          <a:spcPts val="0"/>
                        </a:spcBef>
                        <a:spcAft>
                          <a:spcPts val="0"/>
                        </a:spcAft>
                      </a:pPr>
                      <a:r>
                        <a:rPr lang="en-US" sz="2000" dirty="0">
                          <a:solidFill>
                            <a:schemeClr val="tx1"/>
                          </a:solidFill>
                          <a:effectLst/>
                        </a:rPr>
                        <a:t>9</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9</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9</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9</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8</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9</a:t>
                      </a:r>
                      <a:endParaRPr lang="en-US" sz="2000" dirty="0">
                        <a:solidFill>
                          <a:schemeClr val="tx1"/>
                        </a:solidFill>
                        <a:effectLst/>
                        <a:latin typeface="Arial"/>
                        <a:ea typeface="Times New Roman"/>
                        <a:cs typeface="Times New Roman"/>
                      </a:endParaRPr>
                    </a:p>
                  </a:txBody>
                  <a:tcPr marL="19050" marR="19050" marT="0" marB="0" anchor="ctr"/>
                </a:tc>
                <a:extLst>
                  <a:ext uri="{0D108BD9-81ED-4DB2-BD59-A6C34878D82A}">
                    <a16:rowId xmlns:a16="http://schemas.microsoft.com/office/drawing/2014/main" val="10001"/>
                  </a:ext>
                </a:extLst>
              </a:tr>
              <a:tr h="316375">
                <a:tc>
                  <a:txBody>
                    <a:bodyPr/>
                    <a:lstStyle/>
                    <a:p>
                      <a:pPr marL="0" marR="0">
                        <a:lnSpc>
                          <a:spcPct val="115000"/>
                        </a:lnSpc>
                        <a:spcBef>
                          <a:spcPts val="0"/>
                        </a:spcBef>
                        <a:spcAft>
                          <a:spcPts val="0"/>
                        </a:spcAft>
                      </a:pPr>
                      <a:r>
                        <a:rPr lang="en-US" sz="2000" dirty="0">
                          <a:solidFill>
                            <a:schemeClr val="tx1"/>
                          </a:solidFill>
                          <a:effectLst/>
                        </a:rPr>
                        <a:t>Sum</a:t>
                      </a:r>
                      <a:endParaRPr lang="en-US" sz="2000" dirty="0">
                        <a:solidFill>
                          <a:schemeClr val="tx1"/>
                        </a:solidFill>
                        <a:effectLst/>
                        <a:latin typeface="Arial"/>
                        <a:ea typeface="Times New Roman"/>
                        <a:cs typeface="Times New Roman"/>
                      </a:endParaRPr>
                    </a:p>
                  </a:txBody>
                  <a:tcPr marL="19050" marR="19050" marT="18918" marB="18918"/>
                </a:tc>
                <a:tc>
                  <a:txBody>
                    <a:bodyPr/>
                    <a:lstStyle/>
                    <a:p>
                      <a:pPr marL="0" marR="0" algn="ctr">
                        <a:lnSpc>
                          <a:spcPct val="115000"/>
                        </a:lnSpc>
                        <a:spcBef>
                          <a:spcPts val="0"/>
                        </a:spcBef>
                        <a:spcAft>
                          <a:spcPts val="0"/>
                        </a:spcAft>
                      </a:pPr>
                      <a:r>
                        <a:rPr lang="en-US" sz="2000" dirty="0">
                          <a:solidFill>
                            <a:schemeClr val="tx1"/>
                          </a:solidFill>
                          <a:effectLst/>
                        </a:rPr>
                        <a:t>679</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532</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876</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627</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609</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649</a:t>
                      </a:r>
                      <a:endParaRPr lang="en-US" sz="2000" dirty="0">
                        <a:solidFill>
                          <a:schemeClr val="tx1"/>
                        </a:solidFill>
                        <a:effectLst/>
                        <a:latin typeface="Arial"/>
                        <a:ea typeface="Times New Roman"/>
                        <a:cs typeface="Times New Roman"/>
                      </a:endParaRPr>
                    </a:p>
                  </a:txBody>
                  <a:tcPr marL="19050" marR="19050" marT="0" marB="0" anchor="ctr"/>
                </a:tc>
                <a:extLst>
                  <a:ext uri="{0D108BD9-81ED-4DB2-BD59-A6C34878D82A}">
                    <a16:rowId xmlns:a16="http://schemas.microsoft.com/office/drawing/2014/main" val="10002"/>
                  </a:ext>
                </a:extLst>
              </a:tr>
              <a:tr h="316375">
                <a:tc>
                  <a:txBody>
                    <a:bodyPr/>
                    <a:lstStyle/>
                    <a:p>
                      <a:pPr marL="0" marR="0">
                        <a:lnSpc>
                          <a:spcPct val="115000"/>
                        </a:lnSpc>
                        <a:spcBef>
                          <a:spcPts val="0"/>
                        </a:spcBef>
                        <a:spcAft>
                          <a:spcPts val="0"/>
                        </a:spcAft>
                      </a:pPr>
                      <a:r>
                        <a:rPr lang="en-US" sz="2000" dirty="0">
                          <a:solidFill>
                            <a:schemeClr val="tx1"/>
                          </a:solidFill>
                          <a:effectLst/>
                        </a:rPr>
                        <a:t>Mean</a:t>
                      </a:r>
                      <a:endParaRPr lang="en-US" sz="2000" dirty="0">
                        <a:solidFill>
                          <a:schemeClr val="tx1"/>
                        </a:solidFill>
                        <a:effectLst/>
                        <a:latin typeface="Arial"/>
                        <a:ea typeface="Times New Roman"/>
                        <a:cs typeface="Times New Roman"/>
                      </a:endParaRPr>
                    </a:p>
                  </a:txBody>
                  <a:tcPr marL="19050" marR="19050" marT="18918" marB="18918"/>
                </a:tc>
                <a:tc>
                  <a:txBody>
                    <a:bodyPr/>
                    <a:lstStyle/>
                    <a:p>
                      <a:pPr marL="0" marR="0" algn="ctr">
                        <a:lnSpc>
                          <a:spcPct val="115000"/>
                        </a:lnSpc>
                        <a:spcBef>
                          <a:spcPts val="0"/>
                        </a:spcBef>
                        <a:spcAft>
                          <a:spcPts val="0"/>
                        </a:spcAft>
                      </a:pPr>
                      <a:r>
                        <a:rPr lang="en-US" sz="2000" dirty="0">
                          <a:solidFill>
                            <a:schemeClr val="tx1"/>
                          </a:solidFill>
                          <a:effectLst/>
                        </a:rPr>
                        <a:t>5.65</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4.43</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7.30</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5.22</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5.07</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5.40</a:t>
                      </a:r>
                      <a:endParaRPr lang="en-US" sz="2000" dirty="0">
                        <a:solidFill>
                          <a:schemeClr val="tx1"/>
                        </a:solidFill>
                        <a:effectLst/>
                        <a:latin typeface="Arial"/>
                        <a:ea typeface="Times New Roman"/>
                        <a:cs typeface="Times New Roman"/>
                      </a:endParaRPr>
                    </a:p>
                  </a:txBody>
                  <a:tcPr marL="19050" marR="19050" marT="0" marB="0" anchor="ctr"/>
                </a:tc>
                <a:extLst>
                  <a:ext uri="{0D108BD9-81ED-4DB2-BD59-A6C34878D82A}">
                    <a16:rowId xmlns:a16="http://schemas.microsoft.com/office/drawing/2014/main" val="10003"/>
                  </a:ext>
                </a:extLst>
              </a:tr>
              <a:tr h="594916">
                <a:tc>
                  <a:txBody>
                    <a:bodyPr/>
                    <a:lstStyle/>
                    <a:p>
                      <a:pPr marL="0" marR="0">
                        <a:lnSpc>
                          <a:spcPct val="115000"/>
                        </a:lnSpc>
                        <a:spcBef>
                          <a:spcPts val="0"/>
                        </a:spcBef>
                        <a:spcAft>
                          <a:spcPts val="0"/>
                        </a:spcAft>
                      </a:pPr>
                      <a:r>
                        <a:rPr lang="en-US" sz="2000" dirty="0">
                          <a:solidFill>
                            <a:schemeClr val="tx1"/>
                          </a:solidFill>
                          <a:effectLst/>
                        </a:rPr>
                        <a:t>Standard error of mean</a:t>
                      </a:r>
                      <a:endParaRPr lang="en-US" sz="2000" dirty="0">
                        <a:solidFill>
                          <a:schemeClr val="tx1"/>
                        </a:solidFill>
                        <a:effectLst/>
                        <a:latin typeface="Arial"/>
                        <a:ea typeface="Times New Roman"/>
                        <a:cs typeface="Times New Roman"/>
                      </a:endParaRPr>
                    </a:p>
                  </a:txBody>
                  <a:tcPr marL="19050" marR="19050" marT="18918" marB="18918"/>
                </a:tc>
                <a:tc>
                  <a:txBody>
                    <a:bodyPr/>
                    <a:lstStyle/>
                    <a:p>
                      <a:pPr marL="0" marR="0" algn="ctr">
                        <a:lnSpc>
                          <a:spcPct val="115000"/>
                        </a:lnSpc>
                        <a:spcBef>
                          <a:spcPts val="0"/>
                        </a:spcBef>
                        <a:spcAft>
                          <a:spcPts val="0"/>
                        </a:spcAft>
                      </a:pPr>
                      <a:r>
                        <a:rPr lang="en-US" sz="2000" dirty="0">
                          <a:solidFill>
                            <a:schemeClr val="tx1"/>
                          </a:solidFill>
                          <a:effectLst/>
                        </a:rPr>
                        <a:t>0.233</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0.200</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0.228</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0.272</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0.140</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0.242</a:t>
                      </a:r>
                      <a:endParaRPr lang="en-US" sz="2000" dirty="0">
                        <a:solidFill>
                          <a:schemeClr val="tx1"/>
                        </a:solidFill>
                        <a:effectLst/>
                        <a:latin typeface="Arial"/>
                        <a:ea typeface="Times New Roman"/>
                        <a:cs typeface="Times New Roman"/>
                      </a:endParaRPr>
                    </a:p>
                  </a:txBody>
                  <a:tcPr marL="19050" marR="19050" marT="0" marB="0" anchor="ctr"/>
                </a:tc>
                <a:extLst>
                  <a:ext uri="{0D108BD9-81ED-4DB2-BD59-A6C34878D82A}">
                    <a16:rowId xmlns:a16="http://schemas.microsoft.com/office/drawing/2014/main" val="10004"/>
                  </a:ext>
                </a:extLst>
              </a:tr>
              <a:tr h="594916">
                <a:tc>
                  <a:txBody>
                    <a:bodyPr/>
                    <a:lstStyle/>
                    <a:p>
                      <a:pPr marL="0" marR="0">
                        <a:lnSpc>
                          <a:spcPct val="115000"/>
                        </a:lnSpc>
                        <a:spcBef>
                          <a:spcPts val="0"/>
                        </a:spcBef>
                        <a:spcAft>
                          <a:spcPts val="0"/>
                        </a:spcAft>
                      </a:pPr>
                      <a:r>
                        <a:rPr lang="en-US" sz="2000" dirty="0">
                          <a:solidFill>
                            <a:schemeClr val="tx1"/>
                          </a:solidFill>
                          <a:effectLst/>
                        </a:rPr>
                        <a:t>Standard  deviation</a:t>
                      </a:r>
                      <a:endParaRPr lang="en-US" sz="2000" dirty="0">
                        <a:solidFill>
                          <a:schemeClr val="tx1"/>
                        </a:solidFill>
                        <a:effectLst/>
                        <a:latin typeface="Arial"/>
                        <a:ea typeface="Times New Roman"/>
                        <a:cs typeface="Times New Roman"/>
                      </a:endParaRPr>
                    </a:p>
                  </a:txBody>
                  <a:tcPr marL="19050" marR="19050" marT="18918" marB="18918"/>
                </a:tc>
                <a:tc>
                  <a:txBody>
                    <a:bodyPr/>
                    <a:lstStyle/>
                    <a:p>
                      <a:pPr marL="0" marR="0" algn="ctr">
                        <a:lnSpc>
                          <a:spcPct val="115000"/>
                        </a:lnSpc>
                        <a:spcBef>
                          <a:spcPts val="0"/>
                        </a:spcBef>
                        <a:spcAft>
                          <a:spcPts val="0"/>
                        </a:spcAft>
                      </a:pPr>
                      <a:r>
                        <a:rPr lang="en-US" sz="2000" dirty="0">
                          <a:solidFill>
                            <a:schemeClr val="tx1"/>
                          </a:solidFill>
                          <a:effectLst/>
                        </a:rPr>
                        <a:t>2.56</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2.19</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2.49</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2.98</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1.53</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2.65</a:t>
                      </a:r>
                      <a:endParaRPr lang="en-US" sz="2000" dirty="0">
                        <a:solidFill>
                          <a:schemeClr val="tx1"/>
                        </a:solidFill>
                        <a:effectLst/>
                        <a:latin typeface="Arial"/>
                        <a:ea typeface="Times New Roman"/>
                        <a:cs typeface="Times New Roman"/>
                      </a:endParaRPr>
                    </a:p>
                  </a:txBody>
                  <a:tcPr marL="19050" marR="19050" marT="0" marB="0" anchor="ctr"/>
                </a:tc>
                <a:extLst>
                  <a:ext uri="{0D108BD9-81ED-4DB2-BD59-A6C34878D82A}">
                    <a16:rowId xmlns:a16="http://schemas.microsoft.com/office/drawing/2014/main" val="10005"/>
                  </a:ext>
                </a:extLst>
              </a:tr>
              <a:tr h="316375">
                <a:tc>
                  <a:txBody>
                    <a:bodyPr/>
                    <a:lstStyle/>
                    <a:p>
                      <a:pPr marL="0" marR="0">
                        <a:lnSpc>
                          <a:spcPct val="115000"/>
                        </a:lnSpc>
                        <a:spcBef>
                          <a:spcPts val="0"/>
                        </a:spcBef>
                        <a:spcAft>
                          <a:spcPts val="0"/>
                        </a:spcAft>
                      </a:pPr>
                      <a:r>
                        <a:rPr lang="en-US" sz="2000" dirty="0">
                          <a:solidFill>
                            <a:schemeClr val="tx1"/>
                          </a:solidFill>
                          <a:effectLst/>
                        </a:rPr>
                        <a:t>Variance</a:t>
                      </a:r>
                      <a:endParaRPr lang="en-US" sz="2000" dirty="0">
                        <a:solidFill>
                          <a:schemeClr val="tx1"/>
                        </a:solidFill>
                        <a:effectLst/>
                        <a:latin typeface="Arial"/>
                        <a:ea typeface="Times New Roman"/>
                        <a:cs typeface="Times New Roman"/>
                      </a:endParaRPr>
                    </a:p>
                  </a:txBody>
                  <a:tcPr marL="19050" marR="19050" marT="18918" marB="18918"/>
                </a:tc>
                <a:tc>
                  <a:txBody>
                    <a:bodyPr/>
                    <a:lstStyle/>
                    <a:p>
                      <a:pPr marL="0" marR="0" algn="ctr">
                        <a:lnSpc>
                          <a:spcPct val="115000"/>
                        </a:lnSpc>
                        <a:spcBef>
                          <a:spcPts val="0"/>
                        </a:spcBef>
                        <a:spcAft>
                          <a:spcPts val="0"/>
                        </a:spcAft>
                      </a:pPr>
                      <a:r>
                        <a:rPr lang="en-US" sz="2000" dirty="0">
                          <a:solidFill>
                            <a:schemeClr val="tx1"/>
                          </a:solidFill>
                          <a:effectLst/>
                        </a:rPr>
                        <a:t>6.56</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4.83</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6.24</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8.91</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2.35</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7.06</a:t>
                      </a:r>
                      <a:endParaRPr lang="en-US" sz="2000" dirty="0">
                        <a:solidFill>
                          <a:schemeClr val="tx1"/>
                        </a:solidFill>
                        <a:effectLst/>
                        <a:latin typeface="Arial"/>
                        <a:ea typeface="Times New Roman"/>
                        <a:cs typeface="Times New Roman"/>
                      </a:endParaRPr>
                    </a:p>
                  </a:txBody>
                  <a:tcPr marL="19050" marR="19050" marT="0" marB="0" anchor="ctr"/>
                </a:tc>
                <a:extLst>
                  <a:ext uri="{0D108BD9-81ED-4DB2-BD59-A6C34878D82A}">
                    <a16:rowId xmlns:a16="http://schemas.microsoft.com/office/drawing/2014/main" val="10006"/>
                  </a:ext>
                </a:extLst>
              </a:tr>
              <a:tr h="316375">
                <a:tc>
                  <a:txBody>
                    <a:bodyPr/>
                    <a:lstStyle/>
                    <a:p>
                      <a:pPr marL="0" marR="0">
                        <a:lnSpc>
                          <a:spcPct val="115000"/>
                        </a:lnSpc>
                        <a:spcBef>
                          <a:spcPts val="0"/>
                        </a:spcBef>
                        <a:spcAft>
                          <a:spcPts val="0"/>
                        </a:spcAft>
                      </a:pPr>
                      <a:r>
                        <a:rPr lang="en-US" sz="2000" dirty="0">
                          <a:solidFill>
                            <a:schemeClr val="tx1"/>
                          </a:solidFill>
                          <a:effectLst/>
                        </a:rPr>
                        <a:t>Skewness</a:t>
                      </a:r>
                      <a:endParaRPr lang="en-US" sz="2000" dirty="0">
                        <a:solidFill>
                          <a:schemeClr val="tx1"/>
                        </a:solidFill>
                        <a:effectLst/>
                        <a:latin typeface="Arial"/>
                        <a:ea typeface="Times New Roman"/>
                        <a:cs typeface="Times New Roman"/>
                      </a:endParaRPr>
                    </a:p>
                  </a:txBody>
                  <a:tcPr marL="19050" marR="19050" marT="18918" marB="18918"/>
                </a:tc>
                <a:tc>
                  <a:txBody>
                    <a:bodyPr/>
                    <a:lstStyle/>
                    <a:p>
                      <a:pPr marL="0" marR="0" algn="ctr">
                        <a:lnSpc>
                          <a:spcPct val="115000"/>
                        </a:lnSpc>
                        <a:spcBef>
                          <a:spcPts val="0"/>
                        </a:spcBef>
                        <a:spcAft>
                          <a:spcPts val="0"/>
                        </a:spcAft>
                      </a:pPr>
                      <a:r>
                        <a:rPr lang="en-US" sz="2000" dirty="0">
                          <a:solidFill>
                            <a:schemeClr val="tx1"/>
                          </a:solidFill>
                          <a:effectLst/>
                        </a:rPr>
                        <a:t>−0.042</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0.653</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−1.04</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0.031</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−0.440</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−0.098</a:t>
                      </a:r>
                      <a:endParaRPr lang="en-US" sz="2000" dirty="0">
                        <a:solidFill>
                          <a:schemeClr val="tx1"/>
                        </a:solidFill>
                        <a:effectLst/>
                        <a:latin typeface="Arial"/>
                        <a:ea typeface="Times New Roman"/>
                        <a:cs typeface="Times New Roman"/>
                      </a:endParaRPr>
                    </a:p>
                  </a:txBody>
                  <a:tcPr marL="19050" marR="19050" marT="0" marB="0" anchor="ctr"/>
                </a:tc>
                <a:extLst>
                  <a:ext uri="{0D108BD9-81ED-4DB2-BD59-A6C34878D82A}">
                    <a16:rowId xmlns:a16="http://schemas.microsoft.com/office/drawing/2014/main" val="10007"/>
                  </a:ext>
                </a:extLst>
              </a:tr>
              <a:tr h="316375">
                <a:tc>
                  <a:txBody>
                    <a:bodyPr/>
                    <a:lstStyle/>
                    <a:p>
                      <a:pPr marL="0" marR="0">
                        <a:lnSpc>
                          <a:spcPct val="115000"/>
                        </a:lnSpc>
                        <a:spcBef>
                          <a:spcPts val="0"/>
                        </a:spcBef>
                        <a:spcAft>
                          <a:spcPts val="0"/>
                        </a:spcAft>
                      </a:pPr>
                      <a:r>
                        <a:rPr lang="en-US" sz="2000" dirty="0">
                          <a:solidFill>
                            <a:schemeClr val="tx1"/>
                          </a:solidFill>
                          <a:effectLst/>
                        </a:rPr>
                        <a:t>Kurtosis</a:t>
                      </a:r>
                      <a:endParaRPr lang="en-US" sz="2000" dirty="0">
                        <a:solidFill>
                          <a:schemeClr val="tx1"/>
                        </a:solidFill>
                        <a:effectLst/>
                        <a:latin typeface="Arial"/>
                        <a:ea typeface="Times New Roman"/>
                        <a:cs typeface="Times New Roman"/>
                      </a:endParaRPr>
                    </a:p>
                  </a:txBody>
                  <a:tcPr marL="19050" marR="19050" marT="18918" marB="18918"/>
                </a:tc>
                <a:tc>
                  <a:txBody>
                    <a:bodyPr/>
                    <a:lstStyle/>
                    <a:p>
                      <a:pPr marL="0" marR="0" algn="ctr">
                        <a:lnSpc>
                          <a:spcPct val="115000"/>
                        </a:lnSpc>
                        <a:spcBef>
                          <a:spcPts val="0"/>
                        </a:spcBef>
                        <a:spcAft>
                          <a:spcPts val="0"/>
                        </a:spcAft>
                      </a:pPr>
                      <a:r>
                        <a:rPr lang="en-US" sz="2000" dirty="0">
                          <a:solidFill>
                            <a:schemeClr val="tx1"/>
                          </a:solidFill>
                          <a:effectLst/>
                        </a:rPr>
                        <a:t>−0.737</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−0.296</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0.165</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−1.36</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0.846</a:t>
                      </a:r>
                      <a:endParaRPr lang="en-US" sz="2000" dirty="0">
                        <a:solidFill>
                          <a:schemeClr val="tx1"/>
                        </a:solidFill>
                        <a:effectLst/>
                        <a:latin typeface="Arial"/>
                        <a:ea typeface="Times New Roman"/>
                        <a:cs typeface="Times New Roman"/>
                      </a:endParaRPr>
                    </a:p>
                  </a:txBody>
                  <a:tcPr marL="19050" marR="19050" marT="18918" marB="18918" anchor="ctr"/>
                </a:tc>
                <a:tc>
                  <a:txBody>
                    <a:bodyPr/>
                    <a:lstStyle/>
                    <a:p>
                      <a:pPr marL="0" marR="0" algn="ctr">
                        <a:lnSpc>
                          <a:spcPct val="115000"/>
                        </a:lnSpc>
                        <a:spcBef>
                          <a:spcPts val="0"/>
                        </a:spcBef>
                        <a:spcAft>
                          <a:spcPts val="0"/>
                        </a:spcAft>
                      </a:pPr>
                      <a:r>
                        <a:rPr lang="en-US" sz="2000" dirty="0">
                          <a:solidFill>
                            <a:schemeClr val="tx1"/>
                          </a:solidFill>
                          <a:effectLst/>
                        </a:rPr>
                        <a:t>−1.08</a:t>
                      </a:r>
                      <a:endParaRPr lang="en-US" sz="2000" dirty="0">
                        <a:solidFill>
                          <a:schemeClr val="tx1"/>
                        </a:solidFill>
                        <a:effectLst/>
                        <a:latin typeface="Arial"/>
                        <a:ea typeface="Times New Roman"/>
                        <a:cs typeface="Times New Roman"/>
                      </a:endParaRPr>
                    </a:p>
                  </a:txBody>
                  <a:tcPr marL="19050" marR="19050" marT="0" marB="0" anchor="ctr"/>
                </a:tc>
                <a:extLst>
                  <a:ext uri="{0D108BD9-81ED-4DB2-BD59-A6C34878D82A}">
                    <a16:rowId xmlns:a16="http://schemas.microsoft.com/office/drawing/2014/main" val="10008"/>
                  </a:ext>
                </a:extLst>
              </a:tr>
            </a:tbl>
          </a:graphicData>
        </a:graphic>
      </p:graphicFrame>
      <p:sp>
        <p:nvSpPr>
          <p:cNvPr id="4" name="Rectangle 1"/>
          <p:cNvSpPr>
            <a:spLocks noChangeArrowheads="1"/>
          </p:cNvSpPr>
          <p:nvPr/>
        </p:nvSpPr>
        <p:spPr bwMode="auto">
          <a:xfrm>
            <a:off x="1459509" y="870544"/>
            <a:ext cx="4009367" cy="461665"/>
          </a:xfrm>
          <a:prstGeom prst="rect">
            <a:avLst/>
          </a:prstGeom>
          <a:noFill/>
          <a:ln>
            <a:noFill/>
          </a:ln>
          <a:effectLst/>
        </p:spPr>
        <p:txBody>
          <a:bodyPr wrap="none" anchor="ctr">
            <a:spAutoFit/>
          </a:bodyPr>
          <a:lstStyle/>
          <a:p>
            <a:pPr>
              <a:defRPr/>
            </a:pPr>
            <a:r>
              <a:rPr lang="en-US" sz="2400" dirty="0">
                <a:latin typeface="+mn-lt"/>
                <a:cs typeface="Times New Roman" pitchFamily="18" charset="0"/>
              </a:rPr>
              <a:t>Table 4.8. Descriptive Statistics</a:t>
            </a:r>
            <a:endParaRPr lang="en-US" sz="2400" dirty="0">
              <a:latin typeface="+mn-lt"/>
            </a:endParaRPr>
          </a:p>
        </p:txBody>
      </p:sp>
      <p:sp>
        <p:nvSpPr>
          <p:cNvPr id="5"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2126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21611"/>
            <a:ext cx="7543801" cy="9744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GB" sz="3200" b="1" dirty="0">
                <a:latin typeface="+mn-lt"/>
              </a:rPr>
              <a:t>Scale Requirement for Frequency Analysis and Descriptive Statistics </a:t>
            </a:r>
          </a:p>
        </p:txBody>
      </p:sp>
      <p:graphicFrame>
        <p:nvGraphicFramePr>
          <p:cNvPr id="3" name="Content Placeholder 6"/>
          <p:cNvGraphicFramePr>
            <a:graphicFrameLocks/>
          </p:cNvGraphicFramePr>
          <p:nvPr>
            <p:extLst>
              <p:ext uri="{D42A27DB-BD31-4B8C-83A1-F6EECF244321}">
                <p14:modId xmlns:p14="http://schemas.microsoft.com/office/powerpoint/2010/main" val="2306746398"/>
              </p:ext>
            </p:extLst>
          </p:nvPr>
        </p:nvGraphicFramePr>
        <p:xfrm>
          <a:off x="272385" y="1224208"/>
          <a:ext cx="8620836" cy="4941372"/>
        </p:xfrm>
        <a:graphic>
          <a:graphicData uri="http://schemas.openxmlformats.org/drawingml/2006/table">
            <a:tbl>
              <a:tblPr firstRow="1" firstCol="1" bandRow="1">
                <a:tableStyleId>{5940675A-B579-460E-94D1-54222C63F5DA}</a:tableStyleId>
              </a:tblPr>
              <a:tblGrid>
                <a:gridCol w="1647832">
                  <a:extLst>
                    <a:ext uri="{9D8B030D-6E8A-4147-A177-3AD203B41FA5}">
                      <a16:colId xmlns:a16="http://schemas.microsoft.com/office/drawing/2014/main" val="20000"/>
                    </a:ext>
                  </a:extLst>
                </a:gridCol>
                <a:gridCol w="1253410">
                  <a:extLst>
                    <a:ext uri="{9D8B030D-6E8A-4147-A177-3AD203B41FA5}">
                      <a16:colId xmlns:a16="http://schemas.microsoft.com/office/drawing/2014/main" val="20001"/>
                    </a:ext>
                  </a:extLst>
                </a:gridCol>
                <a:gridCol w="2935857">
                  <a:extLst>
                    <a:ext uri="{9D8B030D-6E8A-4147-A177-3AD203B41FA5}">
                      <a16:colId xmlns:a16="http://schemas.microsoft.com/office/drawing/2014/main" val="20002"/>
                    </a:ext>
                  </a:extLst>
                </a:gridCol>
                <a:gridCol w="2783737">
                  <a:extLst>
                    <a:ext uri="{9D8B030D-6E8A-4147-A177-3AD203B41FA5}">
                      <a16:colId xmlns:a16="http://schemas.microsoft.com/office/drawing/2014/main" val="20003"/>
                    </a:ext>
                  </a:extLst>
                </a:gridCol>
              </a:tblGrid>
              <a:tr h="548706">
                <a:tc>
                  <a:txBody>
                    <a:bodyPr/>
                    <a:lstStyle/>
                    <a:p>
                      <a:pPr marL="0" marR="0" algn="ctr">
                        <a:spcBef>
                          <a:spcPts val="0"/>
                        </a:spcBef>
                        <a:spcAft>
                          <a:spcPts val="1200"/>
                        </a:spcAft>
                      </a:pPr>
                      <a:r>
                        <a:rPr lang="en-US" sz="1400" b="0" dirty="0">
                          <a:effectLst/>
                        </a:rPr>
                        <a:t> Task</a:t>
                      </a:r>
                      <a:endParaRPr lang="en-US" sz="1400" b="0" dirty="0">
                        <a:effectLst/>
                        <a:latin typeface="Arial"/>
                        <a:ea typeface="Times New Roman"/>
                        <a:cs typeface="Times New Roman"/>
                      </a:endParaRPr>
                    </a:p>
                  </a:txBody>
                  <a:tcPr marL="50279" marR="50279" marT="0" marB="0"/>
                </a:tc>
                <a:tc>
                  <a:txBody>
                    <a:bodyPr/>
                    <a:lstStyle/>
                    <a:p>
                      <a:pPr marL="0" marR="0" algn="ctr">
                        <a:spcBef>
                          <a:spcPts val="0"/>
                        </a:spcBef>
                        <a:spcAft>
                          <a:spcPts val="1200"/>
                        </a:spcAft>
                      </a:pPr>
                      <a:r>
                        <a:rPr lang="en-US" sz="1400" b="0" dirty="0">
                          <a:effectLst/>
                        </a:rPr>
                        <a:t>Number of Variables   Required</a:t>
                      </a:r>
                      <a:endParaRPr lang="en-US" sz="1400" b="0" dirty="0">
                        <a:effectLst/>
                        <a:latin typeface="Arial"/>
                        <a:ea typeface="Times New Roman"/>
                        <a:cs typeface="Times New Roman"/>
                      </a:endParaRPr>
                    </a:p>
                  </a:txBody>
                  <a:tcPr marL="50279" marR="50279" marT="0" marB="0"/>
                </a:tc>
                <a:tc>
                  <a:txBody>
                    <a:bodyPr/>
                    <a:lstStyle/>
                    <a:p>
                      <a:pPr marL="0" marR="0" algn="ctr">
                        <a:spcBef>
                          <a:spcPts val="0"/>
                        </a:spcBef>
                        <a:spcAft>
                          <a:spcPts val="1200"/>
                        </a:spcAft>
                      </a:pPr>
                      <a:r>
                        <a:rPr lang="en-US" sz="1400" b="0" dirty="0">
                          <a:effectLst/>
                        </a:rPr>
                        <a:t>Pattern of Displaying the  Variables  </a:t>
                      </a:r>
                      <a:endParaRPr lang="en-US" sz="1400" b="0" dirty="0">
                        <a:effectLst/>
                        <a:latin typeface="Arial"/>
                        <a:ea typeface="Times New Roman"/>
                        <a:cs typeface="Times New Roman"/>
                      </a:endParaRPr>
                    </a:p>
                  </a:txBody>
                  <a:tcPr marL="50279" marR="50279" marT="0" marB="0"/>
                </a:tc>
                <a:tc>
                  <a:txBody>
                    <a:bodyPr/>
                    <a:lstStyle/>
                    <a:p>
                      <a:pPr marL="0" marR="0" algn="ctr">
                        <a:spcBef>
                          <a:spcPts val="0"/>
                        </a:spcBef>
                        <a:spcAft>
                          <a:spcPts val="1200"/>
                        </a:spcAft>
                      </a:pPr>
                      <a:r>
                        <a:rPr lang="en-US" sz="1400" b="0" dirty="0">
                          <a:effectLst/>
                        </a:rPr>
                        <a:t>Required Scale</a:t>
                      </a:r>
                      <a:endParaRPr lang="en-US" sz="1400" b="0" dirty="0">
                        <a:effectLst/>
                        <a:latin typeface="Arial"/>
                        <a:ea typeface="Times New Roman"/>
                        <a:cs typeface="Times New Roman"/>
                      </a:endParaRPr>
                    </a:p>
                  </a:txBody>
                  <a:tcPr marL="50279" marR="50279" marT="0" marB="0"/>
                </a:tc>
                <a:extLst>
                  <a:ext uri="{0D108BD9-81ED-4DB2-BD59-A6C34878D82A}">
                    <a16:rowId xmlns:a16="http://schemas.microsoft.com/office/drawing/2014/main" val="10000"/>
                  </a:ext>
                </a:extLst>
              </a:tr>
              <a:tr h="647613">
                <a:tc>
                  <a:txBody>
                    <a:bodyPr/>
                    <a:lstStyle/>
                    <a:p>
                      <a:pPr marL="0" marR="0" algn="just">
                        <a:spcBef>
                          <a:spcPts val="0"/>
                        </a:spcBef>
                        <a:spcAft>
                          <a:spcPts val="1200"/>
                        </a:spcAft>
                      </a:pPr>
                      <a:r>
                        <a:rPr lang="en-US" sz="1400" dirty="0">
                          <a:effectLst/>
                        </a:rPr>
                        <a:t>Frequency analysis through simple bar chart</a:t>
                      </a:r>
                      <a:endParaRPr lang="en-US" sz="1400" dirty="0">
                        <a:effectLst/>
                        <a:latin typeface="Arial"/>
                        <a:ea typeface="Times New Roman"/>
                        <a:cs typeface="Times New Roman"/>
                      </a:endParaRPr>
                    </a:p>
                  </a:txBody>
                  <a:tcPr marL="50279" marR="50279" marT="0" marB="0"/>
                </a:tc>
                <a:tc>
                  <a:txBody>
                    <a:bodyPr/>
                    <a:lstStyle/>
                    <a:p>
                      <a:pPr marL="0" marR="0" algn="ctr">
                        <a:spcBef>
                          <a:spcPts val="0"/>
                        </a:spcBef>
                        <a:spcAft>
                          <a:spcPts val="1200"/>
                        </a:spcAft>
                      </a:pPr>
                      <a:r>
                        <a:rPr lang="en-US" sz="1400" dirty="0">
                          <a:effectLst/>
                        </a:rPr>
                        <a:t> </a:t>
                      </a:r>
                    </a:p>
                    <a:p>
                      <a:pPr marL="0" marR="0" algn="ctr">
                        <a:spcBef>
                          <a:spcPts val="0"/>
                        </a:spcBef>
                        <a:spcAft>
                          <a:spcPts val="1200"/>
                        </a:spcAft>
                      </a:pPr>
                      <a:r>
                        <a:rPr lang="en-US" sz="1400" dirty="0">
                          <a:effectLst/>
                        </a:rPr>
                        <a:t>2</a:t>
                      </a:r>
                      <a:endParaRPr lang="en-US" sz="1400" dirty="0">
                        <a:effectLst/>
                        <a:latin typeface="Arial"/>
                        <a:ea typeface="Times New Roman"/>
                        <a:cs typeface="Times New Roman"/>
                      </a:endParaRPr>
                    </a:p>
                  </a:txBody>
                  <a:tcPr marL="50279" marR="50279" marT="0" marB="0"/>
                </a:tc>
                <a:tc>
                  <a:txBody>
                    <a:bodyPr/>
                    <a:lstStyle/>
                    <a:p>
                      <a:pPr marL="0" marR="0" algn="just">
                        <a:spcBef>
                          <a:spcPts val="0"/>
                        </a:spcBef>
                        <a:spcAft>
                          <a:spcPts val="1200"/>
                        </a:spcAft>
                      </a:pPr>
                      <a:r>
                        <a:rPr lang="en-US" sz="1400" dirty="0">
                          <a:effectLst/>
                        </a:rPr>
                        <a:t>Independent variable (1) on </a:t>
                      </a:r>
                      <a:r>
                        <a:rPr lang="en-US" sz="1400" i="1" dirty="0">
                          <a:effectLst/>
                        </a:rPr>
                        <a:t>x</a:t>
                      </a:r>
                      <a:r>
                        <a:rPr lang="en-US" sz="1400" dirty="0">
                          <a:effectLst/>
                        </a:rPr>
                        <a:t>-axis;  Dependent variable (1) on </a:t>
                      </a:r>
                      <a:r>
                        <a:rPr lang="en-US" sz="1400" i="1" dirty="0">
                          <a:effectLst/>
                        </a:rPr>
                        <a:t>y</a:t>
                      </a:r>
                      <a:r>
                        <a:rPr lang="en-US" sz="1400" dirty="0">
                          <a:effectLst/>
                        </a:rPr>
                        <a:t>-axis</a:t>
                      </a:r>
                      <a:endParaRPr lang="en-US" sz="1400" dirty="0">
                        <a:effectLst/>
                        <a:latin typeface="Arial"/>
                        <a:ea typeface="Times New Roman"/>
                        <a:cs typeface="Times New Roman"/>
                      </a:endParaRPr>
                    </a:p>
                  </a:txBody>
                  <a:tcPr marL="50279" marR="50279" marT="0" marB="0"/>
                </a:tc>
                <a:tc>
                  <a:txBody>
                    <a:bodyPr/>
                    <a:lstStyle/>
                    <a:p>
                      <a:pPr marL="0" marR="0" algn="ctr">
                        <a:spcBef>
                          <a:spcPts val="0"/>
                        </a:spcBef>
                        <a:spcAft>
                          <a:spcPts val="1200"/>
                        </a:spcAft>
                      </a:pPr>
                      <a:r>
                        <a:rPr lang="en-US" sz="1400" dirty="0">
                          <a:effectLst/>
                        </a:rPr>
                        <a:t>Independent variable: Nominal (with at least two categories) Dependent: Metric</a:t>
                      </a:r>
                      <a:endParaRPr lang="en-US" sz="1400" dirty="0">
                        <a:effectLst/>
                        <a:latin typeface="Arial"/>
                        <a:ea typeface="Times New Roman"/>
                        <a:cs typeface="Times New Roman"/>
                      </a:endParaRPr>
                    </a:p>
                  </a:txBody>
                  <a:tcPr marL="50279" marR="50279" marT="0" marB="0"/>
                </a:tc>
                <a:extLst>
                  <a:ext uri="{0D108BD9-81ED-4DB2-BD59-A6C34878D82A}">
                    <a16:rowId xmlns:a16="http://schemas.microsoft.com/office/drawing/2014/main" val="10001"/>
                  </a:ext>
                </a:extLst>
              </a:tr>
              <a:tr h="647613">
                <a:tc>
                  <a:txBody>
                    <a:bodyPr/>
                    <a:lstStyle/>
                    <a:p>
                      <a:pPr marL="0" marR="0" algn="just">
                        <a:spcBef>
                          <a:spcPts val="0"/>
                        </a:spcBef>
                        <a:spcAft>
                          <a:spcPts val="1200"/>
                        </a:spcAft>
                      </a:pPr>
                      <a:r>
                        <a:rPr lang="en-US" sz="1400" dirty="0">
                          <a:effectLst/>
                        </a:rPr>
                        <a:t>Frequency analysis through pie chart</a:t>
                      </a:r>
                      <a:endParaRPr lang="en-US" sz="1400" dirty="0">
                        <a:effectLst/>
                        <a:latin typeface="Arial"/>
                        <a:ea typeface="Times New Roman"/>
                        <a:cs typeface="Times New Roman"/>
                      </a:endParaRPr>
                    </a:p>
                  </a:txBody>
                  <a:tcPr marL="50279" marR="50279" marT="0" marB="0"/>
                </a:tc>
                <a:tc>
                  <a:txBody>
                    <a:bodyPr/>
                    <a:lstStyle/>
                    <a:p>
                      <a:pPr marL="0" marR="0" algn="ctr">
                        <a:spcBef>
                          <a:spcPts val="0"/>
                        </a:spcBef>
                        <a:spcAft>
                          <a:spcPts val="1200"/>
                        </a:spcAft>
                      </a:pPr>
                      <a:r>
                        <a:rPr lang="en-US" sz="1400" dirty="0">
                          <a:effectLst/>
                        </a:rPr>
                        <a:t> </a:t>
                      </a:r>
                    </a:p>
                    <a:p>
                      <a:pPr marL="0" marR="0" algn="ctr">
                        <a:spcBef>
                          <a:spcPts val="0"/>
                        </a:spcBef>
                        <a:spcAft>
                          <a:spcPts val="1200"/>
                        </a:spcAft>
                      </a:pPr>
                      <a:r>
                        <a:rPr lang="en-US" sz="1400" dirty="0">
                          <a:effectLst/>
                        </a:rPr>
                        <a:t>2</a:t>
                      </a:r>
                      <a:endParaRPr lang="en-US" sz="1400" dirty="0">
                        <a:effectLst/>
                        <a:latin typeface="Arial"/>
                        <a:ea typeface="Times New Roman"/>
                        <a:cs typeface="Times New Roman"/>
                      </a:endParaRPr>
                    </a:p>
                  </a:txBody>
                  <a:tcPr marL="50279" marR="50279" marT="0" marB="0"/>
                </a:tc>
                <a:tc>
                  <a:txBody>
                    <a:bodyPr/>
                    <a:lstStyle/>
                    <a:p>
                      <a:pPr marL="0" marR="0" algn="just">
                        <a:spcBef>
                          <a:spcPts val="0"/>
                        </a:spcBef>
                        <a:spcAft>
                          <a:spcPts val="1200"/>
                        </a:spcAft>
                      </a:pPr>
                      <a:r>
                        <a:rPr lang="en-US" sz="1400" dirty="0">
                          <a:effectLst/>
                        </a:rPr>
                        <a:t>Independent variable (1) appears  as slices corresponding to dependent variable (1)</a:t>
                      </a:r>
                      <a:endParaRPr lang="en-US" sz="1400" dirty="0">
                        <a:effectLst/>
                        <a:latin typeface="Arial"/>
                        <a:ea typeface="Times New Roman"/>
                        <a:cs typeface="Times New Roman"/>
                      </a:endParaRPr>
                    </a:p>
                  </a:txBody>
                  <a:tcPr marL="50279" marR="50279" marT="0" marB="0"/>
                </a:tc>
                <a:tc>
                  <a:txBody>
                    <a:bodyPr/>
                    <a:lstStyle/>
                    <a:p>
                      <a:pPr marL="0" marR="0" algn="ctr">
                        <a:spcBef>
                          <a:spcPts val="0"/>
                        </a:spcBef>
                        <a:spcAft>
                          <a:spcPts val="1200"/>
                        </a:spcAft>
                      </a:pPr>
                      <a:r>
                        <a:rPr lang="en-US" sz="1400" dirty="0">
                          <a:effectLst/>
                        </a:rPr>
                        <a:t>Independent variable: Nominal based multiple category Dependent: Metric</a:t>
                      </a:r>
                      <a:endParaRPr lang="en-US" sz="1400" dirty="0">
                        <a:effectLst/>
                        <a:latin typeface="Arial"/>
                        <a:ea typeface="Times New Roman"/>
                        <a:cs typeface="Times New Roman"/>
                      </a:endParaRPr>
                    </a:p>
                  </a:txBody>
                  <a:tcPr marL="50279" marR="50279" marT="0" marB="0"/>
                </a:tc>
                <a:extLst>
                  <a:ext uri="{0D108BD9-81ED-4DB2-BD59-A6C34878D82A}">
                    <a16:rowId xmlns:a16="http://schemas.microsoft.com/office/drawing/2014/main" val="10002"/>
                  </a:ext>
                </a:extLst>
              </a:tr>
              <a:tr h="548706">
                <a:tc>
                  <a:txBody>
                    <a:bodyPr/>
                    <a:lstStyle/>
                    <a:p>
                      <a:pPr marL="0" marR="0" algn="just">
                        <a:spcBef>
                          <a:spcPts val="0"/>
                        </a:spcBef>
                        <a:spcAft>
                          <a:spcPts val="1200"/>
                        </a:spcAft>
                      </a:pPr>
                      <a:r>
                        <a:rPr lang="en-US" sz="1400" dirty="0">
                          <a:effectLst/>
                        </a:rPr>
                        <a:t>Frequency analysis through histogram</a:t>
                      </a:r>
                      <a:endParaRPr lang="en-US" sz="1400" dirty="0">
                        <a:effectLst/>
                        <a:latin typeface="Arial"/>
                        <a:ea typeface="Times New Roman"/>
                        <a:cs typeface="Times New Roman"/>
                      </a:endParaRPr>
                    </a:p>
                  </a:txBody>
                  <a:tcPr marL="50279" marR="50279" marT="0" marB="0"/>
                </a:tc>
                <a:tc>
                  <a:txBody>
                    <a:bodyPr/>
                    <a:lstStyle/>
                    <a:p>
                      <a:pPr marL="0" marR="0" algn="ctr">
                        <a:spcBef>
                          <a:spcPts val="0"/>
                        </a:spcBef>
                        <a:spcAft>
                          <a:spcPts val="1200"/>
                        </a:spcAft>
                      </a:pPr>
                      <a:r>
                        <a:rPr lang="en-US" sz="1400" dirty="0">
                          <a:effectLst/>
                        </a:rPr>
                        <a:t>1</a:t>
                      </a:r>
                      <a:endParaRPr lang="en-US" sz="1400" dirty="0">
                        <a:effectLst/>
                        <a:latin typeface="Arial"/>
                        <a:ea typeface="Times New Roman"/>
                        <a:cs typeface="Times New Roman"/>
                      </a:endParaRPr>
                    </a:p>
                  </a:txBody>
                  <a:tcPr marL="50279" marR="50279" marT="0" marB="0"/>
                </a:tc>
                <a:tc>
                  <a:txBody>
                    <a:bodyPr/>
                    <a:lstStyle/>
                    <a:p>
                      <a:pPr marL="0" marR="0" algn="ctr">
                        <a:spcBef>
                          <a:spcPts val="0"/>
                        </a:spcBef>
                        <a:spcAft>
                          <a:spcPts val="1200"/>
                        </a:spcAft>
                      </a:pPr>
                      <a:r>
                        <a:rPr lang="en-US" sz="1400" dirty="0">
                          <a:effectLst/>
                        </a:rPr>
                        <a:t>Dependent variable (1) appears on </a:t>
                      </a:r>
                      <a:r>
                        <a:rPr lang="en-US" sz="1400" i="1" dirty="0">
                          <a:effectLst/>
                        </a:rPr>
                        <a:t>y</a:t>
                      </a:r>
                      <a:r>
                        <a:rPr lang="en-US" sz="1400" dirty="0">
                          <a:effectLst/>
                        </a:rPr>
                        <a:t>-axis</a:t>
                      </a:r>
                      <a:endParaRPr lang="en-US" sz="1400" dirty="0">
                        <a:effectLst/>
                        <a:latin typeface="Arial"/>
                        <a:ea typeface="Times New Roman"/>
                        <a:cs typeface="Times New Roman"/>
                      </a:endParaRPr>
                    </a:p>
                  </a:txBody>
                  <a:tcPr marL="50279" marR="50279" marT="0" marB="0"/>
                </a:tc>
                <a:tc>
                  <a:txBody>
                    <a:bodyPr/>
                    <a:lstStyle/>
                    <a:p>
                      <a:pPr marL="0" marR="0" algn="ctr">
                        <a:spcBef>
                          <a:spcPts val="0"/>
                        </a:spcBef>
                        <a:spcAft>
                          <a:spcPts val="1200"/>
                        </a:spcAft>
                      </a:pPr>
                      <a:r>
                        <a:rPr lang="en-US" sz="1400" dirty="0">
                          <a:effectLst/>
                        </a:rPr>
                        <a:t>Dependent variable: Metric</a:t>
                      </a:r>
                      <a:endParaRPr lang="en-US" sz="1400" dirty="0">
                        <a:effectLst/>
                        <a:latin typeface="Arial"/>
                        <a:ea typeface="Times New Roman"/>
                        <a:cs typeface="Times New Roman"/>
                      </a:endParaRPr>
                    </a:p>
                  </a:txBody>
                  <a:tcPr marL="50279" marR="50279" marT="0" marB="0"/>
                </a:tc>
                <a:extLst>
                  <a:ext uri="{0D108BD9-81ED-4DB2-BD59-A6C34878D82A}">
                    <a16:rowId xmlns:a16="http://schemas.microsoft.com/office/drawing/2014/main" val="10003"/>
                  </a:ext>
                </a:extLst>
              </a:tr>
              <a:tr h="365804">
                <a:tc>
                  <a:txBody>
                    <a:bodyPr/>
                    <a:lstStyle/>
                    <a:p>
                      <a:pPr marL="0" marR="0" algn="just">
                        <a:spcBef>
                          <a:spcPts val="0"/>
                        </a:spcBef>
                        <a:spcAft>
                          <a:spcPts val="1200"/>
                        </a:spcAft>
                      </a:pPr>
                      <a:r>
                        <a:rPr lang="en-US" sz="1400" dirty="0">
                          <a:effectLst/>
                        </a:rPr>
                        <a:t>Percentiles and quartiles</a:t>
                      </a:r>
                      <a:endParaRPr lang="en-US" sz="1400" dirty="0">
                        <a:effectLst/>
                        <a:latin typeface="Arial"/>
                        <a:ea typeface="Times New Roman"/>
                        <a:cs typeface="Times New Roman"/>
                      </a:endParaRPr>
                    </a:p>
                  </a:txBody>
                  <a:tcPr marL="50279" marR="50279" marT="0" marB="0"/>
                </a:tc>
                <a:tc rowSpan="6">
                  <a:txBody>
                    <a:bodyPr/>
                    <a:lstStyle/>
                    <a:p>
                      <a:pPr marL="0" marR="0" algn="just">
                        <a:spcBef>
                          <a:spcPts val="0"/>
                        </a:spcBef>
                        <a:spcAft>
                          <a:spcPts val="1200"/>
                        </a:spcAft>
                      </a:pPr>
                      <a:r>
                        <a:rPr lang="en-US" sz="1400" dirty="0">
                          <a:effectLst/>
                        </a:rPr>
                        <a:t> </a:t>
                      </a:r>
                    </a:p>
                    <a:p>
                      <a:pPr marL="0" marR="0" algn="just">
                        <a:spcBef>
                          <a:spcPts val="0"/>
                        </a:spcBef>
                        <a:spcAft>
                          <a:spcPts val="1200"/>
                        </a:spcAft>
                      </a:pPr>
                      <a:r>
                        <a:rPr lang="en-US" sz="1400" dirty="0">
                          <a:effectLst/>
                        </a:rPr>
                        <a:t> </a:t>
                      </a:r>
                    </a:p>
                    <a:p>
                      <a:pPr marL="0" marR="0" algn="just">
                        <a:spcBef>
                          <a:spcPts val="0"/>
                        </a:spcBef>
                        <a:spcAft>
                          <a:spcPts val="1200"/>
                        </a:spcAft>
                      </a:pPr>
                      <a:r>
                        <a:rPr lang="en-US" sz="1400" dirty="0">
                          <a:effectLst/>
                        </a:rPr>
                        <a:t> </a:t>
                      </a:r>
                    </a:p>
                    <a:p>
                      <a:pPr marL="0" marR="0" algn="just">
                        <a:spcBef>
                          <a:spcPts val="0"/>
                        </a:spcBef>
                        <a:spcAft>
                          <a:spcPts val="1200"/>
                        </a:spcAft>
                      </a:pPr>
                      <a:r>
                        <a:rPr lang="en-US" sz="1400" dirty="0">
                          <a:effectLst/>
                        </a:rPr>
                        <a:t> </a:t>
                      </a:r>
                    </a:p>
                    <a:p>
                      <a:pPr marL="0" marR="0" algn="just">
                        <a:spcBef>
                          <a:spcPts val="0"/>
                        </a:spcBef>
                        <a:spcAft>
                          <a:spcPts val="1200"/>
                        </a:spcAft>
                      </a:pPr>
                      <a:r>
                        <a:rPr lang="en-US" sz="1400" dirty="0">
                          <a:effectLst/>
                        </a:rPr>
                        <a:t> </a:t>
                      </a:r>
                    </a:p>
                    <a:p>
                      <a:pPr marL="0" marR="0" algn="ctr">
                        <a:spcBef>
                          <a:spcPts val="0"/>
                        </a:spcBef>
                        <a:spcAft>
                          <a:spcPts val="1200"/>
                        </a:spcAft>
                      </a:pPr>
                      <a:r>
                        <a:rPr lang="en-US" sz="1400" dirty="0">
                          <a:effectLst/>
                        </a:rPr>
                        <a:t>As per the requirement</a:t>
                      </a:r>
                      <a:endParaRPr lang="en-US" sz="1400" dirty="0">
                        <a:effectLst/>
                        <a:latin typeface="Arial"/>
                        <a:ea typeface="Times New Roman"/>
                        <a:cs typeface="Times New Roman"/>
                      </a:endParaRPr>
                    </a:p>
                  </a:txBody>
                  <a:tcPr marL="50279" marR="50279" marT="0" marB="0"/>
                </a:tc>
                <a:tc rowSpan="6">
                  <a:txBody>
                    <a:bodyPr/>
                    <a:lstStyle/>
                    <a:p>
                      <a:pPr marL="0" marR="0" algn="just">
                        <a:spcBef>
                          <a:spcPts val="0"/>
                        </a:spcBef>
                        <a:spcAft>
                          <a:spcPts val="1200"/>
                        </a:spcAft>
                      </a:pPr>
                      <a:r>
                        <a:rPr lang="en-US" sz="1400" dirty="0">
                          <a:effectLst/>
                        </a:rPr>
                        <a:t> </a:t>
                      </a:r>
                    </a:p>
                    <a:p>
                      <a:pPr marL="0" marR="0" algn="just">
                        <a:spcBef>
                          <a:spcPts val="0"/>
                        </a:spcBef>
                        <a:spcAft>
                          <a:spcPts val="1200"/>
                        </a:spcAft>
                      </a:pPr>
                      <a:r>
                        <a:rPr lang="en-US" sz="1400" dirty="0">
                          <a:effectLst/>
                        </a:rPr>
                        <a:t> </a:t>
                      </a:r>
                    </a:p>
                    <a:p>
                      <a:pPr marL="0" marR="0" algn="just">
                        <a:spcBef>
                          <a:spcPts val="0"/>
                        </a:spcBef>
                        <a:spcAft>
                          <a:spcPts val="1200"/>
                        </a:spcAft>
                      </a:pPr>
                      <a:r>
                        <a:rPr lang="en-US" sz="1400" dirty="0">
                          <a:effectLst/>
                        </a:rPr>
                        <a:t> </a:t>
                      </a:r>
                    </a:p>
                    <a:p>
                      <a:pPr marL="0" marR="0" algn="just">
                        <a:spcBef>
                          <a:spcPts val="0"/>
                        </a:spcBef>
                        <a:spcAft>
                          <a:spcPts val="1200"/>
                        </a:spcAft>
                      </a:pPr>
                      <a:r>
                        <a:rPr lang="en-US" sz="1400" dirty="0">
                          <a:effectLst/>
                        </a:rPr>
                        <a:t> </a:t>
                      </a:r>
                    </a:p>
                    <a:p>
                      <a:pPr marL="0" marR="0" algn="just">
                        <a:spcBef>
                          <a:spcPts val="0"/>
                        </a:spcBef>
                        <a:spcAft>
                          <a:spcPts val="1200"/>
                        </a:spcAft>
                      </a:pPr>
                      <a:r>
                        <a:rPr lang="en-US" sz="1400" dirty="0">
                          <a:effectLst/>
                        </a:rPr>
                        <a:t>               Tabular form</a:t>
                      </a:r>
                      <a:endParaRPr lang="en-US" sz="1400" dirty="0">
                        <a:effectLst/>
                        <a:latin typeface="Arial"/>
                        <a:ea typeface="Times New Roman"/>
                        <a:cs typeface="Times New Roman"/>
                      </a:endParaRPr>
                    </a:p>
                  </a:txBody>
                  <a:tcPr marL="50279" marR="50279" marT="0" marB="0"/>
                </a:tc>
                <a:tc>
                  <a:txBody>
                    <a:bodyPr/>
                    <a:lstStyle/>
                    <a:p>
                      <a:pPr marL="0" marR="0" algn="just">
                        <a:spcBef>
                          <a:spcPts val="0"/>
                        </a:spcBef>
                        <a:spcAft>
                          <a:spcPts val="1200"/>
                        </a:spcAft>
                      </a:pPr>
                      <a:r>
                        <a:rPr lang="en-US" sz="1400" dirty="0">
                          <a:effectLst/>
                        </a:rPr>
                        <a:t>Interval and ratio</a:t>
                      </a:r>
                      <a:endParaRPr lang="en-US" sz="1400" dirty="0">
                        <a:effectLst/>
                        <a:latin typeface="Arial"/>
                        <a:ea typeface="Times New Roman"/>
                        <a:cs typeface="Times New Roman"/>
                      </a:endParaRPr>
                    </a:p>
                  </a:txBody>
                  <a:tcPr marL="50279" marR="50279" marT="0" marB="0"/>
                </a:tc>
                <a:extLst>
                  <a:ext uri="{0D108BD9-81ED-4DB2-BD59-A6C34878D82A}">
                    <a16:rowId xmlns:a16="http://schemas.microsoft.com/office/drawing/2014/main" val="10004"/>
                  </a:ext>
                </a:extLst>
              </a:tr>
              <a:tr h="182902">
                <a:tc>
                  <a:txBody>
                    <a:bodyPr/>
                    <a:lstStyle/>
                    <a:p>
                      <a:pPr marL="0" marR="0" algn="just">
                        <a:spcBef>
                          <a:spcPts val="0"/>
                        </a:spcBef>
                        <a:spcAft>
                          <a:spcPts val="1200"/>
                        </a:spcAft>
                      </a:pPr>
                      <a:r>
                        <a:rPr lang="en-US" sz="1400" dirty="0">
                          <a:effectLst/>
                        </a:rPr>
                        <a:t>Mean</a:t>
                      </a:r>
                      <a:endParaRPr lang="en-US" sz="1400" dirty="0">
                        <a:effectLst/>
                        <a:latin typeface="Arial"/>
                        <a:ea typeface="Times New Roman"/>
                        <a:cs typeface="Times New Roman"/>
                      </a:endParaRPr>
                    </a:p>
                  </a:txBody>
                  <a:tcPr marL="50279" marR="50279" marT="0" marB="0"/>
                </a:tc>
                <a:tc vMerge="1">
                  <a:txBody>
                    <a:bodyPr/>
                    <a:lstStyle/>
                    <a:p>
                      <a:endParaRPr lang="en-US"/>
                    </a:p>
                  </a:txBody>
                  <a:tcPr/>
                </a:tc>
                <a:tc vMerge="1">
                  <a:txBody>
                    <a:bodyPr/>
                    <a:lstStyle/>
                    <a:p>
                      <a:endParaRPr lang="en-US"/>
                    </a:p>
                  </a:txBody>
                  <a:tcPr/>
                </a:tc>
                <a:tc>
                  <a:txBody>
                    <a:bodyPr/>
                    <a:lstStyle/>
                    <a:p>
                      <a:pPr marL="0" marR="0" algn="just">
                        <a:spcBef>
                          <a:spcPts val="0"/>
                        </a:spcBef>
                        <a:spcAft>
                          <a:spcPts val="1200"/>
                        </a:spcAft>
                      </a:pPr>
                      <a:r>
                        <a:rPr lang="en-US" sz="1400" dirty="0">
                          <a:effectLst/>
                        </a:rPr>
                        <a:t>Interval and ratio</a:t>
                      </a:r>
                      <a:endParaRPr lang="en-US" sz="1400" dirty="0">
                        <a:effectLst/>
                        <a:latin typeface="Arial"/>
                        <a:ea typeface="Times New Roman"/>
                        <a:cs typeface="Times New Roman"/>
                      </a:endParaRPr>
                    </a:p>
                  </a:txBody>
                  <a:tcPr marL="50279" marR="50279" marT="0" marB="0"/>
                </a:tc>
                <a:extLst>
                  <a:ext uri="{0D108BD9-81ED-4DB2-BD59-A6C34878D82A}">
                    <a16:rowId xmlns:a16="http://schemas.microsoft.com/office/drawing/2014/main" val="10005"/>
                  </a:ext>
                </a:extLst>
              </a:tr>
              <a:tr h="182902">
                <a:tc>
                  <a:txBody>
                    <a:bodyPr/>
                    <a:lstStyle/>
                    <a:p>
                      <a:pPr marL="0" marR="0" algn="just">
                        <a:spcBef>
                          <a:spcPts val="0"/>
                        </a:spcBef>
                        <a:spcAft>
                          <a:spcPts val="1200"/>
                        </a:spcAft>
                      </a:pPr>
                      <a:r>
                        <a:rPr lang="en-US" sz="1400" dirty="0">
                          <a:effectLst/>
                        </a:rPr>
                        <a:t>Median</a:t>
                      </a:r>
                      <a:endParaRPr lang="en-US" sz="1400" dirty="0">
                        <a:effectLst/>
                        <a:latin typeface="Arial"/>
                        <a:ea typeface="Times New Roman"/>
                        <a:cs typeface="Times New Roman"/>
                      </a:endParaRPr>
                    </a:p>
                  </a:txBody>
                  <a:tcPr marL="50279" marR="50279" marT="0" marB="0"/>
                </a:tc>
                <a:tc vMerge="1">
                  <a:txBody>
                    <a:bodyPr/>
                    <a:lstStyle/>
                    <a:p>
                      <a:endParaRPr lang="en-US"/>
                    </a:p>
                  </a:txBody>
                  <a:tcPr/>
                </a:tc>
                <a:tc vMerge="1">
                  <a:txBody>
                    <a:bodyPr/>
                    <a:lstStyle/>
                    <a:p>
                      <a:endParaRPr lang="en-US"/>
                    </a:p>
                  </a:txBody>
                  <a:tcPr/>
                </a:tc>
                <a:tc>
                  <a:txBody>
                    <a:bodyPr/>
                    <a:lstStyle/>
                    <a:p>
                      <a:pPr marL="0" marR="0" algn="just">
                        <a:spcBef>
                          <a:spcPts val="0"/>
                        </a:spcBef>
                        <a:spcAft>
                          <a:spcPts val="1200"/>
                        </a:spcAft>
                      </a:pPr>
                      <a:r>
                        <a:rPr lang="en-US" sz="1400" dirty="0">
                          <a:effectLst/>
                        </a:rPr>
                        <a:t>Ordinal (Rank based)</a:t>
                      </a:r>
                      <a:endParaRPr lang="en-US" sz="1400" dirty="0">
                        <a:effectLst/>
                        <a:latin typeface="Arial"/>
                        <a:ea typeface="Times New Roman"/>
                        <a:cs typeface="Times New Roman"/>
                      </a:endParaRPr>
                    </a:p>
                  </a:txBody>
                  <a:tcPr marL="50279" marR="50279" marT="0" marB="0"/>
                </a:tc>
                <a:extLst>
                  <a:ext uri="{0D108BD9-81ED-4DB2-BD59-A6C34878D82A}">
                    <a16:rowId xmlns:a16="http://schemas.microsoft.com/office/drawing/2014/main" val="10006"/>
                  </a:ext>
                </a:extLst>
              </a:tr>
              <a:tr h="365804">
                <a:tc>
                  <a:txBody>
                    <a:bodyPr/>
                    <a:lstStyle/>
                    <a:p>
                      <a:pPr marL="0" marR="0" algn="just">
                        <a:spcBef>
                          <a:spcPts val="0"/>
                        </a:spcBef>
                        <a:spcAft>
                          <a:spcPts val="1200"/>
                        </a:spcAft>
                      </a:pPr>
                      <a:r>
                        <a:rPr lang="en-US" sz="1400" dirty="0">
                          <a:effectLst/>
                        </a:rPr>
                        <a:t>Mode</a:t>
                      </a:r>
                      <a:endParaRPr lang="en-US" sz="1400" dirty="0">
                        <a:effectLst/>
                        <a:latin typeface="Arial"/>
                        <a:ea typeface="Times New Roman"/>
                        <a:cs typeface="Times New Roman"/>
                      </a:endParaRPr>
                    </a:p>
                  </a:txBody>
                  <a:tcPr marL="50279" marR="50279" marT="0" marB="0"/>
                </a:tc>
                <a:tc vMerge="1">
                  <a:txBody>
                    <a:bodyPr/>
                    <a:lstStyle/>
                    <a:p>
                      <a:endParaRPr lang="en-US"/>
                    </a:p>
                  </a:txBody>
                  <a:tcPr/>
                </a:tc>
                <a:tc vMerge="1">
                  <a:txBody>
                    <a:bodyPr/>
                    <a:lstStyle/>
                    <a:p>
                      <a:endParaRPr lang="en-US"/>
                    </a:p>
                  </a:txBody>
                  <a:tcPr/>
                </a:tc>
                <a:tc>
                  <a:txBody>
                    <a:bodyPr/>
                    <a:lstStyle/>
                    <a:p>
                      <a:pPr marL="0" marR="0" algn="just">
                        <a:spcBef>
                          <a:spcPts val="0"/>
                        </a:spcBef>
                        <a:spcAft>
                          <a:spcPts val="1200"/>
                        </a:spcAft>
                      </a:pPr>
                      <a:r>
                        <a:rPr lang="en-US" sz="1400" dirty="0">
                          <a:effectLst/>
                        </a:rPr>
                        <a:t>Nominal (consisting of different categories)</a:t>
                      </a:r>
                      <a:endParaRPr lang="en-US" sz="1400" dirty="0">
                        <a:effectLst/>
                        <a:latin typeface="Arial"/>
                        <a:ea typeface="Times New Roman"/>
                        <a:cs typeface="Times New Roman"/>
                      </a:endParaRPr>
                    </a:p>
                  </a:txBody>
                  <a:tcPr marL="50279" marR="50279" marT="0" marB="0"/>
                </a:tc>
                <a:extLst>
                  <a:ext uri="{0D108BD9-81ED-4DB2-BD59-A6C34878D82A}">
                    <a16:rowId xmlns:a16="http://schemas.microsoft.com/office/drawing/2014/main" val="10007"/>
                  </a:ext>
                </a:extLst>
              </a:tr>
              <a:tr h="731607">
                <a:tc>
                  <a:txBody>
                    <a:bodyPr/>
                    <a:lstStyle/>
                    <a:p>
                      <a:pPr marL="0" marR="0" algn="just">
                        <a:spcBef>
                          <a:spcPts val="0"/>
                        </a:spcBef>
                        <a:spcAft>
                          <a:spcPts val="1200"/>
                        </a:spcAft>
                      </a:pPr>
                      <a:r>
                        <a:rPr lang="en-US" sz="1400" dirty="0">
                          <a:effectLst/>
                        </a:rPr>
                        <a:t>Standard deviation, variance and range </a:t>
                      </a:r>
                      <a:endParaRPr lang="en-US" sz="1400" dirty="0">
                        <a:effectLst/>
                        <a:latin typeface="Arial"/>
                        <a:ea typeface="Times New Roman"/>
                        <a:cs typeface="Times New Roman"/>
                      </a:endParaRPr>
                    </a:p>
                  </a:txBody>
                  <a:tcPr marL="50279" marR="50279" marT="0" marB="0"/>
                </a:tc>
                <a:tc vMerge="1">
                  <a:txBody>
                    <a:bodyPr/>
                    <a:lstStyle/>
                    <a:p>
                      <a:endParaRPr lang="en-US"/>
                    </a:p>
                  </a:txBody>
                  <a:tcPr/>
                </a:tc>
                <a:tc vMerge="1">
                  <a:txBody>
                    <a:bodyPr/>
                    <a:lstStyle/>
                    <a:p>
                      <a:endParaRPr lang="en-US"/>
                    </a:p>
                  </a:txBody>
                  <a:tcPr/>
                </a:tc>
                <a:tc>
                  <a:txBody>
                    <a:bodyPr/>
                    <a:lstStyle/>
                    <a:p>
                      <a:pPr marL="0" marR="0" algn="just">
                        <a:spcBef>
                          <a:spcPts val="0"/>
                        </a:spcBef>
                        <a:spcAft>
                          <a:spcPts val="1200"/>
                        </a:spcAft>
                      </a:pPr>
                      <a:r>
                        <a:rPr lang="en-US" sz="1400" dirty="0">
                          <a:effectLst/>
                        </a:rPr>
                        <a:t>Interval and ratio</a:t>
                      </a:r>
                      <a:endParaRPr lang="en-US" sz="1400" dirty="0">
                        <a:effectLst/>
                        <a:latin typeface="Arial"/>
                        <a:ea typeface="Times New Roman"/>
                        <a:cs typeface="Times New Roman"/>
                      </a:endParaRPr>
                    </a:p>
                  </a:txBody>
                  <a:tcPr marL="50279" marR="50279" marT="0" marB="0"/>
                </a:tc>
                <a:extLst>
                  <a:ext uri="{0D108BD9-81ED-4DB2-BD59-A6C34878D82A}">
                    <a16:rowId xmlns:a16="http://schemas.microsoft.com/office/drawing/2014/main" val="10008"/>
                  </a:ext>
                </a:extLst>
              </a:tr>
              <a:tr h="445593">
                <a:tc>
                  <a:txBody>
                    <a:bodyPr/>
                    <a:lstStyle/>
                    <a:p>
                      <a:pPr marL="0" marR="0" algn="just">
                        <a:spcBef>
                          <a:spcPts val="0"/>
                        </a:spcBef>
                        <a:spcAft>
                          <a:spcPts val="1200"/>
                        </a:spcAft>
                      </a:pPr>
                      <a:r>
                        <a:rPr lang="en-US" sz="1400" dirty="0">
                          <a:effectLst/>
                        </a:rPr>
                        <a:t>Skewness and kurtosis</a:t>
                      </a:r>
                      <a:endParaRPr lang="en-US" sz="1400" dirty="0">
                        <a:effectLst/>
                        <a:latin typeface="Arial"/>
                        <a:ea typeface="Times New Roman"/>
                        <a:cs typeface="Times New Roman"/>
                      </a:endParaRPr>
                    </a:p>
                  </a:txBody>
                  <a:tcPr marL="50279" marR="50279" marT="0" marB="0"/>
                </a:tc>
                <a:tc vMerge="1">
                  <a:txBody>
                    <a:bodyPr/>
                    <a:lstStyle/>
                    <a:p>
                      <a:endParaRPr lang="en-US"/>
                    </a:p>
                  </a:txBody>
                  <a:tcPr/>
                </a:tc>
                <a:tc vMerge="1">
                  <a:txBody>
                    <a:bodyPr/>
                    <a:lstStyle/>
                    <a:p>
                      <a:endParaRPr lang="en-US"/>
                    </a:p>
                  </a:txBody>
                  <a:tcPr/>
                </a:tc>
                <a:tc>
                  <a:txBody>
                    <a:bodyPr/>
                    <a:lstStyle/>
                    <a:p>
                      <a:pPr marL="0" marR="0" algn="just">
                        <a:spcBef>
                          <a:spcPts val="0"/>
                        </a:spcBef>
                        <a:spcAft>
                          <a:spcPts val="1200"/>
                        </a:spcAft>
                      </a:pPr>
                      <a:r>
                        <a:rPr lang="en-US" sz="1400" dirty="0">
                          <a:effectLst/>
                        </a:rPr>
                        <a:t>Interval and ratio</a:t>
                      </a:r>
                      <a:endParaRPr lang="en-US" sz="1400" dirty="0">
                        <a:effectLst/>
                        <a:latin typeface="Arial"/>
                        <a:ea typeface="Times New Roman"/>
                        <a:cs typeface="Times New Roman"/>
                      </a:endParaRPr>
                    </a:p>
                  </a:txBody>
                  <a:tcPr marL="50279" marR="50279" marT="0" marB="0"/>
                </a:tc>
                <a:extLst>
                  <a:ext uri="{0D108BD9-81ED-4DB2-BD59-A6C34878D82A}">
                    <a16:rowId xmlns:a16="http://schemas.microsoft.com/office/drawing/2014/main" val="10009"/>
                  </a:ext>
                </a:extLst>
              </a:tr>
            </a:tbl>
          </a:graphicData>
        </a:graphic>
      </p:graphicFrame>
      <p:sp>
        <p:nvSpPr>
          <p:cNvPr id="5"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433607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28650" y="248511"/>
            <a:ext cx="7886700" cy="1325563"/>
          </a:xfrm>
        </p:spPr>
        <p:txBody>
          <a:bodyPr/>
          <a:lstStyle/>
          <a:p>
            <a:pPr algn="ctr"/>
            <a:r>
              <a:rPr lang="en-US" sz="4400" b="1" dirty="0">
                <a:latin typeface="+mn-lt"/>
              </a:rPr>
              <a:t>Key Terms </a:t>
            </a:r>
            <a:r>
              <a:rPr lang="en-US" dirty="0">
                <a:solidFill>
                  <a:schemeClr val="tx1"/>
                </a:solidFill>
              </a:rPr>
              <a:t>  </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12658589"/>
              </p:ext>
            </p:extLst>
          </p:nvPr>
        </p:nvGraphicFramePr>
        <p:xfrm>
          <a:off x="391886" y="1260566"/>
          <a:ext cx="8123464" cy="4023360"/>
        </p:xfrm>
        <a:graphic>
          <a:graphicData uri="http://schemas.openxmlformats.org/drawingml/2006/table">
            <a:tbl>
              <a:tblPr firstRow="1" firstCol="1" bandRow="1">
                <a:tableStyleId>{5940675A-B579-460E-94D1-54222C63F5DA}</a:tableStyleId>
              </a:tblPr>
              <a:tblGrid>
                <a:gridCol w="4061732">
                  <a:extLst>
                    <a:ext uri="{9D8B030D-6E8A-4147-A177-3AD203B41FA5}">
                      <a16:colId xmlns:a16="http://schemas.microsoft.com/office/drawing/2014/main" val="20000"/>
                    </a:ext>
                  </a:extLst>
                </a:gridCol>
                <a:gridCol w="4061732">
                  <a:extLst>
                    <a:ext uri="{9D8B030D-6E8A-4147-A177-3AD203B41FA5}">
                      <a16:colId xmlns:a16="http://schemas.microsoft.com/office/drawing/2014/main" val="20001"/>
                    </a:ext>
                  </a:extLst>
                </a:gridCol>
              </a:tblGrid>
              <a:tr h="1646238">
                <a:tc>
                  <a:txBody>
                    <a:bodyPr/>
                    <a:lstStyle/>
                    <a:p>
                      <a:pPr marL="0" marR="0">
                        <a:spcBef>
                          <a:spcPts val="0"/>
                        </a:spcBef>
                        <a:spcAft>
                          <a:spcPts val="0"/>
                        </a:spcAft>
                      </a:pPr>
                      <a:r>
                        <a:rPr lang="en-US" sz="2400" dirty="0">
                          <a:effectLst/>
                        </a:rPr>
                        <a:t>Bar chart</a:t>
                      </a:r>
                    </a:p>
                    <a:p>
                      <a:pPr marL="0" marR="0">
                        <a:spcBef>
                          <a:spcPts val="0"/>
                        </a:spcBef>
                        <a:spcAft>
                          <a:spcPts val="0"/>
                        </a:spcAft>
                      </a:pPr>
                      <a:r>
                        <a:rPr lang="en-US" sz="2400" dirty="0">
                          <a:effectLst/>
                        </a:rPr>
                        <a:t>Central tendency (mean, median, mode)</a:t>
                      </a:r>
                    </a:p>
                    <a:p>
                      <a:pPr marL="0" marR="0">
                        <a:spcBef>
                          <a:spcPts val="0"/>
                        </a:spcBef>
                        <a:spcAft>
                          <a:spcPts val="0"/>
                        </a:spcAft>
                      </a:pPr>
                      <a:r>
                        <a:rPr lang="en-US" sz="2400" dirty="0">
                          <a:effectLst/>
                        </a:rPr>
                        <a:t>Dispersion (Inter quartile range, standard deviation variance, and standard error of mean)</a:t>
                      </a:r>
                    </a:p>
                    <a:p>
                      <a:pPr marL="0" marR="0">
                        <a:spcBef>
                          <a:spcPts val="0"/>
                        </a:spcBef>
                        <a:spcAft>
                          <a:spcPts val="0"/>
                        </a:spcAft>
                      </a:pPr>
                      <a:r>
                        <a:rPr lang="en-US" sz="2400" dirty="0">
                          <a:effectLst/>
                        </a:rPr>
                        <a:t>Distribution (</a:t>
                      </a:r>
                      <a:r>
                        <a:rPr lang="en-US" sz="2400" dirty="0" err="1">
                          <a:effectLst/>
                        </a:rPr>
                        <a:t>skewness</a:t>
                      </a:r>
                      <a:r>
                        <a:rPr lang="en-US" sz="2400" dirty="0">
                          <a:effectLst/>
                        </a:rPr>
                        <a:t>, and kurtosis)</a:t>
                      </a:r>
                    </a:p>
                    <a:p>
                      <a:pPr marL="0" marR="0">
                        <a:spcBef>
                          <a:spcPts val="0"/>
                        </a:spcBef>
                        <a:spcAft>
                          <a:spcPts val="0"/>
                        </a:spcAft>
                      </a:pPr>
                      <a:r>
                        <a:rPr lang="en-US" sz="2400" dirty="0">
                          <a:effectLst/>
                        </a:rPr>
                        <a:t>Frequency Analysis</a:t>
                      </a:r>
                    </a:p>
                    <a:p>
                      <a:pPr marL="0" marR="0">
                        <a:spcBef>
                          <a:spcPts val="0"/>
                        </a:spcBef>
                        <a:spcAft>
                          <a:spcPts val="0"/>
                        </a:spcAft>
                      </a:pPr>
                      <a:r>
                        <a:rPr lang="en-US" sz="2400" dirty="0">
                          <a:effectLst/>
                        </a:rPr>
                        <a:t>Histogram (Bins and scales)</a:t>
                      </a:r>
                      <a:endParaRPr lang="en-US" sz="2400" dirty="0">
                        <a:effectLst/>
                        <a:latin typeface="Arial"/>
                        <a:ea typeface="Times New Roman"/>
                        <a:cs typeface="Times New Roman"/>
                      </a:endParaRPr>
                    </a:p>
                  </a:txBody>
                  <a:tcPr marL="68584" marR="68584" marT="0" marB="0"/>
                </a:tc>
                <a:tc>
                  <a:txBody>
                    <a:bodyPr/>
                    <a:lstStyle/>
                    <a:p>
                      <a:pPr marL="0" marR="0">
                        <a:spcBef>
                          <a:spcPts val="0"/>
                        </a:spcBef>
                        <a:spcAft>
                          <a:spcPts val="0"/>
                        </a:spcAft>
                      </a:pPr>
                      <a:r>
                        <a:rPr lang="en-US" sz="2400" dirty="0">
                          <a:effectLst/>
                        </a:rPr>
                        <a:t>Measurement Scales (nominal, ordinal, interval and ratio)</a:t>
                      </a:r>
                    </a:p>
                    <a:p>
                      <a:pPr marL="0" marR="0">
                        <a:spcBef>
                          <a:spcPts val="0"/>
                        </a:spcBef>
                        <a:spcAft>
                          <a:spcPts val="0"/>
                        </a:spcAft>
                      </a:pPr>
                      <a:r>
                        <a:rPr lang="en-US" sz="2400" dirty="0">
                          <a:effectLst/>
                        </a:rPr>
                        <a:t>Normal Distribution  </a:t>
                      </a:r>
                    </a:p>
                    <a:p>
                      <a:pPr marL="0" marR="0">
                        <a:spcBef>
                          <a:spcPts val="0"/>
                        </a:spcBef>
                        <a:spcAft>
                          <a:spcPts val="0"/>
                        </a:spcAft>
                      </a:pPr>
                      <a:r>
                        <a:rPr lang="en-US" sz="2400" dirty="0">
                          <a:effectLst/>
                        </a:rPr>
                        <a:t>Percentile</a:t>
                      </a:r>
                    </a:p>
                    <a:p>
                      <a:pPr marL="0" marR="0">
                        <a:spcBef>
                          <a:spcPts val="0"/>
                        </a:spcBef>
                        <a:spcAft>
                          <a:spcPts val="0"/>
                        </a:spcAft>
                      </a:pPr>
                      <a:r>
                        <a:rPr lang="en-US" sz="2400" dirty="0">
                          <a:effectLst/>
                        </a:rPr>
                        <a:t>Pie chart</a:t>
                      </a:r>
                    </a:p>
                    <a:p>
                      <a:pPr marL="0" marR="0">
                        <a:spcBef>
                          <a:spcPts val="0"/>
                        </a:spcBef>
                        <a:spcAft>
                          <a:spcPts val="0"/>
                        </a:spcAft>
                      </a:pPr>
                      <a:r>
                        <a:rPr lang="en-US" sz="2400" dirty="0">
                          <a:effectLst/>
                        </a:rPr>
                        <a:t>Quartiles (25</a:t>
                      </a:r>
                      <a:r>
                        <a:rPr lang="en-US" sz="2400" baseline="30000" dirty="0">
                          <a:effectLst/>
                        </a:rPr>
                        <a:t>th</a:t>
                      </a:r>
                      <a:r>
                        <a:rPr lang="en-US" sz="2400" dirty="0">
                          <a:effectLst/>
                        </a:rPr>
                        <a:t> percentile, 50</a:t>
                      </a:r>
                      <a:r>
                        <a:rPr lang="en-US" sz="2400" baseline="30000" dirty="0">
                          <a:effectLst/>
                        </a:rPr>
                        <a:t>th</a:t>
                      </a:r>
                      <a:r>
                        <a:rPr lang="en-US" sz="2400" dirty="0">
                          <a:effectLst/>
                        </a:rPr>
                        <a:t> percentile, 75</a:t>
                      </a:r>
                      <a:r>
                        <a:rPr lang="en-US" sz="2400" baseline="30000" dirty="0">
                          <a:effectLst/>
                        </a:rPr>
                        <a:t>th</a:t>
                      </a:r>
                      <a:r>
                        <a:rPr lang="en-US" sz="2400" dirty="0">
                          <a:effectLst/>
                        </a:rPr>
                        <a:t> percentile)</a:t>
                      </a:r>
                      <a:endParaRPr lang="en-US" sz="2400" dirty="0">
                        <a:effectLst/>
                        <a:latin typeface="Arial"/>
                        <a:ea typeface="Times New Roman"/>
                        <a:cs typeface="Times New Roman"/>
                      </a:endParaRPr>
                    </a:p>
                  </a:txBody>
                  <a:tcPr marL="68584" marR="68584" marT="0" marB="0"/>
                </a:tc>
                <a:extLst>
                  <a:ext uri="{0D108BD9-81ED-4DB2-BD59-A6C34878D82A}">
                    <a16:rowId xmlns:a16="http://schemas.microsoft.com/office/drawing/2014/main" val="10000"/>
                  </a:ext>
                </a:extLst>
              </a:tr>
            </a:tbl>
          </a:graphicData>
        </a:graphic>
      </p:graphicFrame>
      <p:sp>
        <p:nvSpPr>
          <p:cNvPr id="3073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6DAF02C-9B97-4C15-8D6A-96987BE9DC12}" type="slidenum">
              <a:rPr lang="en-US" smtClean="0">
                <a:solidFill>
                  <a:srgbClr val="FEFEFE"/>
                </a:solidFill>
              </a:rPr>
              <a:pPr eaLnBrk="1" hangingPunct="1"/>
              <a:t>35</a:t>
            </a:fld>
            <a:endParaRPr lang="en-US" dirty="0">
              <a:solidFill>
                <a:srgbClr val="FEFEFE"/>
              </a:solidFill>
            </a:endParaRPr>
          </a:p>
        </p:txBody>
      </p:sp>
      <p:sp>
        <p:nvSpPr>
          <p:cNvPr id="9"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295518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929" y="2131326"/>
            <a:ext cx="358140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3765" y="2131326"/>
            <a:ext cx="3429000" cy="251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77922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p:cNvGraphicFramePr>
            <a:graphicFrameLocks noGrp="1"/>
          </p:cNvGraphicFramePr>
          <p:nvPr>
            <p:ph idx="1"/>
            <p:extLst>
              <p:ext uri="{D42A27DB-BD31-4B8C-83A1-F6EECF244321}">
                <p14:modId xmlns:p14="http://schemas.microsoft.com/office/powerpoint/2010/main" val="4292415621"/>
              </p:ext>
            </p:extLst>
          </p:nvPr>
        </p:nvGraphicFramePr>
        <p:xfrm>
          <a:off x="1553573" y="1157149"/>
          <a:ext cx="6730618" cy="4701981"/>
        </p:xfrm>
        <a:graphic>
          <a:graphicData uri="http://schemas.openxmlformats.org/drawingml/2006/table">
            <a:tbl>
              <a:tblPr>
                <a:tableStyleId>{616DA210-FB5B-4158-B5E0-FEB733F419BA}</a:tableStyleId>
              </a:tblPr>
              <a:tblGrid>
                <a:gridCol w="1594094">
                  <a:extLst>
                    <a:ext uri="{9D8B030D-6E8A-4147-A177-3AD203B41FA5}">
                      <a16:colId xmlns:a16="http://schemas.microsoft.com/office/drawing/2014/main" val="20000"/>
                    </a:ext>
                  </a:extLst>
                </a:gridCol>
                <a:gridCol w="1062729">
                  <a:extLst>
                    <a:ext uri="{9D8B030D-6E8A-4147-A177-3AD203B41FA5}">
                      <a16:colId xmlns:a16="http://schemas.microsoft.com/office/drawing/2014/main" val="20001"/>
                    </a:ext>
                  </a:extLst>
                </a:gridCol>
                <a:gridCol w="885608">
                  <a:extLst>
                    <a:ext uri="{9D8B030D-6E8A-4147-A177-3AD203B41FA5}">
                      <a16:colId xmlns:a16="http://schemas.microsoft.com/office/drawing/2014/main" val="20002"/>
                    </a:ext>
                  </a:extLst>
                </a:gridCol>
                <a:gridCol w="1416972">
                  <a:extLst>
                    <a:ext uri="{9D8B030D-6E8A-4147-A177-3AD203B41FA5}">
                      <a16:colId xmlns:a16="http://schemas.microsoft.com/office/drawing/2014/main" val="20003"/>
                    </a:ext>
                  </a:extLst>
                </a:gridCol>
                <a:gridCol w="1771215">
                  <a:extLst>
                    <a:ext uri="{9D8B030D-6E8A-4147-A177-3AD203B41FA5}">
                      <a16:colId xmlns:a16="http://schemas.microsoft.com/office/drawing/2014/main" val="20004"/>
                    </a:ext>
                  </a:extLst>
                </a:gridCol>
              </a:tblGrid>
              <a:tr h="524637">
                <a:tc>
                  <a:txBody>
                    <a:bodyPr/>
                    <a:lstStyle/>
                    <a:p>
                      <a:pPr marL="0" marR="0" algn="ctr">
                        <a:lnSpc>
                          <a:spcPct val="115000"/>
                        </a:lnSpc>
                        <a:spcBef>
                          <a:spcPts val="0"/>
                        </a:spcBef>
                        <a:spcAft>
                          <a:spcPts val="0"/>
                        </a:spcAft>
                      </a:pPr>
                      <a:endParaRPr lang="en-US" sz="2400" dirty="0">
                        <a:solidFill>
                          <a:schemeClr val="tx1"/>
                        </a:solidFill>
                        <a:effectLst/>
                      </a:endParaRPr>
                    </a:p>
                    <a:p>
                      <a:pPr marL="0" marR="0" algn="ctr">
                        <a:lnSpc>
                          <a:spcPct val="115000"/>
                        </a:lnSpc>
                        <a:spcBef>
                          <a:spcPts val="0"/>
                        </a:spcBef>
                        <a:spcAft>
                          <a:spcPts val="0"/>
                        </a:spcAft>
                      </a:pPr>
                      <a:r>
                        <a:rPr lang="en-US" sz="2400" dirty="0">
                          <a:solidFill>
                            <a:schemeClr val="tx1"/>
                          </a:solidFill>
                          <a:effectLst/>
                        </a:rPr>
                        <a:t>Occupation</a:t>
                      </a:r>
                      <a:endParaRPr lang="en-US" sz="2400" dirty="0">
                        <a:solidFill>
                          <a:schemeClr val="tx1"/>
                        </a:solidFill>
                        <a:effectLst/>
                        <a:latin typeface="Arial"/>
                        <a:ea typeface="Times New Roman"/>
                        <a:cs typeface="Times New Roman"/>
                      </a:endParaRPr>
                    </a:p>
                  </a:txBody>
                  <a:tcPr marL="19050" marR="19050" marT="18891" marB="18891"/>
                </a:tc>
                <a:tc>
                  <a:txBody>
                    <a:bodyPr/>
                    <a:lstStyle/>
                    <a:p>
                      <a:pPr marL="0" marR="0" algn="ctr">
                        <a:lnSpc>
                          <a:spcPct val="115000"/>
                        </a:lnSpc>
                        <a:spcBef>
                          <a:spcPts val="0"/>
                        </a:spcBef>
                        <a:spcAft>
                          <a:spcPts val="0"/>
                        </a:spcAft>
                      </a:pPr>
                      <a:r>
                        <a:rPr lang="en-US" sz="2400" dirty="0">
                          <a:solidFill>
                            <a:schemeClr val="tx1"/>
                          </a:solidFill>
                          <a:effectLst/>
                        </a:rPr>
                        <a:t>Frequency</a:t>
                      </a:r>
                      <a:endParaRPr lang="en-US" sz="2400" dirty="0">
                        <a:solidFill>
                          <a:schemeClr val="tx1"/>
                        </a:solidFill>
                        <a:effectLst/>
                        <a:latin typeface="Arial"/>
                        <a:ea typeface="Times New Roman"/>
                        <a:cs typeface="Times New Roman"/>
                      </a:endParaRPr>
                    </a:p>
                  </a:txBody>
                  <a:tcPr marL="19050" marR="19050" marT="18891" marB="18891" anchor="b"/>
                </a:tc>
                <a:tc>
                  <a:txBody>
                    <a:bodyPr/>
                    <a:lstStyle/>
                    <a:p>
                      <a:pPr marL="0" marR="0" algn="ctr">
                        <a:lnSpc>
                          <a:spcPct val="115000"/>
                        </a:lnSpc>
                        <a:spcBef>
                          <a:spcPts val="0"/>
                        </a:spcBef>
                        <a:spcAft>
                          <a:spcPts val="0"/>
                        </a:spcAft>
                      </a:pPr>
                      <a:r>
                        <a:rPr lang="en-US" sz="2400" dirty="0">
                          <a:solidFill>
                            <a:schemeClr val="tx1"/>
                          </a:solidFill>
                          <a:effectLst/>
                        </a:rPr>
                        <a:t>Percentage</a:t>
                      </a:r>
                      <a:endParaRPr lang="en-US" sz="2400" dirty="0">
                        <a:solidFill>
                          <a:schemeClr val="tx1"/>
                        </a:solidFill>
                        <a:effectLst/>
                        <a:latin typeface="Arial"/>
                        <a:ea typeface="Times New Roman"/>
                        <a:cs typeface="Times New Roman"/>
                      </a:endParaRPr>
                    </a:p>
                  </a:txBody>
                  <a:tcPr marL="19050" marR="19050" marT="18891" marB="18891" anchor="b"/>
                </a:tc>
                <a:tc>
                  <a:txBody>
                    <a:bodyPr/>
                    <a:lstStyle/>
                    <a:p>
                      <a:pPr marL="0" marR="0" algn="ctr">
                        <a:lnSpc>
                          <a:spcPct val="115000"/>
                        </a:lnSpc>
                        <a:spcBef>
                          <a:spcPts val="0"/>
                        </a:spcBef>
                        <a:spcAft>
                          <a:spcPts val="0"/>
                        </a:spcAft>
                      </a:pPr>
                      <a:r>
                        <a:rPr lang="en-US" sz="2400" dirty="0">
                          <a:solidFill>
                            <a:schemeClr val="tx1"/>
                          </a:solidFill>
                          <a:effectLst/>
                        </a:rPr>
                        <a:t>Valid Percentage</a:t>
                      </a:r>
                      <a:endParaRPr lang="en-US" sz="2400" dirty="0">
                        <a:solidFill>
                          <a:schemeClr val="tx1"/>
                        </a:solidFill>
                        <a:effectLst/>
                        <a:latin typeface="Arial"/>
                        <a:ea typeface="Times New Roman"/>
                        <a:cs typeface="Times New Roman"/>
                      </a:endParaRPr>
                    </a:p>
                  </a:txBody>
                  <a:tcPr marL="19050" marR="19050" marT="18891" marB="18891" anchor="b"/>
                </a:tc>
                <a:tc>
                  <a:txBody>
                    <a:bodyPr/>
                    <a:lstStyle/>
                    <a:p>
                      <a:pPr marL="0" marR="0" algn="ctr">
                        <a:lnSpc>
                          <a:spcPct val="115000"/>
                        </a:lnSpc>
                        <a:spcBef>
                          <a:spcPts val="0"/>
                        </a:spcBef>
                        <a:spcAft>
                          <a:spcPts val="0"/>
                        </a:spcAft>
                      </a:pPr>
                      <a:r>
                        <a:rPr lang="en-US" sz="2400" dirty="0">
                          <a:solidFill>
                            <a:schemeClr val="tx1"/>
                          </a:solidFill>
                          <a:effectLst/>
                        </a:rPr>
                        <a:t>Cumulative Percentage</a:t>
                      </a:r>
                      <a:endParaRPr lang="en-US" sz="2400" dirty="0">
                        <a:solidFill>
                          <a:schemeClr val="tx1"/>
                        </a:solidFill>
                        <a:effectLst/>
                        <a:latin typeface="Arial"/>
                        <a:ea typeface="Times New Roman"/>
                        <a:cs typeface="Times New Roman"/>
                      </a:endParaRPr>
                    </a:p>
                  </a:txBody>
                  <a:tcPr marL="19050" marR="19050" marT="18891" marB="18891" anchor="b"/>
                </a:tc>
                <a:extLst>
                  <a:ext uri="{0D108BD9-81ED-4DB2-BD59-A6C34878D82A}">
                    <a16:rowId xmlns:a16="http://schemas.microsoft.com/office/drawing/2014/main" val="10000"/>
                  </a:ext>
                </a:extLst>
              </a:tr>
              <a:tr h="281209">
                <a:tc>
                  <a:txBody>
                    <a:bodyPr/>
                    <a:lstStyle/>
                    <a:p>
                      <a:pPr marL="0" marR="0" algn="ctr">
                        <a:lnSpc>
                          <a:spcPct val="115000"/>
                        </a:lnSpc>
                        <a:spcBef>
                          <a:spcPts val="0"/>
                        </a:spcBef>
                        <a:spcAft>
                          <a:spcPts val="0"/>
                        </a:spcAft>
                      </a:pPr>
                      <a:r>
                        <a:rPr lang="en-US" sz="2400" dirty="0">
                          <a:solidFill>
                            <a:schemeClr val="tx1"/>
                          </a:solidFill>
                          <a:effectLst/>
                        </a:rPr>
                        <a:t>Business</a:t>
                      </a:r>
                      <a:endParaRPr lang="en-US" sz="2400" dirty="0">
                        <a:solidFill>
                          <a:schemeClr val="tx1"/>
                        </a:solidFill>
                        <a:effectLst/>
                        <a:latin typeface="Arial"/>
                        <a:ea typeface="Times New Roman"/>
                        <a:cs typeface="Times New Roman"/>
                      </a:endParaRPr>
                    </a:p>
                  </a:txBody>
                  <a:tcPr marL="19050" marR="19050" marT="18891" marB="18891"/>
                </a:tc>
                <a:tc>
                  <a:txBody>
                    <a:bodyPr/>
                    <a:lstStyle/>
                    <a:p>
                      <a:pPr marL="0" marR="0" algn="ctr">
                        <a:lnSpc>
                          <a:spcPct val="115000"/>
                        </a:lnSpc>
                        <a:spcBef>
                          <a:spcPts val="0"/>
                        </a:spcBef>
                        <a:spcAft>
                          <a:spcPts val="0"/>
                        </a:spcAft>
                      </a:pPr>
                      <a:r>
                        <a:rPr lang="en-US" sz="2400" dirty="0">
                          <a:solidFill>
                            <a:schemeClr val="tx1"/>
                          </a:solidFill>
                          <a:effectLst/>
                        </a:rPr>
                        <a:t>36</a:t>
                      </a:r>
                      <a:endParaRPr lang="en-US" sz="2400" dirty="0">
                        <a:solidFill>
                          <a:schemeClr val="tx1"/>
                        </a:solidFill>
                        <a:effectLst/>
                        <a:latin typeface="Arial"/>
                        <a:ea typeface="Times New Roman"/>
                        <a:cs typeface="Times New Roman"/>
                      </a:endParaRPr>
                    </a:p>
                  </a:txBody>
                  <a:tcPr marL="19050" marR="19050" marT="18891" marB="18891" anchor="ctr"/>
                </a:tc>
                <a:tc>
                  <a:txBody>
                    <a:bodyPr/>
                    <a:lstStyle/>
                    <a:p>
                      <a:pPr marL="0" marR="0" algn="ctr">
                        <a:lnSpc>
                          <a:spcPct val="115000"/>
                        </a:lnSpc>
                        <a:spcBef>
                          <a:spcPts val="0"/>
                        </a:spcBef>
                        <a:spcAft>
                          <a:spcPts val="0"/>
                        </a:spcAft>
                      </a:pPr>
                      <a:r>
                        <a:rPr lang="en-US" sz="2400" dirty="0">
                          <a:solidFill>
                            <a:schemeClr val="tx1"/>
                          </a:solidFill>
                          <a:effectLst/>
                        </a:rPr>
                        <a:t>30.0</a:t>
                      </a:r>
                      <a:endParaRPr lang="en-US" sz="2400" dirty="0">
                        <a:solidFill>
                          <a:schemeClr val="tx1"/>
                        </a:solidFill>
                        <a:effectLst/>
                        <a:latin typeface="Arial"/>
                        <a:ea typeface="Times New Roman"/>
                        <a:cs typeface="Times New Roman"/>
                      </a:endParaRPr>
                    </a:p>
                  </a:txBody>
                  <a:tcPr marL="19050" marR="19050" marT="18891" marB="18891" anchor="ctr"/>
                </a:tc>
                <a:tc>
                  <a:txBody>
                    <a:bodyPr/>
                    <a:lstStyle/>
                    <a:p>
                      <a:pPr marL="0" marR="0" algn="ctr">
                        <a:lnSpc>
                          <a:spcPct val="115000"/>
                        </a:lnSpc>
                        <a:spcBef>
                          <a:spcPts val="0"/>
                        </a:spcBef>
                        <a:spcAft>
                          <a:spcPts val="0"/>
                        </a:spcAft>
                      </a:pPr>
                      <a:r>
                        <a:rPr lang="en-US" sz="2400" dirty="0">
                          <a:solidFill>
                            <a:schemeClr val="tx1"/>
                          </a:solidFill>
                          <a:effectLst/>
                        </a:rPr>
                        <a:t>30.0</a:t>
                      </a:r>
                      <a:endParaRPr lang="en-US" sz="2400" dirty="0">
                        <a:solidFill>
                          <a:schemeClr val="tx1"/>
                        </a:solidFill>
                        <a:effectLst/>
                        <a:latin typeface="Arial"/>
                        <a:ea typeface="Times New Roman"/>
                        <a:cs typeface="Times New Roman"/>
                      </a:endParaRPr>
                    </a:p>
                  </a:txBody>
                  <a:tcPr marL="19050" marR="19050" marT="18891" marB="18891" anchor="ctr"/>
                </a:tc>
                <a:tc>
                  <a:txBody>
                    <a:bodyPr/>
                    <a:lstStyle/>
                    <a:p>
                      <a:pPr marL="0" marR="0" algn="ctr">
                        <a:lnSpc>
                          <a:spcPct val="115000"/>
                        </a:lnSpc>
                        <a:spcBef>
                          <a:spcPts val="0"/>
                        </a:spcBef>
                        <a:spcAft>
                          <a:spcPts val="0"/>
                        </a:spcAft>
                      </a:pPr>
                      <a:r>
                        <a:rPr lang="en-US" sz="2400" dirty="0">
                          <a:solidFill>
                            <a:schemeClr val="tx1"/>
                          </a:solidFill>
                          <a:effectLst/>
                        </a:rPr>
                        <a:t>30.0</a:t>
                      </a:r>
                      <a:endParaRPr lang="en-US" sz="2400" dirty="0">
                        <a:solidFill>
                          <a:schemeClr val="tx1"/>
                        </a:solidFill>
                        <a:effectLst/>
                        <a:latin typeface="Arial"/>
                        <a:ea typeface="Times New Roman"/>
                        <a:cs typeface="Times New Roman"/>
                      </a:endParaRPr>
                    </a:p>
                  </a:txBody>
                  <a:tcPr marL="19050" marR="19050" marT="18891" marB="18891" anchor="ctr"/>
                </a:tc>
                <a:extLst>
                  <a:ext uri="{0D108BD9-81ED-4DB2-BD59-A6C34878D82A}">
                    <a16:rowId xmlns:a16="http://schemas.microsoft.com/office/drawing/2014/main" val="10001"/>
                  </a:ext>
                </a:extLst>
              </a:tr>
              <a:tr h="524637">
                <a:tc>
                  <a:txBody>
                    <a:bodyPr/>
                    <a:lstStyle/>
                    <a:p>
                      <a:pPr marL="0" marR="0" algn="ctr">
                        <a:lnSpc>
                          <a:spcPct val="115000"/>
                        </a:lnSpc>
                        <a:spcBef>
                          <a:spcPts val="0"/>
                        </a:spcBef>
                        <a:spcAft>
                          <a:spcPts val="0"/>
                        </a:spcAft>
                      </a:pPr>
                      <a:r>
                        <a:rPr lang="en-US" sz="2400" dirty="0">
                          <a:solidFill>
                            <a:schemeClr val="tx1"/>
                          </a:solidFill>
                          <a:effectLst/>
                        </a:rPr>
                        <a:t>Government employee</a:t>
                      </a:r>
                      <a:endParaRPr lang="en-US" sz="2400" dirty="0">
                        <a:solidFill>
                          <a:schemeClr val="tx1"/>
                        </a:solidFill>
                        <a:effectLst/>
                        <a:latin typeface="Arial"/>
                        <a:ea typeface="Times New Roman"/>
                        <a:cs typeface="Times New Roman"/>
                      </a:endParaRPr>
                    </a:p>
                  </a:txBody>
                  <a:tcPr marL="19050" marR="19050" marT="18891" marB="18891"/>
                </a:tc>
                <a:tc>
                  <a:txBody>
                    <a:bodyPr/>
                    <a:lstStyle/>
                    <a:p>
                      <a:pPr marL="0" marR="0" algn="ctr">
                        <a:lnSpc>
                          <a:spcPct val="115000"/>
                        </a:lnSpc>
                        <a:spcBef>
                          <a:spcPts val="0"/>
                        </a:spcBef>
                        <a:spcAft>
                          <a:spcPts val="0"/>
                        </a:spcAft>
                      </a:pPr>
                      <a:r>
                        <a:rPr lang="en-US" sz="2400" dirty="0">
                          <a:solidFill>
                            <a:schemeClr val="tx1"/>
                          </a:solidFill>
                          <a:effectLst/>
                        </a:rPr>
                        <a:t>22</a:t>
                      </a:r>
                      <a:endParaRPr lang="en-US" sz="2400" dirty="0">
                        <a:solidFill>
                          <a:schemeClr val="tx1"/>
                        </a:solidFill>
                        <a:effectLst/>
                        <a:latin typeface="Arial"/>
                        <a:ea typeface="Times New Roman"/>
                        <a:cs typeface="Times New Roman"/>
                      </a:endParaRPr>
                    </a:p>
                  </a:txBody>
                  <a:tcPr marL="19050" marR="19050" marT="18891" marB="18891" anchor="ctr"/>
                </a:tc>
                <a:tc>
                  <a:txBody>
                    <a:bodyPr/>
                    <a:lstStyle/>
                    <a:p>
                      <a:pPr marL="0" marR="0" algn="ctr">
                        <a:lnSpc>
                          <a:spcPct val="115000"/>
                        </a:lnSpc>
                        <a:spcBef>
                          <a:spcPts val="0"/>
                        </a:spcBef>
                        <a:spcAft>
                          <a:spcPts val="0"/>
                        </a:spcAft>
                      </a:pPr>
                      <a:r>
                        <a:rPr lang="en-US" sz="2400" dirty="0">
                          <a:solidFill>
                            <a:schemeClr val="tx1"/>
                          </a:solidFill>
                          <a:effectLst/>
                        </a:rPr>
                        <a:t>18.3</a:t>
                      </a:r>
                      <a:endParaRPr lang="en-US" sz="2400" dirty="0">
                        <a:solidFill>
                          <a:schemeClr val="tx1"/>
                        </a:solidFill>
                        <a:effectLst/>
                        <a:latin typeface="Arial"/>
                        <a:ea typeface="Times New Roman"/>
                        <a:cs typeface="Times New Roman"/>
                      </a:endParaRPr>
                    </a:p>
                  </a:txBody>
                  <a:tcPr marL="19050" marR="19050" marT="18891" marB="18891" anchor="ctr"/>
                </a:tc>
                <a:tc>
                  <a:txBody>
                    <a:bodyPr/>
                    <a:lstStyle/>
                    <a:p>
                      <a:pPr marL="0" marR="0" algn="ctr">
                        <a:lnSpc>
                          <a:spcPct val="115000"/>
                        </a:lnSpc>
                        <a:spcBef>
                          <a:spcPts val="0"/>
                        </a:spcBef>
                        <a:spcAft>
                          <a:spcPts val="0"/>
                        </a:spcAft>
                      </a:pPr>
                      <a:r>
                        <a:rPr lang="en-US" sz="2400" dirty="0">
                          <a:solidFill>
                            <a:schemeClr val="tx1"/>
                          </a:solidFill>
                          <a:effectLst/>
                        </a:rPr>
                        <a:t>18.3</a:t>
                      </a:r>
                      <a:endParaRPr lang="en-US" sz="2400" dirty="0">
                        <a:solidFill>
                          <a:schemeClr val="tx1"/>
                        </a:solidFill>
                        <a:effectLst/>
                        <a:latin typeface="Arial"/>
                        <a:ea typeface="Times New Roman"/>
                        <a:cs typeface="Times New Roman"/>
                      </a:endParaRPr>
                    </a:p>
                  </a:txBody>
                  <a:tcPr marL="19050" marR="19050" marT="18891" marB="18891" anchor="ctr"/>
                </a:tc>
                <a:tc>
                  <a:txBody>
                    <a:bodyPr/>
                    <a:lstStyle/>
                    <a:p>
                      <a:pPr marL="0" marR="0" algn="ctr">
                        <a:lnSpc>
                          <a:spcPct val="115000"/>
                        </a:lnSpc>
                        <a:spcBef>
                          <a:spcPts val="0"/>
                        </a:spcBef>
                        <a:spcAft>
                          <a:spcPts val="0"/>
                        </a:spcAft>
                      </a:pPr>
                      <a:r>
                        <a:rPr lang="en-US" sz="2400" dirty="0">
                          <a:solidFill>
                            <a:schemeClr val="tx1"/>
                          </a:solidFill>
                          <a:effectLst/>
                        </a:rPr>
                        <a:t>48.3</a:t>
                      </a:r>
                      <a:endParaRPr lang="en-US" sz="2400" dirty="0">
                        <a:solidFill>
                          <a:schemeClr val="tx1"/>
                        </a:solidFill>
                        <a:effectLst/>
                        <a:latin typeface="Arial"/>
                        <a:ea typeface="Times New Roman"/>
                        <a:cs typeface="Times New Roman"/>
                      </a:endParaRPr>
                    </a:p>
                  </a:txBody>
                  <a:tcPr marL="19050" marR="19050" marT="18891" marB="18891" anchor="ctr"/>
                </a:tc>
                <a:extLst>
                  <a:ext uri="{0D108BD9-81ED-4DB2-BD59-A6C34878D82A}">
                    <a16:rowId xmlns:a16="http://schemas.microsoft.com/office/drawing/2014/main" val="10002"/>
                  </a:ext>
                </a:extLst>
              </a:tr>
              <a:tr h="524637">
                <a:tc>
                  <a:txBody>
                    <a:bodyPr/>
                    <a:lstStyle/>
                    <a:p>
                      <a:pPr marL="0" marR="0" algn="ctr">
                        <a:lnSpc>
                          <a:spcPct val="115000"/>
                        </a:lnSpc>
                        <a:spcBef>
                          <a:spcPts val="0"/>
                        </a:spcBef>
                        <a:spcAft>
                          <a:spcPts val="0"/>
                        </a:spcAft>
                      </a:pPr>
                      <a:r>
                        <a:rPr lang="en-US" sz="2400" dirty="0">
                          <a:solidFill>
                            <a:schemeClr val="tx1"/>
                          </a:solidFill>
                          <a:effectLst/>
                        </a:rPr>
                        <a:t>Private employee</a:t>
                      </a:r>
                      <a:endParaRPr lang="en-US" sz="2400" dirty="0">
                        <a:solidFill>
                          <a:schemeClr val="tx1"/>
                        </a:solidFill>
                        <a:effectLst/>
                        <a:latin typeface="Arial"/>
                        <a:ea typeface="Times New Roman"/>
                        <a:cs typeface="Times New Roman"/>
                      </a:endParaRPr>
                    </a:p>
                  </a:txBody>
                  <a:tcPr marL="19050" marR="19050" marT="18891" marB="18891"/>
                </a:tc>
                <a:tc>
                  <a:txBody>
                    <a:bodyPr/>
                    <a:lstStyle/>
                    <a:p>
                      <a:pPr marL="0" marR="0" algn="ctr">
                        <a:lnSpc>
                          <a:spcPct val="115000"/>
                        </a:lnSpc>
                        <a:spcBef>
                          <a:spcPts val="0"/>
                        </a:spcBef>
                        <a:spcAft>
                          <a:spcPts val="0"/>
                        </a:spcAft>
                      </a:pPr>
                      <a:r>
                        <a:rPr lang="en-US" sz="2400" dirty="0">
                          <a:solidFill>
                            <a:schemeClr val="tx1"/>
                          </a:solidFill>
                          <a:effectLst/>
                        </a:rPr>
                        <a:t>31</a:t>
                      </a:r>
                      <a:endParaRPr lang="en-US" sz="2400" dirty="0">
                        <a:solidFill>
                          <a:schemeClr val="tx1"/>
                        </a:solidFill>
                        <a:effectLst/>
                        <a:latin typeface="Arial"/>
                        <a:ea typeface="Times New Roman"/>
                        <a:cs typeface="Times New Roman"/>
                      </a:endParaRPr>
                    </a:p>
                  </a:txBody>
                  <a:tcPr marL="19050" marR="19050" marT="18891" marB="18891" anchor="ctr"/>
                </a:tc>
                <a:tc>
                  <a:txBody>
                    <a:bodyPr/>
                    <a:lstStyle/>
                    <a:p>
                      <a:pPr marL="0" marR="0" algn="ctr">
                        <a:lnSpc>
                          <a:spcPct val="115000"/>
                        </a:lnSpc>
                        <a:spcBef>
                          <a:spcPts val="0"/>
                        </a:spcBef>
                        <a:spcAft>
                          <a:spcPts val="0"/>
                        </a:spcAft>
                      </a:pPr>
                      <a:r>
                        <a:rPr lang="en-US" sz="2400" dirty="0">
                          <a:solidFill>
                            <a:schemeClr val="tx1"/>
                          </a:solidFill>
                          <a:effectLst/>
                        </a:rPr>
                        <a:t>25.8</a:t>
                      </a:r>
                      <a:endParaRPr lang="en-US" sz="2400" dirty="0">
                        <a:solidFill>
                          <a:schemeClr val="tx1"/>
                        </a:solidFill>
                        <a:effectLst/>
                        <a:latin typeface="Arial"/>
                        <a:ea typeface="Times New Roman"/>
                        <a:cs typeface="Times New Roman"/>
                      </a:endParaRPr>
                    </a:p>
                  </a:txBody>
                  <a:tcPr marL="19050" marR="19050" marT="18891" marB="18891" anchor="ctr"/>
                </a:tc>
                <a:tc>
                  <a:txBody>
                    <a:bodyPr/>
                    <a:lstStyle/>
                    <a:p>
                      <a:pPr marL="0" marR="0" algn="ctr">
                        <a:lnSpc>
                          <a:spcPct val="115000"/>
                        </a:lnSpc>
                        <a:spcBef>
                          <a:spcPts val="0"/>
                        </a:spcBef>
                        <a:spcAft>
                          <a:spcPts val="0"/>
                        </a:spcAft>
                      </a:pPr>
                      <a:r>
                        <a:rPr lang="en-US" sz="2400" dirty="0">
                          <a:solidFill>
                            <a:schemeClr val="tx1"/>
                          </a:solidFill>
                          <a:effectLst/>
                        </a:rPr>
                        <a:t>25.8</a:t>
                      </a:r>
                      <a:endParaRPr lang="en-US" sz="2400" dirty="0">
                        <a:solidFill>
                          <a:schemeClr val="tx1"/>
                        </a:solidFill>
                        <a:effectLst/>
                        <a:latin typeface="Arial"/>
                        <a:ea typeface="Times New Roman"/>
                        <a:cs typeface="Times New Roman"/>
                      </a:endParaRPr>
                    </a:p>
                  </a:txBody>
                  <a:tcPr marL="19050" marR="19050" marT="18891" marB="18891" anchor="ctr"/>
                </a:tc>
                <a:tc>
                  <a:txBody>
                    <a:bodyPr/>
                    <a:lstStyle/>
                    <a:p>
                      <a:pPr marL="0" marR="0" algn="ctr">
                        <a:lnSpc>
                          <a:spcPct val="115000"/>
                        </a:lnSpc>
                        <a:spcBef>
                          <a:spcPts val="0"/>
                        </a:spcBef>
                        <a:spcAft>
                          <a:spcPts val="0"/>
                        </a:spcAft>
                      </a:pPr>
                      <a:r>
                        <a:rPr lang="en-US" sz="2400" dirty="0">
                          <a:solidFill>
                            <a:schemeClr val="tx1"/>
                          </a:solidFill>
                          <a:effectLst/>
                        </a:rPr>
                        <a:t>74.2</a:t>
                      </a:r>
                      <a:endParaRPr lang="en-US" sz="2400" dirty="0">
                        <a:solidFill>
                          <a:schemeClr val="tx1"/>
                        </a:solidFill>
                        <a:effectLst/>
                        <a:latin typeface="Arial"/>
                        <a:ea typeface="Times New Roman"/>
                        <a:cs typeface="Times New Roman"/>
                      </a:endParaRPr>
                    </a:p>
                  </a:txBody>
                  <a:tcPr marL="19050" marR="19050" marT="18891" marB="18891" anchor="ctr"/>
                </a:tc>
                <a:extLst>
                  <a:ext uri="{0D108BD9-81ED-4DB2-BD59-A6C34878D82A}">
                    <a16:rowId xmlns:a16="http://schemas.microsoft.com/office/drawing/2014/main" val="10003"/>
                  </a:ext>
                </a:extLst>
              </a:tr>
              <a:tr h="281209">
                <a:tc>
                  <a:txBody>
                    <a:bodyPr/>
                    <a:lstStyle/>
                    <a:p>
                      <a:pPr marL="0" marR="0" algn="ctr">
                        <a:lnSpc>
                          <a:spcPct val="115000"/>
                        </a:lnSpc>
                        <a:spcBef>
                          <a:spcPts val="0"/>
                        </a:spcBef>
                        <a:spcAft>
                          <a:spcPts val="0"/>
                        </a:spcAft>
                      </a:pPr>
                      <a:r>
                        <a:rPr lang="en-US" sz="2400" dirty="0">
                          <a:solidFill>
                            <a:schemeClr val="tx1"/>
                          </a:solidFill>
                          <a:effectLst/>
                        </a:rPr>
                        <a:t>Students</a:t>
                      </a:r>
                      <a:endParaRPr lang="en-US" sz="2400" dirty="0">
                        <a:solidFill>
                          <a:schemeClr val="tx1"/>
                        </a:solidFill>
                        <a:effectLst/>
                        <a:latin typeface="Arial"/>
                        <a:ea typeface="Times New Roman"/>
                        <a:cs typeface="Times New Roman"/>
                      </a:endParaRPr>
                    </a:p>
                  </a:txBody>
                  <a:tcPr marL="19050" marR="19050" marT="18891" marB="18891"/>
                </a:tc>
                <a:tc>
                  <a:txBody>
                    <a:bodyPr/>
                    <a:lstStyle/>
                    <a:p>
                      <a:pPr marL="0" marR="0" algn="ctr">
                        <a:lnSpc>
                          <a:spcPct val="115000"/>
                        </a:lnSpc>
                        <a:spcBef>
                          <a:spcPts val="0"/>
                        </a:spcBef>
                        <a:spcAft>
                          <a:spcPts val="0"/>
                        </a:spcAft>
                      </a:pPr>
                      <a:r>
                        <a:rPr lang="en-US" sz="2400" dirty="0">
                          <a:solidFill>
                            <a:schemeClr val="tx1"/>
                          </a:solidFill>
                          <a:effectLst/>
                        </a:rPr>
                        <a:t>16</a:t>
                      </a:r>
                      <a:endParaRPr lang="en-US" sz="2400" dirty="0">
                        <a:solidFill>
                          <a:schemeClr val="tx1"/>
                        </a:solidFill>
                        <a:effectLst/>
                        <a:latin typeface="Arial"/>
                        <a:ea typeface="Times New Roman"/>
                        <a:cs typeface="Times New Roman"/>
                      </a:endParaRPr>
                    </a:p>
                  </a:txBody>
                  <a:tcPr marL="19050" marR="19050" marT="18891" marB="18891" anchor="ctr"/>
                </a:tc>
                <a:tc>
                  <a:txBody>
                    <a:bodyPr/>
                    <a:lstStyle/>
                    <a:p>
                      <a:pPr marL="0" marR="0" algn="ctr">
                        <a:lnSpc>
                          <a:spcPct val="115000"/>
                        </a:lnSpc>
                        <a:spcBef>
                          <a:spcPts val="0"/>
                        </a:spcBef>
                        <a:spcAft>
                          <a:spcPts val="0"/>
                        </a:spcAft>
                      </a:pPr>
                      <a:r>
                        <a:rPr lang="en-US" sz="2400" dirty="0">
                          <a:solidFill>
                            <a:schemeClr val="tx1"/>
                          </a:solidFill>
                          <a:effectLst/>
                        </a:rPr>
                        <a:t>13.3</a:t>
                      </a:r>
                      <a:endParaRPr lang="en-US" sz="2400" dirty="0">
                        <a:solidFill>
                          <a:schemeClr val="tx1"/>
                        </a:solidFill>
                        <a:effectLst/>
                        <a:latin typeface="Arial"/>
                        <a:ea typeface="Times New Roman"/>
                        <a:cs typeface="Times New Roman"/>
                      </a:endParaRPr>
                    </a:p>
                  </a:txBody>
                  <a:tcPr marL="19050" marR="19050" marT="18891" marB="18891" anchor="ctr"/>
                </a:tc>
                <a:tc>
                  <a:txBody>
                    <a:bodyPr/>
                    <a:lstStyle/>
                    <a:p>
                      <a:pPr marL="0" marR="0" algn="ctr">
                        <a:lnSpc>
                          <a:spcPct val="115000"/>
                        </a:lnSpc>
                        <a:spcBef>
                          <a:spcPts val="0"/>
                        </a:spcBef>
                        <a:spcAft>
                          <a:spcPts val="0"/>
                        </a:spcAft>
                      </a:pPr>
                      <a:r>
                        <a:rPr lang="en-US" sz="2400" dirty="0">
                          <a:solidFill>
                            <a:schemeClr val="tx1"/>
                          </a:solidFill>
                          <a:effectLst/>
                        </a:rPr>
                        <a:t>13.3</a:t>
                      </a:r>
                      <a:endParaRPr lang="en-US" sz="2400" dirty="0">
                        <a:solidFill>
                          <a:schemeClr val="tx1"/>
                        </a:solidFill>
                        <a:effectLst/>
                        <a:latin typeface="Arial"/>
                        <a:ea typeface="Times New Roman"/>
                        <a:cs typeface="Times New Roman"/>
                      </a:endParaRPr>
                    </a:p>
                  </a:txBody>
                  <a:tcPr marL="19050" marR="19050" marT="18891" marB="18891" anchor="ctr"/>
                </a:tc>
                <a:tc>
                  <a:txBody>
                    <a:bodyPr/>
                    <a:lstStyle/>
                    <a:p>
                      <a:pPr marL="0" marR="0" algn="ctr">
                        <a:lnSpc>
                          <a:spcPct val="115000"/>
                        </a:lnSpc>
                        <a:spcBef>
                          <a:spcPts val="0"/>
                        </a:spcBef>
                        <a:spcAft>
                          <a:spcPts val="0"/>
                        </a:spcAft>
                      </a:pPr>
                      <a:r>
                        <a:rPr lang="en-US" sz="2400" dirty="0">
                          <a:solidFill>
                            <a:schemeClr val="tx1"/>
                          </a:solidFill>
                          <a:effectLst/>
                        </a:rPr>
                        <a:t>87.5</a:t>
                      </a:r>
                      <a:endParaRPr lang="en-US" sz="2400" dirty="0">
                        <a:solidFill>
                          <a:schemeClr val="tx1"/>
                        </a:solidFill>
                        <a:effectLst/>
                        <a:latin typeface="Arial"/>
                        <a:ea typeface="Times New Roman"/>
                        <a:cs typeface="Times New Roman"/>
                      </a:endParaRPr>
                    </a:p>
                  </a:txBody>
                  <a:tcPr marL="19050" marR="19050" marT="18891" marB="18891" anchor="ctr"/>
                </a:tc>
                <a:extLst>
                  <a:ext uri="{0D108BD9-81ED-4DB2-BD59-A6C34878D82A}">
                    <a16:rowId xmlns:a16="http://schemas.microsoft.com/office/drawing/2014/main" val="10004"/>
                  </a:ext>
                </a:extLst>
              </a:tr>
              <a:tr h="281209">
                <a:tc>
                  <a:txBody>
                    <a:bodyPr/>
                    <a:lstStyle/>
                    <a:p>
                      <a:pPr marL="0" marR="0" algn="ctr">
                        <a:lnSpc>
                          <a:spcPct val="115000"/>
                        </a:lnSpc>
                        <a:spcBef>
                          <a:spcPts val="0"/>
                        </a:spcBef>
                        <a:spcAft>
                          <a:spcPts val="0"/>
                        </a:spcAft>
                      </a:pPr>
                      <a:r>
                        <a:rPr lang="en-US" sz="2400" dirty="0">
                          <a:solidFill>
                            <a:schemeClr val="tx1"/>
                          </a:solidFill>
                          <a:effectLst/>
                        </a:rPr>
                        <a:t>Housewife</a:t>
                      </a:r>
                      <a:endParaRPr lang="en-US" sz="2400" dirty="0">
                        <a:solidFill>
                          <a:schemeClr val="tx1"/>
                        </a:solidFill>
                        <a:effectLst/>
                        <a:latin typeface="Arial"/>
                        <a:ea typeface="Times New Roman"/>
                        <a:cs typeface="Times New Roman"/>
                      </a:endParaRPr>
                    </a:p>
                  </a:txBody>
                  <a:tcPr marL="19050" marR="19050" marT="18891" marB="18891"/>
                </a:tc>
                <a:tc>
                  <a:txBody>
                    <a:bodyPr/>
                    <a:lstStyle/>
                    <a:p>
                      <a:pPr marL="0" marR="0" algn="ctr">
                        <a:lnSpc>
                          <a:spcPct val="115000"/>
                        </a:lnSpc>
                        <a:spcBef>
                          <a:spcPts val="0"/>
                        </a:spcBef>
                        <a:spcAft>
                          <a:spcPts val="0"/>
                        </a:spcAft>
                      </a:pPr>
                      <a:r>
                        <a:rPr lang="en-US" sz="2400" dirty="0">
                          <a:solidFill>
                            <a:schemeClr val="tx1"/>
                          </a:solidFill>
                          <a:effectLst/>
                        </a:rPr>
                        <a:t>15</a:t>
                      </a:r>
                      <a:endParaRPr lang="en-US" sz="2400" dirty="0">
                        <a:solidFill>
                          <a:schemeClr val="tx1"/>
                        </a:solidFill>
                        <a:effectLst/>
                        <a:latin typeface="Arial"/>
                        <a:ea typeface="Times New Roman"/>
                        <a:cs typeface="Times New Roman"/>
                      </a:endParaRPr>
                    </a:p>
                  </a:txBody>
                  <a:tcPr marL="19050" marR="19050" marT="18891" marB="18891" anchor="ctr"/>
                </a:tc>
                <a:tc>
                  <a:txBody>
                    <a:bodyPr/>
                    <a:lstStyle/>
                    <a:p>
                      <a:pPr marL="0" marR="0" algn="ctr">
                        <a:lnSpc>
                          <a:spcPct val="115000"/>
                        </a:lnSpc>
                        <a:spcBef>
                          <a:spcPts val="0"/>
                        </a:spcBef>
                        <a:spcAft>
                          <a:spcPts val="0"/>
                        </a:spcAft>
                      </a:pPr>
                      <a:r>
                        <a:rPr lang="en-US" sz="2400" dirty="0">
                          <a:solidFill>
                            <a:schemeClr val="tx1"/>
                          </a:solidFill>
                          <a:effectLst/>
                        </a:rPr>
                        <a:t>12.5</a:t>
                      </a:r>
                      <a:endParaRPr lang="en-US" sz="2400" dirty="0">
                        <a:solidFill>
                          <a:schemeClr val="tx1"/>
                        </a:solidFill>
                        <a:effectLst/>
                        <a:latin typeface="Arial"/>
                        <a:ea typeface="Times New Roman"/>
                        <a:cs typeface="Times New Roman"/>
                      </a:endParaRPr>
                    </a:p>
                  </a:txBody>
                  <a:tcPr marL="19050" marR="19050" marT="18891" marB="18891" anchor="ctr"/>
                </a:tc>
                <a:tc>
                  <a:txBody>
                    <a:bodyPr/>
                    <a:lstStyle/>
                    <a:p>
                      <a:pPr marL="0" marR="0" algn="ctr">
                        <a:lnSpc>
                          <a:spcPct val="115000"/>
                        </a:lnSpc>
                        <a:spcBef>
                          <a:spcPts val="0"/>
                        </a:spcBef>
                        <a:spcAft>
                          <a:spcPts val="0"/>
                        </a:spcAft>
                      </a:pPr>
                      <a:r>
                        <a:rPr lang="en-US" sz="2400" dirty="0">
                          <a:solidFill>
                            <a:schemeClr val="tx1"/>
                          </a:solidFill>
                          <a:effectLst/>
                        </a:rPr>
                        <a:t>12.5</a:t>
                      </a:r>
                      <a:endParaRPr lang="en-US" sz="2400" dirty="0">
                        <a:solidFill>
                          <a:schemeClr val="tx1"/>
                        </a:solidFill>
                        <a:effectLst/>
                        <a:latin typeface="Arial"/>
                        <a:ea typeface="Times New Roman"/>
                        <a:cs typeface="Times New Roman"/>
                      </a:endParaRPr>
                    </a:p>
                  </a:txBody>
                  <a:tcPr marL="19050" marR="19050" marT="18891" marB="18891" anchor="ctr"/>
                </a:tc>
                <a:tc>
                  <a:txBody>
                    <a:bodyPr/>
                    <a:lstStyle/>
                    <a:p>
                      <a:pPr marL="0" marR="0" algn="ctr">
                        <a:lnSpc>
                          <a:spcPct val="115000"/>
                        </a:lnSpc>
                        <a:spcBef>
                          <a:spcPts val="0"/>
                        </a:spcBef>
                        <a:spcAft>
                          <a:spcPts val="0"/>
                        </a:spcAft>
                      </a:pPr>
                      <a:r>
                        <a:rPr lang="en-US" sz="2400" dirty="0">
                          <a:solidFill>
                            <a:schemeClr val="tx1"/>
                          </a:solidFill>
                          <a:effectLst/>
                        </a:rPr>
                        <a:t>100.0</a:t>
                      </a:r>
                      <a:endParaRPr lang="en-US" sz="2400" dirty="0">
                        <a:solidFill>
                          <a:schemeClr val="tx1"/>
                        </a:solidFill>
                        <a:effectLst/>
                        <a:latin typeface="Arial"/>
                        <a:ea typeface="Times New Roman"/>
                        <a:cs typeface="Times New Roman"/>
                      </a:endParaRPr>
                    </a:p>
                  </a:txBody>
                  <a:tcPr marL="19050" marR="19050" marT="18891" marB="18891" anchor="ctr"/>
                </a:tc>
                <a:extLst>
                  <a:ext uri="{0D108BD9-81ED-4DB2-BD59-A6C34878D82A}">
                    <a16:rowId xmlns:a16="http://schemas.microsoft.com/office/drawing/2014/main" val="10005"/>
                  </a:ext>
                </a:extLst>
              </a:tr>
              <a:tr h="281209">
                <a:tc>
                  <a:txBody>
                    <a:bodyPr/>
                    <a:lstStyle/>
                    <a:p>
                      <a:pPr marL="0" marR="0" algn="ctr">
                        <a:lnSpc>
                          <a:spcPct val="115000"/>
                        </a:lnSpc>
                        <a:spcBef>
                          <a:spcPts val="0"/>
                        </a:spcBef>
                        <a:spcAft>
                          <a:spcPts val="0"/>
                        </a:spcAft>
                      </a:pPr>
                      <a:r>
                        <a:rPr lang="en-US" sz="2400" dirty="0">
                          <a:solidFill>
                            <a:schemeClr val="tx1"/>
                          </a:solidFill>
                          <a:effectLst/>
                        </a:rPr>
                        <a:t>Total</a:t>
                      </a:r>
                      <a:endParaRPr lang="en-US" sz="2400" dirty="0">
                        <a:solidFill>
                          <a:schemeClr val="tx1"/>
                        </a:solidFill>
                        <a:effectLst/>
                        <a:latin typeface="Arial"/>
                        <a:ea typeface="Times New Roman"/>
                        <a:cs typeface="Times New Roman"/>
                      </a:endParaRPr>
                    </a:p>
                  </a:txBody>
                  <a:tcPr marL="19050" marR="19050" marT="18891" marB="18891"/>
                </a:tc>
                <a:tc>
                  <a:txBody>
                    <a:bodyPr/>
                    <a:lstStyle/>
                    <a:p>
                      <a:pPr marL="0" marR="0" algn="ctr">
                        <a:lnSpc>
                          <a:spcPct val="115000"/>
                        </a:lnSpc>
                        <a:spcBef>
                          <a:spcPts val="0"/>
                        </a:spcBef>
                        <a:spcAft>
                          <a:spcPts val="0"/>
                        </a:spcAft>
                      </a:pPr>
                      <a:r>
                        <a:rPr lang="en-US" sz="2400" dirty="0">
                          <a:solidFill>
                            <a:schemeClr val="tx1"/>
                          </a:solidFill>
                          <a:effectLst/>
                        </a:rPr>
                        <a:t>120</a:t>
                      </a:r>
                      <a:endParaRPr lang="en-US" sz="2400" dirty="0">
                        <a:solidFill>
                          <a:schemeClr val="tx1"/>
                        </a:solidFill>
                        <a:effectLst/>
                        <a:latin typeface="Arial"/>
                        <a:ea typeface="Times New Roman"/>
                        <a:cs typeface="Times New Roman"/>
                      </a:endParaRPr>
                    </a:p>
                  </a:txBody>
                  <a:tcPr marL="19050" marR="19050" marT="18891" marB="18891" anchor="ctr"/>
                </a:tc>
                <a:tc>
                  <a:txBody>
                    <a:bodyPr/>
                    <a:lstStyle/>
                    <a:p>
                      <a:pPr marL="0" marR="0" algn="ctr">
                        <a:lnSpc>
                          <a:spcPct val="115000"/>
                        </a:lnSpc>
                        <a:spcBef>
                          <a:spcPts val="0"/>
                        </a:spcBef>
                        <a:spcAft>
                          <a:spcPts val="0"/>
                        </a:spcAft>
                      </a:pPr>
                      <a:r>
                        <a:rPr lang="en-US" sz="2400" dirty="0">
                          <a:solidFill>
                            <a:schemeClr val="tx1"/>
                          </a:solidFill>
                          <a:effectLst/>
                        </a:rPr>
                        <a:t>100.0</a:t>
                      </a:r>
                      <a:endParaRPr lang="en-US" sz="2400" dirty="0">
                        <a:solidFill>
                          <a:schemeClr val="tx1"/>
                        </a:solidFill>
                        <a:effectLst/>
                        <a:latin typeface="Arial"/>
                        <a:ea typeface="Times New Roman"/>
                        <a:cs typeface="Times New Roman"/>
                      </a:endParaRPr>
                    </a:p>
                  </a:txBody>
                  <a:tcPr marL="19050" marR="19050" marT="18891" marB="18891" anchor="ctr"/>
                </a:tc>
                <a:tc>
                  <a:txBody>
                    <a:bodyPr/>
                    <a:lstStyle/>
                    <a:p>
                      <a:pPr marL="0" marR="0" algn="ctr">
                        <a:lnSpc>
                          <a:spcPct val="115000"/>
                        </a:lnSpc>
                        <a:spcBef>
                          <a:spcPts val="0"/>
                        </a:spcBef>
                        <a:spcAft>
                          <a:spcPts val="0"/>
                        </a:spcAft>
                      </a:pPr>
                      <a:r>
                        <a:rPr lang="en-US" sz="2400" dirty="0">
                          <a:solidFill>
                            <a:schemeClr val="tx1"/>
                          </a:solidFill>
                          <a:effectLst/>
                        </a:rPr>
                        <a:t>100.0</a:t>
                      </a:r>
                      <a:endParaRPr lang="en-US" sz="2400" dirty="0">
                        <a:solidFill>
                          <a:schemeClr val="tx1"/>
                        </a:solidFill>
                        <a:effectLst/>
                        <a:latin typeface="Arial"/>
                        <a:ea typeface="Times New Roman"/>
                        <a:cs typeface="Times New Roman"/>
                      </a:endParaRPr>
                    </a:p>
                  </a:txBody>
                  <a:tcPr marL="19050" marR="19050" marT="18891" marB="18891" anchor="ctr"/>
                </a:tc>
                <a:tc>
                  <a:txBody>
                    <a:bodyPr/>
                    <a:lstStyle/>
                    <a:p>
                      <a:pPr marL="0" marR="0" algn="ctr">
                        <a:lnSpc>
                          <a:spcPct val="115000"/>
                        </a:lnSpc>
                        <a:spcBef>
                          <a:spcPts val="0"/>
                        </a:spcBef>
                        <a:spcAft>
                          <a:spcPts val="0"/>
                        </a:spcAft>
                      </a:pPr>
                      <a:r>
                        <a:rPr lang="en-US" sz="2400" dirty="0">
                          <a:solidFill>
                            <a:schemeClr val="tx1"/>
                          </a:solidFill>
                          <a:effectLst/>
                        </a:rPr>
                        <a:t> </a:t>
                      </a:r>
                      <a:endParaRPr lang="en-US" sz="2400" dirty="0">
                        <a:solidFill>
                          <a:schemeClr val="tx1"/>
                        </a:solidFill>
                        <a:effectLst/>
                        <a:latin typeface="Arial"/>
                        <a:ea typeface="Times New Roman"/>
                        <a:cs typeface="Times New Roman"/>
                      </a:endParaRPr>
                    </a:p>
                  </a:txBody>
                  <a:tcPr marL="19050" marR="19050" marT="18891" marB="18891"/>
                </a:tc>
                <a:extLst>
                  <a:ext uri="{0D108BD9-81ED-4DB2-BD59-A6C34878D82A}">
                    <a16:rowId xmlns:a16="http://schemas.microsoft.com/office/drawing/2014/main" val="10006"/>
                  </a:ext>
                </a:extLst>
              </a:tr>
            </a:tbl>
          </a:graphicData>
        </a:graphic>
      </p:graphicFrame>
      <p:sp>
        <p:nvSpPr>
          <p:cNvPr id="6" name="Rectangle 1"/>
          <p:cNvSpPr>
            <a:spLocks noChangeArrowheads="1"/>
          </p:cNvSpPr>
          <p:nvPr/>
        </p:nvSpPr>
        <p:spPr bwMode="auto">
          <a:xfrm>
            <a:off x="1258888" y="518782"/>
            <a:ext cx="6636221" cy="461665"/>
          </a:xfrm>
          <a:prstGeom prst="rect">
            <a:avLst/>
          </a:prstGeom>
          <a:noFill/>
          <a:ln>
            <a:noFill/>
          </a:ln>
          <a:effectLst/>
        </p:spPr>
        <p:txBody>
          <a:bodyPr wrap="square" anchor="ctr">
            <a:spAutoFit/>
          </a:bodyPr>
          <a:lstStyle/>
          <a:p>
            <a:pPr indent="457200">
              <a:defRPr/>
            </a:pPr>
            <a:r>
              <a:rPr lang="en-US" sz="2400" dirty="0">
                <a:latin typeface="+mn-lt"/>
                <a:cs typeface="Times New Roman" pitchFamily="18" charset="0"/>
              </a:rPr>
              <a:t>Table 4.1.   Frequency Table of </a:t>
            </a:r>
            <a:r>
              <a:rPr lang="en-US" sz="2400" i="1" dirty="0">
                <a:latin typeface="+mn-lt"/>
                <a:cs typeface="Times New Roman" pitchFamily="18" charset="0"/>
              </a:rPr>
              <a:t>Occupation</a:t>
            </a:r>
            <a:endParaRPr lang="en-US" sz="2400" dirty="0">
              <a:latin typeface="+mn-lt"/>
            </a:endParaRPr>
          </a:p>
        </p:txBody>
      </p:sp>
      <p:sp>
        <p:nvSpPr>
          <p:cNvPr id="8"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654530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773" y="1967550"/>
            <a:ext cx="4114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3179301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184150"/>
            <a:ext cx="8001000" cy="76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defRPr/>
            </a:pPr>
            <a:r>
              <a:rPr lang="en-US" sz="3400" b="1" dirty="0">
                <a:latin typeface="+mn-lt"/>
              </a:rPr>
              <a:t>Displaying Frequency by Using a Pie Chart</a:t>
            </a:r>
          </a:p>
        </p:txBody>
      </p:sp>
      <p:sp>
        <p:nvSpPr>
          <p:cNvPr id="3" name="Content Placeholder 2"/>
          <p:cNvSpPr txBox="1">
            <a:spLocks/>
          </p:cNvSpPr>
          <p:nvPr/>
        </p:nvSpPr>
        <p:spPr>
          <a:xfrm>
            <a:off x="806924" y="1133475"/>
            <a:ext cx="7606352" cy="16002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lgn="just">
              <a:buFont typeface="Wingdings 2" panose="05020102010507070707" pitchFamily="18" charset="2"/>
              <a:buNone/>
              <a:defRPr/>
            </a:pPr>
            <a:r>
              <a:rPr lang="en-US" sz="2400" dirty="0"/>
              <a:t>A pie chart displays the categories which are proportionate to the total area, considering it to be 100%. Different categories of a variable are presented on percentage basis rather than  on an absolute basis; hence, larger proportion of categories is shown by the larger pies in the chart. </a:t>
            </a:r>
          </a:p>
          <a:p>
            <a:pPr algn="just">
              <a:defRPr/>
            </a:pPr>
            <a:endParaRPr lang="en-US" sz="2400" dirty="0"/>
          </a:p>
        </p:txBody>
      </p:sp>
      <p:sp>
        <p:nvSpPr>
          <p:cNvPr id="5" name="Rectangle 2"/>
          <p:cNvSpPr>
            <a:spLocks noChangeArrowheads="1"/>
          </p:cNvSpPr>
          <p:nvPr/>
        </p:nvSpPr>
        <p:spPr bwMode="auto">
          <a:xfrm>
            <a:off x="0" y="-184150"/>
            <a:ext cx="184150" cy="368300"/>
          </a:xfrm>
          <a:prstGeom prst="rect">
            <a:avLst/>
          </a:prstGeom>
          <a:noFill/>
          <a:ln>
            <a:noFill/>
          </a:ln>
          <a:effectLst/>
        </p:spPr>
        <p:txBody>
          <a:bodyPr wrap="none" anchor="ctr">
            <a:spAutoFit/>
          </a:bodyPr>
          <a:lstStyle/>
          <a:p>
            <a:pPr eaLnBrk="1" hangingPunct="1">
              <a:defRPr/>
            </a:pPr>
            <a:endParaRPr lang="en-US" dirty="0">
              <a:latin typeface="+mn-lt"/>
            </a:endParaRPr>
          </a:p>
        </p:txBody>
      </p:sp>
      <p:graphicFrame>
        <p:nvGraphicFramePr>
          <p:cNvPr id="6" name="Object 7"/>
          <p:cNvGraphicFramePr>
            <a:graphicFrameLocks noChangeAspect="1"/>
          </p:cNvGraphicFramePr>
          <p:nvPr>
            <p:extLst>
              <p:ext uri="{D42A27DB-BD31-4B8C-83A1-F6EECF244321}">
                <p14:modId xmlns:p14="http://schemas.microsoft.com/office/powerpoint/2010/main" val="1544877065"/>
              </p:ext>
            </p:extLst>
          </p:nvPr>
        </p:nvGraphicFramePr>
        <p:xfrm>
          <a:off x="3009900" y="2956918"/>
          <a:ext cx="3200400" cy="3378200"/>
        </p:xfrm>
        <a:graphic>
          <a:graphicData uri="http://schemas.openxmlformats.org/presentationml/2006/ole">
            <mc:AlternateContent xmlns:mc="http://schemas.openxmlformats.org/markup-compatibility/2006">
              <mc:Choice xmlns:v="urn:schemas-microsoft-com:vml" Requires="v">
                <p:oleObj name="Bitmap Image" r:id="rId2" imgW="2572109" imgH="2742857" progId="Paint.Picture">
                  <p:embed/>
                </p:oleObj>
              </mc:Choice>
              <mc:Fallback>
                <p:oleObj name="Bitmap Image" r:id="rId2" imgW="2572109" imgH="2742857" progId="Paint.Picture">
                  <p:embed/>
                  <p:pic>
                    <p:nvPicPr>
                      <p:cNvPr id="6"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2956918"/>
                        <a:ext cx="32004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868342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169160" y="304800"/>
            <a:ext cx="3505200" cy="381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2000" dirty="0">
                <a:latin typeface="+mn-lt"/>
              </a:rPr>
              <a:t>Position of the Slices </a:t>
            </a:r>
          </a:p>
        </p:txBody>
      </p:sp>
      <p:graphicFrame>
        <p:nvGraphicFramePr>
          <p:cNvPr id="3" name="Content Placeholder 6"/>
          <p:cNvGraphicFramePr>
            <a:graphicFrameLocks/>
          </p:cNvGraphicFramePr>
          <p:nvPr>
            <p:extLst>
              <p:ext uri="{D42A27DB-BD31-4B8C-83A1-F6EECF244321}">
                <p14:modId xmlns:p14="http://schemas.microsoft.com/office/powerpoint/2010/main" val="3978520930"/>
              </p:ext>
            </p:extLst>
          </p:nvPr>
        </p:nvGraphicFramePr>
        <p:xfrm>
          <a:off x="1702560" y="762001"/>
          <a:ext cx="6629400" cy="5486240"/>
        </p:xfrm>
        <a:graphic>
          <a:graphicData uri="http://schemas.openxmlformats.org/drawingml/2006/table">
            <a:tbl>
              <a:tblPr firstRow="1" bandRow="1">
                <a:tableStyleId>{5C22544A-7EE6-4342-B048-85BDC9FD1C3A}</a:tableStyleId>
              </a:tblPr>
              <a:tblGrid>
                <a:gridCol w="3228512">
                  <a:extLst>
                    <a:ext uri="{9D8B030D-6E8A-4147-A177-3AD203B41FA5}">
                      <a16:colId xmlns:a16="http://schemas.microsoft.com/office/drawing/2014/main" val="20000"/>
                    </a:ext>
                  </a:extLst>
                </a:gridCol>
                <a:gridCol w="3400888">
                  <a:extLst>
                    <a:ext uri="{9D8B030D-6E8A-4147-A177-3AD203B41FA5}">
                      <a16:colId xmlns:a16="http://schemas.microsoft.com/office/drawing/2014/main" val="20001"/>
                    </a:ext>
                  </a:extLst>
                </a:gridCol>
              </a:tblGrid>
              <a:tr h="2450650">
                <a:tc>
                  <a:txBody>
                    <a:bodyPr/>
                    <a:lstStyle/>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r>
                        <a:rPr lang="en-US" sz="1400" b="0" kern="1200" dirty="0">
                          <a:solidFill>
                            <a:schemeClr val="tx1"/>
                          </a:solidFill>
                          <a:effectLst/>
                          <a:latin typeface="+mn-lt"/>
                          <a:ea typeface="+mn-ea"/>
                          <a:cs typeface="+mn-cs"/>
                        </a:rPr>
                        <a:t>Figure 4.1a. Clockwise 12:00 Position</a:t>
                      </a:r>
                      <a:endParaRPr lang="en-US" sz="1400" b="0" dirty="0">
                        <a:solidFill>
                          <a:schemeClr val="tx1"/>
                        </a:solidFill>
                      </a:endParaRPr>
                    </a:p>
                  </a:txBody>
                  <a:tcPr marT="45680" marB="4568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r>
                        <a:rPr lang="en-US" sz="1400" b="0" kern="1200" dirty="0">
                          <a:solidFill>
                            <a:schemeClr val="tx1"/>
                          </a:solidFill>
                          <a:effectLst/>
                          <a:latin typeface="+mn-lt"/>
                          <a:ea typeface="+mn-ea"/>
                          <a:cs typeface="+mn-cs"/>
                        </a:rPr>
                        <a:t>Figure 4.1b. Clockwise 01:00 Position</a:t>
                      </a:r>
                      <a:endParaRPr lang="en-US" sz="1400" b="0" dirty="0">
                        <a:solidFill>
                          <a:schemeClr val="tx1"/>
                        </a:solidFill>
                      </a:endParaRPr>
                    </a:p>
                  </a:txBody>
                  <a:tcPr marT="45680" marB="4568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2928842">
                <a:tc>
                  <a:txBody>
                    <a:bodyPr/>
                    <a:lstStyle/>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endParaRPr lang="en-US" sz="1200" b="0" kern="1200" dirty="0">
                        <a:solidFill>
                          <a:schemeClr val="tx1"/>
                        </a:solidFill>
                        <a:effectLst/>
                        <a:latin typeface="+mn-lt"/>
                        <a:ea typeface="+mn-ea"/>
                        <a:cs typeface="+mn-cs"/>
                      </a:endParaRPr>
                    </a:p>
                    <a:p>
                      <a:pPr algn="ctr"/>
                      <a:r>
                        <a:rPr lang="en-US" sz="1400" b="0" kern="1200" dirty="0">
                          <a:solidFill>
                            <a:schemeClr val="tx1"/>
                          </a:solidFill>
                          <a:effectLst/>
                          <a:latin typeface="+mn-lt"/>
                          <a:ea typeface="+mn-ea"/>
                          <a:cs typeface="+mn-cs"/>
                        </a:rPr>
                        <a:t>Figure 4.1c. Anticlockwise 12:00 Position</a:t>
                      </a:r>
                      <a:endParaRPr lang="en-US" sz="1400" b="0" dirty="0">
                        <a:solidFill>
                          <a:schemeClr val="tx1"/>
                        </a:solidFill>
                      </a:endParaRPr>
                    </a:p>
                  </a:txBody>
                  <a:tcPr marT="45680" marB="4568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endParaRPr lang="en-US" sz="1800" b="0" dirty="0">
                        <a:solidFill>
                          <a:schemeClr val="tx1"/>
                        </a:solidFill>
                      </a:endParaRPr>
                    </a:p>
                    <a:p>
                      <a:pPr algn="ctr"/>
                      <a:endParaRPr lang="en-US" sz="1400" b="0" kern="1200" dirty="0">
                        <a:solidFill>
                          <a:schemeClr val="tx1"/>
                        </a:solidFill>
                        <a:effectLst/>
                        <a:latin typeface="+mn-lt"/>
                        <a:ea typeface="+mn-ea"/>
                        <a:cs typeface="+mn-cs"/>
                      </a:endParaRPr>
                    </a:p>
                    <a:p>
                      <a:pPr algn="ctr"/>
                      <a:r>
                        <a:rPr lang="en-US" sz="1400" b="0" kern="1200" dirty="0">
                          <a:solidFill>
                            <a:schemeClr val="tx1"/>
                          </a:solidFill>
                          <a:effectLst/>
                          <a:latin typeface="+mn-lt"/>
                          <a:ea typeface="+mn-ea"/>
                          <a:cs typeface="+mn-cs"/>
                        </a:rPr>
                        <a:t>Figure 4.1d. Anticlockwise 01:00 Position</a:t>
                      </a:r>
                      <a:endParaRPr lang="en-US" sz="1400" b="0" dirty="0">
                        <a:solidFill>
                          <a:schemeClr val="tx1"/>
                        </a:solidFill>
                      </a:endParaRPr>
                    </a:p>
                    <a:p>
                      <a:pPr algn="ctr"/>
                      <a:endParaRPr lang="en-US" sz="1800" b="0" dirty="0">
                        <a:solidFill>
                          <a:schemeClr val="tx1"/>
                        </a:solidFill>
                      </a:endParaRPr>
                    </a:p>
                  </a:txBody>
                  <a:tcPr marT="45680" marB="4568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835" y="762000"/>
            <a:ext cx="2447925" cy="2159000"/>
          </a:xfrm>
          <a:prstGeom prst="rect">
            <a:avLst/>
          </a:prstGeom>
          <a:noFill/>
          <a:ln w="9525">
            <a:solidFill>
              <a:srgbClr val="990033"/>
            </a:solidFill>
            <a:miter lim="800000"/>
            <a:headEnd/>
            <a:tailEnd/>
          </a:ln>
          <a:extLst>
            <a:ext uri="{909E8E84-426E-40DD-AFC4-6F175D3DCCD1}">
              <a14:hiddenFill xmlns:a14="http://schemas.microsoft.com/office/drawing/2010/main">
                <a:solidFill>
                  <a:srgbClr val="FFFFFF"/>
                </a:solidFill>
              </a14:hiddenFill>
            </a:ext>
          </a:extLst>
        </p:spPr>
      </p:pic>
      <p:pic>
        <p:nvPicPr>
          <p:cNvPr id="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5098" y="798513"/>
            <a:ext cx="2590800" cy="20843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2123" y="3284560"/>
            <a:ext cx="2586037" cy="235585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2748" y="3313135"/>
            <a:ext cx="2492375" cy="2333625"/>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2055729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36728" y="184388"/>
            <a:ext cx="8270543" cy="42068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defRPr/>
            </a:pPr>
            <a:r>
              <a:rPr lang="en-US" sz="3400" b="1" dirty="0">
                <a:latin typeface="+mn-lt"/>
              </a:rPr>
              <a:t>Displaying Frequency by Using a Histogram</a:t>
            </a:r>
          </a:p>
        </p:txBody>
      </p:sp>
      <p:sp>
        <p:nvSpPr>
          <p:cNvPr id="3" name="Content Placeholder 2"/>
          <p:cNvSpPr txBox="1">
            <a:spLocks/>
          </p:cNvSpPr>
          <p:nvPr/>
        </p:nvSpPr>
        <p:spPr>
          <a:xfrm>
            <a:off x="1278908" y="1679812"/>
            <a:ext cx="6792036" cy="11430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69850" indent="0">
              <a:buFont typeface="Wingdings 2" panose="05020102010507070707" pitchFamily="18" charset="2"/>
              <a:buNone/>
            </a:pPr>
            <a:r>
              <a:rPr lang="en-US" altLang="en-US" sz="2400" dirty="0"/>
              <a:t>A histogram is generally used to compute frequency of different categories in case of dealing with large number of discrete or continuous data. </a:t>
            </a:r>
          </a:p>
        </p:txBody>
      </p:sp>
      <p:graphicFrame>
        <p:nvGraphicFramePr>
          <p:cNvPr id="5" name="Table 4"/>
          <p:cNvGraphicFramePr>
            <a:graphicFrameLocks noGrp="1"/>
          </p:cNvGraphicFramePr>
          <p:nvPr>
            <p:extLst>
              <p:ext uri="{D42A27DB-BD31-4B8C-83A1-F6EECF244321}">
                <p14:modId xmlns:p14="http://schemas.microsoft.com/office/powerpoint/2010/main" val="688247362"/>
              </p:ext>
            </p:extLst>
          </p:nvPr>
        </p:nvGraphicFramePr>
        <p:xfrm>
          <a:off x="1278908" y="3454020"/>
          <a:ext cx="6652146" cy="1655445"/>
        </p:xfrm>
        <a:graphic>
          <a:graphicData uri="http://schemas.openxmlformats.org/drawingml/2006/table">
            <a:tbl>
              <a:tblPr firstRow="1" firstCol="1" lastRow="1" lastCol="1" bandRow="1" bandCol="1">
                <a:tableStyleId>{5940675A-B579-460E-94D1-54222C63F5DA}</a:tableStyleId>
              </a:tblPr>
              <a:tblGrid>
                <a:gridCol w="6652146">
                  <a:extLst>
                    <a:ext uri="{9D8B030D-6E8A-4147-A177-3AD203B41FA5}">
                      <a16:colId xmlns:a16="http://schemas.microsoft.com/office/drawing/2014/main" val="20000"/>
                    </a:ext>
                  </a:extLst>
                </a:gridCol>
              </a:tblGrid>
              <a:tr h="990600">
                <a:tc>
                  <a:txBody>
                    <a:bodyPr/>
                    <a:lstStyle/>
                    <a:p>
                      <a:pPr marL="0" marR="0" algn="just">
                        <a:lnSpc>
                          <a:spcPct val="115000"/>
                        </a:lnSpc>
                        <a:spcBef>
                          <a:spcPts val="0"/>
                        </a:spcBef>
                        <a:spcAft>
                          <a:spcPts val="0"/>
                        </a:spcAft>
                      </a:pPr>
                      <a:r>
                        <a:rPr lang="en-US" sz="2400" b="1" dirty="0">
                          <a:effectLst/>
                        </a:rPr>
                        <a:t>Exhibit 4.2. </a:t>
                      </a:r>
                      <a:r>
                        <a:rPr lang="en-US" sz="2400" dirty="0">
                          <a:effectLst/>
                        </a:rPr>
                        <a:t>Use retail.sav » Menu bar » </a:t>
                      </a:r>
                      <a:r>
                        <a:rPr lang="en-US" sz="2400" dirty="0" err="1">
                          <a:effectLst/>
                        </a:rPr>
                        <a:t>analyse</a:t>
                      </a:r>
                      <a:r>
                        <a:rPr lang="en-US" sz="2400" dirty="0">
                          <a:effectLst/>
                        </a:rPr>
                        <a:t> » Descriptive statistics » Frequencies » Select Distance and transfer to right-handed variable(s) box » Chart » Histogram »  Click </a:t>
                      </a:r>
                      <a:r>
                        <a:rPr lang="en-US" sz="2400" i="1" dirty="0">
                          <a:effectLst/>
                        </a:rPr>
                        <a:t>OK </a:t>
                      </a:r>
                      <a:endParaRPr lang="en-US" sz="2400" i="1" dirty="0">
                        <a:effectLst/>
                        <a:latin typeface="Arial"/>
                        <a:ea typeface="Times New Roman"/>
                        <a:cs typeface="Times New Roman"/>
                      </a:endParaRPr>
                    </a:p>
                  </a:txBody>
                  <a:tcPr marL="68580" marR="68580" marT="0" marB="0"/>
                </a:tc>
                <a:extLst>
                  <a:ext uri="{0D108BD9-81ED-4DB2-BD59-A6C34878D82A}">
                    <a16:rowId xmlns:a16="http://schemas.microsoft.com/office/drawing/2014/main" val="10000"/>
                  </a:ext>
                </a:extLst>
              </a:tr>
            </a:tbl>
          </a:graphicData>
        </a:graphic>
      </p:graphicFrame>
      <p:sp>
        <p:nvSpPr>
          <p:cNvPr id="7" name="Footer Placeholder 3"/>
          <p:cNvSpPr>
            <a:spLocks noGrp="1"/>
          </p:cNvSpPr>
          <p:nvPr>
            <p:ph type="ftr" sz="quarter" idx="11"/>
          </p:nvPr>
        </p:nvSpPr>
        <p:spPr bwMode="auto">
          <a:xfrm>
            <a:off x="2825987" y="6401890"/>
            <a:ext cx="3502025" cy="365125"/>
          </a:xfrm>
        </p:spPr>
        <p:txBody>
          <a:bodyPr wrap="square" numCol="1" anchorCtr="0" compatLnSpc="1">
            <a:prstTxWarp prst="textNoShape">
              <a:avLst/>
            </a:prstTxWarp>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sz="1400" dirty="0">
                <a:latin typeface="+mn-lt"/>
              </a:rPr>
              <a:t>Lokesh Jasrai (2020), SAGE TEXTS</a:t>
            </a:r>
          </a:p>
        </p:txBody>
      </p:sp>
    </p:spTree>
    <p:extLst>
      <p:ext uri="{BB962C8B-B14F-4D97-AF65-F5344CB8AC3E}">
        <p14:creationId xmlns:p14="http://schemas.microsoft.com/office/powerpoint/2010/main" val="1427900242"/>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421</TotalTime>
  <Words>1767</Words>
  <Application>Microsoft Office PowerPoint</Application>
  <PresentationFormat>On-screen Show (4:3)</PresentationFormat>
  <Paragraphs>394</Paragraphs>
  <Slides>35</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35</vt:i4>
      </vt:variant>
    </vt:vector>
  </HeadingPairs>
  <TitlesOfParts>
    <vt:vector size="43" baseType="lpstr">
      <vt:lpstr>Arial</vt:lpstr>
      <vt:lpstr>Calibri</vt:lpstr>
      <vt:lpstr>Calibri Light</vt:lpstr>
      <vt:lpstr>Wingdings 2</vt:lpstr>
      <vt:lpstr>2_Custom Design</vt:lpstr>
      <vt:lpstr>Custom Design</vt:lpstr>
      <vt:lpstr>1_Custom Design</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Terms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Shruti Gupta</cp:lastModifiedBy>
  <cp:revision>114</cp:revision>
  <dcterms:created xsi:type="dcterms:W3CDTF">2016-03-11T09:55:25Z</dcterms:created>
  <dcterms:modified xsi:type="dcterms:W3CDTF">2020-12-08T10:16:44Z</dcterms:modified>
</cp:coreProperties>
</file>