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40"/>
  </p:notesMasterIdLst>
  <p:handoutMasterIdLst>
    <p:handoutMasterId r:id="rId41"/>
  </p:handoutMasterIdLst>
  <p:sldIdLst>
    <p:sldId id="259" r:id="rId4"/>
    <p:sldId id="260" r:id="rId5"/>
    <p:sldId id="261" r:id="rId6"/>
    <p:sldId id="262" r:id="rId7"/>
    <p:sldId id="263" r:id="rId8"/>
    <p:sldId id="265" r:id="rId9"/>
    <p:sldId id="267" r:id="rId10"/>
    <p:sldId id="266" r:id="rId11"/>
    <p:sldId id="268" r:id="rId12"/>
    <p:sldId id="264" r:id="rId13"/>
    <p:sldId id="269" r:id="rId14"/>
    <p:sldId id="272" r:id="rId15"/>
    <p:sldId id="275" r:id="rId16"/>
    <p:sldId id="276" r:id="rId17"/>
    <p:sldId id="271" r:id="rId18"/>
    <p:sldId id="274" r:id="rId19"/>
    <p:sldId id="279" r:id="rId20"/>
    <p:sldId id="280" r:id="rId21"/>
    <p:sldId id="273" r:id="rId22"/>
    <p:sldId id="281" r:id="rId23"/>
    <p:sldId id="282" r:id="rId24"/>
    <p:sldId id="278" r:id="rId25"/>
    <p:sldId id="277" r:id="rId26"/>
    <p:sldId id="284" r:id="rId27"/>
    <p:sldId id="283" r:id="rId28"/>
    <p:sldId id="286" r:id="rId29"/>
    <p:sldId id="285" r:id="rId30"/>
    <p:sldId id="288" r:id="rId31"/>
    <p:sldId id="287" r:id="rId32"/>
    <p:sldId id="270" r:id="rId33"/>
    <p:sldId id="289" r:id="rId34"/>
    <p:sldId id="291" r:id="rId35"/>
    <p:sldId id="290" r:id="rId36"/>
    <p:sldId id="293" r:id="rId37"/>
    <p:sldId id="292" r:id="rId38"/>
    <p:sldId id="29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6" autoAdjust="0"/>
    <p:restoredTop sz="94694"/>
  </p:normalViewPr>
  <p:slideViewPr>
    <p:cSldViewPr snapToGrid="0" snapToObjects="1">
      <p:cViewPr varScale="1">
        <p:scale>
          <a:sx n="68" d="100"/>
          <a:sy n="68" d="100"/>
        </p:scale>
        <p:origin x="1626"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6/11/relationships/changesInfo" Target="changesInfos/changesInfo1.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docChgLst>
    <pc:chgData name="Shruti Gupta" userId="efc20510-ac0f-4b78-ab9b-febf1b22575a" providerId="ADAL" clId="{199AEEC9-9799-4E48-8E13-72359EFF93C2}"/>
    <pc:docChg chg="custSel modSld">
      <pc:chgData name="Shruti Gupta" userId="efc20510-ac0f-4b78-ab9b-febf1b22575a" providerId="ADAL" clId="{199AEEC9-9799-4E48-8E13-72359EFF93C2}" dt="2020-08-14T11:40:54.619" v="19" actId="313"/>
      <pc:docMkLst>
        <pc:docMk/>
      </pc:docMkLst>
      <pc:sldChg chg="modSp mod">
        <pc:chgData name="Shruti Gupta" userId="efc20510-ac0f-4b78-ab9b-febf1b22575a" providerId="ADAL" clId="{199AEEC9-9799-4E48-8E13-72359EFF93C2}" dt="2020-08-14T11:40:49.912" v="11" actId="313"/>
        <pc:sldMkLst>
          <pc:docMk/>
          <pc:sldMk cId="570464851" sldId="262"/>
        </pc:sldMkLst>
        <pc:graphicFrameChg chg="modGraphic">
          <ac:chgData name="Shruti Gupta" userId="efc20510-ac0f-4b78-ab9b-febf1b22575a" providerId="ADAL" clId="{199AEEC9-9799-4E48-8E13-72359EFF93C2}" dt="2020-08-14T11:40:49.912" v="11" actId="313"/>
          <ac:graphicFrameMkLst>
            <pc:docMk/>
            <pc:sldMk cId="570464851" sldId="262"/>
            <ac:graphicFrameMk id="5" creationId="{00000000-0000-0000-0000-000000000000}"/>
          </ac:graphicFrameMkLst>
        </pc:graphicFrameChg>
      </pc:sldChg>
      <pc:sldChg chg="modSp mod">
        <pc:chgData name="Shruti Gupta" userId="efc20510-ac0f-4b78-ab9b-febf1b22575a" providerId="ADAL" clId="{199AEEC9-9799-4E48-8E13-72359EFF93C2}" dt="2020-08-04T05:43:02.803" v="1" actId="20577"/>
        <pc:sldMkLst>
          <pc:docMk/>
          <pc:sldMk cId="1867686667" sldId="265"/>
        </pc:sldMkLst>
        <pc:graphicFrameChg chg="modGraphic">
          <ac:chgData name="Shruti Gupta" userId="efc20510-ac0f-4b78-ab9b-febf1b22575a" providerId="ADAL" clId="{199AEEC9-9799-4E48-8E13-72359EFF93C2}" dt="2020-08-04T05:43:02.803" v="1" actId="20577"/>
          <ac:graphicFrameMkLst>
            <pc:docMk/>
            <pc:sldMk cId="1867686667" sldId="265"/>
            <ac:graphicFrameMk id="3" creationId="{00000000-0000-0000-0000-000000000000}"/>
          </ac:graphicFrameMkLst>
        </pc:graphicFrameChg>
      </pc:sldChg>
      <pc:sldChg chg="modSp mod">
        <pc:chgData name="Shruti Gupta" userId="efc20510-ac0f-4b78-ab9b-febf1b22575a" providerId="ADAL" clId="{199AEEC9-9799-4E48-8E13-72359EFF93C2}" dt="2020-08-04T05:43:25.986" v="3" actId="20577"/>
        <pc:sldMkLst>
          <pc:docMk/>
          <pc:sldMk cId="2616735963" sldId="266"/>
        </pc:sldMkLst>
        <pc:graphicFrameChg chg="modGraphic">
          <ac:chgData name="Shruti Gupta" userId="efc20510-ac0f-4b78-ab9b-febf1b22575a" providerId="ADAL" clId="{199AEEC9-9799-4E48-8E13-72359EFF93C2}" dt="2020-08-04T05:43:25.986" v="3" actId="20577"/>
          <ac:graphicFrameMkLst>
            <pc:docMk/>
            <pc:sldMk cId="2616735963" sldId="266"/>
            <ac:graphicFrameMk id="3" creationId="{00000000-0000-0000-0000-000000000000}"/>
          </ac:graphicFrameMkLst>
        </pc:graphicFrameChg>
      </pc:sldChg>
      <pc:sldChg chg="modSp mod">
        <pc:chgData name="Shruti Gupta" userId="efc20510-ac0f-4b78-ab9b-febf1b22575a" providerId="ADAL" clId="{199AEEC9-9799-4E48-8E13-72359EFF93C2}" dt="2020-08-14T11:40:50.546" v="12" actId="313"/>
        <pc:sldMkLst>
          <pc:docMk/>
          <pc:sldMk cId="2516680897" sldId="267"/>
        </pc:sldMkLst>
        <pc:graphicFrameChg chg="modGraphic">
          <ac:chgData name="Shruti Gupta" userId="efc20510-ac0f-4b78-ab9b-febf1b22575a" providerId="ADAL" clId="{199AEEC9-9799-4E48-8E13-72359EFF93C2}" dt="2020-08-14T11:40:50.546" v="12" actId="313"/>
          <ac:graphicFrameMkLst>
            <pc:docMk/>
            <pc:sldMk cId="2516680897" sldId="267"/>
            <ac:graphicFrameMk id="7" creationId="{00000000-0000-0000-0000-000000000000}"/>
          </ac:graphicFrameMkLst>
        </pc:graphicFrameChg>
      </pc:sldChg>
      <pc:sldChg chg="modSp mod">
        <pc:chgData name="Shruti Gupta" userId="efc20510-ac0f-4b78-ab9b-febf1b22575a" providerId="ADAL" clId="{199AEEC9-9799-4E48-8E13-72359EFF93C2}" dt="2020-08-14T11:40:51.114" v="13" actId="313"/>
        <pc:sldMkLst>
          <pc:docMk/>
          <pc:sldMk cId="3460359137" sldId="271"/>
        </pc:sldMkLst>
        <pc:graphicFrameChg chg="modGraphic">
          <ac:chgData name="Shruti Gupta" userId="efc20510-ac0f-4b78-ab9b-febf1b22575a" providerId="ADAL" clId="{199AEEC9-9799-4E48-8E13-72359EFF93C2}" dt="2020-08-14T11:40:51.114" v="13" actId="313"/>
          <ac:graphicFrameMkLst>
            <pc:docMk/>
            <pc:sldMk cId="3460359137" sldId="271"/>
            <ac:graphicFrameMk id="5" creationId="{00000000-0000-0000-0000-000000000000}"/>
          </ac:graphicFrameMkLst>
        </pc:graphicFrameChg>
      </pc:sldChg>
      <pc:sldChg chg="modSp mod">
        <pc:chgData name="Shruti Gupta" userId="efc20510-ac0f-4b78-ab9b-febf1b22575a" providerId="ADAL" clId="{199AEEC9-9799-4E48-8E13-72359EFF93C2}" dt="2020-08-04T05:57:40.978" v="10" actId="113"/>
        <pc:sldMkLst>
          <pc:docMk/>
          <pc:sldMk cId="1423077947" sldId="275"/>
        </pc:sldMkLst>
        <pc:spChg chg="mod">
          <ac:chgData name="Shruti Gupta" userId="efc20510-ac0f-4b78-ab9b-febf1b22575a" providerId="ADAL" clId="{199AEEC9-9799-4E48-8E13-72359EFF93C2}" dt="2020-08-04T05:57:40.978" v="10" actId="113"/>
          <ac:spMkLst>
            <pc:docMk/>
            <pc:sldMk cId="1423077947" sldId="275"/>
            <ac:spMk id="3" creationId="{00000000-0000-0000-0000-000000000000}"/>
          </ac:spMkLst>
        </pc:spChg>
      </pc:sldChg>
      <pc:sldChg chg="modSp mod">
        <pc:chgData name="Shruti Gupta" userId="efc20510-ac0f-4b78-ab9b-febf1b22575a" providerId="ADAL" clId="{199AEEC9-9799-4E48-8E13-72359EFF93C2}" dt="2020-08-14T11:40:52.858" v="16" actId="313"/>
        <pc:sldMkLst>
          <pc:docMk/>
          <pc:sldMk cId="101365017" sldId="277"/>
        </pc:sldMkLst>
        <pc:graphicFrameChg chg="modGraphic">
          <ac:chgData name="Shruti Gupta" userId="efc20510-ac0f-4b78-ab9b-febf1b22575a" providerId="ADAL" clId="{199AEEC9-9799-4E48-8E13-72359EFF93C2}" dt="2020-08-14T11:40:52.858" v="16" actId="313"/>
          <ac:graphicFrameMkLst>
            <pc:docMk/>
            <pc:sldMk cId="101365017" sldId="277"/>
            <ac:graphicFrameMk id="5" creationId="{00000000-0000-0000-0000-000000000000}"/>
          </ac:graphicFrameMkLst>
        </pc:graphicFrameChg>
      </pc:sldChg>
      <pc:sldChg chg="modSp mod">
        <pc:chgData name="Shruti Gupta" userId="efc20510-ac0f-4b78-ab9b-febf1b22575a" providerId="ADAL" clId="{199AEEC9-9799-4E48-8E13-72359EFF93C2}" dt="2020-08-14T11:40:51.706" v="14" actId="313"/>
        <pc:sldMkLst>
          <pc:docMk/>
          <pc:sldMk cId="3753612734" sldId="280"/>
        </pc:sldMkLst>
        <pc:graphicFrameChg chg="modGraphic">
          <ac:chgData name="Shruti Gupta" userId="efc20510-ac0f-4b78-ab9b-febf1b22575a" providerId="ADAL" clId="{199AEEC9-9799-4E48-8E13-72359EFF93C2}" dt="2020-08-14T11:40:51.706" v="14" actId="313"/>
          <ac:graphicFrameMkLst>
            <pc:docMk/>
            <pc:sldMk cId="3753612734" sldId="280"/>
            <ac:graphicFrameMk id="7" creationId="{00000000-0000-0000-0000-000000000000}"/>
          </ac:graphicFrameMkLst>
        </pc:graphicFrameChg>
      </pc:sldChg>
      <pc:sldChg chg="modSp mod">
        <pc:chgData name="Shruti Gupta" userId="efc20510-ac0f-4b78-ab9b-febf1b22575a" providerId="ADAL" clId="{199AEEC9-9799-4E48-8E13-72359EFF93C2}" dt="2020-08-14T11:40:52.282" v="15" actId="313"/>
        <pc:sldMkLst>
          <pc:docMk/>
          <pc:sldMk cId="3100005434" sldId="282"/>
        </pc:sldMkLst>
        <pc:graphicFrameChg chg="modGraphic">
          <ac:chgData name="Shruti Gupta" userId="efc20510-ac0f-4b78-ab9b-febf1b22575a" providerId="ADAL" clId="{199AEEC9-9799-4E48-8E13-72359EFF93C2}" dt="2020-08-14T11:40:52.282" v="15" actId="313"/>
          <ac:graphicFrameMkLst>
            <pc:docMk/>
            <pc:sldMk cId="3100005434" sldId="282"/>
            <ac:graphicFrameMk id="5" creationId="{00000000-0000-0000-0000-000000000000}"/>
          </ac:graphicFrameMkLst>
        </pc:graphicFrameChg>
      </pc:sldChg>
      <pc:sldChg chg="modSp mod">
        <pc:chgData name="Shruti Gupta" userId="efc20510-ac0f-4b78-ab9b-febf1b22575a" providerId="ADAL" clId="{199AEEC9-9799-4E48-8E13-72359EFF93C2}" dt="2020-08-14T11:40:53.412" v="17" actId="313"/>
        <pc:sldMkLst>
          <pc:docMk/>
          <pc:sldMk cId="658115123" sldId="283"/>
        </pc:sldMkLst>
        <pc:graphicFrameChg chg="modGraphic">
          <ac:chgData name="Shruti Gupta" userId="efc20510-ac0f-4b78-ab9b-febf1b22575a" providerId="ADAL" clId="{199AEEC9-9799-4E48-8E13-72359EFF93C2}" dt="2020-08-14T11:40:53.412" v="17" actId="313"/>
          <ac:graphicFrameMkLst>
            <pc:docMk/>
            <pc:sldMk cId="658115123" sldId="283"/>
            <ac:graphicFrameMk id="5" creationId="{00000000-0000-0000-0000-000000000000}"/>
          </ac:graphicFrameMkLst>
        </pc:graphicFrameChg>
      </pc:sldChg>
      <pc:sldChg chg="modSp mod">
        <pc:chgData name="Shruti Gupta" userId="efc20510-ac0f-4b78-ab9b-febf1b22575a" providerId="ADAL" clId="{199AEEC9-9799-4E48-8E13-72359EFF93C2}" dt="2020-08-14T11:40:54.002" v="18" actId="313"/>
        <pc:sldMkLst>
          <pc:docMk/>
          <pc:sldMk cId="2620803013" sldId="285"/>
        </pc:sldMkLst>
        <pc:graphicFrameChg chg="modGraphic">
          <ac:chgData name="Shruti Gupta" userId="efc20510-ac0f-4b78-ab9b-febf1b22575a" providerId="ADAL" clId="{199AEEC9-9799-4E48-8E13-72359EFF93C2}" dt="2020-08-14T11:40:54.002" v="18" actId="313"/>
          <ac:graphicFrameMkLst>
            <pc:docMk/>
            <pc:sldMk cId="2620803013" sldId="285"/>
            <ac:graphicFrameMk id="5" creationId="{00000000-0000-0000-0000-000000000000}"/>
          </ac:graphicFrameMkLst>
        </pc:graphicFrameChg>
      </pc:sldChg>
      <pc:sldChg chg="modSp mod">
        <pc:chgData name="Shruti Gupta" userId="efc20510-ac0f-4b78-ab9b-febf1b22575a" providerId="ADAL" clId="{199AEEC9-9799-4E48-8E13-72359EFF93C2}" dt="2020-08-04T05:54:30.283" v="6" actId="113"/>
        <pc:sldMkLst>
          <pc:docMk/>
          <pc:sldMk cId="2740893436" sldId="289"/>
        </pc:sldMkLst>
        <pc:spChg chg="mod">
          <ac:chgData name="Shruti Gupta" userId="efc20510-ac0f-4b78-ab9b-febf1b22575a" providerId="ADAL" clId="{199AEEC9-9799-4E48-8E13-72359EFF93C2}" dt="2020-08-04T05:54:30.283" v="6" actId="113"/>
          <ac:spMkLst>
            <pc:docMk/>
            <pc:sldMk cId="2740893436" sldId="289"/>
            <ac:spMk id="6" creationId="{00000000-0000-0000-0000-000000000000}"/>
          </ac:spMkLst>
        </pc:spChg>
      </pc:sldChg>
      <pc:sldChg chg="modSp mod">
        <pc:chgData name="Shruti Gupta" userId="efc20510-ac0f-4b78-ab9b-febf1b22575a" providerId="ADAL" clId="{199AEEC9-9799-4E48-8E13-72359EFF93C2}" dt="2020-08-14T11:40:54.619" v="19" actId="313"/>
        <pc:sldMkLst>
          <pc:docMk/>
          <pc:sldMk cId="1126096115" sldId="291"/>
        </pc:sldMkLst>
        <pc:graphicFrameChg chg="modGraphic">
          <ac:chgData name="Shruti Gupta" userId="efc20510-ac0f-4b78-ab9b-febf1b22575a" providerId="ADAL" clId="{199AEEC9-9799-4E48-8E13-72359EFF93C2}" dt="2020-08-14T11:40:54.619" v="19" actId="313"/>
          <ac:graphicFrameMkLst>
            <pc:docMk/>
            <pc:sldMk cId="1126096115" sldId="291"/>
            <ac:graphicFrameMk id="4" creationId="{00000000-0000-0000-0000-000000000000}"/>
          </ac:graphicFrameMkLst>
        </pc:graphicFrameChg>
      </pc:sldChg>
      <pc:sldChg chg="modSp mod">
        <pc:chgData name="Shruti Gupta" userId="efc20510-ac0f-4b78-ab9b-febf1b22575a" providerId="ADAL" clId="{199AEEC9-9799-4E48-8E13-72359EFF93C2}" dt="2020-08-04T05:56:35.974" v="9" actId="20577"/>
        <pc:sldMkLst>
          <pc:docMk/>
          <pc:sldMk cId="2448954721" sldId="292"/>
        </pc:sldMkLst>
        <pc:graphicFrameChg chg="modGraphic">
          <ac:chgData name="Shruti Gupta" userId="efc20510-ac0f-4b78-ab9b-febf1b22575a" providerId="ADAL" clId="{199AEEC9-9799-4E48-8E13-72359EFF93C2}" dt="2020-08-04T05:56:35.974" v="9" actId="20577"/>
          <ac:graphicFrameMkLst>
            <pc:docMk/>
            <pc:sldMk cId="2448954721" sldId="292"/>
            <ac:graphicFrameMk id="3"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5</a:t>
            </a:r>
          </a:p>
          <a:p>
            <a:pPr algn="ctr">
              <a:defRPr/>
            </a:pPr>
            <a:r>
              <a:rPr lang="en-US" altLang="en-US" sz="2500" b="1" dirty="0">
                <a:latin typeface="+mn-lt"/>
              </a:rPr>
              <a:t>Exploratory Data Analysis</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51315885"/>
              </p:ext>
            </p:extLst>
          </p:nvPr>
        </p:nvGraphicFramePr>
        <p:xfrm>
          <a:off x="1469513" y="1201636"/>
          <a:ext cx="6759054" cy="1574292"/>
        </p:xfrm>
        <a:graphic>
          <a:graphicData uri="http://schemas.openxmlformats.org/drawingml/2006/table">
            <a:tbl>
              <a:tblPr firstRow="1" firstCol="1" bandRow="1">
                <a:tableStyleId>{5940675A-B579-460E-94D1-54222C63F5DA}</a:tableStyleId>
              </a:tblPr>
              <a:tblGrid>
                <a:gridCol w="1353290">
                  <a:extLst>
                    <a:ext uri="{9D8B030D-6E8A-4147-A177-3AD203B41FA5}">
                      <a16:colId xmlns:a16="http://schemas.microsoft.com/office/drawing/2014/main" val="20000"/>
                    </a:ext>
                  </a:extLst>
                </a:gridCol>
                <a:gridCol w="5405764">
                  <a:extLst>
                    <a:ext uri="{9D8B030D-6E8A-4147-A177-3AD203B41FA5}">
                      <a16:colId xmlns:a16="http://schemas.microsoft.com/office/drawing/2014/main" val="20001"/>
                    </a:ext>
                  </a:extLst>
                </a:gridCol>
              </a:tblGrid>
              <a:tr h="280591">
                <a:tc gridSpan="2">
                  <a:txBody>
                    <a:bodyPr/>
                    <a:lstStyle/>
                    <a:p>
                      <a:pPr marL="0" marR="0" algn="ctr">
                        <a:lnSpc>
                          <a:spcPct val="115000"/>
                        </a:lnSpc>
                        <a:spcBef>
                          <a:spcPts val="0"/>
                        </a:spcBef>
                        <a:spcAft>
                          <a:spcPts val="0"/>
                        </a:spcAft>
                      </a:pPr>
                      <a:r>
                        <a:rPr lang="en-US" sz="2400" dirty="0">
                          <a:effectLst/>
                        </a:rPr>
                        <a:t>Z Values for Commonly Used Confidence Levels</a:t>
                      </a:r>
                      <a:endParaRPr lang="en-US" sz="2400" dirty="0">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280591">
                <a:tc>
                  <a:txBody>
                    <a:bodyPr/>
                    <a:lstStyle/>
                    <a:p>
                      <a:pPr marL="0" marR="0" algn="ctr">
                        <a:lnSpc>
                          <a:spcPct val="115000"/>
                        </a:lnSpc>
                        <a:spcBef>
                          <a:spcPts val="0"/>
                        </a:spcBef>
                        <a:spcAft>
                          <a:spcPts val="0"/>
                        </a:spcAft>
                      </a:pPr>
                      <a:r>
                        <a:rPr lang="en-US" sz="2400" dirty="0">
                          <a:effectLst/>
                        </a:rPr>
                        <a:t>90%</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Sample mean  ± 1.645* x SE of mean</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280591">
                <a:tc>
                  <a:txBody>
                    <a:bodyPr/>
                    <a:lstStyle/>
                    <a:p>
                      <a:pPr marL="0" marR="0" algn="ctr">
                        <a:lnSpc>
                          <a:spcPct val="115000"/>
                        </a:lnSpc>
                        <a:spcBef>
                          <a:spcPts val="0"/>
                        </a:spcBef>
                        <a:spcAft>
                          <a:spcPts val="0"/>
                        </a:spcAft>
                      </a:pPr>
                      <a:r>
                        <a:rPr lang="en-US" sz="2400" dirty="0">
                          <a:effectLst/>
                        </a:rPr>
                        <a:t>95%</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Sample mean  ± 1.96 x SE of mean</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280591">
                <a:tc>
                  <a:txBody>
                    <a:bodyPr/>
                    <a:lstStyle/>
                    <a:p>
                      <a:pPr marL="0" marR="0" algn="ctr">
                        <a:lnSpc>
                          <a:spcPct val="115000"/>
                        </a:lnSpc>
                        <a:spcBef>
                          <a:spcPts val="0"/>
                        </a:spcBef>
                        <a:spcAft>
                          <a:spcPts val="0"/>
                        </a:spcAft>
                      </a:pPr>
                      <a:r>
                        <a:rPr lang="en-US" sz="2400" dirty="0">
                          <a:effectLst/>
                        </a:rPr>
                        <a:t>99%</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Sample mean  ± 2.576 x SE of mean</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219200" y="646462"/>
            <a:ext cx="7259680" cy="461665"/>
          </a:xfrm>
          <a:prstGeom prst="rect">
            <a:avLst/>
          </a:prstGeom>
          <a:noFill/>
          <a:ln>
            <a:noFill/>
          </a:ln>
          <a:effectLst/>
        </p:spPr>
        <p:txBody>
          <a:bodyPr wrap="none" anchor="ctr">
            <a:spAutoFit/>
          </a:bodyPr>
          <a:lstStyle/>
          <a:p>
            <a:pPr algn="just">
              <a:defRPr/>
            </a:pPr>
            <a:r>
              <a:rPr lang="en-GB" sz="2400" dirty="0">
                <a:latin typeface="+mn-lt"/>
                <a:ea typeface="Times New Roman" pitchFamily="18" charset="0"/>
                <a:cs typeface="Times New Roman" pitchFamily="18" charset="0"/>
              </a:rPr>
              <a:t>Table 5.3. Confidence Interval and Levels of Significance</a:t>
            </a:r>
            <a:endParaRPr lang="en-GB" sz="24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30283476"/>
              </p:ext>
            </p:extLst>
          </p:nvPr>
        </p:nvGraphicFramePr>
        <p:xfrm>
          <a:off x="1219198" y="3845848"/>
          <a:ext cx="7542664" cy="2194560"/>
        </p:xfrm>
        <a:graphic>
          <a:graphicData uri="http://schemas.openxmlformats.org/drawingml/2006/table">
            <a:tbl>
              <a:tblPr firstRow="1" firstCol="1" bandRow="1">
                <a:tableStyleId>{5940675A-B579-460E-94D1-54222C63F5DA}</a:tableStyleId>
              </a:tblPr>
              <a:tblGrid>
                <a:gridCol w="1640125">
                  <a:extLst>
                    <a:ext uri="{9D8B030D-6E8A-4147-A177-3AD203B41FA5}">
                      <a16:colId xmlns:a16="http://schemas.microsoft.com/office/drawing/2014/main" val="20000"/>
                    </a:ext>
                  </a:extLst>
                </a:gridCol>
                <a:gridCol w="3112710">
                  <a:extLst>
                    <a:ext uri="{9D8B030D-6E8A-4147-A177-3AD203B41FA5}">
                      <a16:colId xmlns:a16="http://schemas.microsoft.com/office/drawing/2014/main" val="20001"/>
                    </a:ext>
                  </a:extLst>
                </a:gridCol>
                <a:gridCol w="2789829">
                  <a:extLst>
                    <a:ext uri="{9D8B030D-6E8A-4147-A177-3AD203B41FA5}">
                      <a16:colId xmlns:a16="http://schemas.microsoft.com/office/drawing/2014/main" val="20002"/>
                    </a:ext>
                  </a:extLst>
                </a:gridCol>
              </a:tblGrid>
              <a:tr h="426721">
                <a:tc>
                  <a:txBody>
                    <a:bodyPr/>
                    <a:lstStyle/>
                    <a:p>
                      <a:pPr marL="0" marR="0" algn="just">
                        <a:spcBef>
                          <a:spcPts val="0"/>
                        </a:spcBef>
                        <a:spcAft>
                          <a:spcPts val="0"/>
                        </a:spcAft>
                      </a:pPr>
                      <a:r>
                        <a:rPr lang="en-US" sz="2400" dirty="0">
                          <a:effectLst/>
                        </a:rPr>
                        <a:t>Confidence Interval </a:t>
                      </a:r>
                      <a:endParaRPr lang="en-US" sz="24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effectLst/>
                        </a:rPr>
                        <a:t>Lower Bound</a:t>
                      </a:r>
                      <a:endParaRPr lang="en-US" sz="24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effectLst/>
                        </a:rPr>
                        <a:t>Upper Bound</a:t>
                      </a:r>
                      <a:endParaRPr lang="en-US" sz="2400" b="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213361">
                <a:tc>
                  <a:txBody>
                    <a:bodyPr/>
                    <a:lstStyle/>
                    <a:p>
                      <a:pPr marL="0" marR="0" algn="just">
                        <a:spcBef>
                          <a:spcPts val="0"/>
                        </a:spcBef>
                        <a:spcAft>
                          <a:spcPts val="0"/>
                        </a:spcAft>
                      </a:pPr>
                      <a:r>
                        <a:rPr lang="en-US" sz="2400" dirty="0">
                          <a:effectLst/>
                        </a:rPr>
                        <a:t>Male</a:t>
                      </a:r>
                      <a:endParaRPr lang="en-US" sz="24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effectLst/>
                        </a:rPr>
                        <a:t>6.0 −1.96x 0.277 = 5.44</a:t>
                      </a:r>
                      <a:endParaRPr lang="en-US" sz="24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effectLst/>
                        </a:rPr>
                        <a:t>6.0 + 1.96 x 0.277 = 6.55</a:t>
                      </a:r>
                      <a:endParaRPr lang="en-US" sz="2400" b="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426718">
                <a:tc>
                  <a:txBody>
                    <a:bodyPr/>
                    <a:lstStyle/>
                    <a:p>
                      <a:pPr marL="0" marR="0" algn="just">
                        <a:spcBef>
                          <a:spcPts val="0"/>
                        </a:spcBef>
                        <a:spcAft>
                          <a:spcPts val="0"/>
                        </a:spcAft>
                      </a:pPr>
                      <a:r>
                        <a:rPr lang="en-US" sz="2400" dirty="0">
                          <a:effectLst/>
                        </a:rPr>
                        <a:t>Female </a:t>
                      </a:r>
                      <a:endParaRPr lang="en-US" sz="24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effectLst/>
                        </a:rPr>
                        <a:t>5.5 −1.96 x 0.335 = 4.83</a:t>
                      </a:r>
                      <a:endParaRPr lang="en-US" sz="24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effectLst/>
                        </a:rPr>
                        <a:t>5.5 +1.96 x 0.277 = 6.18</a:t>
                      </a:r>
                      <a:endParaRPr lang="en-US" sz="2400" b="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8" name="Rectangle 2"/>
          <p:cNvSpPr>
            <a:spLocks noChangeArrowheads="1"/>
          </p:cNvSpPr>
          <p:nvPr/>
        </p:nvSpPr>
        <p:spPr bwMode="auto">
          <a:xfrm>
            <a:off x="1415548" y="3272424"/>
            <a:ext cx="5442452" cy="461665"/>
          </a:xfrm>
          <a:prstGeom prst="rect">
            <a:avLst/>
          </a:prstGeom>
          <a:noFill/>
          <a:ln>
            <a:noFill/>
          </a:ln>
          <a:effectLst/>
        </p:spPr>
        <p:txBody>
          <a:bodyPr wrap="none" anchor="ctr">
            <a:spAutoFit/>
          </a:bodyPr>
          <a:lstStyle/>
          <a:p>
            <a:pPr>
              <a:defRPr/>
            </a:pPr>
            <a:r>
              <a:rPr lang="en-GB" sz="2400" dirty="0">
                <a:latin typeface="+mn-lt"/>
                <a:ea typeface="Times New Roman" pitchFamily="18" charset="0"/>
                <a:cs typeface="Times New Roman" pitchFamily="18" charset="0"/>
              </a:rPr>
              <a:t>Table 5.4. Confidence Interval for </a:t>
            </a:r>
            <a:r>
              <a:rPr lang="en-GB" sz="2400" i="1" dirty="0">
                <a:latin typeface="+mn-lt"/>
                <a:ea typeface="Times New Roman" pitchFamily="18" charset="0"/>
                <a:cs typeface="Times New Roman" pitchFamily="18" charset="0"/>
              </a:rPr>
              <a:t>Distance</a:t>
            </a:r>
            <a:endParaRPr lang="en-GB"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3073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9349" y="189827"/>
            <a:ext cx="8643582" cy="5378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Factors Affecting Confidence Interval Estimates</a:t>
            </a:r>
          </a:p>
        </p:txBody>
      </p:sp>
      <p:sp>
        <p:nvSpPr>
          <p:cNvPr id="3" name="Content Placeholder 2"/>
          <p:cNvSpPr txBox="1">
            <a:spLocks/>
          </p:cNvSpPr>
          <p:nvPr/>
        </p:nvSpPr>
        <p:spPr>
          <a:xfrm>
            <a:off x="1314734" y="1487622"/>
            <a:ext cx="6017525" cy="132951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Standards Error of Mean (SEM):</a:t>
            </a:r>
            <a:r>
              <a:rPr lang="en-US" altLang="en-US" sz="2400" dirty="0"/>
              <a:t> The width of CI is affected with the amount of standard error in the sample. Higher the standard error, higher will the range of the CI. </a:t>
            </a:r>
          </a:p>
        </p:txBody>
      </p:sp>
      <p:graphicFrame>
        <p:nvGraphicFramePr>
          <p:cNvPr id="5" name="Table 4"/>
          <p:cNvGraphicFramePr>
            <a:graphicFrameLocks noGrp="1"/>
          </p:cNvGraphicFramePr>
          <p:nvPr>
            <p:extLst>
              <p:ext uri="{D42A27DB-BD31-4B8C-83A1-F6EECF244321}">
                <p14:modId xmlns:p14="http://schemas.microsoft.com/office/powerpoint/2010/main" val="640582728"/>
              </p:ext>
            </p:extLst>
          </p:nvPr>
        </p:nvGraphicFramePr>
        <p:xfrm>
          <a:off x="527714" y="3907379"/>
          <a:ext cx="8206852" cy="1994916"/>
        </p:xfrm>
        <a:graphic>
          <a:graphicData uri="http://schemas.openxmlformats.org/drawingml/2006/table">
            <a:tbl>
              <a:tblPr firstRow="1" firstCol="1" bandRow="1">
                <a:tableStyleId>{5940675A-B579-460E-94D1-54222C63F5DA}</a:tableStyleId>
              </a:tblPr>
              <a:tblGrid>
                <a:gridCol w="2601078">
                  <a:extLst>
                    <a:ext uri="{9D8B030D-6E8A-4147-A177-3AD203B41FA5}">
                      <a16:colId xmlns:a16="http://schemas.microsoft.com/office/drawing/2014/main" val="20000"/>
                    </a:ext>
                  </a:extLst>
                </a:gridCol>
                <a:gridCol w="2802887">
                  <a:extLst>
                    <a:ext uri="{9D8B030D-6E8A-4147-A177-3AD203B41FA5}">
                      <a16:colId xmlns:a16="http://schemas.microsoft.com/office/drawing/2014/main" val="20001"/>
                    </a:ext>
                  </a:extLst>
                </a:gridCol>
                <a:gridCol w="2802887">
                  <a:extLst>
                    <a:ext uri="{9D8B030D-6E8A-4147-A177-3AD203B41FA5}">
                      <a16:colId xmlns:a16="http://schemas.microsoft.com/office/drawing/2014/main" val="20002"/>
                    </a:ext>
                  </a:extLst>
                </a:gridCol>
              </a:tblGrid>
              <a:tr h="240983">
                <a:tc>
                  <a:txBody>
                    <a:bodyPr/>
                    <a:lstStyle/>
                    <a:p>
                      <a:pPr marL="0" marR="0" algn="just">
                        <a:lnSpc>
                          <a:spcPct val="115000"/>
                        </a:lnSpc>
                        <a:spcBef>
                          <a:spcPts val="0"/>
                        </a:spcBef>
                        <a:spcAft>
                          <a:spcPts val="0"/>
                        </a:spcAft>
                      </a:pPr>
                      <a:r>
                        <a:rPr lang="en-US" sz="2400" dirty="0">
                          <a:effectLst/>
                        </a:rPr>
                        <a:t>Variable: Variety</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Male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Female</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240983">
                <a:tc>
                  <a:txBody>
                    <a:bodyPr/>
                    <a:lstStyle/>
                    <a:p>
                      <a:pPr marL="0" marR="0" algn="just">
                        <a:lnSpc>
                          <a:spcPct val="115000"/>
                        </a:lnSpc>
                        <a:spcBef>
                          <a:spcPts val="0"/>
                        </a:spcBef>
                        <a:spcAft>
                          <a:spcPts val="0"/>
                        </a:spcAft>
                      </a:pPr>
                      <a:r>
                        <a:rPr lang="en-US" sz="2400" dirty="0">
                          <a:effectLst/>
                        </a:rPr>
                        <a:t>Mean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4.45</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4.40</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481965">
                <a:tc>
                  <a:txBody>
                    <a:bodyPr/>
                    <a:lstStyle/>
                    <a:p>
                      <a:pPr marL="0" marR="0" algn="just">
                        <a:lnSpc>
                          <a:spcPct val="115000"/>
                        </a:lnSpc>
                        <a:spcBef>
                          <a:spcPts val="0"/>
                        </a:spcBef>
                        <a:spcAft>
                          <a:spcPts val="0"/>
                        </a:spcAft>
                      </a:pPr>
                      <a:r>
                        <a:rPr lang="en-US" sz="2400" dirty="0">
                          <a:effectLst/>
                        </a:rPr>
                        <a:t>Standard error of mean</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0.25</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0.32</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240983">
                <a:tc>
                  <a:txBody>
                    <a:bodyPr/>
                    <a:lstStyle/>
                    <a:p>
                      <a:pPr marL="0" marR="0" algn="just">
                        <a:lnSpc>
                          <a:spcPct val="115000"/>
                        </a:lnSpc>
                        <a:spcBef>
                          <a:spcPts val="0"/>
                        </a:spcBef>
                        <a:spcAft>
                          <a:spcPts val="0"/>
                        </a:spcAft>
                      </a:pPr>
                      <a:r>
                        <a:rPr lang="en-US" sz="2400" dirty="0">
                          <a:effectLst/>
                        </a:rPr>
                        <a:t>Range of 95% CI</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3.94 − 4.90 = 1.02</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3.74 − 5.05 = 1.31</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2"/>
          <p:cNvSpPr>
            <a:spLocks noChangeArrowheads="1"/>
          </p:cNvSpPr>
          <p:nvPr/>
        </p:nvSpPr>
        <p:spPr bwMode="auto">
          <a:xfrm>
            <a:off x="1618397" y="3271615"/>
            <a:ext cx="5490990"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5.5. Effect of Standard Error of Mean</a:t>
            </a:r>
            <a:endParaRPr lang="en-US" sz="2400" dirty="0">
              <a:latin typeface="+mn-lt"/>
            </a:endParaRP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4513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43334" y="1113430"/>
            <a:ext cx="6863687" cy="168436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z="2400" b="1" dirty="0"/>
              <a:t>Level of Confidence: </a:t>
            </a:r>
            <a:r>
              <a:rPr lang="en-US" altLang="en-US" sz="2400" dirty="0"/>
              <a:t>Any change that occurs in the level of confidence results into a change in the range of CI. If we increase the level of significance (from 5% to 10%), the CI range would decrease. </a:t>
            </a:r>
          </a:p>
        </p:txBody>
      </p:sp>
      <p:graphicFrame>
        <p:nvGraphicFramePr>
          <p:cNvPr id="8" name="Table 7"/>
          <p:cNvGraphicFramePr>
            <a:graphicFrameLocks noGrp="1"/>
          </p:cNvGraphicFramePr>
          <p:nvPr>
            <p:extLst>
              <p:ext uri="{D42A27DB-BD31-4B8C-83A1-F6EECF244321}">
                <p14:modId xmlns:p14="http://schemas.microsoft.com/office/powerpoint/2010/main" val="3483369079"/>
              </p:ext>
            </p:extLst>
          </p:nvPr>
        </p:nvGraphicFramePr>
        <p:xfrm>
          <a:off x="1132764" y="3705451"/>
          <a:ext cx="7779224" cy="1967865"/>
        </p:xfrm>
        <a:graphic>
          <a:graphicData uri="http://schemas.openxmlformats.org/drawingml/2006/table">
            <a:tbl>
              <a:tblPr firstRow="1" firstCol="1" bandRow="1">
                <a:tableStyleId>{5940675A-B579-460E-94D1-54222C63F5DA}</a:tableStyleId>
              </a:tblPr>
              <a:tblGrid>
                <a:gridCol w="2183642">
                  <a:extLst>
                    <a:ext uri="{9D8B030D-6E8A-4147-A177-3AD203B41FA5}">
                      <a16:colId xmlns:a16="http://schemas.microsoft.com/office/drawing/2014/main" val="20000"/>
                    </a:ext>
                  </a:extLst>
                </a:gridCol>
                <a:gridCol w="2733434">
                  <a:extLst>
                    <a:ext uri="{9D8B030D-6E8A-4147-A177-3AD203B41FA5}">
                      <a16:colId xmlns:a16="http://schemas.microsoft.com/office/drawing/2014/main" val="20001"/>
                    </a:ext>
                  </a:extLst>
                </a:gridCol>
                <a:gridCol w="2862148">
                  <a:extLst>
                    <a:ext uri="{9D8B030D-6E8A-4147-A177-3AD203B41FA5}">
                      <a16:colId xmlns:a16="http://schemas.microsoft.com/office/drawing/2014/main" val="20002"/>
                    </a:ext>
                  </a:extLst>
                </a:gridCol>
              </a:tblGrid>
              <a:tr h="245428">
                <a:tc>
                  <a:txBody>
                    <a:bodyPr/>
                    <a:lstStyle/>
                    <a:p>
                      <a:pPr marL="0" marR="0" algn="just">
                        <a:lnSpc>
                          <a:spcPct val="115000"/>
                        </a:lnSpc>
                        <a:spcBef>
                          <a:spcPts val="0"/>
                        </a:spcBef>
                        <a:spcAft>
                          <a:spcPts val="0"/>
                        </a:spcAft>
                      </a:pPr>
                      <a:r>
                        <a:rPr lang="en-US" sz="2400" dirty="0">
                          <a:effectLst/>
                        </a:rPr>
                        <a:t>Variable: Variety</a:t>
                      </a:r>
                      <a:endParaRPr lang="en-US" sz="2400" dirty="0">
                        <a:effectLst/>
                        <a:latin typeface="Arial"/>
                        <a:ea typeface="Times New Roman"/>
                        <a:cs typeface="Times New Roman"/>
                      </a:endParaRPr>
                    </a:p>
                  </a:txBody>
                  <a:tcPr marL="68580" marR="68580" marT="0" marB="0"/>
                </a:tc>
                <a:tc gridSpan="2">
                  <a:txBody>
                    <a:bodyPr/>
                    <a:lstStyle/>
                    <a:p>
                      <a:pPr marL="0" marR="0" algn="ctr">
                        <a:lnSpc>
                          <a:spcPct val="115000"/>
                        </a:lnSpc>
                        <a:spcBef>
                          <a:spcPts val="0"/>
                        </a:spcBef>
                        <a:spcAft>
                          <a:spcPts val="0"/>
                        </a:spcAft>
                      </a:pPr>
                      <a:r>
                        <a:rPr lang="en-US" sz="2400" dirty="0">
                          <a:effectLst/>
                        </a:rPr>
                        <a:t>Range of Confidence Interval</a:t>
                      </a:r>
                      <a:endParaRPr lang="en-US" sz="2400" dirty="0">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245428">
                <a:tc>
                  <a:txBody>
                    <a:bodyPr/>
                    <a:lstStyle/>
                    <a:p>
                      <a:pPr marL="0" marR="0" algn="ctr">
                        <a:lnSpc>
                          <a:spcPct val="115000"/>
                        </a:lnSpc>
                        <a:spcBef>
                          <a:spcPts val="0"/>
                        </a:spcBef>
                        <a:spcAft>
                          <a:spcPts val="0"/>
                        </a:spcAft>
                      </a:pPr>
                      <a:r>
                        <a:rPr lang="en-US" sz="2400" dirty="0">
                          <a:effectLst/>
                        </a:rPr>
                        <a:t>LOS </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Male</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Female</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245428">
                <a:tc>
                  <a:txBody>
                    <a:bodyPr/>
                    <a:lstStyle/>
                    <a:p>
                      <a:pPr marL="0" marR="0" algn="ctr">
                        <a:lnSpc>
                          <a:spcPct val="115000"/>
                        </a:lnSpc>
                        <a:spcBef>
                          <a:spcPts val="0"/>
                        </a:spcBef>
                        <a:spcAft>
                          <a:spcPts val="0"/>
                        </a:spcAft>
                      </a:pPr>
                      <a:r>
                        <a:rPr lang="en-US" sz="2400" dirty="0">
                          <a:effectLst/>
                        </a:rPr>
                        <a:t>1% </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3.77 − 5.13 = 1.36</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3.52 − 5.27 = 1.75</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245428">
                <a:tc>
                  <a:txBody>
                    <a:bodyPr/>
                    <a:lstStyle/>
                    <a:p>
                      <a:pPr marL="0" marR="0" algn="ctr">
                        <a:lnSpc>
                          <a:spcPct val="115000"/>
                        </a:lnSpc>
                        <a:spcBef>
                          <a:spcPts val="0"/>
                        </a:spcBef>
                        <a:spcAft>
                          <a:spcPts val="0"/>
                        </a:spcAft>
                      </a:pPr>
                      <a:r>
                        <a:rPr lang="en-US" sz="2400" dirty="0">
                          <a:effectLst/>
                        </a:rPr>
                        <a:t>5%  </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3.94 − 4.90 = 1.02</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3.74 − 5.05 = 1.31</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245428">
                <a:tc>
                  <a:txBody>
                    <a:bodyPr/>
                    <a:lstStyle/>
                    <a:p>
                      <a:pPr marL="0" marR="0" algn="ctr">
                        <a:lnSpc>
                          <a:spcPct val="115000"/>
                        </a:lnSpc>
                        <a:spcBef>
                          <a:spcPts val="0"/>
                        </a:spcBef>
                        <a:spcAft>
                          <a:spcPts val="0"/>
                        </a:spcAft>
                      </a:pPr>
                      <a:r>
                        <a:rPr lang="en-US" sz="2400" dirty="0">
                          <a:effectLst/>
                        </a:rPr>
                        <a:t>10%  </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4.02 − 4.88 =  0.86</a:t>
                      </a:r>
                      <a:endParaRPr lang="en-US" sz="2400" dirty="0">
                        <a:effectLst/>
                        <a:latin typeface="Arial"/>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3.85 − 4.94 =  1.09</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9" name="Rectangle 3"/>
          <p:cNvSpPr>
            <a:spLocks noChangeArrowheads="1"/>
          </p:cNvSpPr>
          <p:nvPr/>
        </p:nvSpPr>
        <p:spPr bwMode="auto">
          <a:xfrm>
            <a:off x="1543334" y="3090165"/>
            <a:ext cx="5101589"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5.6. Effect of Confidence Intervals</a:t>
            </a:r>
            <a:endParaRPr lang="en-US" sz="2400" dirty="0">
              <a:latin typeface="+mn-lt"/>
            </a:endParaRP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2642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17259" y="937146"/>
            <a:ext cx="6216555" cy="207900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defRPr/>
            </a:pPr>
            <a:r>
              <a:rPr lang="en-US" sz="2400" b="1" dirty="0">
                <a:latin typeface="+mn-lt"/>
              </a:rPr>
              <a:t>Sample Size: </a:t>
            </a:r>
            <a:r>
              <a:rPr lang="en-US" sz="2400" dirty="0">
                <a:latin typeface="+mn-lt"/>
              </a:rPr>
              <a:t>The precision of confidence interval also depends on the sample size. A large sample results in smaller standard deviation and standard error, hence the confidence interval becomes narrower and precise.</a:t>
            </a:r>
          </a:p>
        </p:txBody>
      </p:sp>
      <p:sp>
        <p:nvSpPr>
          <p:cNvPr id="3" name="Content Placeholder 2"/>
          <p:cNvSpPr txBox="1">
            <a:spLocks/>
          </p:cNvSpPr>
          <p:nvPr/>
        </p:nvSpPr>
        <p:spPr>
          <a:xfrm>
            <a:off x="1290850" y="3392607"/>
            <a:ext cx="6869372" cy="257146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z="2400" b="1" dirty="0"/>
              <a:t>Trimmed Mean: </a:t>
            </a:r>
            <a:r>
              <a:rPr lang="en-US" altLang="en-US" sz="2400" dirty="0"/>
              <a:t>The pre-specified percentages of the extreme values (smallest and largest) are removed from the data before calculating the average. The values obtain from trimmed mean is unaffected from outliers in case of extremely skewed distribution data  set.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2307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66473158"/>
              </p:ext>
            </p:extLst>
          </p:nvPr>
        </p:nvGraphicFramePr>
        <p:xfrm>
          <a:off x="1321556" y="1374377"/>
          <a:ext cx="7315202" cy="4327659"/>
        </p:xfrm>
        <a:graphic>
          <a:graphicData uri="http://schemas.openxmlformats.org/drawingml/2006/table">
            <a:tbl>
              <a:tblPr firstRow="1" firstCol="1" bandRow="1">
                <a:tableStyleId>{5940675A-B579-460E-94D1-54222C63F5DA}</a:tableStyleId>
              </a:tblPr>
              <a:tblGrid>
                <a:gridCol w="1264358">
                  <a:extLst>
                    <a:ext uri="{9D8B030D-6E8A-4147-A177-3AD203B41FA5}">
                      <a16:colId xmlns:a16="http://schemas.microsoft.com/office/drawing/2014/main" val="20000"/>
                    </a:ext>
                  </a:extLst>
                </a:gridCol>
                <a:gridCol w="1567332">
                  <a:extLst>
                    <a:ext uri="{9D8B030D-6E8A-4147-A177-3AD203B41FA5}">
                      <a16:colId xmlns:a16="http://schemas.microsoft.com/office/drawing/2014/main" val="20001"/>
                    </a:ext>
                  </a:extLst>
                </a:gridCol>
                <a:gridCol w="865239">
                  <a:extLst>
                    <a:ext uri="{9D8B030D-6E8A-4147-A177-3AD203B41FA5}">
                      <a16:colId xmlns:a16="http://schemas.microsoft.com/office/drawing/2014/main" val="20002"/>
                    </a:ext>
                  </a:extLst>
                </a:gridCol>
                <a:gridCol w="875071">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816079">
                  <a:extLst>
                    <a:ext uri="{9D8B030D-6E8A-4147-A177-3AD203B41FA5}">
                      <a16:colId xmlns:a16="http://schemas.microsoft.com/office/drawing/2014/main" val="20006"/>
                    </a:ext>
                  </a:extLst>
                </a:gridCol>
                <a:gridCol w="707923">
                  <a:extLst>
                    <a:ext uri="{9D8B030D-6E8A-4147-A177-3AD203B41FA5}">
                      <a16:colId xmlns:a16="http://schemas.microsoft.com/office/drawing/2014/main" val="20007"/>
                    </a:ext>
                  </a:extLst>
                </a:gridCol>
              </a:tblGrid>
              <a:tr h="284572">
                <a:tc>
                  <a:txBody>
                    <a:bodyPr/>
                    <a:lstStyle/>
                    <a:p>
                      <a:pPr marL="0" marR="0">
                        <a:spcBef>
                          <a:spcPts val="0"/>
                        </a:spcBef>
                        <a:spcAft>
                          <a:spcPts val="0"/>
                        </a:spcAft>
                      </a:pPr>
                      <a:r>
                        <a:rPr lang="en-US" sz="2000" dirty="0">
                          <a:solidFill>
                            <a:schemeClr val="tx1"/>
                          </a:solidFill>
                          <a:effectLst/>
                        </a:rPr>
                        <a:t>Categories </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spcBef>
                          <a:spcPts val="0"/>
                        </a:spcBef>
                        <a:spcAft>
                          <a:spcPts val="0"/>
                        </a:spcAft>
                      </a:pPr>
                      <a:r>
                        <a:rPr lang="en-US" sz="2000" dirty="0">
                          <a:solidFill>
                            <a:schemeClr val="tx1"/>
                          </a:solidFill>
                          <a:effectLst/>
                        </a:rPr>
                        <a:t> Statistics</a:t>
                      </a:r>
                      <a:endParaRPr lang="en-US" sz="2000" dirty="0">
                        <a:solidFill>
                          <a:schemeClr val="tx1"/>
                        </a:solidFill>
                        <a:effectLst/>
                        <a:latin typeface="Arial"/>
                        <a:ea typeface="Times New Roman"/>
                        <a:cs typeface="Times New Roman"/>
                      </a:endParaRPr>
                    </a:p>
                  </a:txBody>
                  <a:tcPr marL="39995" marR="39995" marT="0" marB="0"/>
                </a:tc>
                <a:tc gridSpan="3">
                  <a:txBody>
                    <a:bodyPr/>
                    <a:lstStyle/>
                    <a:p>
                      <a:endParaRPr lang="en-US" sz="2000" dirty="0">
                        <a:solidFill>
                          <a:schemeClr val="tx1"/>
                        </a:solidFill>
                      </a:endParaRPr>
                    </a:p>
                  </a:txBody>
                  <a:tcPr marL="39995" marR="39995" marT="0" marB="0">
                    <a:blipFill rotWithShape="1">
                      <a:blip r:embed="rId2"/>
                      <a:stretch>
                        <a:fillRect l="-120466" t="-21277" r="-90674" b="-759574"/>
                      </a:stretch>
                    </a:blipFill>
                  </a:tcPr>
                </a:tc>
                <a:tc hMerge="1">
                  <a:txBody>
                    <a:bodyPr/>
                    <a:lstStyle/>
                    <a:p>
                      <a:endParaRPr lang="en-US"/>
                    </a:p>
                  </a:txBody>
                  <a:tcPr/>
                </a:tc>
                <a:tc hMerge="1">
                  <a:txBody>
                    <a:bodyPr/>
                    <a:lstStyle/>
                    <a:p>
                      <a:endParaRPr lang="en-US"/>
                    </a:p>
                  </a:txBody>
                  <a:tcPr/>
                </a:tc>
                <a:tc gridSpan="3">
                  <a:txBody>
                    <a:bodyPr/>
                    <a:lstStyle/>
                    <a:p>
                      <a:endParaRPr lang="en-US" sz="2000" dirty="0">
                        <a:solidFill>
                          <a:schemeClr val="tx1"/>
                        </a:solidFill>
                      </a:endParaRPr>
                    </a:p>
                  </a:txBody>
                  <a:tcPr marL="39995" marR="39995" marT="0" marB="0">
                    <a:blipFill rotWithShape="1">
                      <a:blip r:embed="rId2"/>
                      <a:stretch>
                        <a:fillRect l="-243143" t="-21277" b="-759574"/>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259">
                <a:tc>
                  <a:txBody>
                    <a:bodyPr/>
                    <a:lstStyle/>
                    <a:p>
                      <a:pPr marL="0" marR="0">
                        <a:spcBef>
                          <a:spcPts val="0"/>
                        </a:spcBef>
                        <a:spcAft>
                          <a:spcPts val="0"/>
                        </a:spcAft>
                      </a:pPr>
                      <a:r>
                        <a:rPr lang="en-US" sz="2000" dirty="0">
                          <a:solidFill>
                            <a:schemeClr val="tx1"/>
                          </a:solidFill>
                          <a:effectLst/>
                        </a:rPr>
                        <a:t> </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spcBef>
                          <a:spcPts val="0"/>
                        </a:spcBef>
                        <a:spcAft>
                          <a:spcPts val="0"/>
                        </a:spcAft>
                      </a:pPr>
                      <a:r>
                        <a:rPr lang="en-US" sz="2000" dirty="0">
                          <a:solidFill>
                            <a:schemeClr val="tx1"/>
                          </a:solidFill>
                          <a:effectLst/>
                        </a:rPr>
                        <a:t> </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spcBef>
                          <a:spcPts val="0"/>
                        </a:spcBef>
                        <a:spcAft>
                          <a:spcPts val="0"/>
                        </a:spcAft>
                      </a:pPr>
                      <a:r>
                        <a:rPr lang="en-US" sz="1400" dirty="0">
                          <a:solidFill>
                            <a:schemeClr val="tx1"/>
                          </a:solidFill>
                          <a:effectLst/>
                        </a:rPr>
                        <a:t>Price</a:t>
                      </a:r>
                      <a:endParaRPr lang="en-US" sz="1400" dirty="0">
                        <a:solidFill>
                          <a:schemeClr val="tx1"/>
                        </a:solidFill>
                        <a:effectLst/>
                        <a:latin typeface="Arial"/>
                        <a:ea typeface="Times New Roman"/>
                        <a:cs typeface="Times New Roman"/>
                      </a:endParaRPr>
                    </a:p>
                  </a:txBody>
                  <a:tcPr marL="39995" marR="39995" marT="0" marB="0"/>
                </a:tc>
                <a:tc>
                  <a:txBody>
                    <a:bodyPr/>
                    <a:lstStyle/>
                    <a:p>
                      <a:pPr marL="0" marR="0">
                        <a:spcBef>
                          <a:spcPts val="0"/>
                        </a:spcBef>
                        <a:spcAft>
                          <a:spcPts val="0"/>
                        </a:spcAft>
                      </a:pPr>
                      <a:r>
                        <a:rPr lang="en-US" sz="1400" dirty="0">
                          <a:solidFill>
                            <a:schemeClr val="tx1"/>
                          </a:solidFill>
                          <a:effectLst/>
                        </a:rPr>
                        <a:t>Distance</a:t>
                      </a:r>
                      <a:endParaRPr lang="en-US" sz="1400" dirty="0">
                        <a:solidFill>
                          <a:schemeClr val="tx1"/>
                        </a:solidFill>
                        <a:effectLst/>
                        <a:latin typeface="Arial"/>
                        <a:ea typeface="Times New Roman"/>
                        <a:cs typeface="Times New Roman"/>
                      </a:endParaRPr>
                    </a:p>
                  </a:txBody>
                  <a:tcPr marL="39995" marR="39995" marT="0" marB="0"/>
                </a:tc>
                <a:tc>
                  <a:txBody>
                    <a:bodyPr/>
                    <a:lstStyle/>
                    <a:p>
                      <a:pPr marL="0" marR="0">
                        <a:spcBef>
                          <a:spcPts val="0"/>
                        </a:spcBef>
                        <a:spcAft>
                          <a:spcPts val="0"/>
                        </a:spcAft>
                      </a:pPr>
                      <a:r>
                        <a:rPr lang="en-US" sz="1400" dirty="0">
                          <a:solidFill>
                            <a:schemeClr val="tx1"/>
                          </a:solidFill>
                          <a:effectLst/>
                        </a:rPr>
                        <a:t>Variety</a:t>
                      </a:r>
                      <a:endParaRPr lang="en-US" sz="1400" dirty="0">
                        <a:solidFill>
                          <a:schemeClr val="tx1"/>
                        </a:solidFill>
                        <a:effectLst/>
                        <a:latin typeface="Arial"/>
                        <a:ea typeface="Times New Roman"/>
                        <a:cs typeface="Times New Roman"/>
                      </a:endParaRPr>
                    </a:p>
                  </a:txBody>
                  <a:tcPr marL="39995" marR="39995" marT="0" marB="0"/>
                </a:tc>
                <a:tc>
                  <a:txBody>
                    <a:bodyPr/>
                    <a:lstStyle/>
                    <a:p>
                      <a:pPr marL="0" marR="0">
                        <a:spcBef>
                          <a:spcPts val="0"/>
                        </a:spcBef>
                        <a:spcAft>
                          <a:spcPts val="0"/>
                        </a:spcAft>
                      </a:pPr>
                      <a:r>
                        <a:rPr lang="en-US" sz="1400" dirty="0">
                          <a:solidFill>
                            <a:schemeClr val="tx1"/>
                          </a:solidFill>
                          <a:effectLst/>
                        </a:rPr>
                        <a:t>Price</a:t>
                      </a:r>
                      <a:endParaRPr lang="en-US" sz="1400" dirty="0">
                        <a:solidFill>
                          <a:schemeClr val="tx1"/>
                        </a:solidFill>
                        <a:effectLst/>
                        <a:latin typeface="Arial"/>
                        <a:ea typeface="Times New Roman"/>
                        <a:cs typeface="Times New Roman"/>
                      </a:endParaRPr>
                    </a:p>
                  </a:txBody>
                  <a:tcPr marL="39995" marR="39995" marT="0" marB="0"/>
                </a:tc>
                <a:tc>
                  <a:txBody>
                    <a:bodyPr/>
                    <a:lstStyle/>
                    <a:p>
                      <a:pPr marL="0" marR="0">
                        <a:spcBef>
                          <a:spcPts val="0"/>
                        </a:spcBef>
                        <a:spcAft>
                          <a:spcPts val="0"/>
                        </a:spcAft>
                      </a:pPr>
                      <a:r>
                        <a:rPr lang="en-US" sz="1400" dirty="0">
                          <a:solidFill>
                            <a:schemeClr val="tx1"/>
                          </a:solidFill>
                          <a:effectLst/>
                        </a:rPr>
                        <a:t>Distance</a:t>
                      </a:r>
                      <a:endParaRPr lang="en-US" sz="1400" dirty="0">
                        <a:solidFill>
                          <a:schemeClr val="tx1"/>
                        </a:solidFill>
                        <a:effectLst/>
                        <a:latin typeface="Arial"/>
                        <a:ea typeface="Times New Roman"/>
                        <a:cs typeface="Times New Roman"/>
                      </a:endParaRPr>
                    </a:p>
                  </a:txBody>
                  <a:tcPr marL="39995" marR="39995" marT="0" marB="0"/>
                </a:tc>
                <a:tc>
                  <a:txBody>
                    <a:bodyPr/>
                    <a:lstStyle/>
                    <a:p>
                      <a:pPr marL="0" marR="0">
                        <a:spcBef>
                          <a:spcPts val="0"/>
                        </a:spcBef>
                        <a:spcAft>
                          <a:spcPts val="0"/>
                        </a:spcAft>
                      </a:pPr>
                      <a:r>
                        <a:rPr lang="en-US" sz="1400" dirty="0">
                          <a:solidFill>
                            <a:schemeClr val="tx1"/>
                          </a:solidFill>
                          <a:effectLst/>
                        </a:rPr>
                        <a:t>Variety</a:t>
                      </a:r>
                      <a:endParaRPr lang="en-US" sz="1400" dirty="0">
                        <a:solidFill>
                          <a:schemeClr val="tx1"/>
                        </a:solidFill>
                        <a:effectLst/>
                        <a:latin typeface="Arial"/>
                        <a:ea typeface="Times New Roman"/>
                        <a:cs typeface="Times New Roman"/>
                      </a:endParaRPr>
                    </a:p>
                  </a:txBody>
                  <a:tcPr marL="39995" marR="39995" marT="0" marB="0"/>
                </a:tc>
                <a:extLst>
                  <a:ext uri="{0D108BD9-81ED-4DB2-BD59-A6C34878D82A}">
                    <a16:rowId xmlns:a16="http://schemas.microsoft.com/office/drawing/2014/main" val="10001"/>
                  </a:ext>
                </a:extLst>
              </a:tr>
              <a:tr h="219155">
                <a:tc rowSpan="4">
                  <a:txBody>
                    <a:bodyPr/>
                    <a:lstStyle/>
                    <a:p>
                      <a:pPr marL="0" marR="0" algn="ctr">
                        <a:spcBef>
                          <a:spcPts val="0"/>
                        </a:spcBef>
                        <a:spcAft>
                          <a:spcPts val="0"/>
                        </a:spcAft>
                      </a:pPr>
                      <a:r>
                        <a:rPr lang="en-US" sz="2000" dirty="0">
                          <a:solidFill>
                            <a:schemeClr val="tx1"/>
                          </a:solidFill>
                          <a:effectLst/>
                        </a:rPr>
                        <a:t>Male</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spcBef>
                          <a:spcPts val="0"/>
                        </a:spcBef>
                        <a:spcAft>
                          <a:spcPts val="0"/>
                        </a:spcAft>
                      </a:pPr>
                      <a:r>
                        <a:rPr lang="en-US" sz="2000" dirty="0">
                          <a:solidFill>
                            <a:schemeClr val="tx1"/>
                          </a:solidFill>
                          <a:effectLst/>
                        </a:rPr>
                        <a:t>Mean</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5.36</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6</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4.45</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6.46</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5.9</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4.32</a:t>
                      </a:r>
                      <a:endParaRPr lang="en-US" sz="2000" dirty="0">
                        <a:solidFill>
                          <a:schemeClr val="tx1"/>
                        </a:solidFill>
                        <a:effectLst/>
                        <a:latin typeface="Arial"/>
                        <a:ea typeface="Times New Roman"/>
                        <a:cs typeface="Times New Roman"/>
                      </a:endParaRPr>
                    </a:p>
                  </a:txBody>
                  <a:tcPr marL="39995" marR="39995" marT="0" marB="0"/>
                </a:tc>
                <a:extLst>
                  <a:ext uri="{0D108BD9-81ED-4DB2-BD59-A6C34878D82A}">
                    <a16:rowId xmlns:a16="http://schemas.microsoft.com/office/drawing/2014/main" val="10002"/>
                  </a:ext>
                </a:extLst>
              </a:tr>
              <a:tr h="219155">
                <a:tc vMerge="1">
                  <a:txBody>
                    <a:bodyPr/>
                    <a:lstStyle/>
                    <a:p>
                      <a:endParaRPr lang="en-US"/>
                    </a:p>
                  </a:txBody>
                  <a:tcPr/>
                </a:tc>
                <a:tc>
                  <a:txBody>
                    <a:bodyPr/>
                    <a:lstStyle/>
                    <a:p>
                      <a:pPr marL="0" marR="0">
                        <a:spcBef>
                          <a:spcPts val="0"/>
                        </a:spcBef>
                        <a:spcAft>
                          <a:spcPts val="0"/>
                        </a:spcAft>
                      </a:pPr>
                      <a:r>
                        <a:rPr lang="en-US" sz="2000" dirty="0">
                          <a:solidFill>
                            <a:schemeClr val="tx1"/>
                          </a:solidFill>
                          <a:effectLst/>
                        </a:rPr>
                        <a:t>Variance</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6.85</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5.7</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4.92</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5.00</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4.6</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3.40</a:t>
                      </a:r>
                      <a:endParaRPr lang="en-US" sz="2000" dirty="0">
                        <a:solidFill>
                          <a:schemeClr val="tx1"/>
                        </a:solidFill>
                        <a:effectLst/>
                        <a:latin typeface="Arial"/>
                        <a:ea typeface="Times New Roman"/>
                        <a:cs typeface="Times New Roman"/>
                      </a:endParaRPr>
                    </a:p>
                  </a:txBody>
                  <a:tcPr marL="39995" marR="39995" marT="0" marB="0"/>
                </a:tc>
                <a:extLst>
                  <a:ext uri="{0D108BD9-81ED-4DB2-BD59-A6C34878D82A}">
                    <a16:rowId xmlns:a16="http://schemas.microsoft.com/office/drawing/2014/main" val="10003"/>
                  </a:ext>
                </a:extLst>
              </a:tr>
              <a:tr h="219155">
                <a:tc vMerge="1">
                  <a:txBody>
                    <a:bodyPr/>
                    <a:lstStyle/>
                    <a:p>
                      <a:endParaRPr lang="en-US"/>
                    </a:p>
                  </a:txBody>
                  <a:tcPr/>
                </a:tc>
                <a:tc>
                  <a:txBody>
                    <a:bodyPr/>
                    <a:lstStyle/>
                    <a:p>
                      <a:pPr marL="0" marR="0">
                        <a:spcBef>
                          <a:spcPts val="0"/>
                        </a:spcBef>
                        <a:spcAft>
                          <a:spcPts val="0"/>
                        </a:spcAft>
                      </a:pPr>
                      <a:r>
                        <a:rPr lang="en-US" sz="2000" dirty="0">
                          <a:solidFill>
                            <a:schemeClr val="tx1"/>
                          </a:solidFill>
                          <a:effectLst/>
                        </a:rPr>
                        <a:t>Standard deviation</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2.61</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2.40</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2.21</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2.23</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2.1</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1.84</a:t>
                      </a:r>
                      <a:endParaRPr lang="en-US" sz="2000" dirty="0">
                        <a:solidFill>
                          <a:schemeClr val="tx1"/>
                        </a:solidFill>
                        <a:effectLst/>
                        <a:latin typeface="Arial"/>
                        <a:ea typeface="Times New Roman"/>
                        <a:cs typeface="Times New Roman"/>
                      </a:endParaRPr>
                    </a:p>
                  </a:txBody>
                  <a:tcPr marL="39995" marR="39995" marT="0" marB="0"/>
                </a:tc>
                <a:extLst>
                  <a:ext uri="{0D108BD9-81ED-4DB2-BD59-A6C34878D82A}">
                    <a16:rowId xmlns:a16="http://schemas.microsoft.com/office/drawing/2014/main" val="10004"/>
                  </a:ext>
                </a:extLst>
              </a:tr>
              <a:tr h="219155">
                <a:tc vMerge="1">
                  <a:txBody>
                    <a:bodyPr/>
                    <a:lstStyle/>
                    <a:p>
                      <a:endParaRPr lang="en-US"/>
                    </a:p>
                  </a:txBody>
                  <a:tcPr/>
                </a:tc>
                <a:tc>
                  <a:txBody>
                    <a:bodyPr/>
                    <a:lstStyle/>
                    <a:p>
                      <a:pPr marL="0" marR="0">
                        <a:spcBef>
                          <a:spcPts val="0"/>
                        </a:spcBef>
                        <a:spcAft>
                          <a:spcPts val="0"/>
                        </a:spcAft>
                      </a:pPr>
                      <a:r>
                        <a:rPr lang="en-US" sz="2000" dirty="0">
                          <a:solidFill>
                            <a:schemeClr val="tx1"/>
                          </a:solidFill>
                          <a:effectLst/>
                        </a:rPr>
                        <a:t>Standard error of mean</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0.30</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0.27</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0.25</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0.27</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0.26</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0.22</a:t>
                      </a:r>
                      <a:endParaRPr lang="en-US" sz="2000" dirty="0">
                        <a:solidFill>
                          <a:schemeClr val="tx1"/>
                        </a:solidFill>
                        <a:effectLst/>
                        <a:latin typeface="Arial"/>
                        <a:ea typeface="Times New Roman"/>
                        <a:cs typeface="Times New Roman"/>
                      </a:endParaRPr>
                    </a:p>
                  </a:txBody>
                  <a:tcPr marL="39995" marR="39995" marT="0" marB="0"/>
                </a:tc>
                <a:extLst>
                  <a:ext uri="{0D108BD9-81ED-4DB2-BD59-A6C34878D82A}">
                    <a16:rowId xmlns:a16="http://schemas.microsoft.com/office/drawing/2014/main" val="10005"/>
                  </a:ext>
                </a:extLst>
              </a:tr>
              <a:tr h="219155">
                <a:tc rowSpan="4">
                  <a:txBody>
                    <a:bodyPr/>
                    <a:lstStyle/>
                    <a:p>
                      <a:pPr marL="0" marR="0" algn="ctr">
                        <a:spcBef>
                          <a:spcPts val="0"/>
                        </a:spcBef>
                        <a:spcAft>
                          <a:spcPts val="0"/>
                        </a:spcAft>
                      </a:pPr>
                      <a:r>
                        <a:rPr lang="en-US" sz="2000" dirty="0">
                          <a:solidFill>
                            <a:schemeClr val="tx1"/>
                          </a:solidFill>
                          <a:effectLst/>
                        </a:rPr>
                        <a:t>Female</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spcBef>
                          <a:spcPts val="0"/>
                        </a:spcBef>
                        <a:spcAft>
                          <a:spcPts val="0"/>
                        </a:spcAft>
                      </a:pPr>
                      <a:r>
                        <a:rPr lang="en-US" sz="2000" dirty="0">
                          <a:solidFill>
                            <a:schemeClr val="tx1"/>
                          </a:solidFill>
                          <a:effectLst/>
                        </a:rPr>
                        <a:t>Mean</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6.15</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5.5</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4.40</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6.31</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5.4</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4.29</a:t>
                      </a:r>
                      <a:endParaRPr lang="en-US" sz="2000" dirty="0">
                        <a:solidFill>
                          <a:schemeClr val="tx1"/>
                        </a:solidFill>
                        <a:effectLst/>
                        <a:latin typeface="Arial"/>
                        <a:ea typeface="Times New Roman"/>
                        <a:cs typeface="Times New Roman"/>
                      </a:endParaRPr>
                    </a:p>
                  </a:txBody>
                  <a:tcPr marL="39995" marR="39995" marT="0" marB="0"/>
                </a:tc>
                <a:extLst>
                  <a:ext uri="{0D108BD9-81ED-4DB2-BD59-A6C34878D82A}">
                    <a16:rowId xmlns:a16="http://schemas.microsoft.com/office/drawing/2014/main" val="10006"/>
                  </a:ext>
                </a:extLst>
              </a:tr>
              <a:tr h="219155">
                <a:tc vMerge="1">
                  <a:txBody>
                    <a:bodyPr/>
                    <a:lstStyle/>
                    <a:p>
                      <a:endParaRPr lang="en-US"/>
                    </a:p>
                  </a:txBody>
                  <a:tcPr/>
                </a:tc>
                <a:tc>
                  <a:txBody>
                    <a:bodyPr/>
                    <a:lstStyle/>
                    <a:p>
                      <a:pPr marL="0" marR="0">
                        <a:spcBef>
                          <a:spcPts val="0"/>
                        </a:spcBef>
                        <a:spcAft>
                          <a:spcPts val="0"/>
                        </a:spcAft>
                      </a:pPr>
                      <a:r>
                        <a:rPr lang="en-US" sz="2000" dirty="0">
                          <a:solidFill>
                            <a:schemeClr val="tx1"/>
                          </a:solidFill>
                          <a:effectLst/>
                        </a:rPr>
                        <a:t>Variance</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5.81</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5</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4.79</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3.57</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3.5</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3.51</a:t>
                      </a:r>
                      <a:endParaRPr lang="en-US" sz="2000" dirty="0">
                        <a:solidFill>
                          <a:schemeClr val="tx1"/>
                        </a:solidFill>
                        <a:effectLst/>
                        <a:latin typeface="Arial"/>
                        <a:ea typeface="Times New Roman"/>
                        <a:cs typeface="Times New Roman"/>
                      </a:endParaRPr>
                    </a:p>
                  </a:txBody>
                  <a:tcPr marL="39995" marR="39995" marT="0" marB="0"/>
                </a:tc>
                <a:extLst>
                  <a:ext uri="{0D108BD9-81ED-4DB2-BD59-A6C34878D82A}">
                    <a16:rowId xmlns:a16="http://schemas.microsoft.com/office/drawing/2014/main" val="10007"/>
                  </a:ext>
                </a:extLst>
              </a:tr>
              <a:tr h="219155">
                <a:tc vMerge="1">
                  <a:txBody>
                    <a:bodyPr/>
                    <a:lstStyle/>
                    <a:p>
                      <a:endParaRPr lang="en-US"/>
                    </a:p>
                  </a:txBody>
                  <a:tcPr/>
                </a:tc>
                <a:tc>
                  <a:txBody>
                    <a:bodyPr/>
                    <a:lstStyle/>
                    <a:p>
                      <a:pPr marL="0" marR="0">
                        <a:spcBef>
                          <a:spcPts val="0"/>
                        </a:spcBef>
                        <a:spcAft>
                          <a:spcPts val="0"/>
                        </a:spcAft>
                      </a:pPr>
                      <a:r>
                        <a:rPr lang="en-US" sz="2000" dirty="0">
                          <a:solidFill>
                            <a:schemeClr val="tx1"/>
                          </a:solidFill>
                          <a:effectLst/>
                        </a:rPr>
                        <a:t>Standard deviation</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2.41</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2.25</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2.18</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1.88</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1.8</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1.87</a:t>
                      </a:r>
                      <a:endParaRPr lang="en-US" sz="2000" dirty="0">
                        <a:solidFill>
                          <a:schemeClr val="tx1"/>
                        </a:solidFill>
                        <a:effectLst/>
                        <a:latin typeface="Arial"/>
                        <a:ea typeface="Times New Roman"/>
                        <a:cs typeface="Times New Roman"/>
                      </a:endParaRPr>
                    </a:p>
                  </a:txBody>
                  <a:tcPr marL="39995" marR="39995" marT="0" marB="0"/>
                </a:tc>
                <a:extLst>
                  <a:ext uri="{0D108BD9-81ED-4DB2-BD59-A6C34878D82A}">
                    <a16:rowId xmlns:a16="http://schemas.microsoft.com/office/drawing/2014/main" val="10008"/>
                  </a:ext>
                </a:extLst>
              </a:tr>
              <a:tr h="219155">
                <a:tc vMerge="1">
                  <a:txBody>
                    <a:bodyPr/>
                    <a:lstStyle/>
                    <a:p>
                      <a:endParaRPr lang="en-US"/>
                    </a:p>
                  </a:txBody>
                  <a:tcPr/>
                </a:tc>
                <a:tc>
                  <a:txBody>
                    <a:bodyPr/>
                    <a:lstStyle/>
                    <a:p>
                      <a:pPr marL="0" marR="0">
                        <a:spcBef>
                          <a:spcPts val="0"/>
                        </a:spcBef>
                        <a:spcAft>
                          <a:spcPts val="0"/>
                        </a:spcAft>
                      </a:pPr>
                      <a:r>
                        <a:rPr lang="en-US" sz="2000" dirty="0">
                          <a:solidFill>
                            <a:schemeClr val="tx1"/>
                          </a:solidFill>
                          <a:effectLst/>
                        </a:rPr>
                        <a:t>Standard error of mean</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0.35</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0.33</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0.32</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0.29</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0.29</a:t>
                      </a:r>
                      <a:endParaRPr lang="en-US" sz="2000" dirty="0">
                        <a:solidFill>
                          <a:schemeClr val="tx1"/>
                        </a:solidFill>
                        <a:effectLst/>
                        <a:latin typeface="Arial"/>
                        <a:ea typeface="Times New Roman"/>
                        <a:cs typeface="Times New Roman"/>
                      </a:endParaRPr>
                    </a:p>
                  </a:txBody>
                  <a:tcPr marL="39995" marR="39995" marT="0" marB="0"/>
                </a:tc>
                <a:tc>
                  <a:txBody>
                    <a:bodyPr/>
                    <a:lstStyle/>
                    <a:p>
                      <a:pPr marL="0" marR="0" algn="ctr">
                        <a:spcBef>
                          <a:spcPts val="0"/>
                        </a:spcBef>
                        <a:spcAft>
                          <a:spcPts val="0"/>
                        </a:spcAft>
                      </a:pPr>
                      <a:r>
                        <a:rPr lang="en-US" sz="2000" dirty="0">
                          <a:solidFill>
                            <a:schemeClr val="tx1"/>
                          </a:solidFill>
                          <a:effectLst/>
                        </a:rPr>
                        <a:t>0.29</a:t>
                      </a:r>
                      <a:endParaRPr lang="en-US" sz="2000" dirty="0">
                        <a:solidFill>
                          <a:schemeClr val="tx1"/>
                        </a:solidFill>
                        <a:effectLst/>
                        <a:latin typeface="Arial"/>
                        <a:ea typeface="Times New Roman"/>
                        <a:cs typeface="Times New Roman"/>
                      </a:endParaRPr>
                    </a:p>
                  </a:txBody>
                  <a:tcPr marL="39995" marR="39995" marT="0" marB="0"/>
                </a:tc>
                <a:extLst>
                  <a:ext uri="{0D108BD9-81ED-4DB2-BD59-A6C34878D82A}">
                    <a16:rowId xmlns:a16="http://schemas.microsoft.com/office/drawing/2014/main" val="10009"/>
                  </a:ext>
                </a:extLst>
              </a:tr>
            </a:tbl>
          </a:graphicData>
        </a:graphic>
      </p:graphicFrame>
      <p:sp>
        <p:nvSpPr>
          <p:cNvPr id="6" name="Rectangle 8"/>
          <p:cNvSpPr>
            <a:spLocks noChangeArrowheads="1"/>
          </p:cNvSpPr>
          <p:nvPr/>
        </p:nvSpPr>
        <p:spPr bwMode="auto">
          <a:xfrm>
            <a:off x="1509215" y="742665"/>
            <a:ext cx="4458913" cy="461665"/>
          </a:xfrm>
          <a:prstGeom prst="rect">
            <a:avLst/>
          </a:prstGeom>
          <a:noFill/>
          <a:ln>
            <a:noFill/>
          </a:ln>
        </p:spPr>
        <p:txBody>
          <a:bodyPr wrap="none">
            <a:spAutoFit/>
          </a:bodyPr>
          <a:lstStyle/>
          <a:p>
            <a:pPr eaLnBrk="1" hangingPunct="1">
              <a:defRPr/>
            </a:pPr>
            <a:r>
              <a:rPr lang="en-US" sz="2400" dirty="0">
                <a:latin typeface="+mn-lt"/>
              </a:rPr>
              <a:t>Table 5.7. Effect of Trimmed Mean</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56025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573438" y="196189"/>
            <a:ext cx="1624013" cy="495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400" b="1" dirty="0">
                <a:latin typeface="+mn-lt"/>
              </a:rPr>
              <a:t>Outliers</a:t>
            </a:r>
            <a:endParaRPr lang="en-US" sz="3400" dirty="0">
              <a:latin typeface="+mn-lt"/>
            </a:endParaRPr>
          </a:p>
        </p:txBody>
      </p:sp>
      <p:sp>
        <p:nvSpPr>
          <p:cNvPr id="3" name="Content Placeholder 2"/>
          <p:cNvSpPr txBox="1">
            <a:spLocks/>
          </p:cNvSpPr>
          <p:nvPr/>
        </p:nvSpPr>
        <p:spPr>
          <a:xfrm>
            <a:off x="958755" y="1703697"/>
            <a:ext cx="6777038" cy="128516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Another important part of explore statistic is detecting the outliers from the data set in order to enhance the validity of the results. </a:t>
            </a:r>
          </a:p>
        </p:txBody>
      </p:sp>
      <p:graphicFrame>
        <p:nvGraphicFramePr>
          <p:cNvPr id="5" name="Table 4"/>
          <p:cNvGraphicFramePr>
            <a:graphicFrameLocks noGrp="1"/>
          </p:cNvGraphicFramePr>
          <p:nvPr>
            <p:extLst>
              <p:ext uri="{D42A27DB-BD31-4B8C-83A1-F6EECF244321}">
                <p14:modId xmlns:p14="http://schemas.microsoft.com/office/powerpoint/2010/main" val="3441437432"/>
              </p:ext>
            </p:extLst>
          </p:nvPr>
        </p:nvGraphicFramePr>
        <p:xfrm>
          <a:off x="958755" y="3605284"/>
          <a:ext cx="7335838" cy="2076069"/>
        </p:xfrm>
        <a:graphic>
          <a:graphicData uri="http://schemas.openxmlformats.org/drawingml/2006/table">
            <a:tbl>
              <a:tblPr firstRow="1" firstCol="1" lastRow="1" lastCol="1" bandRow="1" bandCol="1">
                <a:tableStyleId>{5940675A-B579-460E-94D1-54222C63F5DA}</a:tableStyleId>
              </a:tblPr>
              <a:tblGrid>
                <a:gridCol w="7335838">
                  <a:extLst>
                    <a:ext uri="{9D8B030D-6E8A-4147-A177-3AD203B41FA5}">
                      <a16:colId xmlns:a16="http://schemas.microsoft.com/office/drawing/2014/main" val="20000"/>
                    </a:ext>
                  </a:extLst>
                </a:gridCol>
              </a:tblGrid>
              <a:tr h="1550988">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5.3. </a:t>
                      </a:r>
                      <a:r>
                        <a:rPr lang="en-US" sz="2400" kern="1200" dirty="0">
                          <a:effectLst/>
                        </a:rPr>
                        <a:t>Use retail.sav » Menu bar » </a:t>
                      </a:r>
                      <a:r>
                        <a:rPr lang="en-US" sz="2400" kern="1200" dirty="0" err="1">
                          <a:effectLst/>
                        </a:rPr>
                        <a:t>analyse</a:t>
                      </a:r>
                      <a:r>
                        <a:rPr lang="en-US" sz="2400" kern="1200" dirty="0">
                          <a:effectLst/>
                        </a:rPr>
                        <a:t> » Descriptive statistics » Explore » Select Gender and transfer to Factor List box » Select Distance and transfer to Dependent List » Select Statistics under Display box » Statistics (select) Outliers » Continue » Click </a:t>
                      </a:r>
                      <a:r>
                        <a:rPr lang="en-US" sz="2400" i="1" kern="1200" dirty="0">
                          <a:effectLst/>
                        </a:rPr>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60359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206" y="1714500"/>
            <a:ext cx="4648200" cy="31242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4175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6"/>
          <p:cNvGraphicFramePr>
            <a:graphicFrameLocks/>
          </p:cNvGraphicFramePr>
          <p:nvPr>
            <p:extLst>
              <p:ext uri="{D42A27DB-BD31-4B8C-83A1-F6EECF244321}">
                <p14:modId xmlns:p14="http://schemas.microsoft.com/office/powerpoint/2010/main" val="23036871"/>
              </p:ext>
            </p:extLst>
          </p:nvPr>
        </p:nvGraphicFramePr>
        <p:xfrm>
          <a:off x="1563806" y="2233627"/>
          <a:ext cx="6925104" cy="3397983"/>
        </p:xfrm>
        <a:graphic>
          <a:graphicData uri="http://schemas.openxmlformats.org/drawingml/2006/table">
            <a:tbl>
              <a:tblPr firstRow="1" firstCol="1" bandRow="1">
                <a:tableStyleId>{5940675A-B579-460E-94D1-54222C63F5DA}</a:tableStyleId>
              </a:tblPr>
              <a:tblGrid>
                <a:gridCol w="1073085">
                  <a:extLst>
                    <a:ext uri="{9D8B030D-6E8A-4147-A177-3AD203B41FA5}">
                      <a16:colId xmlns:a16="http://schemas.microsoft.com/office/drawing/2014/main" val="20000"/>
                    </a:ext>
                  </a:extLst>
                </a:gridCol>
                <a:gridCol w="1559679">
                  <a:extLst>
                    <a:ext uri="{9D8B030D-6E8A-4147-A177-3AD203B41FA5}">
                      <a16:colId xmlns:a16="http://schemas.microsoft.com/office/drawing/2014/main" val="20001"/>
                    </a:ext>
                  </a:extLst>
                </a:gridCol>
                <a:gridCol w="1073085">
                  <a:extLst>
                    <a:ext uri="{9D8B030D-6E8A-4147-A177-3AD203B41FA5}">
                      <a16:colId xmlns:a16="http://schemas.microsoft.com/office/drawing/2014/main" val="20002"/>
                    </a:ext>
                  </a:extLst>
                </a:gridCol>
                <a:gridCol w="1073085">
                  <a:extLst>
                    <a:ext uri="{9D8B030D-6E8A-4147-A177-3AD203B41FA5}">
                      <a16:colId xmlns:a16="http://schemas.microsoft.com/office/drawing/2014/main" val="20003"/>
                    </a:ext>
                  </a:extLst>
                </a:gridCol>
                <a:gridCol w="1073085">
                  <a:extLst>
                    <a:ext uri="{9D8B030D-6E8A-4147-A177-3AD203B41FA5}">
                      <a16:colId xmlns:a16="http://schemas.microsoft.com/office/drawing/2014/main" val="20004"/>
                    </a:ext>
                  </a:extLst>
                </a:gridCol>
                <a:gridCol w="1073085">
                  <a:extLst>
                    <a:ext uri="{9D8B030D-6E8A-4147-A177-3AD203B41FA5}">
                      <a16:colId xmlns:a16="http://schemas.microsoft.com/office/drawing/2014/main" val="20005"/>
                    </a:ext>
                  </a:extLst>
                </a:gridCol>
              </a:tblGrid>
              <a:tr h="318407">
                <a:tc rowSpan="2" gridSpan="2">
                  <a:txBody>
                    <a:bodyPr/>
                    <a:lstStyle/>
                    <a:p>
                      <a:pPr marL="0" marR="0" algn="l">
                        <a:lnSpc>
                          <a:spcPct val="115000"/>
                        </a:lnSpc>
                        <a:spcBef>
                          <a:spcPts val="0"/>
                        </a:spcBef>
                        <a:spcAft>
                          <a:spcPts val="0"/>
                        </a:spcAft>
                      </a:pPr>
                      <a:r>
                        <a:rPr lang="en-IN" sz="2400" dirty="0">
                          <a:solidFill>
                            <a:schemeClr val="tx1"/>
                          </a:solidFill>
                          <a:effectLst/>
                        </a:rPr>
                        <a:t>Variable: Distance </a:t>
                      </a:r>
                      <a:endParaRPr lang="en-US" sz="2400" dirty="0">
                        <a:solidFill>
                          <a:schemeClr val="tx1"/>
                        </a:solidFill>
                        <a:effectLst/>
                        <a:latin typeface="Arial"/>
                        <a:ea typeface="Times New Roman"/>
                        <a:cs typeface="Times New Roman"/>
                      </a:endParaRPr>
                    </a:p>
                  </a:txBody>
                  <a:tcPr marL="19050" marR="19050" marT="19024" marB="19024"/>
                </a:tc>
                <a:tc rowSpan="2" hMerge="1">
                  <a:txBody>
                    <a:bodyPr/>
                    <a:lstStyle/>
                    <a:p>
                      <a:endParaRPr lang="en-US"/>
                    </a:p>
                  </a:txBody>
                  <a:tcPr/>
                </a:tc>
                <a:tc gridSpan="2">
                  <a:txBody>
                    <a:bodyPr/>
                    <a:lstStyle/>
                    <a:p>
                      <a:pPr marL="0" marR="0" algn="ctr">
                        <a:lnSpc>
                          <a:spcPct val="115000"/>
                        </a:lnSpc>
                        <a:spcBef>
                          <a:spcPts val="0"/>
                        </a:spcBef>
                        <a:spcAft>
                          <a:spcPts val="0"/>
                        </a:spcAft>
                      </a:pPr>
                      <a:r>
                        <a:rPr lang="en-IN" sz="2400" dirty="0">
                          <a:solidFill>
                            <a:schemeClr val="tx1"/>
                          </a:solidFill>
                          <a:effectLst/>
                        </a:rPr>
                        <a:t>Five-Highest</a:t>
                      </a:r>
                      <a:endParaRPr lang="en-US" sz="2400" dirty="0">
                        <a:solidFill>
                          <a:schemeClr val="tx1"/>
                        </a:solidFill>
                        <a:effectLst/>
                        <a:latin typeface="Arial"/>
                        <a:ea typeface="Times New Roman"/>
                        <a:cs typeface="Times New Roman"/>
                      </a:endParaRPr>
                    </a:p>
                  </a:txBody>
                  <a:tcPr marL="19050" marR="19050" marT="19024" marB="19024" anchor="b"/>
                </a:tc>
                <a:tc hMerge="1">
                  <a:txBody>
                    <a:bodyPr/>
                    <a:lstStyle/>
                    <a:p>
                      <a:endParaRPr lang="en-US"/>
                    </a:p>
                  </a:txBody>
                  <a:tcPr/>
                </a:tc>
                <a:tc gridSpan="2">
                  <a:txBody>
                    <a:bodyPr/>
                    <a:lstStyle/>
                    <a:p>
                      <a:pPr marL="0" marR="0" algn="ctr">
                        <a:lnSpc>
                          <a:spcPct val="115000"/>
                        </a:lnSpc>
                        <a:spcBef>
                          <a:spcPts val="0"/>
                        </a:spcBef>
                        <a:spcAft>
                          <a:spcPts val="0"/>
                        </a:spcAft>
                      </a:pPr>
                      <a:r>
                        <a:rPr lang="en-IN" sz="2400" dirty="0">
                          <a:solidFill>
                            <a:schemeClr val="tx1"/>
                          </a:solidFill>
                          <a:effectLst/>
                        </a:rPr>
                        <a:t>Five-Smallest</a:t>
                      </a:r>
                      <a:endParaRPr lang="en-US" sz="2400" dirty="0">
                        <a:solidFill>
                          <a:schemeClr val="tx1"/>
                        </a:solidFill>
                        <a:effectLst/>
                        <a:latin typeface="Arial"/>
                        <a:ea typeface="Times New Roman"/>
                        <a:cs typeface="Times New Roman"/>
                      </a:endParaRPr>
                    </a:p>
                  </a:txBody>
                  <a:tcPr marL="19050" marR="19050" marT="19024" marB="19024" anchor="b"/>
                </a:tc>
                <a:tc hMerge="1">
                  <a:txBody>
                    <a:bodyPr/>
                    <a:lstStyle/>
                    <a:p>
                      <a:endParaRPr lang="en-US"/>
                    </a:p>
                  </a:txBody>
                  <a:tcPr/>
                </a:tc>
                <a:extLst>
                  <a:ext uri="{0D108BD9-81ED-4DB2-BD59-A6C34878D82A}">
                    <a16:rowId xmlns:a16="http://schemas.microsoft.com/office/drawing/2014/main" val="10000"/>
                  </a:ext>
                </a:extLst>
              </a:tr>
              <a:tr h="318407">
                <a:tc gridSpan="2"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0"/>
                        </a:spcBef>
                        <a:spcAft>
                          <a:spcPts val="0"/>
                        </a:spcAft>
                      </a:pPr>
                      <a:r>
                        <a:rPr lang="en-IN" sz="2400" dirty="0">
                          <a:solidFill>
                            <a:schemeClr val="tx1"/>
                          </a:solidFill>
                          <a:effectLst/>
                        </a:rPr>
                        <a:t>Male</a:t>
                      </a:r>
                      <a:endParaRPr lang="en-US" sz="2400" dirty="0">
                        <a:solidFill>
                          <a:schemeClr val="tx1"/>
                        </a:solidFill>
                        <a:effectLst/>
                        <a:latin typeface="Arial"/>
                        <a:ea typeface="Times New Roman"/>
                        <a:cs typeface="Times New Roman"/>
                      </a:endParaRPr>
                    </a:p>
                  </a:txBody>
                  <a:tcPr marL="19050" marR="19050" marT="19024" marB="19024" anchor="b"/>
                </a:tc>
                <a:tc>
                  <a:txBody>
                    <a:bodyPr/>
                    <a:lstStyle/>
                    <a:p>
                      <a:pPr marL="0" marR="0" algn="ctr">
                        <a:lnSpc>
                          <a:spcPct val="115000"/>
                        </a:lnSpc>
                        <a:spcBef>
                          <a:spcPts val="0"/>
                        </a:spcBef>
                        <a:spcAft>
                          <a:spcPts val="0"/>
                        </a:spcAft>
                      </a:pPr>
                      <a:r>
                        <a:rPr lang="en-IN" sz="2400" dirty="0">
                          <a:solidFill>
                            <a:schemeClr val="tx1"/>
                          </a:solidFill>
                          <a:effectLst/>
                        </a:rPr>
                        <a:t>Female</a:t>
                      </a:r>
                      <a:endParaRPr lang="en-US" sz="2400" dirty="0">
                        <a:solidFill>
                          <a:schemeClr val="tx1"/>
                        </a:solidFill>
                        <a:effectLst/>
                        <a:latin typeface="Arial"/>
                        <a:ea typeface="Times New Roman"/>
                        <a:cs typeface="Times New Roman"/>
                      </a:endParaRPr>
                    </a:p>
                  </a:txBody>
                  <a:tcPr marL="19050" marR="19050" marT="19024" marB="19024" anchor="b"/>
                </a:tc>
                <a:tc>
                  <a:txBody>
                    <a:bodyPr/>
                    <a:lstStyle/>
                    <a:p>
                      <a:pPr marL="0" marR="0" algn="ctr">
                        <a:lnSpc>
                          <a:spcPct val="115000"/>
                        </a:lnSpc>
                        <a:spcBef>
                          <a:spcPts val="0"/>
                        </a:spcBef>
                        <a:spcAft>
                          <a:spcPts val="0"/>
                        </a:spcAft>
                      </a:pPr>
                      <a:r>
                        <a:rPr lang="en-IN" sz="2400" dirty="0">
                          <a:solidFill>
                            <a:schemeClr val="tx1"/>
                          </a:solidFill>
                          <a:effectLst/>
                        </a:rPr>
                        <a:t>Male</a:t>
                      </a:r>
                      <a:endParaRPr lang="en-US" sz="2400" dirty="0">
                        <a:solidFill>
                          <a:schemeClr val="tx1"/>
                        </a:solidFill>
                        <a:effectLst/>
                        <a:latin typeface="Arial"/>
                        <a:ea typeface="Times New Roman"/>
                        <a:cs typeface="Times New Roman"/>
                      </a:endParaRPr>
                    </a:p>
                  </a:txBody>
                  <a:tcPr marL="19050" marR="19050" marT="19024" marB="19024" anchor="b"/>
                </a:tc>
                <a:tc>
                  <a:txBody>
                    <a:bodyPr/>
                    <a:lstStyle/>
                    <a:p>
                      <a:pPr marL="0" marR="0" algn="ctr">
                        <a:lnSpc>
                          <a:spcPct val="115000"/>
                        </a:lnSpc>
                        <a:spcBef>
                          <a:spcPts val="0"/>
                        </a:spcBef>
                        <a:spcAft>
                          <a:spcPts val="0"/>
                        </a:spcAft>
                      </a:pPr>
                      <a:r>
                        <a:rPr lang="en-IN" sz="2400" dirty="0">
                          <a:solidFill>
                            <a:schemeClr val="tx1"/>
                          </a:solidFill>
                          <a:effectLst/>
                        </a:rPr>
                        <a:t>Female</a:t>
                      </a:r>
                      <a:endParaRPr lang="en-US" sz="2400" dirty="0">
                        <a:solidFill>
                          <a:schemeClr val="tx1"/>
                        </a:solidFill>
                        <a:effectLst/>
                        <a:latin typeface="Arial"/>
                        <a:ea typeface="Times New Roman"/>
                        <a:cs typeface="Times New Roman"/>
                      </a:endParaRPr>
                    </a:p>
                  </a:txBody>
                  <a:tcPr marL="19050" marR="19050" marT="19024" marB="19024" anchor="b"/>
                </a:tc>
                <a:extLst>
                  <a:ext uri="{0D108BD9-81ED-4DB2-BD59-A6C34878D82A}">
                    <a16:rowId xmlns:a16="http://schemas.microsoft.com/office/drawing/2014/main" val="10001"/>
                  </a:ext>
                </a:extLst>
              </a:tr>
              <a:tr h="318407">
                <a:tc>
                  <a:txBody>
                    <a:bodyPr/>
                    <a:lstStyle/>
                    <a:p>
                      <a:pPr marL="0" marR="0" algn="l">
                        <a:lnSpc>
                          <a:spcPct val="115000"/>
                        </a:lnSpc>
                        <a:spcBef>
                          <a:spcPts val="0"/>
                        </a:spcBef>
                        <a:spcAft>
                          <a:spcPts val="0"/>
                        </a:spcAft>
                      </a:pPr>
                      <a:r>
                        <a:rPr lang="en-IN" sz="2400" dirty="0">
                          <a:solidFill>
                            <a:schemeClr val="tx1"/>
                          </a:solidFill>
                          <a:effectLst/>
                        </a:rPr>
                        <a:t>1</a:t>
                      </a:r>
                      <a:endParaRPr lang="en-US" sz="2400" dirty="0">
                        <a:solidFill>
                          <a:schemeClr val="tx1"/>
                        </a:solidFill>
                        <a:effectLst/>
                        <a:latin typeface="Arial"/>
                        <a:ea typeface="Times New Roman"/>
                        <a:cs typeface="Times New Roman"/>
                      </a:endParaRPr>
                    </a:p>
                  </a:txBody>
                  <a:tcPr marL="19050" marR="19050" marT="19024" marB="19024"/>
                </a:tc>
                <a:tc rowSpan="5">
                  <a:txBody>
                    <a:bodyPr/>
                    <a:lstStyle/>
                    <a:p>
                      <a:pPr marL="0" marR="0" algn="ctr">
                        <a:lnSpc>
                          <a:spcPct val="115000"/>
                        </a:lnSpc>
                        <a:spcBef>
                          <a:spcPts val="0"/>
                        </a:spcBef>
                        <a:spcAft>
                          <a:spcPts val="0"/>
                        </a:spcAft>
                      </a:pPr>
                      <a:r>
                        <a:rPr lang="en-IN" sz="2400" dirty="0">
                          <a:solidFill>
                            <a:schemeClr val="tx1"/>
                          </a:solidFill>
                          <a:effectLst/>
                        </a:rPr>
                        <a:t> </a:t>
                      </a:r>
                      <a:endParaRPr lang="en-US" sz="2400" dirty="0">
                        <a:solidFill>
                          <a:schemeClr val="tx1"/>
                        </a:solidFill>
                        <a:effectLst/>
                      </a:endParaRPr>
                    </a:p>
                    <a:p>
                      <a:pPr marL="0" marR="0" algn="ctr">
                        <a:lnSpc>
                          <a:spcPct val="115000"/>
                        </a:lnSpc>
                        <a:spcBef>
                          <a:spcPts val="0"/>
                        </a:spcBef>
                        <a:spcAft>
                          <a:spcPts val="0"/>
                        </a:spcAft>
                      </a:pPr>
                      <a:r>
                        <a:rPr lang="en-IN" sz="2400" dirty="0">
                          <a:solidFill>
                            <a:schemeClr val="tx1"/>
                          </a:solidFill>
                          <a:effectLst/>
                        </a:rPr>
                        <a:t>Outliers with specific case number</a:t>
                      </a:r>
                      <a:endParaRPr lang="en-US" sz="2400" dirty="0">
                        <a:solidFill>
                          <a:schemeClr val="tx1"/>
                        </a:solidFill>
                        <a:effectLst/>
                        <a:latin typeface="Arial"/>
                        <a:ea typeface="Times New Roman"/>
                        <a:cs typeface="Times New Roman"/>
                      </a:endParaRPr>
                    </a:p>
                  </a:txBody>
                  <a:tcPr marL="19050" marR="19050" marT="19024" marB="19024"/>
                </a:tc>
                <a:tc>
                  <a:txBody>
                    <a:bodyPr/>
                    <a:lstStyle/>
                    <a:p>
                      <a:pPr marL="0" marR="0" algn="ctr">
                        <a:lnSpc>
                          <a:spcPct val="115000"/>
                        </a:lnSpc>
                        <a:spcBef>
                          <a:spcPts val="0"/>
                        </a:spcBef>
                        <a:spcAft>
                          <a:spcPts val="0"/>
                        </a:spcAft>
                      </a:pPr>
                      <a:r>
                        <a:rPr lang="en-IN" sz="2400" dirty="0">
                          <a:solidFill>
                            <a:schemeClr val="tx1"/>
                          </a:solidFill>
                          <a:effectLst/>
                        </a:rPr>
                        <a:t>31 (11)</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35 (11)</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101 (2)</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67 (1)</a:t>
                      </a:r>
                      <a:endParaRPr lang="en-US" sz="2400" dirty="0">
                        <a:solidFill>
                          <a:schemeClr val="tx1"/>
                        </a:solidFill>
                        <a:effectLst/>
                        <a:latin typeface="Arial"/>
                        <a:ea typeface="Times New Roman"/>
                        <a:cs typeface="Times New Roman"/>
                      </a:endParaRPr>
                    </a:p>
                  </a:txBody>
                  <a:tcPr marL="19050" marR="19050" marT="19024" marB="19024" anchor="ctr"/>
                </a:tc>
                <a:extLst>
                  <a:ext uri="{0D108BD9-81ED-4DB2-BD59-A6C34878D82A}">
                    <a16:rowId xmlns:a16="http://schemas.microsoft.com/office/drawing/2014/main" val="10002"/>
                  </a:ext>
                </a:extLst>
              </a:tr>
              <a:tr h="318407">
                <a:tc>
                  <a:txBody>
                    <a:bodyPr/>
                    <a:lstStyle/>
                    <a:p>
                      <a:pPr marL="0" marR="0" algn="l">
                        <a:lnSpc>
                          <a:spcPct val="115000"/>
                        </a:lnSpc>
                        <a:spcBef>
                          <a:spcPts val="0"/>
                        </a:spcBef>
                        <a:spcAft>
                          <a:spcPts val="0"/>
                        </a:spcAft>
                      </a:pPr>
                      <a:r>
                        <a:rPr lang="en-IN" sz="2400" dirty="0">
                          <a:solidFill>
                            <a:schemeClr val="tx1"/>
                          </a:solidFill>
                          <a:effectLst/>
                        </a:rPr>
                        <a:t>2</a:t>
                      </a:r>
                      <a:endParaRPr lang="en-US" sz="2400" dirty="0">
                        <a:solidFill>
                          <a:schemeClr val="tx1"/>
                        </a:solidFill>
                        <a:effectLst/>
                        <a:latin typeface="Arial"/>
                        <a:ea typeface="Times New Roman"/>
                        <a:cs typeface="Times New Roman"/>
                      </a:endParaRPr>
                    </a:p>
                  </a:txBody>
                  <a:tcPr marL="19050" marR="19050" marT="19024" marB="19024"/>
                </a:tc>
                <a:tc vMerge="1">
                  <a:txBody>
                    <a:bodyPr/>
                    <a:lstStyle/>
                    <a:p>
                      <a:endParaRPr lang="en-US"/>
                    </a:p>
                  </a:txBody>
                  <a:tcPr/>
                </a:tc>
                <a:tc>
                  <a:txBody>
                    <a:bodyPr/>
                    <a:lstStyle/>
                    <a:p>
                      <a:pPr marL="0" marR="0" algn="ctr">
                        <a:lnSpc>
                          <a:spcPct val="115000"/>
                        </a:lnSpc>
                        <a:spcBef>
                          <a:spcPts val="0"/>
                        </a:spcBef>
                        <a:spcAft>
                          <a:spcPts val="0"/>
                        </a:spcAft>
                      </a:pPr>
                      <a:r>
                        <a:rPr lang="en-IN" sz="2400" dirty="0">
                          <a:solidFill>
                            <a:schemeClr val="tx1"/>
                          </a:solidFill>
                          <a:effectLst/>
                        </a:rPr>
                        <a:t>13 (10)</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6 (10)</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43 (2)</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102 (2)</a:t>
                      </a:r>
                      <a:endParaRPr lang="en-US" sz="2400" dirty="0">
                        <a:solidFill>
                          <a:schemeClr val="tx1"/>
                        </a:solidFill>
                        <a:effectLst/>
                        <a:latin typeface="Arial"/>
                        <a:ea typeface="Times New Roman"/>
                        <a:cs typeface="Times New Roman"/>
                      </a:endParaRPr>
                    </a:p>
                  </a:txBody>
                  <a:tcPr marL="19050" marR="19050" marT="19024" marB="19024" anchor="ctr"/>
                </a:tc>
                <a:extLst>
                  <a:ext uri="{0D108BD9-81ED-4DB2-BD59-A6C34878D82A}">
                    <a16:rowId xmlns:a16="http://schemas.microsoft.com/office/drawing/2014/main" val="10003"/>
                  </a:ext>
                </a:extLst>
              </a:tr>
              <a:tr h="318407">
                <a:tc>
                  <a:txBody>
                    <a:bodyPr/>
                    <a:lstStyle/>
                    <a:p>
                      <a:pPr marL="0" marR="0" algn="l">
                        <a:lnSpc>
                          <a:spcPct val="115000"/>
                        </a:lnSpc>
                        <a:spcBef>
                          <a:spcPts val="0"/>
                        </a:spcBef>
                        <a:spcAft>
                          <a:spcPts val="0"/>
                        </a:spcAft>
                      </a:pPr>
                      <a:r>
                        <a:rPr lang="en-IN" sz="2400" dirty="0">
                          <a:solidFill>
                            <a:schemeClr val="tx1"/>
                          </a:solidFill>
                          <a:effectLst/>
                        </a:rPr>
                        <a:t>3</a:t>
                      </a:r>
                      <a:endParaRPr lang="en-US" sz="2400" dirty="0">
                        <a:solidFill>
                          <a:schemeClr val="tx1"/>
                        </a:solidFill>
                        <a:effectLst/>
                        <a:latin typeface="Arial"/>
                        <a:ea typeface="Times New Roman"/>
                        <a:cs typeface="Times New Roman"/>
                      </a:endParaRPr>
                    </a:p>
                  </a:txBody>
                  <a:tcPr marL="19050" marR="19050" marT="19024" marB="19024"/>
                </a:tc>
                <a:tc vMerge="1">
                  <a:txBody>
                    <a:bodyPr/>
                    <a:lstStyle/>
                    <a:p>
                      <a:endParaRPr lang="en-US"/>
                    </a:p>
                  </a:txBody>
                  <a:tcPr/>
                </a:tc>
                <a:tc>
                  <a:txBody>
                    <a:bodyPr/>
                    <a:lstStyle/>
                    <a:p>
                      <a:pPr marL="0" marR="0" algn="ctr">
                        <a:lnSpc>
                          <a:spcPct val="115000"/>
                        </a:lnSpc>
                        <a:spcBef>
                          <a:spcPts val="0"/>
                        </a:spcBef>
                        <a:spcAft>
                          <a:spcPts val="0"/>
                        </a:spcAft>
                      </a:pPr>
                      <a:r>
                        <a:rPr lang="en-IN" sz="2400" dirty="0">
                          <a:solidFill>
                            <a:schemeClr val="tx1"/>
                          </a:solidFill>
                          <a:effectLst/>
                        </a:rPr>
                        <a:t>26 (10)</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64 (10)</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105 (3)</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91 (2)</a:t>
                      </a:r>
                      <a:endParaRPr lang="en-US" sz="2400" dirty="0">
                        <a:solidFill>
                          <a:schemeClr val="tx1"/>
                        </a:solidFill>
                        <a:effectLst/>
                        <a:latin typeface="Arial"/>
                        <a:ea typeface="Times New Roman"/>
                        <a:cs typeface="Times New Roman"/>
                      </a:endParaRPr>
                    </a:p>
                  </a:txBody>
                  <a:tcPr marL="19050" marR="19050" marT="19024" marB="19024" anchor="ctr"/>
                </a:tc>
                <a:extLst>
                  <a:ext uri="{0D108BD9-81ED-4DB2-BD59-A6C34878D82A}">
                    <a16:rowId xmlns:a16="http://schemas.microsoft.com/office/drawing/2014/main" val="10004"/>
                  </a:ext>
                </a:extLst>
              </a:tr>
              <a:tr h="318407">
                <a:tc>
                  <a:txBody>
                    <a:bodyPr/>
                    <a:lstStyle/>
                    <a:p>
                      <a:pPr marL="0" marR="0" algn="l">
                        <a:lnSpc>
                          <a:spcPct val="115000"/>
                        </a:lnSpc>
                        <a:spcBef>
                          <a:spcPts val="0"/>
                        </a:spcBef>
                        <a:spcAft>
                          <a:spcPts val="0"/>
                        </a:spcAft>
                      </a:pPr>
                      <a:r>
                        <a:rPr lang="en-IN" sz="2400" dirty="0">
                          <a:solidFill>
                            <a:schemeClr val="tx1"/>
                          </a:solidFill>
                          <a:effectLst/>
                        </a:rPr>
                        <a:t>4</a:t>
                      </a:r>
                      <a:endParaRPr lang="en-US" sz="2400" dirty="0">
                        <a:solidFill>
                          <a:schemeClr val="tx1"/>
                        </a:solidFill>
                        <a:effectLst/>
                        <a:latin typeface="Arial"/>
                        <a:ea typeface="Times New Roman"/>
                        <a:cs typeface="Times New Roman"/>
                      </a:endParaRPr>
                    </a:p>
                  </a:txBody>
                  <a:tcPr marL="19050" marR="19050" marT="19024" marB="19024"/>
                </a:tc>
                <a:tc vMerge="1">
                  <a:txBody>
                    <a:bodyPr/>
                    <a:lstStyle/>
                    <a:p>
                      <a:endParaRPr lang="en-US"/>
                    </a:p>
                  </a:txBody>
                  <a:tcPr/>
                </a:tc>
                <a:tc>
                  <a:txBody>
                    <a:bodyPr/>
                    <a:lstStyle/>
                    <a:p>
                      <a:pPr marL="0" marR="0" algn="ctr">
                        <a:lnSpc>
                          <a:spcPct val="115000"/>
                        </a:lnSpc>
                        <a:spcBef>
                          <a:spcPts val="0"/>
                        </a:spcBef>
                        <a:spcAft>
                          <a:spcPts val="0"/>
                        </a:spcAft>
                      </a:pPr>
                      <a:r>
                        <a:rPr lang="en-IN" sz="2400" dirty="0">
                          <a:solidFill>
                            <a:schemeClr val="tx1"/>
                          </a:solidFill>
                          <a:effectLst/>
                        </a:rPr>
                        <a:t>30 (10)</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79 (9)</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78 (3)</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47 (2)</a:t>
                      </a:r>
                      <a:endParaRPr lang="en-US" sz="2400" dirty="0">
                        <a:solidFill>
                          <a:schemeClr val="tx1"/>
                        </a:solidFill>
                        <a:effectLst/>
                        <a:latin typeface="Arial"/>
                        <a:ea typeface="Times New Roman"/>
                        <a:cs typeface="Times New Roman"/>
                      </a:endParaRPr>
                    </a:p>
                  </a:txBody>
                  <a:tcPr marL="19050" marR="19050" marT="19024" marB="19024" anchor="ctr"/>
                </a:tc>
                <a:extLst>
                  <a:ext uri="{0D108BD9-81ED-4DB2-BD59-A6C34878D82A}">
                    <a16:rowId xmlns:a16="http://schemas.microsoft.com/office/drawing/2014/main" val="10005"/>
                  </a:ext>
                </a:extLst>
              </a:tr>
              <a:tr h="318407">
                <a:tc>
                  <a:txBody>
                    <a:bodyPr/>
                    <a:lstStyle/>
                    <a:p>
                      <a:pPr marL="0" marR="0" algn="l">
                        <a:lnSpc>
                          <a:spcPct val="115000"/>
                        </a:lnSpc>
                        <a:spcBef>
                          <a:spcPts val="0"/>
                        </a:spcBef>
                        <a:spcAft>
                          <a:spcPts val="0"/>
                        </a:spcAft>
                      </a:pPr>
                      <a:r>
                        <a:rPr lang="en-IN" sz="2400" dirty="0">
                          <a:solidFill>
                            <a:schemeClr val="tx1"/>
                          </a:solidFill>
                          <a:effectLst/>
                        </a:rPr>
                        <a:t>5</a:t>
                      </a:r>
                      <a:endParaRPr lang="en-US" sz="2400" dirty="0">
                        <a:solidFill>
                          <a:schemeClr val="tx1"/>
                        </a:solidFill>
                        <a:effectLst/>
                        <a:latin typeface="Arial"/>
                        <a:ea typeface="Times New Roman"/>
                        <a:cs typeface="Times New Roman"/>
                      </a:endParaRPr>
                    </a:p>
                  </a:txBody>
                  <a:tcPr marL="19050" marR="19050" marT="19024" marB="19024"/>
                </a:tc>
                <a:tc vMerge="1">
                  <a:txBody>
                    <a:bodyPr/>
                    <a:lstStyle/>
                    <a:p>
                      <a:endParaRPr lang="en-US"/>
                    </a:p>
                  </a:txBody>
                  <a:tcPr/>
                </a:tc>
                <a:tc>
                  <a:txBody>
                    <a:bodyPr/>
                    <a:lstStyle/>
                    <a:p>
                      <a:pPr marL="0" marR="0" algn="ctr">
                        <a:lnSpc>
                          <a:spcPct val="115000"/>
                        </a:lnSpc>
                        <a:spcBef>
                          <a:spcPts val="0"/>
                        </a:spcBef>
                        <a:spcAft>
                          <a:spcPts val="0"/>
                        </a:spcAft>
                      </a:pPr>
                      <a:r>
                        <a:rPr lang="en-IN" sz="2400" dirty="0">
                          <a:solidFill>
                            <a:schemeClr val="tx1"/>
                          </a:solidFill>
                          <a:effectLst/>
                        </a:rPr>
                        <a:t>34 (10)</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9 (8)</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55 (3)</a:t>
                      </a:r>
                      <a:endParaRPr lang="en-US" sz="2400" dirty="0">
                        <a:solidFill>
                          <a:schemeClr val="tx1"/>
                        </a:solidFill>
                        <a:effectLst/>
                        <a:latin typeface="Arial"/>
                        <a:ea typeface="Times New Roman"/>
                        <a:cs typeface="Times New Roman"/>
                      </a:endParaRPr>
                    </a:p>
                  </a:txBody>
                  <a:tcPr marL="19050" marR="19050" marT="19024" marB="19024" anchor="ctr"/>
                </a:tc>
                <a:tc>
                  <a:txBody>
                    <a:bodyPr/>
                    <a:lstStyle/>
                    <a:p>
                      <a:pPr marL="0" marR="0" algn="ctr">
                        <a:lnSpc>
                          <a:spcPct val="115000"/>
                        </a:lnSpc>
                        <a:spcBef>
                          <a:spcPts val="0"/>
                        </a:spcBef>
                        <a:spcAft>
                          <a:spcPts val="0"/>
                        </a:spcAft>
                      </a:pPr>
                      <a:r>
                        <a:rPr lang="en-IN" sz="2400" dirty="0">
                          <a:solidFill>
                            <a:schemeClr val="tx1"/>
                          </a:solidFill>
                          <a:effectLst/>
                        </a:rPr>
                        <a:t>18 (2)</a:t>
                      </a:r>
                      <a:endParaRPr lang="en-US" sz="2400" dirty="0">
                        <a:solidFill>
                          <a:schemeClr val="tx1"/>
                        </a:solidFill>
                        <a:effectLst/>
                        <a:latin typeface="Arial"/>
                        <a:ea typeface="Times New Roman"/>
                        <a:cs typeface="Times New Roman"/>
                      </a:endParaRPr>
                    </a:p>
                  </a:txBody>
                  <a:tcPr marL="19050" marR="19050" marT="19024" marB="19024" anchor="ct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2902423" y="1512603"/>
            <a:ext cx="3848361"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5.8. Outliers in Data Set</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0195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29519" y="714800"/>
            <a:ext cx="7024688" cy="51520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a:latin typeface="+mn-lt"/>
              </a:rPr>
              <a:t>Category-wise Percentiles Values </a:t>
            </a:r>
            <a:endParaRPr lang="en-US" sz="2400" dirty="0">
              <a:latin typeface="+mn-lt"/>
            </a:endParaRPr>
          </a:p>
        </p:txBody>
      </p:sp>
      <p:sp>
        <p:nvSpPr>
          <p:cNvPr id="6" name="Rectangle 8"/>
          <p:cNvSpPr>
            <a:spLocks noChangeArrowheads="1"/>
          </p:cNvSpPr>
          <p:nvPr/>
        </p:nvSpPr>
        <p:spPr bwMode="auto">
          <a:xfrm>
            <a:off x="1329519" y="1230003"/>
            <a:ext cx="6613478" cy="1200329"/>
          </a:xfrm>
          <a:prstGeom prst="rect">
            <a:avLst/>
          </a:prstGeom>
          <a:noFill/>
          <a:ln>
            <a:noFill/>
          </a:ln>
        </p:spPr>
        <p:txBody>
          <a:bodyPr wrap="square">
            <a:spAutoFit/>
          </a:bodyPr>
          <a:lstStyle/>
          <a:p>
            <a:pPr algn="just" eaLnBrk="1" hangingPunct="1">
              <a:defRPr/>
            </a:pPr>
            <a:r>
              <a:rPr lang="en-US" sz="2400" dirty="0">
                <a:latin typeface="+mn-lt"/>
              </a:rPr>
              <a:t>In the explore statistics, the percentiles can be computed for the various categories of independent variable(s) for more in-depth analysis.</a:t>
            </a:r>
          </a:p>
        </p:txBody>
      </p:sp>
      <p:graphicFrame>
        <p:nvGraphicFramePr>
          <p:cNvPr id="7" name="Table 6"/>
          <p:cNvGraphicFramePr>
            <a:graphicFrameLocks noGrp="1"/>
          </p:cNvGraphicFramePr>
          <p:nvPr>
            <p:extLst>
              <p:ext uri="{D42A27DB-BD31-4B8C-83A1-F6EECF244321}">
                <p14:modId xmlns:p14="http://schemas.microsoft.com/office/powerpoint/2010/main" val="2071147035"/>
              </p:ext>
            </p:extLst>
          </p:nvPr>
        </p:nvGraphicFramePr>
        <p:xfrm>
          <a:off x="1329519" y="2945535"/>
          <a:ext cx="7277834" cy="2076069"/>
        </p:xfrm>
        <a:graphic>
          <a:graphicData uri="http://schemas.openxmlformats.org/drawingml/2006/table">
            <a:tbl>
              <a:tblPr firstRow="1" firstCol="1" lastRow="1" lastCol="1" bandRow="1" bandCol="1">
                <a:tableStyleId>{5940675A-B579-460E-94D1-54222C63F5DA}</a:tableStyleId>
              </a:tblPr>
              <a:tblGrid>
                <a:gridCol w="7277834">
                  <a:extLst>
                    <a:ext uri="{9D8B030D-6E8A-4147-A177-3AD203B41FA5}">
                      <a16:colId xmlns:a16="http://schemas.microsoft.com/office/drawing/2014/main" val="20000"/>
                    </a:ext>
                  </a:extLst>
                </a:gridCol>
              </a:tblGrid>
              <a:tr h="1262062">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5.4. </a:t>
                      </a:r>
                      <a:r>
                        <a:rPr lang="en-US" sz="2400" kern="1200" dirty="0">
                          <a:effectLst/>
                        </a:rPr>
                        <a:t>Use retail.sav » Menu bar » </a:t>
                      </a:r>
                      <a:r>
                        <a:rPr lang="en-US" sz="2400" kern="1200" dirty="0" err="1">
                          <a:effectLst/>
                        </a:rPr>
                        <a:t>analyse</a:t>
                      </a:r>
                      <a:r>
                        <a:rPr lang="en-US" sz="2400" kern="1200" dirty="0">
                          <a:effectLst/>
                        </a:rPr>
                        <a:t> » Descriptive statistics »  Explore » Select Marital and transfer to Factor List box » Select Distance and transfer to Dependent List » Select Statistics under Display box » Statistics (select) Percentiles » Continue » Click </a:t>
                      </a:r>
                      <a:r>
                        <a:rPr lang="en-US" sz="2400" i="1" kern="1200" dirty="0">
                          <a:effectLst/>
                        </a:rPr>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53612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200476"/>
            <a:ext cx="796944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Compute Percentile for Various Categories </a:t>
            </a:r>
          </a:p>
        </p:txBody>
      </p:sp>
      <p:graphicFrame>
        <p:nvGraphicFramePr>
          <p:cNvPr id="3" name="Content Placeholder 7"/>
          <p:cNvGraphicFramePr>
            <a:graphicFrameLocks/>
          </p:cNvGraphicFramePr>
          <p:nvPr>
            <p:extLst>
              <p:ext uri="{D42A27DB-BD31-4B8C-83A1-F6EECF244321}">
                <p14:modId xmlns:p14="http://schemas.microsoft.com/office/powerpoint/2010/main" val="3289842472"/>
              </p:ext>
            </p:extLst>
          </p:nvPr>
        </p:nvGraphicFramePr>
        <p:xfrm>
          <a:off x="732904" y="4199785"/>
          <a:ext cx="7970292" cy="1517788"/>
        </p:xfrm>
        <a:graphic>
          <a:graphicData uri="http://schemas.openxmlformats.org/drawingml/2006/table">
            <a:tbl>
              <a:tblPr>
                <a:tableStyleId>{5940675A-B579-460E-94D1-54222C63F5DA}</a:tableStyleId>
              </a:tblPr>
              <a:tblGrid>
                <a:gridCol w="1408001">
                  <a:extLst>
                    <a:ext uri="{9D8B030D-6E8A-4147-A177-3AD203B41FA5}">
                      <a16:colId xmlns:a16="http://schemas.microsoft.com/office/drawing/2014/main" val="20000"/>
                    </a:ext>
                  </a:extLst>
                </a:gridCol>
                <a:gridCol w="1244571">
                  <a:extLst>
                    <a:ext uri="{9D8B030D-6E8A-4147-A177-3AD203B41FA5}">
                      <a16:colId xmlns:a16="http://schemas.microsoft.com/office/drawing/2014/main" val="20001"/>
                    </a:ext>
                  </a:extLst>
                </a:gridCol>
                <a:gridCol w="829715">
                  <a:extLst>
                    <a:ext uri="{9D8B030D-6E8A-4147-A177-3AD203B41FA5}">
                      <a16:colId xmlns:a16="http://schemas.microsoft.com/office/drawing/2014/main" val="20002"/>
                    </a:ext>
                  </a:extLst>
                </a:gridCol>
                <a:gridCol w="729144">
                  <a:extLst>
                    <a:ext uri="{9D8B030D-6E8A-4147-A177-3AD203B41FA5}">
                      <a16:colId xmlns:a16="http://schemas.microsoft.com/office/drawing/2014/main" val="20003"/>
                    </a:ext>
                  </a:extLst>
                </a:gridCol>
                <a:gridCol w="729144">
                  <a:extLst>
                    <a:ext uri="{9D8B030D-6E8A-4147-A177-3AD203B41FA5}">
                      <a16:colId xmlns:a16="http://schemas.microsoft.com/office/drawing/2014/main" val="20004"/>
                    </a:ext>
                  </a:extLst>
                </a:gridCol>
                <a:gridCol w="716572">
                  <a:extLst>
                    <a:ext uri="{9D8B030D-6E8A-4147-A177-3AD203B41FA5}">
                      <a16:colId xmlns:a16="http://schemas.microsoft.com/office/drawing/2014/main" val="20005"/>
                    </a:ext>
                  </a:extLst>
                </a:gridCol>
                <a:gridCol w="716572">
                  <a:extLst>
                    <a:ext uri="{9D8B030D-6E8A-4147-A177-3AD203B41FA5}">
                      <a16:colId xmlns:a16="http://schemas.microsoft.com/office/drawing/2014/main" val="20006"/>
                    </a:ext>
                  </a:extLst>
                </a:gridCol>
                <a:gridCol w="754287">
                  <a:extLst>
                    <a:ext uri="{9D8B030D-6E8A-4147-A177-3AD203B41FA5}">
                      <a16:colId xmlns:a16="http://schemas.microsoft.com/office/drawing/2014/main" val="20007"/>
                    </a:ext>
                  </a:extLst>
                </a:gridCol>
                <a:gridCol w="842286">
                  <a:extLst>
                    <a:ext uri="{9D8B030D-6E8A-4147-A177-3AD203B41FA5}">
                      <a16:colId xmlns:a16="http://schemas.microsoft.com/office/drawing/2014/main" val="20008"/>
                    </a:ext>
                  </a:extLst>
                </a:gridCol>
              </a:tblGrid>
              <a:tr h="655966">
                <a:tc>
                  <a:txBody>
                    <a:bodyPr/>
                    <a:lstStyle/>
                    <a:p>
                      <a:pPr marL="0" marR="0">
                        <a:lnSpc>
                          <a:spcPct val="115000"/>
                        </a:lnSpc>
                        <a:spcBef>
                          <a:spcPts val="0"/>
                        </a:spcBef>
                        <a:spcAft>
                          <a:spcPts val="0"/>
                        </a:spcAft>
                      </a:pPr>
                      <a:r>
                        <a:rPr lang="en-US" sz="2400" dirty="0">
                          <a:effectLst/>
                        </a:rPr>
                        <a:t>Percentiles </a:t>
                      </a:r>
                      <a:endParaRPr lang="en-US" sz="2400" dirty="0">
                        <a:effectLst/>
                        <a:latin typeface="Arial"/>
                        <a:ea typeface="Times New Roman"/>
                        <a:cs typeface="Times New Roman"/>
                      </a:endParaRPr>
                    </a:p>
                  </a:txBody>
                  <a:tcPr marL="19050" marR="19050" marT="18669" marB="18669"/>
                </a:tc>
                <a:tc>
                  <a:txBody>
                    <a:bodyPr/>
                    <a:lstStyle/>
                    <a:p>
                      <a:pPr marL="0" marR="0">
                        <a:lnSpc>
                          <a:spcPct val="115000"/>
                        </a:lnSpc>
                        <a:spcBef>
                          <a:spcPts val="0"/>
                        </a:spcBef>
                        <a:spcAft>
                          <a:spcPts val="0"/>
                        </a:spcAft>
                      </a:pPr>
                      <a:r>
                        <a:rPr lang="en-US" sz="2400" dirty="0">
                          <a:effectLst/>
                        </a:rPr>
                        <a:t> </a:t>
                      </a:r>
                      <a:endParaRPr lang="en-US" sz="2400" dirty="0">
                        <a:effectLst/>
                        <a:latin typeface="Arial"/>
                        <a:ea typeface="Times New Roman"/>
                        <a:cs typeface="Times New Roman"/>
                      </a:endParaRPr>
                    </a:p>
                  </a:txBody>
                  <a:tcPr marL="19050" marR="19050" marT="18669" marB="18669" anchor="b"/>
                </a:tc>
                <a:tc>
                  <a:txBody>
                    <a:bodyPr/>
                    <a:lstStyle/>
                    <a:p>
                      <a:pPr marL="0" marR="0" algn="ctr">
                        <a:lnSpc>
                          <a:spcPct val="115000"/>
                        </a:lnSpc>
                        <a:spcBef>
                          <a:spcPts val="0"/>
                        </a:spcBef>
                        <a:spcAft>
                          <a:spcPts val="0"/>
                        </a:spcAft>
                      </a:pPr>
                      <a:r>
                        <a:rPr lang="en-US" sz="2400" dirty="0">
                          <a:effectLst/>
                        </a:rPr>
                        <a:t>5</a:t>
                      </a:r>
                      <a:r>
                        <a:rPr lang="en-US" sz="2400" kern="1200" dirty="0">
                          <a:solidFill>
                            <a:schemeClr val="tx1"/>
                          </a:solidFill>
                          <a:effectLst/>
                          <a:latin typeface="+mn-lt"/>
                          <a:ea typeface="+mn-ea"/>
                          <a:cs typeface="+mn-cs"/>
                        </a:rPr>
                        <a:t>th</a:t>
                      </a:r>
                      <a:r>
                        <a:rPr lang="en-US" sz="2400" dirty="0">
                          <a:effectLst/>
                        </a:rPr>
                        <a:t> </a:t>
                      </a:r>
                      <a:endParaRPr lang="en-US" sz="2400" dirty="0">
                        <a:effectLst/>
                        <a:latin typeface="Arial"/>
                        <a:ea typeface="Times New Roman"/>
                        <a:cs typeface="Times New Roman"/>
                      </a:endParaRPr>
                    </a:p>
                  </a:txBody>
                  <a:tcPr marL="19050" marR="19050" marT="18669" marB="18669" anchor="b"/>
                </a:tc>
                <a:tc>
                  <a:txBody>
                    <a:bodyPr/>
                    <a:lstStyle/>
                    <a:p>
                      <a:pPr marL="0" marR="0" algn="ctr">
                        <a:lnSpc>
                          <a:spcPct val="115000"/>
                        </a:lnSpc>
                        <a:spcBef>
                          <a:spcPts val="0"/>
                        </a:spcBef>
                        <a:spcAft>
                          <a:spcPts val="0"/>
                        </a:spcAft>
                      </a:pPr>
                      <a:r>
                        <a:rPr lang="en-US" sz="2400" dirty="0">
                          <a:effectLst/>
                        </a:rPr>
                        <a:t>10</a:t>
                      </a:r>
                      <a:r>
                        <a:rPr lang="en-US" sz="2400" kern="1200" dirty="0">
                          <a:solidFill>
                            <a:schemeClr val="tx1"/>
                          </a:solidFill>
                          <a:effectLst/>
                          <a:latin typeface="+mn-lt"/>
                          <a:ea typeface="+mn-ea"/>
                          <a:cs typeface="+mn-cs"/>
                        </a:rPr>
                        <a:t>th</a:t>
                      </a:r>
                      <a:r>
                        <a:rPr lang="en-US" sz="2400" dirty="0">
                          <a:effectLst/>
                        </a:rPr>
                        <a:t> </a:t>
                      </a:r>
                      <a:endParaRPr lang="en-US" sz="2400" dirty="0">
                        <a:effectLst/>
                        <a:latin typeface="Arial"/>
                        <a:ea typeface="Times New Roman"/>
                        <a:cs typeface="Times New Roman"/>
                      </a:endParaRPr>
                    </a:p>
                  </a:txBody>
                  <a:tcPr marL="19050" marR="19050" marT="18669" marB="18669" anchor="b"/>
                </a:tc>
                <a:tc>
                  <a:txBody>
                    <a:bodyPr/>
                    <a:lstStyle/>
                    <a:p>
                      <a:pPr marL="0" marR="0" algn="ctr">
                        <a:lnSpc>
                          <a:spcPct val="115000"/>
                        </a:lnSpc>
                        <a:spcBef>
                          <a:spcPts val="0"/>
                        </a:spcBef>
                        <a:spcAft>
                          <a:spcPts val="0"/>
                        </a:spcAft>
                      </a:pPr>
                      <a:r>
                        <a:rPr lang="en-US" sz="2400" dirty="0">
                          <a:effectLst/>
                        </a:rPr>
                        <a:t>25</a:t>
                      </a:r>
                      <a:r>
                        <a:rPr lang="en-US" sz="2400" kern="1200" dirty="0">
                          <a:solidFill>
                            <a:schemeClr val="tx1"/>
                          </a:solidFill>
                          <a:effectLst/>
                          <a:latin typeface="+mn-lt"/>
                          <a:ea typeface="+mn-ea"/>
                          <a:cs typeface="+mn-cs"/>
                        </a:rPr>
                        <a:t>th</a:t>
                      </a:r>
                      <a:r>
                        <a:rPr lang="en-US" sz="2400" dirty="0">
                          <a:effectLst/>
                        </a:rPr>
                        <a:t> </a:t>
                      </a:r>
                      <a:endParaRPr lang="en-US" sz="2400" dirty="0">
                        <a:effectLst/>
                        <a:latin typeface="Arial"/>
                        <a:ea typeface="Times New Roman"/>
                        <a:cs typeface="Times New Roman"/>
                      </a:endParaRPr>
                    </a:p>
                  </a:txBody>
                  <a:tcPr marL="19050" marR="19050" marT="18669" marB="18669" anchor="b"/>
                </a:tc>
                <a:tc>
                  <a:txBody>
                    <a:bodyPr/>
                    <a:lstStyle/>
                    <a:p>
                      <a:pPr marL="0" marR="0" algn="ctr">
                        <a:lnSpc>
                          <a:spcPct val="115000"/>
                        </a:lnSpc>
                        <a:spcBef>
                          <a:spcPts val="0"/>
                        </a:spcBef>
                        <a:spcAft>
                          <a:spcPts val="0"/>
                        </a:spcAft>
                      </a:pPr>
                      <a:r>
                        <a:rPr lang="en-US" sz="2400" dirty="0">
                          <a:effectLst/>
                        </a:rPr>
                        <a:t>50</a:t>
                      </a:r>
                      <a:r>
                        <a:rPr lang="en-US" sz="2400" kern="1200" dirty="0">
                          <a:solidFill>
                            <a:schemeClr val="tx1"/>
                          </a:solidFill>
                          <a:effectLst/>
                          <a:latin typeface="+mn-lt"/>
                          <a:ea typeface="+mn-ea"/>
                          <a:cs typeface="+mn-cs"/>
                        </a:rPr>
                        <a:t>th</a:t>
                      </a:r>
                      <a:r>
                        <a:rPr lang="en-US" sz="2400" dirty="0">
                          <a:effectLst/>
                        </a:rPr>
                        <a:t> </a:t>
                      </a:r>
                      <a:endParaRPr lang="en-US" sz="2400" dirty="0">
                        <a:effectLst/>
                        <a:latin typeface="Arial"/>
                        <a:ea typeface="Times New Roman"/>
                        <a:cs typeface="Times New Roman"/>
                      </a:endParaRPr>
                    </a:p>
                  </a:txBody>
                  <a:tcPr marL="19050" marR="19050" marT="18669" marB="18669" anchor="b"/>
                </a:tc>
                <a:tc>
                  <a:txBody>
                    <a:bodyPr/>
                    <a:lstStyle/>
                    <a:p>
                      <a:pPr marL="0" marR="0" algn="ctr">
                        <a:lnSpc>
                          <a:spcPct val="115000"/>
                        </a:lnSpc>
                        <a:spcBef>
                          <a:spcPts val="0"/>
                        </a:spcBef>
                        <a:spcAft>
                          <a:spcPts val="0"/>
                        </a:spcAft>
                      </a:pPr>
                      <a:r>
                        <a:rPr lang="en-US" sz="2400" dirty="0">
                          <a:effectLst/>
                        </a:rPr>
                        <a:t>75</a:t>
                      </a:r>
                      <a:r>
                        <a:rPr lang="en-US" sz="2400" kern="1200" dirty="0">
                          <a:solidFill>
                            <a:schemeClr val="tx1"/>
                          </a:solidFill>
                          <a:effectLst/>
                          <a:latin typeface="+mn-lt"/>
                          <a:ea typeface="+mn-ea"/>
                          <a:cs typeface="+mn-cs"/>
                        </a:rPr>
                        <a:t>th</a:t>
                      </a:r>
                      <a:r>
                        <a:rPr lang="en-US" sz="2400" dirty="0">
                          <a:effectLst/>
                        </a:rPr>
                        <a:t> </a:t>
                      </a:r>
                      <a:endParaRPr lang="en-US" sz="2400" dirty="0">
                        <a:effectLst/>
                        <a:latin typeface="Arial"/>
                        <a:ea typeface="Times New Roman"/>
                        <a:cs typeface="Times New Roman"/>
                      </a:endParaRPr>
                    </a:p>
                  </a:txBody>
                  <a:tcPr marL="19050" marR="19050" marT="18669" marB="18669" anchor="b"/>
                </a:tc>
                <a:tc>
                  <a:txBody>
                    <a:bodyPr/>
                    <a:lstStyle/>
                    <a:p>
                      <a:pPr marL="0" marR="0" algn="ctr">
                        <a:lnSpc>
                          <a:spcPct val="115000"/>
                        </a:lnSpc>
                        <a:spcBef>
                          <a:spcPts val="0"/>
                        </a:spcBef>
                        <a:spcAft>
                          <a:spcPts val="0"/>
                        </a:spcAft>
                      </a:pPr>
                      <a:r>
                        <a:rPr lang="en-US" sz="2400" dirty="0">
                          <a:effectLst/>
                        </a:rPr>
                        <a:t>90</a:t>
                      </a:r>
                      <a:r>
                        <a:rPr lang="en-US" sz="2400" kern="1200" dirty="0">
                          <a:solidFill>
                            <a:schemeClr val="tx1"/>
                          </a:solidFill>
                          <a:effectLst/>
                          <a:latin typeface="+mn-lt"/>
                          <a:ea typeface="+mn-ea"/>
                          <a:cs typeface="+mn-cs"/>
                        </a:rPr>
                        <a:t>th</a:t>
                      </a:r>
                      <a:r>
                        <a:rPr lang="en-US" sz="2400" dirty="0">
                          <a:effectLst/>
                        </a:rPr>
                        <a:t> </a:t>
                      </a:r>
                      <a:endParaRPr lang="en-US" sz="2400" dirty="0">
                        <a:effectLst/>
                        <a:latin typeface="Arial"/>
                        <a:ea typeface="Times New Roman"/>
                        <a:cs typeface="Times New Roman"/>
                      </a:endParaRPr>
                    </a:p>
                  </a:txBody>
                  <a:tcPr marL="19050" marR="19050" marT="18669" marB="18669" anchor="b"/>
                </a:tc>
                <a:tc>
                  <a:txBody>
                    <a:bodyPr/>
                    <a:lstStyle/>
                    <a:p>
                      <a:pPr marL="0" marR="0" algn="ctr">
                        <a:lnSpc>
                          <a:spcPct val="115000"/>
                        </a:lnSpc>
                        <a:spcBef>
                          <a:spcPts val="0"/>
                        </a:spcBef>
                        <a:spcAft>
                          <a:spcPts val="0"/>
                        </a:spcAft>
                      </a:pPr>
                      <a:r>
                        <a:rPr lang="en-US" sz="2400" dirty="0">
                          <a:effectLst/>
                        </a:rPr>
                        <a:t>95</a:t>
                      </a:r>
                      <a:r>
                        <a:rPr lang="en-US" sz="2400" kern="1200" dirty="0">
                          <a:solidFill>
                            <a:schemeClr val="tx1"/>
                          </a:solidFill>
                          <a:effectLst/>
                          <a:latin typeface="+mn-lt"/>
                          <a:ea typeface="+mn-ea"/>
                          <a:cs typeface="+mn-cs"/>
                        </a:rPr>
                        <a:t>th</a:t>
                      </a:r>
                      <a:r>
                        <a:rPr lang="en-US" sz="2400" dirty="0">
                          <a:effectLst/>
                        </a:rPr>
                        <a:t> </a:t>
                      </a:r>
                      <a:endParaRPr lang="en-US" sz="2400" dirty="0">
                        <a:effectLst/>
                        <a:latin typeface="Arial"/>
                        <a:ea typeface="Times New Roman"/>
                        <a:cs typeface="Times New Roman"/>
                      </a:endParaRPr>
                    </a:p>
                  </a:txBody>
                  <a:tcPr marL="19050" marR="19050" marT="18669" marB="18669" anchor="b"/>
                </a:tc>
                <a:extLst>
                  <a:ext uri="{0D108BD9-81ED-4DB2-BD59-A6C34878D82A}">
                    <a16:rowId xmlns:a16="http://schemas.microsoft.com/office/drawing/2014/main" val="10000"/>
                  </a:ext>
                </a:extLst>
              </a:tr>
              <a:tr h="346705">
                <a:tc rowSpan="2">
                  <a:txBody>
                    <a:bodyPr/>
                    <a:lstStyle/>
                    <a:p>
                      <a:pPr marL="0" marR="0">
                        <a:lnSpc>
                          <a:spcPct val="115000"/>
                        </a:lnSpc>
                        <a:spcBef>
                          <a:spcPts val="0"/>
                        </a:spcBef>
                        <a:spcAft>
                          <a:spcPts val="0"/>
                        </a:spcAft>
                      </a:pPr>
                      <a:r>
                        <a:rPr lang="en-US" sz="2400" dirty="0">
                          <a:effectLst/>
                        </a:rPr>
                        <a:t>Variable: Distance</a:t>
                      </a:r>
                      <a:endParaRPr lang="en-US" sz="2400" dirty="0">
                        <a:effectLst/>
                        <a:latin typeface="Arial"/>
                        <a:ea typeface="Times New Roman"/>
                        <a:cs typeface="Times New Roman"/>
                      </a:endParaRPr>
                    </a:p>
                  </a:txBody>
                  <a:tcPr marL="19050" marR="19050" marT="18669" marB="18669"/>
                </a:tc>
                <a:tc>
                  <a:txBody>
                    <a:bodyPr/>
                    <a:lstStyle/>
                    <a:p>
                      <a:pPr marL="0" marR="0" algn="ctr">
                        <a:lnSpc>
                          <a:spcPct val="115000"/>
                        </a:lnSpc>
                        <a:spcBef>
                          <a:spcPts val="0"/>
                        </a:spcBef>
                        <a:spcAft>
                          <a:spcPts val="0"/>
                        </a:spcAft>
                      </a:pPr>
                      <a:r>
                        <a:rPr lang="en-US" sz="2400" dirty="0">
                          <a:effectLst/>
                        </a:rPr>
                        <a:t>Married</a:t>
                      </a:r>
                      <a:endParaRPr lang="en-US" sz="2400" dirty="0">
                        <a:effectLst/>
                        <a:latin typeface="Arial"/>
                        <a:ea typeface="Times New Roman"/>
                        <a:cs typeface="Times New Roman"/>
                      </a:endParaRPr>
                    </a:p>
                  </a:txBody>
                  <a:tcPr marL="19050" marR="19050" marT="18669" marB="18669"/>
                </a:tc>
                <a:tc>
                  <a:txBody>
                    <a:bodyPr/>
                    <a:lstStyle/>
                    <a:p>
                      <a:pPr marL="0" marR="0" algn="ctr">
                        <a:lnSpc>
                          <a:spcPct val="115000"/>
                        </a:lnSpc>
                        <a:spcBef>
                          <a:spcPts val="0"/>
                        </a:spcBef>
                        <a:spcAft>
                          <a:spcPts val="0"/>
                        </a:spcAft>
                      </a:pPr>
                      <a:r>
                        <a:rPr lang="en-US" sz="2400" dirty="0">
                          <a:effectLst/>
                        </a:rPr>
                        <a:t>2.0</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3.0</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4.0</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6.0</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8.0</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10.0</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10.0</a:t>
                      </a:r>
                      <a:endParaRPr lang="en-US" sz="2400" dirty="0">
                        <a:effectLst/>
                        <a:latin typeface="Arial"/>
                        <a:ea typeface="Times New Roman"/>
                        <a:cs typeface="Times New Roman"/>
                      </a:endParaRPr>
                    </a:p>
                  </a:txBody>
                  <a:tcPr marL="19050" marR="19050" marT="18669" marB="18669" anchor="ctr"/>
                </a:tc>
                <a:extLst>
                  <a:ext uri="{0D108BD9-81ED-4DB2-BD59-A6C34878D82A}">
                    <a16:rowId xmlns:a16="http://schemas.microsoft.com/office/drawing/2014/main" val="10001"/>
                  </a:ext>
                </a:extLst>
              </a:tr>
              <a:tr h="346705">
                <a:tc vMerge="1">
                  <a:txBody>
                    <a:bodyPr/>
                    <a:lstStyle/>
                    <a:p>
                      <a:endParaRPr lang="en-US"/>
                    </a:p>
                  </a:txBody>
                  <a:tcPr/>
                </a:tc>
                <a:tc>
                  <a:txBody>
                    <a:bodyPr/>
                    <a:lstStyle/>
                    <a:p>
                      <a:pPr marL="0" marR="0" algn="ctr">
                        <a:lnSpc>
                          <a:spcPct val="115000"/>
                        </a:lnSpc>
                        <a:spcBef>
                          <a:spcPts val="0"/>
                        </a:spcBef>
                        <a:spcAft>
                          <a:spcPts val="0"/>
                        </a:spcAft>
                      </a:pPr>
                      <a:r>
                        <a:rPr lang="en-US" sz="2400" dirty="0">
                          <a:effectLst/>
                        </a:rPr>
                        <a:t>Single</a:t>
                      </a:r>
                      <a:endParaRPr lang="en-US" sz="2400" dirty="0">
                        <a:effectLst/>
                        <a:latin typeface="Arial"/>
                        <a:ea typeface="Times New Roman"/>
                        <a:cs typeface="Times New Roman"/>
                      </a:endParaRPr>
                    </a:p>
                  </a:txBody>
                  <a:tcPr marL="19050" marR="19050" marT="18669" marB="18669"/>
                </a:tc>
                <a:tc>
                  <a:txBody>
                    <a:bodyPr/>
                    <a:lstStyle/>
                    <a:p>
                      <a:pPr marL="0" marR="0" algn="ctr">
                        <a:lnSpc>
                          <a:spcPct val="115000"/>
                        </a:lnSpc>
                        <a:spcBef>
                          <a:spcPts val="0"/>
                        </a:spcBef>
                        <a:spcAft>
                          <a:spcPts val="0"/>
                        </a:spcAft>
                      </a:pPr>
                      <a:r>
                        <a:rPr lang="en-US" sz="2400" dirty="0">
                          <a:effectLst/>
                        </a:rPr>
                        <a:t>2.0</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3.0</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3.5</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5.0</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6.5</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9.4</a:t>
                      </a:r>
                      <a:endParaRPr lang="en-US" sz="2400" dirty="0">
                        <a:effectLst/>
                        <a:latin typeface="Arial"/>
                        <a:ea typeface="Times New Roman"/>
                        <a:cs typeface="Times New Roman"/>
                      </a:endParaRPr>
                    </a:p>
                  </a:txBody>
                  <a:tcPr marL="19050" marR="19050" marT="18669" marB="18669" anchor="ctr"/>
                </a:tc>
                <a:tc>
                  <a:txBody>
                    <a:bodyPr/>
                    <a:lstStyle/>
                    <a:p>
                      <a:pPr marL="0" marR="0" algn="ctr">
                        <a:lnSpc>
                          <a:spcPct val="115000"/>
                        </a:lnSpc>
                        <a:spcBef>
                          <a:spcPts val="0"/>
                        </a:spcBef>
                        <a:spcAft>
                          <a:spcPts val="0"/>
                        </a:spcAft>
                      </a:pPr>
                      <a:r>
                        <a:rPr lang="en-US" sz="2400" dirty="0">
                          <a:effectLst/>
                        </a:rPr>
                        <a:t>10.0</a:t>
                      </a:r>
                      <a:endParaRPr lang="en-US" sz="2400" dirty="0">
                        <a:effectLst/>
                        <a:latin typeface="Arial"/>
                        <a:ea typeface="Times New Roman"/>
                        <a:cs typeface="Times New Roman"/>
                      </a:endParaRPr>
                    </a:p>
                  </a:txBody>
                  <a:tcPr marL="19050" marR="19050" marT="18669" marB="18669" anchor="ctr"/>
                </a:tc>
                <a:extLst>
                  <a:ext uri="{0D108BD9-81ED-4DB2-BD59-A6C34878D82A}">
                    <a16:rowId xmlns:a16="http://schemas.microsoft.com/office/drawing/2014/main" val="10002"/>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0" y="1135857"/>
            <a:ext cx="5410200" cy="238283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762000" y="3738120"/>
            <a:ext cx="4159921" cy="461665"/>
          </a:xfrm>
          <a:prstGeom prst="rect">
            <a:avLst/>
          </a:prstGeom>
          <a:noFill/>
          <a:ln>
            <a:noFill/>
          </a:ln>
          <a:effectLst/>
        </p:spPr>
        <p:txBody>
          <a:bodyPr wrap="none" anchor="ctr">
            <a:spAutoFit/>
          </a:bodyPr>
          <a:lstStyle/>
          <a:p>
            <a:pPr indent="457200">
              <a:defRPr/>
            </a:pPr>
            <a:r>
              <a:rPr lang="en-US" sz="2400" dirty="0">
                <a:latin typeface="+mn-lt"/>
                <a:cs typeface="Times New Roman" pitchFamily="18" charset="0"/>
              </a:rPr>
              <a:t>Table 5.9. Percentiles Values</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07588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6" name="Title 1"/>
          <p:cNvSpPr txBox="1">
            <a:spLocks/>
          </p:cNvSpPr>
          <p:nvPr/>
        </p:nvSpPr>
        <p:spPr>
          <a:xfrm>
            <a:off x="1002792" y="152400"/>
            <a:ext cx="7024688"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Learning Objectives</a:t>
            </a:r>
          </a:p>
        </p:txBody>
      </p:sp>
      <p:sp>
        <p:nvSpPr>
          <p:cNvPr id="7" name="Content Placeholder 2"/>
          <p:cNvSpPr txBox="1">
            <a:spLocks/>
          </p:cNvSpPr>
          <p:nvPr/>
        </p:nvSpPr>
        <p:spPr>
          <a:xfrm>
            <a:off x="1281185" y="1437564"/>
            <a:ext cx="6467901" cy="46132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Describe the meaning and purpose of explore statistics</a:t>
            </a:r>
          </a:p>
          <a:p>
            <a:r>
              <a:rPr lang="en-US" altLang="en-US" sz="2400" dirty="0"/>
              <a:t>Explain the major statistical measures in the explore procedure such as confidence interval of mean, interquartile range, trimmed mean, skewness, kurtosis, outliers and percentiles</a:t>
            </a:r>
          </a:p>
          <a:p>
            <a:r>
              <a:rPr lang="en-US" altLang="en-US" sz="2400" dirty="0"/>
              <a:t>Estimate the unknown population parameter based on point estimate and confidence interval methods</a:t>
            </a:r>
          </a:p>
          <a:p>
            <a:r>
              <a:rPr lang="en-US" altLang="en-US" sz="2400" dirty="0"/>
              <a:t>Demonstrate the steps used in SPSS for data distribution with single- and multiple-box plots</a:t>
            </a:r>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477370" y="174008"/>
            <a:ext cx="6383740" cy="5629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Exploring Data with Plots</a:t>
            </a:r>
          </a:p>
        </p:txBody>
      </p:sp>
      <p:sp>
        <p:nvSpPr>
          <p:cNvPr id="8" name="Content Placeholder 2"/>
          <p:cNvSpPr txBox="1">
            <a:spLocks/>
          </p:cNvSpPr>
          <p:nvPr/>
        </p:nvSpPr>
        <p:spPr>
          <a:xfrm>
            <a:off x="538541" y="1096938"/>
            <a:ext cx="8236967" cy="138695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200" b="1" dirty="0"/>
              <a:t>Exploring Data with Box Plot: </a:t>
            </a:r>
            <a:r>
              <a:rPr lang="en-US" altLang="en-US" sz="2200" dirty="0"/>
              <a:t>A box plot is used to display the overall pattern of data distribution graphically. It provides a useful way to visualize various characteristics of a particular data set, such as shape of data distribution, skewness, kurtosis and presence of outliers.</a:t>
            </a: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25" y="2671544"/>
            <a:ext cx="3094037" cy="342900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bwMode="auto">
          <a:xfrm>
            <a:off x="3889611" y="2671544"/>
            <a:ext cx="4981431" cy="3620074"/>
          </a:xfrm>
          <a:prstGeom prst="rect">
            <a:avLst/>
          </a:prstGeom>
          <a:noFill/>
          <a:ln w="9525">
            <a:solidFill>
              <a:schemeClr val="accent1"/>
            </a:solidFill>
            <a:miter lim="800000"/>
            <a:headEnd/>
            <a:tailEnd/>
          </a:ln>
        </p:spPr>
        <p:txBody>
          <a:bodyPr/>
          <a:lstStyle>
            <a:lvl1pPr marL="698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spcBef>
                <a:spcPct val="20000"/>
              </a:spcBef>
              <a:buClr>
                <a:schemeClr val="accent1"/>
              </a:buClr>
              <a:buSzPct val="76000"/>
              <a:buFont typeface="Wingdings 2" pitchFamily="18" charset="2"/>
              <a:buNone/>
              <a:defRPr/>
            </a:pPr>
            <a:r>
              <a:rPr lang="en-US" b="1" dirty="0">
                <a:latin typeface="+mn-lt"/>
              </a:rPr>
              <a:t>Rectangular box:</a:t>
            </a:r>
            <a:r>
              <a:rPr lang="en-US" dirty="0">
                <a:latin typeface="+mn-lt"/>
              </a:rPr>
              <a:t> The rectangular box represents 50% of the observed values in a data set. </a:t>
            </a:r>
          </a:p>
          <a:p>
            <a:pPr algn="just">
              <a:spcBef>
                <a:spcPct val="20000"/>
              </a:spcBef>
              <a:buClr>
                <a:schemeClr val="accent1"/>
              </a:buClr>
              <a:buSzPct val="76000"/>
              <a:buFont typeface="Wingdings 2" pitchFamily="18" charset="2"/>
              <a:buNone/>
              <a:defRPr/>
            </a:pPr>
            <a:r>
              <a:rPr lang="en-US" b="1" dirty="0">
                <a:latin typeface="+mn-lt"/>
              </a:rPr>
              <a:t>Hinges:</a:t>
            </a:r>
            <a:r>
              <a:rPr lang="en-US" dirty="0">
                <a:latin typeface="+mn-lt"/>
              </a:rPr>
              <a:t> Both the edges of a rectangular box are called hinges.</a:t>
            </a:r>
          </a:p>
          <a:p>
            <a:pPr algn="just">
              <a:spcBef>
                <a:spcPct val="20000"/>
              </a:spcBef>
              <a:buClr>
                <a:schemeClr val="accent1"/>
              </a:buClr>
              <a:buSzPct val="76000"/>
              <a:buFont typeface="Wingdings 2" pitchFamily="18" charset="2"/>
              <a:buNone/>
              <a:defRPr/>
            </a:pPr>
            <a:r>
              <a:rPr lang="en-US" b="1" dirty="0">
                <a:latin typeface="+mn-lt"/>
              </a:rPr>
              <a:t>Whiskers:</a:t>
            </a:r>
            <a:r>
              <a:rPr lang="en-US" dirty="0">
                <a:latin typeface="+mn-lt"/>
              </a:rPr>
              <a:t> The whiskers refers to the range of values from lower quartile hinge to smallest value in the data.</a:t>
            </a:r>
          </a:p>
          <a:p>
            <a:pPr algn="just">
              <a:spcBef>
                <a:spcPct val="20000"/>
              </a:spcBef>
              <a:buClr>
                <a:schemeClr val="accent1"/>
              </a:buClr>
              <a:buSzPct val="76000"/>
              <a:buFont typeface="Wingdings 2" pitchFamily="18" charset="2"/>
              <a:buNone/>
              <a:defRPr/>
            </a:pPr>
            <a:r>
              <a:rPr lang="en-US" b="1" dirty="0">
                <a:latin typeface="+mn-lt"/>
              </a:rPr>
              <a:t>Outliers:</a:t>
            </a:r>
            <a:r>
              <a:rPr lang="en-US" dirty="0">
                <a:latin typeface="+mn-lt"/>
              </a:rPr>
              <a:t> Extreme values either at lower or upper side of the data distribution can be easily identified by the appearance of bullets along with the case label.</a:t>
            </a:r>
          </a:p>
          <a:p>
            <a:pPr algn="just">
              <a:spcBef>
                <a:spcPct val="20000"/>
              </a:spcBef>
              <a:buClr>
                <a:schemeClr val="accent1"/>
              </a:buClr>
              <a:buSzPct val="76000"/>
              <a:buFont typeface="Wingdings 2" pitchFamily="18" charset="2"/>
              <a:buNone/>
              <a:defRPr/>
            </a:pPr>
            <a:r>
              <a:rPr lang="en-US" dirty="0">
                <a:latin typeface="+mn-lt"/>
              </a:rPr>
              <a:t>Outlier: Q1 − 1.5 IQR; Q3 + 1.5 IQR</a:t>
            </a:r>
          </a:p>
        </p:txBody>
      </p:sp>
      <p:sp>
        <p:nvSpPr>
          <p:cNvPr id="12"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6696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15021" y="183533"/>
            <a:ext cx="5913958" cy="533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Preparing Single Box Plot</a:t>
            </a:r>
          </a:p>
        </p:txBody>
      </p:sp>
      <p:sp>
        <p:nvSpPr>
          <p:cNvPr id="3" name="Content Placeholder 2"/>
          <p:cNvSpPr txBox="1">
            <a:spLocks/>
          </p:cNvSpPr>
          <p:nvPr/>
        </p:nvSpPr>
        <p:spPr>
          <a:xfrm>
            <a:off x="1343166" y="1562100"/>
            <a:ext cx="6457666" cy="9906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A dependent variable is to be measured at either interval or ratio scale, whereas an independent variable is based on the nominal scale. </a:t>
            </a:r>
          </a:p>
        </p:txBody>
      </p:sp>
      <p:graphicFrame>
        <p:nvGraphicFramePr>
          <p:cNvPr id="5" name="Table 4"/>
          <p:cNvGraphicFramePr>
            <a:graphicFrameLocks noGrp="1"/>
          </p:cNvGraphicFramePr>
          <p:nvPr>
            <p:extLst>
              <p:ext uri="{D42A27DB-BD31-4B8C-83A1-F6EECF244321}">
                <p14:modId xmlns:p14="http://schemas.microsoft.com/office/powerpoint/2010/main" val="3279460568"/>
              </p:ext>
            </p:extLst>
          </p:nvPr>
        </p:nvGraphicFramePr>
        <p:xfrm>
          <a:off x="1150410" y="3166110"/>
          <a:ext cx="6843179" cy="2076069"/>
        </p:xfrm>
        <a:graphic>
          <a:graphicData uri="http://schemas.openxmlformats.org/drawingml/2006/table">
            <a:tbl>
              <a:tblPr firstRow="1" firstCol="1" lastRow="1" lastCol="1" bandRow="1" bandCol="1">
                <a:tableStyleId>{5940675A-B579-460E-94D1-54222C63F5DA}</a:tableStyleId>
              </a:tblPr>
              <a:tblGrid>
                <a:gridCol w="6843179">
                  <a:extLst>
                    <a:ext uri="{9D8B030D-6E8A-4147-A177-3AD203B41FA5}">
                      <a16:colId xmlns:a16="http://schemas.microsoft.com/office/drawing/2014/main" val="20000"/>
                    </a:ext>
                  </a:extLst>
                </a:gridCol>
              </a:tblGrid>
              <a:tr h="154305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5.5. </a:t>
                      </a:r>
                      <a:r>
                        <a:rPr lang="en-US" sz="2400" kern="1200" dirty="0">
                          <a:effectLst/>
                        </a:rPr>
                        <a:t>Use retail.sav » Menu bar » </a:t>
                      </a:r>
                      <a:r>
                        <a:rPr lang="en-US" sz="2400" kern="1200" dirty="0" err="1">
                          <a:effectLst/>
                        </a:rPr>
                        <a:t>analyse</a:t>
                      </a:r>
                      <a:r>
                        <a:rPr lang="en-US" sz="2400" kern="1200" dirty="0">
                          <a:effectLst/>
                        </a:rPr>
                        <a:t> » Descriptive statistics »  Explore » Select Promotion and transfer to Dependent List box » Select Plots under Display box » Plots » (select) Factor levels together in Boxplot area » Continue » Click </a:t>
                      </a:r>
                      <a:r>
                        <a:rPr lang="en-US" sz="2400" i="1" kern="1200" dirty="0">
                          <a:effectLst/>
                        </a:rPr>
                        <a:t>OK</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100005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651680"/>
            <a:ext cx="3962400" cy="2514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612" y="3545006"/>
            <a:ext cx="33051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525892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11071" y="207169"/>
            <a:ext cx="6618027" cy="573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Preparing Multiple Box Plots</a:t>
            </a:r>
          </a:p>
        </p:txBody>
      </p:sp>
      <p:sp>
        <p:nvSpPr>
          <p:cNvPr id="3" name="Content Placeholder 2"/>
          <p:cNvSpPr txBox="1">
            <a:spLocks/>
          </p:cNvSpPr>
          <p:nvPr/>
        </p:nvSpPr>
        <p:spPr>
          <a:xfrm>
            <a:off x="901889" y="1277203"/>
            <a:ext cx="7245825" cy="176624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software also displays multiple box plots for various dependent variables. In this layout, the various box plots are compared to each other by using five-number summary that includes median, 25th percentile, 75th percentile, minimum and maximum values. </a:t>
            </a:r>
          </a:p>
        </p:txBody>
      </p:sp>
      <p:graphicFrame>
        <p:nvGraphicFramePr>
          <p:cNvPr id="5" name="Table 4"/>
          <p:cNvGraphicFramePr>
            <a:graphicFrameLocks noGrp="1"/>
          </p:cNvGraphicFramePr>
          <p:nvPr>
            <p:extLst>
              <p:ext uri="{D42A27DB-BD31-4B8C-83A1-F6EECF244321}">
                <p14:modId xmlns:p14="http://schemas.microsoft.com/office/powerpoint/2010/main" val="479604833"/>
              </p:ext>
            </p:extLst>
          </p:nvPr>
        </p:nvGraphicFramePr>
        <p:xfrm>
          <a:off x="1062251" y="3415352"/>
          <a:ext cx="6943298" cy="2076069"/>
        </p:xfrm>
        <a:graphic>
          <a:graphicData uri="http://schemas.openxmlformats.org/drawingml/2006/table">
            <a:tbl>
              <a:tblPr firstRow="1" firstCol="1" lastRow="1" lastCol="1" bandRow="1" bandCol="1">
                <a:tableStyleId>{5940675A-B579-460E-94D1-54222C63F5DA}</a:tableStyleId>
              </a:tblPr>
              <a:tblGrid>
                <a:gridCol w="6943298">
                  <a:extLst>
                    <a:ext uri="{9D8B030D-6E8A-4147-A177-3AD203B41FA5}">
                      <a16:colId xmlns:a16="http://schemas.microsoft.com/office/drawing/2014/main" val="20000"/>
                    </a:ext>
                  </a:extLst>
                </a:gridCol>
              </a:tblGrid>
              <a:tr h="1366838">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5.6. </a:t>
                      </a:r>
                      <a:r>
                        <a:rPr lang="en-US" sz="2400" kern="1200" dirty="0">
                          <a:effectLst/>
                        </a:rPr>
                        <a:t>Use retail.sav » Menu bar » </a:t>
                      </a:r>
                      <a:r>
                        <a:rPr lang="en-US" sz="2400" kern="1200" dirty="0" err="1">
                          <a:effectLst/>
                        </a:rPr>
                        <a:t>analyse</a:t>
                      </a:r>
                      <a:r>
                        <a:rPr lang="en-US" sz="2400" kern="1200" dirty="0">
                          <a:effectLst/>
                        </a:rPr>
                        <a:t> » Descriptive statistics » Explore » Select Distance, Price, Promotion, and Staff service » Transfer to Dependent List box » Select Plots under Display box » Click Plots » Select Dependents  together » Continue » Click </a:t>
                      </a:r>
                      <a:r>
                        <a:rPr lang="en-US" sz="2400" i="1" kern="1200" dirty="0">
                          <a:effectLst/>
                        </a:rPr>
                        <a:t>OK</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1365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275" y="812042"/>
            <a:ext cx="4681537" cy="23622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468" y="3448240"/>
            <a:ext cx="310515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94171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379" y="184989"/>
            <a:ext cx="7054755" cy="496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Category-wise Multiple Box Plots </a:t>
            </a:r>
          </a:p>
        </p:txBody>
      </p:sp>
      <p:sp>
        <p:nvSpPr>
          <p:cNvPr id="3" name="Content Placeholder 2"/>
          <p:cNvSpPr txBox="1">
            <a:spLocks/>
          </p:cNvSpPr>
          <p:nvPr/>
        </p:nvSpPr>
        <p:spPr>
          <a:xfrm>
            <a:off x="685800" y="1444613"/>
            <a:ext cx="7134367" cy="140571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variation in data distribution of a particular dependent variable corresponding to the respective categories of the independent variable can also be examined by multiple box plots. </a:t>
            </a:r>
          </a:p>
        </p:txBody>
      </p:sp>
      <p:graphicFrame>
        <p:nvGraphicFramePr>
          <p:cNvPr id="5" name="Table 4"/>
          <p:cNvGraphicFramePr>
            <a:graphicFrameLocks noGrp="1"/>
          </p:cNvGraphicFramePr>
          <p:nvPr>
            <p:extLst>
              <p:ext uri="{D42A27DB-BD31-4B8C-83A1-F6EECF244321}">
                <p14:modId xmlns:p14="http://schemas.microsoft.com/office/powerpoint/2010/main" val="3665978061"/>
              </p:ext>
            </p:extLst>
          </p:nvPr>
        </p:nvGraphicFramePr>
        <p:xfrm>
          <a:off x="904164" y="3228145"/>
          <a:ext cx="6916003" cy="2496693"/>
        </p:xfrm>
        <a:graphic>
          <a:graphicData uri="http://schemas.openxmlformats.org/drawingml/2006/table">
            <a:tbl>
              <a:tblPr firstRow="1" firstCol="1" lastRow="1" lastCol="1" bandRow="1" bandCol="1">
                <a:tableStyleId>{5940675A-B579-460E-94D1-54222C63F5DA}</a:tableStyleId>
              </a:tblPr>
              <a:tblGrid>
                <a:gridCol w="6916003">
                  <a:extLst>
                    <a:ext uri="{9D8B030D-6E8A-4147-A177-3AD203B41FA5}">
                      <a16:colId xmlns:a16="http://schemas.microsoft.com/office/drawing/2014/main" val="20000"/>
                    </a:ext>
                  </a:extLst>
                </a:gridCol>
              </a:tblGrid>
              <a:tr h="1366838">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5.7. </a:t>
                      </a:r>
                      <a:r>
                        <a:rPr lang="en-US" sz="2400" kern="1200" dirty="0">
                          <a:effectLst/>
                        </a:rPr>
                        <a:t>Use retail.sav » Menu bar » </a:t>
                      </a:r>
                      <a:r>
                        <a:rPr lang="en-US" sz="2400" kern="1200" dirty="0" err="1">
                          <a:effectLst/>
                        </a:rPr>
                        <a:t>analyse</a:t>
                      </a:r>
                      <a:r>
                        <a:rPr lang="en-US" sz="2400" kern="1200" dirty="0">
                          <a:effectLst/>
                        </a:rPr>
                        <a:t> » Descriptive statistics » Explore » Select Distance and transfer to Dependent List box » Select Occupation and transfer to Factor List » Select Plots under Display box » Plots » Select Factor levels together in Boxplots area » Continue » Click </a:t>
                      </a:r>
                      <a:r>
                        <a:rPr lang="en-US" sz="2400" i="1" u="none" kern="1200" dirty="0">
                          <a:effectLst/>
                        </a:rPr>
                        <a:t>OK</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58115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719920"/>
            <a:ext cx="3810000" cy="2552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575477"/>
            <a:ext cx="39624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37972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2563" y="-15923"/>
            <a:ext cx="7659734" cy="6492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Exploring Data with Stem-and-Leaf Plot: Single Variable </a:t>
            </a:r>
          </a:p>
        </p:txBody>
      </p:sp>
      <p:sp>
        <p:nvSpPr>
          <p:cNvPr id="3" name="Content Placeholder 2"/>
          <p:cNvSpPr txBox="1">
            <a:spLocks/>
          </p:cNvSpPr>
          <p:nvPr/>
        </p:nvSpPr>
        <p:spPr>
          <a:xfrm>
            <a:off x="1281182" y="1758856"/>
            <a:ext cx="6276833" cy="123171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Similar to histogram, this method is also used to display the frequency of certain values in the form of frequency distribution table. </a:t>
            </a:r>
          </a:p>
        </p:txBody>
      </p:sp>
      <p:graphicFrame>
        <p:nvGraphicFramePr>
          <p:cNvPr id="5" name="Table 4"/>
          <p:cNvGraphicFramePr>
            <a:graphicFrameLocks noGrp="1"/>
          </p:cNvGraphicFramePr>
          <p:nvPr>
            <p:extLst>
              <p:ext uri="{D42A27DB-BD31-4B8C-83A1-F6EECF244321}">
                <p14:modId xmlns:p14="http://schemas.microsoft.com/office/powerpoint/2010/main" val="71929593"/>
              </p:ext>
            </p:extLst>
          </p:nvPr>
        </p:nvGraphicFramePr>
        <p:xfrm>
          <a:off x="1270378" y="3418523"/>
          <a:ext cx="6298443" cy="2076069"/>
        </p:xfrm>
        <a:graphic>
          <a:graphicData uri="http://schemas.openxmlformats.org/drawingml/2006/table">
            <a:tbl>
              <a:tblPr firstRow="1" firstCol="1" lastRow="1" lastCol="1" bandRow="1" bandCol="1">
                <a:tableStyleId>{5940675A-B579-460E-94D1-54222C63F5DA}</a:tableStyleId>
              </a:tblPr>
              <a:tblGrid>
                <a:gridCol w="6298443">
                  <a:extLst>
                    <a:ext uri="{9D8B030D-6E8A-4147-A177-3AD203B41FA5}">
                      <a16:colId xmlns:a16="http://schemas.microsoft.com/office/drawing/2014/main" val="20000"/>
                    </a:ext>
                  </a:extLst>
                </a:gridCol>
              </a:tblGrid>
              <a:tr h="1262062">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5.8. </a:t>
                      </a:r>
                      <a:r>
                        <a:rPr lang="en-US" sz="2400" kern="1200" dirty="0">
                          <a:effectLst/>
                        </a:rPr>
                        <a:t>Use retail.sav » Menu bar » </a:t>
                      </a:r>
                      <a:r>
                        <a:rPr lang="en-US" sz="2400" kern="1200" dirty="0" err="1">
                          <a:effectLst/>
                        </a:rPr>
                        <a:t>analyse</a:t>
                      </a:r>
                      <a:r>
                        <a:rPr lang="en-US" sz="2400" kern="1200" dirty="0">
                          <a:effectLst/>
                        </a:rPr>
                        <a:t> » Descriptive statistics » Explore » Select Distance and transfer to Dependent List box » Select Plots under Display box » Plots (select) Stem-and-leaf » Continue » Click </a:t>
                      </a:r>
                      <a:r>
                        <a:rPr lang="en-US" sz="2400" i="1" kern="1200" dirty="0">
                          <a:effectLst/>
                        </a:rPr>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20803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043" y="236562"/>
            <a:ext cx="3810000" cy="24384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4053049974"/>
              </p:ext>
            </p:extLst>
          </p:nvPr>
        </p:nvGraphicFramePr>
        <p:xfrm>
          <a:off x="2669275" y="2821674"/>
          <a:ext cx="4768755" cy="3413760"/>
        </p:xfrm>
        <a:graphic>
          <a:graphicData uri="http://schemas.openxmlformats.org/drawingml/2006/table">
            <a:tbl>
              <a:tblPr firstRow="1" firstCol="1" bandRow="1">
                <a:tableStyleId>{5940675A-B579-460E-94D1-54222C63F5DA}</a:tableStyleId>
              </a:tblPr>
              <a:tblGrid>
                <a:gridCol w="4768755">
                  <a:extLst>
                    <a:ext uri="{9D8B030D-6E8A-4147-A177-3AD203B41FA5}">
                      <a16:colId xmlns:a16="http://schemas.microsoft.com/office/drawing/2014/main" val="20000"/>
                    </a:ext>
                  </a:extLst>
                </a:gridCol>
              </a:tblGrid>
              <a:tr h="2514600">
                <a:tc>
                  <a:txBody>
                    <a:bodyPr/>
                    <a:lstStyle/>
                    <a:p>
                      <a:pPr marL="0" marR="0" algn="ctr">
                        <a:spcBef>
                          <a:spcPts val="0"/>
                        </a:spcBef>
                        <a:spcAft>
                          <a:spcPts val="0"/>
                        </a:spcAft>
                      </a:pPr>
                      <a:r>
                        <a:rPr lang="en-US" sz="1600" dirty="0">
                          <a:effectLst/>
                        </a:rPr>
                        <a:t>  Stem-and-Leaf Plot</a:t>
                      </a:r>
                    </a:p>
                    <a:p>
                      <a:pPr marL="0" marR="0">
                        <a:spcBef>
                          <a:spcPts val="0"/>
                        </a:spcBef>
                        <a:spcAft>
                          <a:spcPts val="0"/>
                        </a:spcAft>
                      </a:pPr>
                      <a:r>
                        <a:rPr lang="en-US" sz="1600" dirty="0">
                          <a:effectLst/>
                        </a:rPr>
                        <a:t> Frequency    Stem   &amp;      Leaf</a:t>
                      </a:r>
                    </a:p>
                    <a:p>
                      <a:pPr marL="0" marR="0">
                        <a:spcBef>
                          <a:spcPts val="0"/>
                        </a:spcBef>
                        <a:spcAft>
                          <a:spcPts val="0"/>
                        </a:spcAft>
                      </a:pPr>
                      <a:r>
                        <a:rPr lang="en-US" sz="1600" dirty="0">
                          <a:effectLst/>
                        </a:rPr>
                        <a:t>     1.00            1.              0</a:t>
                      </a:r>
                    </a:p>
                    <a:p>
                      <a:pPr marL="0" marR="0">
                        <a:spcBef>
                          <a:spcPts val="0"/>
                        </a:spcBef>
                        <a:spcAft>
                          <a:spcPts val="0"/>
                        </a:spcAft>
                      </a:pPr>
                      <a:r>
                        <a:rPr lang="en-US" sz="1600" dirty="0">
                          <a:effectLst/>
                        </a:rPr>
                        <a:t>     6.00            2.              000000</a:t>
                      </a:r>
                    </a:p>
                    <a:p>
                      <a:pPr marL="0" marR="0">
                        <a:spcBef>
                          <a:spcPts val="0"/>
                        </a:spcBef>
                        <a:spcAft>
                          <a:spcPts val="0"/>
                        </a:spcAft>
                      </a:pPr>
                      <a:r>
                        <a:rPr lang="en-US" sz="1600" dirty="0">
                          <a:effectLst/>
                        </a:rPr>
                        <a:t>    11.00           3.              00000000000</a:t>
                      </a:r>
                    </a:p>
                    <a:p>
                      <a:pPr marL="0" marR="0">
                        <a:spcBef>
                          <a:spcPts val="0"/>
                        </a:spcBef>
                        <a:spcAft>
                          <a:spcPts val="0"/>
                        </a:spcAft>
                      </a:pPr>
                      <a:r>
                        <a:rPr lang="en-US" sz="1600" dirty="0">
                          <a:effectLst/>
                        </a:rPr>
                        <a:t>    20.00           4.              00000000000000000000</a:t>
                      </a:r>
                    </a:p>
                    <a:p>
                      <a:pPr marL="0" marR="0">
                        <a:spcBef>
                          <a:spcPts val="0"/>
                        </a:spcBef>
                        <a:spcAft>
                          <a:spcPts val="0"/>
                        </a:spcAft>
                      </a:pPr>
                      <a:r>
                        <a:rPr lang="en-US" sz="1600" dirty="0">
                          <a:effectLst/>
                        </a:rPr>
                        <a:t>    25.00           5.              0000000000000000000000000</a:t>
                      </a:r>
                    </a:p>
                    <a:p>
                      <a:pPr marL="0" marR="0">
                        <a:spcBef>
                          <a:spcPts val="0"/>
                        </a:spcBef>
                        <a:spcAft>
                          <a:spcPts val="0"/>
                        </a:spcAft>
                      </a:pPr>
                      <a:r>
                        <a:rPr lang="en-US" sz="1600" dirty="0">
                          <a:effectLst/>
                        </a:rPr>
                        <a:t>    14.00           6.              00000000000000</a:t>
                      </a:r>
                    </a:p>
                    <a:p>
                      <a:pPr marL="0" marR="0">
                        <a:spcBef>
                          <a:spcPts val="0"/>
                        </a:spcBef>
                        <a:spcAft>
                          <a:spcPts val="0"/>
                        </a:spcAft>
                      </a:pPr>
                      <a:r>
                        <a:rPr lang="en-US" sz="1600" dirty="0">
                          <a:effectLst/>
                        </a:rPr>
                        <a:t>    16.00           7.              0000000000000000</a:t>
                      </a:r>
                    </a:p>
                    <a:p>
                      <a:pPr marL="0" marR="0">
                        <a:spcBef>
                          <a:spcPts val="0"/>
                        </a:spcBef>
                        <a:spcAft>
                          <a:spcPts val="0"/>
                        </a:spcAft>
                      </a:pPr>
                      <a:r>
                        <a:rPr lang="en-US" sz="1600" dirty="0">
                          <a:effectLst/>
                        </a:rPr>
                        <a:t>     9.00            8.              000000000</a:t>
                      </a:r>
                    </a:p>
                    <a:p>
                      <a:pPr marL="0" marR="0">
                        <a:spcBef>
                          <a:spcPts val="0"/>
                        </a:spcBef>
                        <a:spcAft>
                          <a:spcPts val="0"/>
                        </a:spcAft>
                      </a:pPr>
                      <a:r>
                        <a:rPr lang="en-US" sz="1600" dirty="0">
                          <a:effectLst/>
                        </a:rPr>
                        <a:t>     3.00            9.              000</a:t>
                      </a:r>
                    </a:p>
                    <a:p>
                      <a:pPr marL="0" marR="0">
                        <a:spcBef>
                          <a:spcPts val="0"/>
                        </a:spcBef>
                        <a:spcAft>
                          <a:spcPts val="0"/>
                        </a:spcAft>
                      </a:pPr>
                      <a:r>
                        <a:rPr lang="en-US" sz="1600" dirty="0">
                          <a:effectLst/>
                        </a:rPr>
                        <a:t>    13.00          10.             0000000000000</a:t>
                      </a:r>
                    </a:p>
                    <a:p>
                      <a:pPr marL="0" marR="0">
                        <a:spcBef>
                          <a:spcPts val="0"/>
                        </a:spcBef>
                        <a:spcAft>
                          <a:spcPts val="0"/>
                        </a:spcAft>
                      </a:pPr>
                      <a:r>
                        <a:rPr lang="en-US" sz="1600" dirty="0">
                          <a:effectLst/>
                        </a:rPr>
                        <a:t>     2.00           11.             00</a:t>
                      </a:r>
                    </a:p>
                    <a:p>
                      <a:pPr marL="0" marR="0">
                        <a:spcBef>
                          <a:spcPts val="0"/>
                        </a:spcBef>
                        <a:spcAft>
                          <a:spcPts val="0"/>
                        </a:spcAft>
                      </a:pPr>
                      <a:r>
                        <a:rPr lang="en-US" sz="1600" dirty="0">
                          <a:effectLst/>
                        </a:rPr>
                        <a:t>    Stem width:      1.00     Each leaf:       1 case (s)</a:t>
                      </a:r>
                      <a:endParaRPr lang="en-US" sz="16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58331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44053" y="183108"/>
            <a:ext cx="7008125" cy="6084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Stem-and-Leaf Plot: Category Wise </a:t>
            </a:r>
          </a:p>
        </p:txBody>
      </p:sp>
      <p:sp>
        <p:nvSpPr>
          <p:cNvPr id="3" name="Content Placeholder 2"/>
          <p:cNvSpPr txBox="1">
            <a:spLocks/>
          </p:cNvSpPr>
          <p:nvPr/>
        </p:nvSpPr>
        <p:spPr>
          <a:xfrm>
            <a:off x="1139586" y="1498979"/>
            <a:ext cx="6817057" cy="16002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variation occurs in data distribution of a particular dependent variable corresponding to the respective categories of the independent variable and can also be examined by stem-and-leaf plot</a:t>
            </a:r>
            <a:r>
              <a:rPr lang="en-US" altLang="en-US" sz="2400" b="1" dirty="0"/>
              <a:t>. </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198813"/>
            <a:ext cx="4876800" cy="236378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031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816290" y="1000835"/>
            <a:ext cx="5908343" cy="46132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Explain the steps used in SPSS to generate category-wise box plots for an independent variable</a:t>
            </a:r>
          </a:p>
          <a:p>
            <a:r>
              <a:rPr lang="en-US" altLang="en-US" sz="2400" dirty="0"/>
              <a:t>Demonstrate the steps used in SPSS to examine normality in a data set through graphics (Q–Q and P–P plots) and test statistics</a:t>
            </a:r>
          </a:p>
          <a:p>
            <a:r>
              <a:rPr lang="en-US" altLang="en-US" sz="2400" dirty="0"/>
              <a:t>Explain how to select a variable along with a relevant scale for computing graphs and statistics in the explore procedure</a:t>
            </a:r>
          </a:p>
          <a:p>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63555" y="696035"/>
            <a:ext cx="7102522" cy="144666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200" dirty="0"/>
              <a:t>In this way, several stem-and-leaf plots belonging to each category of an independent variable appear in a single chart. The number of plots will be equal to the number of categories of the independent variable.</a:t>
            </a:r>
          </a:p>
        </p:txBody>
      </p:sp>
      <p:graphicFrame>
        <p:nvGraphicFramePr>
          <p:cNvPr id="4" name="Table 3"/>
          <p:cNvGraphicFramePr>
            <a:graphicFrameLocks noGrp="1"/>
          </p:cNvGraphicFramePr>
          <p:nvPr>
            <p:extLst>
              <p:ext uri="{D42A27DB-BD31-4B8C-83A1-F6EECF244321}">
                <p14:modId xmlns:p14="http://schemas.microsoft.com/office/powerpoint/2010/main" val="375536628"/>
              </p:ext>
            </p:extLst>
          </p:nvPr>
        </p:nvGraphicFramePr>
        <p:xfrm>
          <a:off x="1263555" y="2268940"/>
          <a:ext cx="7182963" cy="4145280"/>
        </p:xfrm>
        <a:graphic>
          <a:graphicData uri="http://schemas.openxmlformats.org/drawingml/2006/table">
            <a:tbl>
              <a:tblPr firstRow="1" firstCol="1" bandRow="1">
                <a:tableStyleId>{5940675A-B579-460E-94D1-54222C63F5DA}</a:tableStyleId>
              </a:tblPr>
              <a:tblGrid>
                <a:gridCol w="3511429">
                  <a:extLst>
                    <a:ext uri="{9D8B030D-6E8A-4147-A177-3AD203B41FA5}">
                      <a16:colId xmlns:a16="http://schemas.microsoft.com/office/drawing/2014/main" val="20000"/>
                    </a:ext>
                  </a:extLst>
                </a:gridCol>
                <a:gridCol w="3671534">
                  <a:extLst>
                    <a:ext uri="{9D8B030D-6E8A-4147-A177-3AD203B41FA5}">
                      <a16:colId xmlns:a16="http://schemas.microsoft.com/office/drawing/2014/main" val="20001"/>
                    </a:ext>
                  </a:extLst>
                </a:gridCol>
              </a:tblGrid>
              <a:tr h="206121">
                <a:tc gridSpan="2">
                  <a:txBody>
                    <a:bodyPr/>
                    <a:lstStyle/>
                    <a:p>
                      <a:pPr marL="0" marR="0" algn="ctr">
                        <a:spcBef>
                          <a:spcPts val="0"/>
                        </a:spcBef>
                        <a:spcAft>
                          <a:spcPts val="0"/>
                        </a:spcAft>
                      </a:pPr>
                      <a:r>
                        <a:rPr lang="en-US" sz="1600" dirty="0">
                          <a:solidFill>
                            <a:schemeClr val="tx1"/>
                          </a:solidFill>
                          <a:effectLst/>
                        </a:rPr>
                        <a:t>Stem-and-Leaf Plot for distance</a:t>
                      </a:r>
                      <a:endParaRPr lang="en-US" sz="1600" dirty="0">
                        <a:solidFill>
                          <a:schemeClr val="tx1"/>
                        </a:solidFill>
                        <a:effectLst/>
                        <a:latin typeface="Arial"/>
                        <a:ea typeface="Times New Roman"/>
                        <a:cs typeface="Times New Roman"/>
                      </a:endParaRPr>
                    </a:p>
                  </a:txBody>
                  <a:tcPr marL="68584" marR="68584" marT="0" marB="0"/>
                </a:tc>
                <a:tc hMerge="1">
                  <a:txBody>
                    <a:bodyPr/>
                    <a:lstStyle/>
                    <a:p>
                      <a:endParaRPr lang="en-US"/>
                    </a:p>
                  </a:txBody>
                  <a:tcPr/>
                </a:tc>
                <a:extLst>
                  <a:ext uri="{0D108BD9-81ED-4DB2-BD59-A6C34878D82A}">
                    <a16:rowId xmlns:a16="http://schemas.microsoft.com/office/drawing/2014/main" val="10000"/>
                  </a:ext>
                </a:extLst>
              </a:tr>
              <a:tr h="3297942">
                <a:tc>
                  <a:txBody>
                    <a:bodyPr/>
                    <a:lstStyle/>
                    <a:p>
                      <a:pPr marL="0" marR="0" algn="ctr">
                        <a:spcBef>
                          <a:spcPts val="0"/>
                        </a:spcBef>
                        <a:spcAft>
                          <a:spcPts val="0"/>
                        </a:spcAft>
                      </a:pPr>
                      <a:r>
                        <a:rPr lang="en-US" sz="1600" dirty="0">
                          <a:solidFill>
                            <a:schemeClr val="tx1"/>
                          </a:solidFill>
                          <a:effectLst/>
                        </a:rPr>
                        <a:t>Gender: Male</a:t>
                      </a:r>
                    </a:p>
                    <a:p>
                      <a:pPr marL="0" marR="0">
                        <a:spcBef>
                          <a:spcPts val="0"/>
                        </a:spcBef>
                        <a:spcAft>
                          <a:spcPts val="0"/>
                        </a:spcAft>
                      </a:pPr>
                      <a:r>
                        <a:rPr lang="en-US" sz="1600" dirty="0">
                          <a:solidFill>
                            <a:schemeClr val="tx1"/>
                          </a:solidFill>
                          <a:effectLst/>
                        </a:rPr>
                        <a:t> Frequency    Stem &amp;  Leaf</a:t>
                      </a:r>
                    </a:p>
                    <a:p>
                      <a:pPr marL="0" marR="0">
                        <a:spcBef>
                          <a:spcPts val="0"/>
                        </a:spcBef>
                        <a:spcAft>
                          <a:spcPts val="0"/>
                        </a:spcAft>
                      </a:pPr>
                      <a:r>
                        <a:rPr lang="en-US" sz="1600" dirty="0">
                          <a:solidFill>
                            <a:schemeClr val="tx1"/>
                          </a:solidFill>
                          <a:effectLst/>
                        </a:rPr>
                        <a:t>     2.00        2 .  00</a:t>
                      </a:r>
                    </a:p>
                    <a:p>
                      <a:pPr marL="0" marR="0">
                        <a:spcBef>
                          <a:spcPts val="0"/>
                        </a:spcBef>
                        <a:spcAft>
                          <a:spcPts val="0"/>
                        </a:spcAft>
                      </a:pPr>
                      <a:r>
                        <a:rPr lang="en-US" sz="1600" dirty="0">
                          <a:solidFill>
                            <a:schemeClr val="tx1"/>
                          </a:solidFill>
                          <a:effectLst/>
                        </a:rPr>
                        <a:t>    10.00       3 .  0000000000</a:t>
                      </a:r>
                    </a:p>
                    <a:p>
                      <a:pPr marL="0" marR="0">
                        <a:spcBef>
                          <a:spcPts val="0"/>
                        </a:spcBef>
                        <a:spcAft>
                          <a:spcPts val="0"/>
                        </a:spcAft>
                      </a:pPr>
                      <a:r>
                        <a:rPr lang="en-US" sz="1600" dirty="0">
                          <a:solidFill>
                            <a:schemeClr val="tx1"/>
                          </a:solidFill>
                          <a:effectLst/>
                        </a:rPr>
                        <a:t>    11.00       4 .  00000000000</a:t>
                      </a:r>
                    </a:p>
                    <a:p>
                      <a:pPr marL="0" marR="0">
                        <a:spcBef>
                          <a:spcPts val="0"/>
                        </a:spcBef>
                        <a:spcAft>
                          <a:spcPts val="0"/>
                        </a:spcAft>
                      </a:pPr>
                      <a:r>
                        <a:rPr lang="en-US" sz="1600" dirty="0">
                          <a:solidFill>
                            <a:schemeClr val="tx1"/>
                          </a:solidFill>
                          <a:effectLst/>
                        </a:rPr>
                        <a:t>    15.00       5 .  000000000000000</a:t>
                      </a:r>
                    </a:p>
                    <a:p>
                      <a:pPr marL="0" marR="0">
                        <a:spcBef>
                          <a:spcPts val="0"/>
                        </a:spcBef>
                        <a:spcAft>
                          <a:spcPts val="0"/>
                        </a:spcAft>
                      </a:pPr>
                      <a:r>
                        <a:rPr lang="en-US" sz="1600" dirty="0">
                          <a:solidFill>
                            <a:schemeClr val="tx1"/>
                          </a:solidFill>
                          <a:effectLst/>
                        </a:rPr>
                        <a:t>     7.00        6 .  0000000</a:t>
                      </a:r>
                    </a:p>
                    <a:p>
                      <a:pPr marL="0" marR="0">
                        <a:spcBef>
                          <a:spcPts val="0"/>
                        </a:spcBef>
                        <a:spcAft>
                          <a:spcPts val="0"/>
                        </a:spcAft>
                      </a:pPr>
                      <a:r>
                        <a:rPr lang="en-US" sz="1600" dirty="0">
                          <a:solidFill>
                            <a:schemeClr val="tx1"/>
                          </a:solidFill>
                          <a:effectLst/>
                        </a:rPr>
                        <a:t>    12.00       7 .  000000000000</a:t>
                      </a:r>
                    </a:p>
                    <a:p>
                      <a:pPr marL="0" marR="0">
                        <a:spcBef>
                          <a:spcPts val="0"/>
                        </a:spcBef>
                        <a:spcAft>
                          <a:spcPts val="0"/>
                        </a:spcAft>
                      </a:pPr>
                      <a:r>
                        <a:rPr lang="en-US" sz="1600" dirty="0">
                          <a:solidFill>
                            <a:schemeClr val="tx1"/>
                          </a:solidFill>
                          <a:effectLst/>
                        </a:rPr>
                        <a:t>     4.00        8 .  0000</a:t>
                      </a:r>
                    </a:p>
                    <a:p>
                      <a:pPr marL="0" marR="0">
                        <a:spcBef>
                          <a:spcPts val="0"/>
                        </a:spcBef>
                        <a:spcAft>
                          <a:spcPts val="0"/>
                        </a:spcAft>
                      </a:pPr>
                      <a:r>
                        <a:rPr lang="en-US" sz="1600" dirty="0">
                          <a:solidFill>
                            <a:schemeClr val="tx1"/>
                          </a:solidFill>
                          <a:effectLst/>
                        </a:rPr>
                        <a:t>     2.00        9 .  00</a:t>
                      </a:r>
                    </a:p>
                    <a:p>
                      <a:pPr marL="0" marR="0">
                        <a:spcBef>
                          <a:spcPts val="0"/>
                        </a:spcBef>
                        <a:spcAft>
                          <a:spcPts val="0"/>
                        </a:spcAft>
                      </a:pPr>
                      <a:r>
                        <a:rPr lang="en-US" sz="1600" dirty="0">
                          <a:solidFill>
                            <a:schemeClr val="tx1"/>
                          </a:solidFill>
                          <a:effectLst/>
                        </a:rPr>
                        <a:t>    11.00      10 . 00000000000</a:t>
                      </a:r>
                    </a:p>
                    <a:p>
                      <a:pPr marL="0" marR="0">
                        <a:spcBef>
                          <a:spcPts val="0"/>
                        </a:spcBef>
                        <a:spcAft>
                          <a:spcPts val="0"/>
                        </a:spcAft>
                      </a:pPr>
                      <a:r>
                        <a:rPr lang="en-US" sz="1600" dirty="0">
                          <a:solidFill>
                            <a:schemeClr val="tx1"/>
                          </a:solidFill>
                          <a:effectLst/>
                        </a:rPr>
                        <a:t>     1.00       11 . 0</a:t>
                      </a:r>
                    </a:p>
                    <a:p>
                      <a:pPr marL="0" marR="0">
                        <a:spcBef>
                          <a:spcPts val="0"/>
                        </a:spcBef>
                        <a:spcAft>
                          <a:spcPts val="0"/>
                        </a:spcAft>
                      </a:pPr>
                      <a:r>
                        <a:rPr lang="en-US" sz="1600" dirty="0">
                          <a:solidFill>
                            <a:schemeClr val="tx1"/>
                          </a:solidFill>
                          <a:effectLst/>
                        </a:rPr>
                        <a:t> </a:t>
                      </a:r>
                    </a:p>
                    <a:p>
                      <a:pPr marL="0" marR="0">
                        <a:spcBef>
                          <a:spcPts val="0"/>
                        </a:spcBef>
                        <a:spcAft>
                          <a:spcPts val="0"/>
                        </a:spcAft>
                      </a:pPr>
                      <a:r>
                        <a:rPr lang="en-US" sz="1600" dirty="0">
                          <a:solidFill>
                            <a:schemeClr val="tx1"/>
                          </a:solidFill>
                          <a:effectLst/>
                        </a:rPr>
                        <a:t> Stem width:      1.00</a:t>
                      </a:r>
                    </a:p>
                    <a:p>
                      <a:pPr marL="0" marR="0">
                        <a:spcBef>
                          <a:spcPts val="0"/>
                        </a:spcBef>
                        <a:spcAft>
                          <a:spcPts val="0"/>
                        </a:spcAft>
                      </a:pPr>
                      <a:r>
                        <a:rPr lang="en-US" sz="1600" dirty="0">
                          <a:solidFill>
                            <a:schemeClr val="tx1"/>
                          </a:solidFill>
                          <a:effectLst/>
                        </a:rPr>
                        <a:t> Each leaf:       1 case(s)</a:t>
                      </a:r>
                    </a:p>
                    <a:p>
                      <a:pPr marL="0" marR="0">
                        <a:spcBef>
                          <a:spcPts val="0"/>
                        </a:spcBef>
                        <a:spcAft>
                          <a:spcPts val="0"/>
                        </a:spcAf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4" marR="68584" marT="0" marB="0"/>
                </a:tc>
                <a:tc>
                  <a:txBody>
                    <a:bodyPr/>
                    <a:lstStyle/>
                    <a:p>
                      <a:pPr marL="0" marR="0">
                        <a:spcBef>
                          <a:spcPts val="0"/>
                        </a:spcBef>
                        <a:spcAft>
                          <a:spcPts val="0"/>
                        </a:spcAft>
                      </a:pPr>
                      <a:r>
                        <a:rPr lang="en-US" sz="1600" dirty="0">
                          <a:solidFill>
                            <a:schemeClr val="tx1"/>
                          </a:solidFill>
                          <a:effectLst/>
                        </a:rPr>
                        <a:t>Gender: Female </a:t>
                      </a:r>
                    </a:p>
                    <a:p>
                      <a:pPr marL="0" marR="0">
                        <a:spcBef>
                          <a:spcPts val="0"/>
                        </a:spcBef>
                        <a:spcAft>
                          <a:spcPts val="0"/>
                        </a:spcAft>
                      </a:pPr>
                      <a:r>
                        <a:rPr lang="en-US" sz="1600" dirty="0">
                          <a:solidFill>
                            <a:schemeClr val="tx1"/>
                          </a:solidFill>
                          <a:effectLst/>
                        </a:rPr>
                        <a:t> Frequency    Stem &amp;  Leaf</a:t>
                      </a:r>
                    </a:p>
                    <a:p>
                      <a:pPr marL="0" marR="0">
                        <a:spcBef>
                          <a:spcPts val="0"/>
                        </a:spcBef>
                        <a:spcAft>
                          <a:spcPts val="0"/>
                        </a:spcAft>
                      </a:pPr>
                      <a:r>
                        <a:rPr lang="en-US" sz="1600" dirty="0">
                          <a:solidFill>
                            <a:schemeClr val="tx1"/>
                          </a:solidFill>
                          <a:effectLst/>
                        </a:rPr>
                        <a:t>     1.00        1 .  0</a:t>
                      </a:r>
                    </a:p>
                    <a:p>
                      <a:pPr marL="0" marR="0">
                        <a:spcBef>
                          <a:spcPts val="0"/>
                        </a:spcBef>
                        <a:spcAft>
                          <a:spcPts val="0"/>
                        </a:spcAft>
                      </a:pPr>
                      <a:r>
                        <a:rPr lang="en-US" sz="1600" dirty="0">
                          <a:solidFill>
                            <a:schemeClr val="tx1"/>
                          </a:solidFill>
                          <a:effectLst/>
                        </a:rPr>
                        <a:t>     4.00        2 .  0000</a:t>
                      </a:r>
                    </a:p>
                    <a:p>
                      <a:pPr marL="0" marR="0">
                        <a:spcBef>
                          <a:spcPts val="0"/>
                        </a:spcBef>
                        <a:spcAft>
                          <a:spcPts val="0"/>
                        </a:spcAft>
                      </a:pPr>
                      <a:r>
                        <a:rPr lang="en-US" sz="1600" dirty="0">
                          <a:solidFill>
                            <a:schemeClr val="tx1"/>
                          </a:solidFill>
                          <a:effectLst/>
                        </a:rPr>
                        <a:t>     1.00        3 .  0</a:t>
                      </a:r>
                    </a:p>
                    <a:p>
                      <a:pPr marL="0" marR="0">
                        <a:spcBef>
                          <a:spcPts val="0"/>
                        </a:spcBef>
                        <a:spcAft>
                          <a:spcPts val="0"/>
                        </a:spcAft>
                      </a:pPr>
                      <a:r>
                        <a:rPr lang="en-US" sz="1600" dirty="0">
                          <a:solidFill>
                            <a:schemeClr val="tx1"/>
                          </a:solidFill>
                          <a:effectLst/>
                        </a:rPr>
                        <a:t>     9.00        4 .  000000000</a:t>
                      </a:r>
                    </a:p>
                    <a:p>
                      <a:pPr marL="0" marR="0">
                        <a:spcBef>
                          <a:spcPts val="0"/>
                        </a:spcBef>
                        <a:spcAft>
                          <a:spcPts val="0"/>
                        </a:spcAft>
                      </a:pPr>
                      <a:r>
                        <a:rPr lang="en-US" sz="1600" dirty="0">
                          <a:solidFill>
                            <a:schemeClr val="tx1"/>
                          </a:solidFill>
                          <a:effectLst/>
                        </a:rPr>
                        <a:t>    10.00       5 .  0000000000</a:t>
                      </a:r>
                    </a:p>
                    <a:p>
                      <a:pPr marL="0" marR="0">
                        <a:spcBef>
                          <a:spcPts val="0"/>
                        </a:spcBef>
                        <a:spcAft>
                          <a:spcPts val="0"/>
                        </a:spcAft>
                      </a:pPr>
                      <a:r>
                        <a:rPr lang="en-US" sz="1600" dirty="0">
                          <a:solidFill>
                            <a:schemeClr val="tx1"/>
                          </a:solidFill>
                          <a:effectLst/>
                        </a:rPr>
                        <a:t>     7.00        6 .  0000000</a:t>
                      </a:r>
                    </a:p>
                    <a:p>
                      <a:pPr marL="0" marR="0">
                        <a:spcBef>
                          <a:spcPts val="0"/>
                        </a:spcBef>
                        <a:spcAft>
                          <a:spcPts val="0"/>
                        </a:spcAft>
                      </a:pPr>
                      <a:r>
                        <a:rPr lang="en-US" sz="1600" dirty="0">
                          <a:solidFill>
                            <a:schemeClr val="tx1"/>
                          </a:solidFill>
                          <a:effectLst/>
                        </a:rPr>
                        <a:t>     4.00        7 .  0000</a:t>
                      </a:r>
                    </a:p>
                    <a:p>
                      <a:pPr marL="0" marR="0">
                        <a:spcBef>
                          <a:spcPts val="0"/>
                        </a:spcBef>
                        <a:spcAft>
                          <a:spcPts val="0"/>
                        </a:spcAft>
                      </a:pPr>
                      <a:r>
                        <a:rPr lang="en-US" sz="1600" dirty="0">
                          <a:solidFill>
                            <a:schemeClr val="tx1"/>
                          </a:solidFill>
                          <a:effectLst/>
                        </a:rPr>
                        <a:t>     5.00        8 .  00000</a:t>
                      </a:r>
                    </a:p>
                    <a:p>
                      <a:pPr marL="0" marR="0">
                        <a:spcBef>
                          <a:spcPts val="0"/>
                        </a:spcBef>
                        <a:spcAft>
                          <a:spcPts val="0"/>
                        </a:spcAft>
                      </a:pPr>
                      <a:r>
                        <a:rPr lang="en-US" sz="1600" dirty="0">
                          <a:solidFill>
                            <a:schemeClr val="tx1"/>
                          </a:solidFill>
                          <a:effectLst/>
                        </a:rPr>
                        <a:t>     1.00        9 .  0</a:t>
                      </a:r>
                    </a:p>
                    <a:p>
                      <a:pPr marL="0" marR="0">
                        <a:spcBef>
                          <a:spcPts val="0"/>
                        </a:spcBef>
                        <a:spcAft>
                          <a:spcPts val="0"/>
                        </a:spcAft>
                      </a:pPr>
                      <a:r>
                        <a:rPr lang="en-US" sz="1600" dirty="0">
                          <a:solidFill>
                            <a:schemeClr val="tx1"/>
                          </a:solidFill>
                          <a:effectLst/>
                        </a:rPr>
                        <a:t>     2.00       10 .  00</a:t>
                      </a:r>
                    </a:p>
                    <a:p>
                      <a:pPr marL="0" marR="0">
                        <a:spcBef>
                          <a:spcPts val="0"/>
                        </a:spcBef>
                        <a:spcAft>
                          <a:spcPts val="0"/>
                        </a:spcAft>
                      </a:pPr>
                      <a:r>
                        <a:rPr lang="en-US" sz="1600" dirty="0">
                          <a:solidFill>
                            <a:schemeClr val="tx1"/>
                          </a:solidFill>
                          <a:effectLst/>
                        </a:rPr>
                        <a:t>     1.00       11 .  0</a:t>
                      </a:r>
                    </a:p>
                    <a:p>
                      <a:pPr marL="0" marR="0">
                        <a:spcBef>
                          <a:spcPts val="0"/>
                        </a:spcBef>
                        <a:spcAft>
                          <a:spcPts val="0"/>
                        </a:spcAft>
                      </a:pPr>
                      <a:r>
                        <a:rPr lang="en-US" sz="1600" dirty="0">
                          <a:solidFill>
                            <a:schemeClr val="tx1"/>
                          </a:solidFill>
                          <a:effectLst/>
                        </a:rPr>
                        <a:t> Stem width:      1.00</a:t>
                      </a:r>
                    </a:p>
                    <a:p>
                      <a:pPr marL="0" marR="0">
                        <a:spcBef>
                          <a:spcPts val="0"/>
                        </a:spcBef>
                        <a:spcAft>
                          <a:spcPts val="0"/>
                        </a:spcAft>
                      </a:pPr>
                      <a:r>
                        <a:rPr lang="en-US" sz="1600" dirty="0">
                          <a:solidFill>
                            <a:schemeClr val="tx1"/>
                          </a:solidFill>
                          <a:effectLst/>
                        </a:rPr>
                        <a:t> Each leaf:       1 case(s)</a:t>
                      </a:r>
                    </a:p>
                    <a:p>
                      <a:pPr marL="0" marR="0">
                        <a:spcBef>
                          <a:spcPts val="0"/>
                        </a:spcBef>
                        <a:spcAft>
                          <a:spcPts val="0"/>
                        </a:spcAf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4" marR="68584" marT="0" marB="0"/>
                </a:tc>
                <a:extLst>
                  <a:ext uri="{0D108BD9-81ED-4DB2-BD59-A6C34878D82A}">
                    <a16:rowId xmlns:a16="http://schemas.microsoft.com/office/drawing/2014/main" val="10001"/>
                  </a:ext>
                </a:extLst>
              </a:tr>
            </a:tbl>
          </a:graphicData>
        </a:graphic>
      </p:graphicFrame>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89536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29101" y="1066800"/>
            <a:ext cx="7848600" cy="16764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000" dirty="0"/>
              <a:t>The normal probability plots (P–P: Probability–probability; Q–Q: quantile–quantile) illustrate graphical fit to normality and indicate whether a sample selected is from a normally distributed population or not. These plots are used to compare observed values of a data set with the expected values from a normal distribution.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38" y="2819400"/>
            <a:ext cx="348456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4191000" y="2668588"/>
            <a:ext cx="4625454" cy="3418313"/>
          </a:xfrm>
          <a:prstGeom prst="rect">
            <a:avLst/>
          </a:prstGeom>
          <a:noFill/>
          <a:ln w="9525">
            <a:solidFill>
              <a:schemeClr val="accent1"/>
            </a:solidFill>
            <a:miter lim="800000"/>
            <a:headEnd/>
            <a:tailEnd/>
          </a:ln>
        </p:spPr>
        <p:txBody>
          <a:bodyPr/>
          <a:lstStyle>
            <a:lvl1pPr marL="698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spcBef>
                <a:spcPct val="20000"/>
              </a:spcBef>
              <a:buClr>
                <a:schemeClr val="accent1"/>
              </a:buClr>
              <a:buSzPct val="76000"/>
              <a:buFont typeface="Wingdings 2" pitchFamily="18" charset="2"/>
              <a:buNone/>
              <a:defRPr/>
            </a:pPr>
            <a:r>
              <a:rPr lang="en-US" sz="1600" b="1" dirty="0">
                <a:latin typeface="+mn-lt"/>
              </a:rPr>
              <a:t>P</a:t>
            </a:r>
            <a:r>
              <a:rPr lang="en-US" altLang="en-US" sz="1600" b="1" dirty="0"/>
              <a:t>–</a:t>
            </a:r>
            <a:r>
              <a:rPr lang="en-US" sz="1600" b="1" dirty="0">
                <a:latin typeface="+mn-lt"/>
              </a:rPr>
              <a:t>P Plot: </a:t>
            </a:r>
            <a:r>
              <a:rPr lang="en-US" sz="1600" dirty="0">
                <a:latin typeface="+mn-lt"/>
              </a:rPr>
              <a:t>Compares empirical cumulative distribution function of observed variable with a standard normal distribution function.</a:t>
            </a:r>
          </a:p>
          <a:p>
            <a:pPr algn="just">
              <a:spcBef>
                <a:spcPct val="20000"/>
              </a:spcBef>
              <a:buClr>
                <a:schemeClr val="accent1"/>
              </a:buClr>
              <a:buSzPct val="76000"/>
              <a:buFont typeface="Wingdings 2" pitchFamily="18" charset="2"/>
              <a:buNone/>
              <a:defRPr/>
            </a:pPr>
            <a:r>
              <a:rPr lang="en-US" sz="1600" b="1" dirty="0">
                <a:latin typeface="+mn-lt"/>
              </a:rPr>
              <a:t>Q</a:t>
            </a:r>
            <a:r>
              <a:rPr lang="en-US" altLang="en-US" sz="1600" b="1" dirty="0"/>
              <a:t>–</a:t>
            </a:r>
            <a:r>
              <a:rPr lang="en-US" sz="1600" b="1" dirty="0">
                <a:latin typeface="+mn-lt"/>
              </a:rPr>
              <a:t>Q Plot: </a:t>
            </a:r>
            <a:r>
              <a:rPr lang="en-US" sz="1600" dirty="0">
                <a:latin typeface="+mn-lt"/>
              </a:rPr>
              <a:t>Compares observed values of a variable to the quantiles of normal distribution.</a:t>
            </a:r>
          </a:p>
          <a:p>
            <a:pPr algn="just">
              <a:spcBef>
                <a:spcPct val="20000"/>
              </a:spcBef>
              <a:buClr>
                <a:schemeClr val="accent1"/>
              </a:buClr>
              <a:buSzPct val="76000"/>
              <a:buFont typeface="Wingdings 2" pitchFamily="18" charset="2"/>
              <a:buNone/>
              <a:defRPr/>
            </a:pPr>
            <a:r>
              <a:rPr lang="en-US" sz="1600" dirty="0">
                <a:latin typeface="+mn-lt"/>
              </a:rPr>
              <a:t>In case the underlying data is normally distributed, the points fall within a narrow band along the straight line. Similarly, deviation from this line indicates non-normality of the data set. </a:t>
            </a:r>
          </a:p>
          <a:p>
            <a:pPr algn="just">
              <a:spcBef>
                <a:spcPct val="20000"/>
              </a:spcBef>
              <a:buClr>
                <a:schemeClr val="accent1"/>
              </a:buClr>
              <a:buSzPct val="76000"/>
              <a:buFont typeface="Wingdings 2" pitchFamily="18" charset="2"/>
              <a:buNone/>
              <a:defRPr/>
            </a:pPr>
            <a:r>
              <a:rPr lang="en-US" sz="1600" dirty="0">
                <a:latin typeface="+mn-lt"/>
              </a:rPr>
              <a:t>The appearance of curvature at both ends of the curve indicates short or long distribution tails, whereas convex and concave curvature indicate skewness in a data set. </a:t>
            </a:r>
          </a:p>
        </p:txBody>
      </p:sp>
      <p:sp>
        <p:nvSpPr>
          <p:cNvPr id="7" name="Rectangle 6"/>
          <p:cNvSpPr/>
          <p:nvPr/>
        </p:nvSpPr>
        <p:spPr>
          <a:xfrm>
            <a:off x="2418948" y="132667"/>
            <a:ext cx="4534703" cy="615553"/>
          </a:xfrm>
          <a:prstGeom prst="rect">
            <a:avLst/>
          </a:prstGeom>
        </p:spPr>
        <p:txBody>
          <a:bodyPr wrap="none">
            <a:spAutoFit/>
          </a:bodyPr>
          <a:lstStyle/>
          <a:p>
            <a:pPr algn="ctr">
              <a:defRPr/>
            </a:pPr>
            <a:r>
              <a:rPr lang="en-US" sz="3400" b="1" dirty="0"/>
              <a:t>Normal Probability Plot </a:t>
            </a: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40893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7549" y="152400"/>
            <a:ext cx="7082051" cy="62552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Prepare Normal Probability Plots </a:t>
            </a:r>
          </a:p>
        </p:txBody>
      </p:sp>
      <p:graphicFrame>
        <p:nvGraphicFramePr>
          <p:cNvPr id="4" name="Table 3"/>
          <p:cNvGraphicFramePr>
            <a:graphicFrameLocks noGrp="1"/>
          </p:cNvGraphicFramePr>
          <p:nvPr>
            <p:extLst>
              <p:ext uri="{D42A27DB-BD31-4B8C-83A1-F6EECF244321}">
                <p14:modId xmlns:p14="http://schemas.microsoft.com/office/powerpoint/2010/main" val="2483009962"/>
              </p:ext>
            </p:extLst>
          </p:nvPr>
        </p:nvGraphicFramePr>
        <p:xfrm>
          <a:off x="826257" y="1215788"/>
          <a:ext cx="7724633" cy="2076069"/>
        </p:xfrm>
        <a:graphic>
          <a:graphicData uri="http://schemas.openxmlformats.org/drawingml/2006/table">
            <a:tbl>
              <a:tblPr firstRow="1" firstCol="1" lastRow="1" lastCol="1" bandRow="1" bandCol="1">
                <a:tableStyleId>{5940675A-B579-460E-94D1-54222C63F5DA}</a:tableStyleId>
              </a:tblPr>
              <a:tblGrid>
                <a:gridCol w="7724633">
                  <a:extLst>
                    <a:ext uri="{9D8B030D-6E8A-4147-A177-3AD203B41FA5}">
                      <a16:colId xmlns:a16="http://schemas.microsoft.com/office/drawing/2014/main" val="20000"/>
                    </a:ext>
                  </a:extLst>
                </a:gridCol>
              </a:tblGrid>
              <a:tr h="182245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5.9. </a:t>
                      </a:r>
                      <a:r>
                        <a:rPr lang="en-US" sz="2400" kern="1200" dirty="0">
                          <a:effectLst/>
                        </a:rPr>
                        <a:t>Use retail.sav » Menu bar » </a:t>
                      </a:r>
                      <a:r>
                        <a:rPr lang="en-US" sz="2400" kern="1200" dirty="0" err="1">
                          <a:effectLst/>
                        </a:rPr>
                        <a:t>analyse</a:t>
                      </a:r>
                      <a:r>
                        <a:rPr lang="en-US" sz="2400" kern="1200" dirty="0">
                          <a:effectLst/>
                        </a:rPr>
                        <a:t> » Descriptive statistics » Explore » Select accessible_layout and transfer to Dependent List box » Select Gender and transfer to Factor List » Select both the options under Display box » Plots (select) Normal plots with tests » Continue » Click </a:t>
                      </a:r>
                      <a:r>
                        <a:rPr lang="en-US" sz="2400" i="1" kern="1200" dirty="0">
                          <a:effectLst/>
                        </a:rPr>
                        <a:t>OK</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373" y="3592773"/>
            <a:ext cx="5486400" cy="256381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26096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397" y="622226"/>
            <a:ext cx="30480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397" y="3400054"/>
            <a:ext cx="2994025"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p:nvSpPr>
        <p:spPr bwMode="auto">
          <a:xfrm>
            <a:off x="2228017" y="2797320"/>
            <a:ext cx="5274585" cy="461665"/>
          </a:xfrm>
          <a:prstGeom prst="rect">
            <a:avLst/>
          </a:prstGeom>
          <a:noFill/>
          <a:ln>
            <a:noFill/>
          </a:ln>
        </p:spPr>
        <p:txBody>
          <a:bodyPr wrap="none">
            <a:spAutoFit/>
          </a:bodyPr>
          <a:lstStyle/>
          <a:p>
            <a:pPr eaLnBrk="1" hangingPunct="1">
              <a:defRPr/>
            </a:pPr>
            <a:r>
              <a:rPr lang="en-US" sz="2400" dirty="0"/>
              <a:t>Figure 5.1. Q</a:t>
            </a:r>
            <a:r>
              <a:rPr lang="en-US" altLang="en-US" sz="2400" dirty="0"/>
              <a:t>–</a:t>
            </a:r>
            <a:r>
              <a:rPr lang="en-US" sz="2400" dirty="0"/>
              <a:t>Q Plot for </a:t>
            </a:r>
            <a:r>
              <a:rPr lang="en-US" sz="2400" i="1" dirty="0"/>
              <a:t>Female </a:t>
            </a:r>
            <a:r>
              <a:rPr lang="en-US" sz="2400" dirty="0"/>
              <a:t>Category</a:t>
            </a:r>
          </a:p>
        </p:txBody>
      </p:sp>
      <p:sp>
        <p:nvSpPr>
          <p:cNvPr id="7" name="Rectangle 9"/>
          <p:cNvSpPr>
            <a:spLocks noChangeArrowheads="1"/>
          </p:cNvSpPr>
          <p:nvPr/>
        </p:nvSpPr>
        <p:spPr bwMode="auto">
          <a:xfrm>
            <a:off x="2360330" y="5601867"/>
            <a:ext cx="5009961" cy="461665"/>
          </a:xfrm>
          <a:prstGeom prst="rect">
            <a:avLst/>
          </a:prstGeom>
          <a:noFill/>
          <a:ln>
            <a:noFill/>
          </a:ln>
        </p:spPr>
        <p:txBody>
          <a:bodyPr wrap="none">
            <a:spAutoFit/>
          </a:bodyPr>
          <a:lstStyle/>
          <a:p>
            <a:pPr eaLnBrk="1" hangingPunct="1">
              <a:defRPr/>
            </a:pPr>
            <a:r>
              <a:rPr lang="en-US" sz="2400" dirty="0"/>
              <a:t>Figure 5.2. Q</a:t>
            </a:r>
            <a:r>
              <a:rPr lang="en-US" altLang="en-US" sz="2400" dirty="0"/>
              <a:t>–</a:t>
            </a:r>
            <a:r>
              <a:rPr lang="en-US" sz="2400" dirty="0"/>
              <a:t>Q Plot for </a:t>
            </a:r>
            <a:r>
              <a:rPr lang="en-US" sz="2400" i="1" dirty="0"/>
              <a:t>Male </a:t>
            </a:r>
            <a:r>
              <a:rPr lang="en-US" sz="2400" dirty="0"/>
              <a:t>Category</a:t>
            </a: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973235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0"/>
          <p:cNvGraphicFramePr>
            <a:graphicFrameLocks/>
          </p:cNvGraphicFramePr>
          <p:nvPr>
            <p:extLst>
              <p:ext uri="{D42A27DB-BD31-4B8C-83A1-F6EECF244321}">
                <p14:modId xmlns:p14="http://schemas.microsoft.com/office/powerpoint/2010/main" val="405050321"/>
              </p:ext>
            </p:extLst>
          </p:nvPr>
        </p:nvGraphicFramePr>
        <p:xfrm>
          <a:off x="1606455" y="1332060"/>
          <a:ext cx="6561162" cy="1595428"/>
        </p:xfrm>
        <a:graphic>
          <a:graphicData uri="http://schemas.openxmlformats.org/drawingml/2006/table">
            <a:tbl>
              <a:tblPr>
                <a:tableStyleId>{5940675A-B579-460E-94D1-54222C63F5DA}</a:tableStyleId>
              </a:tblPr>
              <a:tblGrid>
                <a:gridCol w="1609997">
                  <a:extLst>
                    <a:ext uri="{9D8B030D-6E8A-4147-A177-3AD203B41FA5}">
                      <a16:colId xmlns:a16="http://schemas.microsoft.com/office/drawing/2014/main" val="20000"/>
                    </a:ext>
                  </a:extLst>
                </a:gridCol>
                <a:gridCol w="1539814">
                  <a:extLst>
                    <a:ext uri="{9D8B030D-6E8A-4147-A177-3AD203B41FA5}">
                      <a16:colId xmlns:a16="http://schemas.microsoft.com/office/drawing/2014/main" val="20001"/>
                    </a:ext>
                  </a:extLst>
                </a:gridCol>
                <a:gridCol w="1137117">
                  <a:extLst>
                    <a:ext uri="{9D8B030D-6E8A-4147-A177-3AD203B41FA5}">
                      <a16:colId xmlns:a16="http://schemas.microsoft.com/office/drawing/2014/main" val="20002"/>
                    </a:ext>
                  </a:extLst>
                </a:gridCol>
                <a:gridCol w="1137117">
                  <a:extLst>
                    <a:ext uri="{9D8B030D-6E8A-4147-A177-3AD203B41FA5}">
                      <a16:colId xmlns:a16="http://schemas.microsoft.com/office/drawing/2014/main" val="20003"/>
                    </a:ext>
                  </a:extLst>
                </a:gridCol>
                <a:gridCol w="1137117">
                  <a:extLst>
                    <a:ext uri="{9D8B030D-6E8A-4147-A177-3AD203B41FA5}">
                      <a16:colId xmlns:a16="http://schemas.microsoft.com/office/drawing/2014/main" val="20004"/>
                    </a:ext>
                  </a:extLst>
                </a:gridCol>
              </a:tblGrid>
              <a:tr h="283369">
                <a:tc rowSpan="2">
                  <a:txBody>
                    <a:bodyPr/>
                    <a:lstStyle/>
                    <a:p>
                      <a:pPr marL="0" marR="0">
                        <a:lnSpc>
                          <a:spcPct val="115000"/>
                        </a:lnSpc>
                        <a:spcBef>
                          <a:spcPts val="0"/>
                        </a:spcBef>
                        <a:spcAft>
                          <a:spcPts val="0"/>
                        </a:spcAft>
                      </a:pPr>
                      <a:r>
                        <a:rPr lang="en-IN" sz="2200" dirty="0">
                          <a:effectLst/>
                        </a:rPr>
                        <a:t>Variable </a:t>
                      </a:r>
                      <a:endParaRPr lang="en-US" sz="2200" dirty="0">
                        <a:effectLst/>
                        <a:latin typeface="Arial"/>
                        <a:ea typeface="Times New Roman"/>
                        <a:cs typeface="Times New Roman"/>
                      </a:endParaRPr>
                    </a:p>
                  </a:txBody>
                  <a:tcPr marL="19047" marR="19047" marT="19025" marB="19025"/>
                </a:tc>
                <a:tc rowSpan="2">
                  <a:txBody>
                    <a:bodyPr/>
                    <a:lstStyle/>
                    <a:p>
                      <a:pPr marL="0" marR="0">
                        <a:lnSpc>
                          <a:spcPct val="115000"/>
                        </a:lnSpc>
                        <a:spcBef>
                          <a:spcPts val="0"/>
                        </a:spcBef>
                        <a:spcAft>
                          <a:spcPts val="0"/>
                        </a:spcAft>
                      </a:pPr>
                      <a:r>
                        <a:rPr lang="en-IN" sz="2200" dirty="0">
                          <a:effectLst/>
                        </a:rPr>
                        <a:t>Gender</a:t>
                      </a:r>
                      <a:endParaRPr lang="en-US" sz="2200" dirty="0">
                        <a:effectLst/>
                        <a:latin typeface="Arial"/>
                        <a:ea typeface="Times New Roman"/>
                        <a:cs typeface="Times New Roman"/>
                      </a:endParaRPr>
                    </a:p>
                  </a:txBody>
                  <a:tcPr marL="19047" marR="19047" marT="19025" marB="19025" anchor="b"/>
                </a:tc>
                <a:tc gridSpan="3">
                  <a:txBody>
                    <a:bodyPr/>
                    <a:lstStyle/>
                    <a:p>
                      <a:pPr marL="0" marR="0" algn="ctr">
                        <a:lnSpc>
                          <a:spcPct val="115000"/>
                        </a:lnSpc>
                        <a:spcBef>
                          <a:spcPts val="0"/>
                        </a:spcBef>
                        <a:spcAft>
                          <a:spcPts val="0"/>
                        </a:spcAft>
                      </a:pPr>
                      <a:r>
                        <a:rPr lang="en-IN" sz="2200" dirty="0">
                          <a:effectLst/>
                        </a:rPr>
                        <a:t>Kolmogorov</a:t>
                      </a:r>
                      <a:r>
                        <a:rPr lang="en-US" altLang="en-US" sz="2200" dirty="0">
                          <a:solidFill>
                            <a:schemeClr val="tx1"/>
                          </a:solidFill>
                        </a:rPr>
                        <a:t>–</a:t>
                      </a:r>
                      <a:r>
                        <a:rPr lang="en-IN" sz="2200" dirty="0">
                          <a:effectLst/>
                        </a:rPr>
                        <a:t>Smirnov</a:t>
                      </a:r>
                      <a:endParaRPr lang="en-US" sz="2200" dirty="0">
                        <a:effectLst/>
                        <a:latin typeface="Arial"/>
                        <a:ea typeface="Times New Roman"/>
                        <a:cs typeface="Times New Roman"/>
                      </a:endParaRPr>
                    </a:p>
                  </a:txBody>
                  <a:tcPr marL="19047" marR="19047" marT="19025" marB="19025"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336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IN" sz="2200" dirty="0">
                          <a:effectLst/>
                        </a:rPr>
                        <a:t>Statistic</a:t>
                      </a:r>
                      <a:endParaRPr lang="en-US" sz="2200" dirty="0">
                        <a:effectLst/>
                        <a:latin typeface="Arial"/>
                        <a:ea typeface="Times New Roman"/>
                        <a:cs typeface="Times New Roman"/>
                      </a:endParaRPr>
                    </a:p>
                  </a:txBody>
                  <a:tcPr marL="19047" marR="19047" marT="19025" marB="19025" anchor="b"/>
                </a:tc>
                <a:tc>
                  <a:txBody>
                    <a:bodyPr/>
                    <a:lstStyle/>
                    <a:p>
                      <a:pPr marL="0" marR="0" algn="ctr">
                        <a:lnSpc>
                          <a:spcPct val="115000"/>
                        </a:lnSpc>
                        <a:spcBef>
                          <a:spcPts val="0"/>
                        </a:spcBef>
                        <a:spcAft>
                          <a:spcPts val="0"/>
                        </a:spcAft>
                      </a:pPr>
                      <a:r>
                        <a:rPr lang="en-IN" sz="2200" dirty="0">
                          <a:effectLst/>
                        </a:rPr>
                        <a:t>df</a:t>
                      </a:r>
                      <a:endParaRPr lang="en-US" sz="2200" dirty="0">
                        <a:effectLst/>
                        <a:latin typeface="Arial"/>
                        <a:ea typeface="Times New Roman"/>
                        <a:cs typeface="Times New Roman"/>
                      </a:endParaRPr>
                    </a:p>
                  </a:txBody>
                  <a:tcPr marL="19047" marR="19047" marT="19025" marB="19025" anchor="b"/>
                </a:tc>
                <a:tc>
                  <a:txBody>
                    <a:bodyPr/>
                    <a:lstStyle/>
                    <a:p>
                      <a:pPr marL="0" marR="0" algn="ctr">
                        <a:lnSpc>
                          <a:spcPct val="115000"/>
                        </a:lnSpc>
                        <a:spcBef>
                          <a:spcPts val="0"/>
                        </a:spcBef>
                        <a:spcAft>
                          <a:spcPts val="0"/>
                        </a:spcAft>
                      </a:pPr>
                      <a:r>
                        <a:rPr lang="en-IN" sz="2200" dirty="0">
                          <a:effectLst/>
                        </a:rPr>
                        <a:t>Sig.</a:t>
                      </a:r>
                      <a:endParaRPr lang="en-US" sz="2200" dirty="0">
                        <a:effectLst/>
                        <a:latin typeface="Arial"/>
                        <a:ea typeface="Times New Roman"/>
                        <a:cs typeface="Times New Roman"/>
                      </a:endParaRPr>
                    </a:p>
                  </a:txBody>
                  <a:tcPr marL="19047" marR="19047" marT="19025" marB="19025" anchor="b"/>
                </a:tc>
                <a:extLst>
                  <a:ext uri="{0D108BD9-81ED-4DB2-BD59-A6C34878D82A}">
                    <a16:rowId xmlns:a16="http://schemas.microsoft.com/office/drawing/2014/main" val="10001"/>
                  </a:ext>
                </a:extLst>
              </a:tr>
              <a:tr h="283369">
                <a:tc rowSpan="2">
                  <a:txBody>
                    <a:bodyPr/>
                    <a:lstStyle/>
                    <a:p>
                      <a:pPr marL="0" marR="0">
                        <a:lnSpc>
                          <a:spcPct val="115000"/>
                        </a:lnSpc>
                        <a:spcBef>
                          <a:spcPts val="0"/>
                        </a:spcBef>
                        <a:spcAft>
                          <a:spcPts val="0"/>
                        </a:spcAft>
                      </a:pPr>
                      <a:r>
                        <a:rPr lang="en-IN" sz="2200" dirty="0">
                          <a:effectLst/>
                        </a:rPr>
                        <a:t>accessible layout</a:t>
                      </a:r>
                      <a:endParaRPr lang="en-US" sz="2200" dirty="0">
                        <a:effectLst/>
                        <a:latin typeface="Arial"/>
                        <a:ea typeface="Times New Roman"/>
                        <a:cs typeface="Times New Roman"/>
                      </a:endParaRPr>
                    </a:p>
                  </a:txBody>
                  <a:tcPr marL="19047" marR="19047" marT="19025" marB="19025"/>
                </a:tc>
                <a:tc>
                  <a:txBody>
                    <a:bodyPr/>
                    <a:lstStyle/>
                    <a:p>
                      <a:pPr marL="0" marR="0">
                        <a:lnSpc>
                          <a:spcPct val="115000"/>
                        </a:lnSpc>
                        <a:spcBef>
                          <a:spcPts val="0"/>
                        </a:spcBef>
                        <a:spcAft>
                          <a:spcPts val="0"/>
                        </a:spcAft>
                      </a:pPr>
                      <a:r>
                        <a:rPr lang="en-IN" sz="2200" dirty="0">
                          <a:effectLst/>
                        </a:rPr>
                        <a:t>Male</a:t>
                      </a:r>
                      <a:endParaRPr lang="en-US" sz="2200" dirty="0">
                        <a:effectLst/>
                        <a:latin typeface="Arial"/>
                        <a:ea typeface="Times New Roman"/>
                        <a:cs typeface="Times New Roman"/>
                      </a:endParaRPr>
                    </a:p>
                  </a:txBody>
                  <a:tcPr marL="19047" marR="19047" marT="19025" marB="19025"/>
                </a:tc>
                <a:tc>
                  <a:txBody>
                    <a:bodyPr/>
                    <a:lstStyle/>
                    <a:p>
                      <a:pPr marL="0" marR="0" algn="ctr">
                        <a:lnSpc>
                          <a:spcPct val="115000"/>
                        </a:lnSpc>
                        <a:spcBef>
                          <a:spcPts val="0"/>
                        </a:spcBef>
                        <a:spcAft>
                          <a:spcPts val="0"/>
                        </a:spcAft>
                      </a:pPr>
                      <a:r>
                        <a:rPr lang="en-IN" sz="2200" dirty="0">
                          <a:effectLst/>
                        </a:rPr>
                        <a:t>0.134</a:t>
                      </a:r>
                      <a:endParaRPr lang="en-US" sz="2200" dirty="0">
                        <a:effectLst/>
                        <a:latin typeface="Arial"/>
                        <a:ea typeface="Times New Roman"/>
                        <a:cs typeface="Times New Roman"/>
                      </a:endParaRPr>
                    </a:p>
                  </a:txBody>
                  <a:tcPr marL="19047" marR="19047" marT="19025" marB="19025" anchor="ctr"/>
                </a:tc>
                <a:tc>
                  <a:txBody>
                    <a:bodyPr/>
                    <a:lstStyle/>
                    <a:p>
                      <a:pPr marL="0" marR="0" algn="ctr">
                        <a:lnSpc>
                          <a:spcPct val="115000"/>
                        </a:lnSpc>
                        <a:spcBef>
                          <a:spcPts val="0"/>
                        </a:spcBef>
                        <a:spcAft>
                          <a:spcPts val="0"/>
                        </a:spcAft>
                      </a:pPr>
                      <a:r>
                        <a:rPr lang="en-IN" sz="2200" dirty="0">
                          <a:effectLst/>
                        </a:rPr>
                        <a:t>75</a:t>
                      </a:r>
                      <a:endParaRPr lang="en-US" sz="2200" dirty="0">
                        <a:effectLst/>
                        <a:latin typeface="Arial"/>
                        <a:ea typeface="Times New Roman"/>
                        <a:cs typeface="Times New Roman"/>
                      </a:endParaRPr>
                    </a:p>
                  </a:txBody>
                  <a:tcPr marL="19047" marR="19047" marT="19025" marB="19025" anchor="ctr"/>
                </a:tc>
                <a:tc>
                  <a:txBody>
                    <a:bodyPr/>
                    <a:lstStyle/>
                    <a:p>
                      <a:pPr marL="0" marR="0" algn="ctr">
                        <a:lnSpc>
                          <a:spcPct val="115000"/>
                        </a:lnSpc>
                        <a:spcBef>
                          <a:spcPts val="0"/>
                        </a:spcBef>
                        <a:spcAft>
                          <a:spcPts val="0"/>
                        </a:spcAft>
                      </a:pPr>
                      <a:r>
                        <a:rPr lang="en-IN" sz="2200" dirty="0">
                          <a:effectLst/>
                        </a:rPr>
                        <a:t>0.002</a:t>
                      </a:r>
                      <a:endParaRPr lang="en-US" sz="2200" dirty="0">
                        <a:effectLst/>
                        <a:latin typeface="Arial"/>
                        <a:ea typeface="Times New Roman"/>
                        <a:cs typeface="Times New Roman"/>
                      </a:endParaRPr>
                    </a:p>
                  </a:txBody>
                  <a:tcPr marL="19047" marR="19047" marT="19025" marB="19025" anchor="ctr"/>
                </a:tc>
                <a:extLst>
                  <a:ext uri="{0D108BD9-81ED-4DB2-BD59-A6C34878D82A}">
                    <a16:rowId xmlns:a16="http://schemas.microsoft.com/office/drawing/2014/main" val="10002"/>
                  </a:ext>
                </a:extLst>
              </a:tr>
              <a:tr h="283369">
                <a:tc vMerge="1">
                  <a:txBody>
                    <a:bodyPr/>
                    <a:lstStyle/>
                    <a:p>
                      <a:endParaRPr lang="en-US"/>
                    </a:p>
                  </a:txBody>
                  <a:tcPr/>
                </a:tc>
                <a:tc>
                  <a:txBody>
                    <a:bodyPr/>
                    <a:lstStyle/>
                    <a:p>
                      <a:pPr marL="0" marR="0">
                        <a:lnSpc>
                          <a:spcPct val="115000"/>
                        </a:lnSpc>
                        <a:spcBef>
                          <a:spcPts val="0"/>
                        </a:spcBef>
                        <a:spcAft>
                          <a:spcPts val="0"/>
                        </a:spcAft>
                      </a:pPr>
                      <a:r>
                        <a:rPr lang="en-IN" sz="2200" dirty="0">
                          <a:effectLst/>
                        </a:rPr>
                        <a:t>Female</a:t>
                      </a:r>
                      <a:endParaRPr lang="en-US" sz="2200" dirty="0">
                        <a:effectLst/>
                        <a:latin typeface="Arial"/>
                        <a:ea typeface="Times New Roman"/>
                        <a:cs typeface="Times New Roman"/>
                      </a:endParaRPr>
                    </a:p>
                  </a:txBody>
                  <a:tcPr marL="19047" marR="19047" marT="19025" marB="19025"/>
                </a:tc>
                <a:tc>
                  <a:txBody>
                    <a:bodyPr/>
                    <a:lstStyle/>
                    <a:p>
                      <a:pPr marL="0" marR="0" algn="ctr">
                        <a:lnSpc>
                          <a:spcPct val="115000"/>
                        </a:lnSpc>
                        <a:spcBef>
                          <a:spcPts val="0"/>
                        </a:spcBef>
                        <a:spcAft>
                          <a:spcPts val="0"/>
                        </a:spcAft>
                      </a:pPr>
                      <a:r>
                        <a:rPr lang="en-IN" sz="2200" dirty="0">
                          <a:effectLst/>
                        </a:rPr>
                        <a:t>0.120</a:t>
                      </a:r>
                      <a:endParaRPr lang="en-US" sz="2200" dirty="0">
                        <a:effectLst/>
                        <a:latin typeface="Arial"/>
                        <a:ea typeface="Times New Roman"/>
                        <a:cs typeface="Times New Roman"/>
                      </a:endParaRPr>
                    </a:p>
                  </a:txBody>
                  <a:tcPr marL="19047" marR="19047" marT="19025" marB="19025" anchor="ctr"/>
                </a:tc>
                <a:tc>
                  <a:txBody>
                    <a:bodyPr/>
                    <a:lstStyle/>
                    <a:p>
                      <a:pPr marL="0" marR="0" algn="ctr">
                        <a:lnSpc>
                          <a:spcPct val="115000"/>
                        </a:lnSpc>
                        <a:spcBef>
                          <a:spcPts val="0"/>
                        </a:spcBef>
                        <a:spcAft>
                          <a:spcPts val="0"/>
                        </a:spcAft>
                      </a:pPr>
                      <a:r>
                        <a:rPr lang="en-IN" sz="2200" dirty="0">
                          <a:effectLst/>
                        </a:rPr>
                        <a:t>45</a:t>
                      </a:r>
                      <a:endParaRPr lang="en-US" sz="2200" dirty="0">
                        <a:effectLst/>
                        <a:latin typeface="Arial"/>
                        <a:ea typeface="Times New Roman"/>
                        <a:cs typeface="Times New Roman"/>
                      </a:endParaRPr>
                    </a:p>
                  </a:txBody>
                  <a:tcPr marL="19047" marR="19047" marT="19025" marB="19025" anchor="ctr"/>
                </a:tc>
                <a:tc>
                  <a:txBody>
                    <a:bodyPr/>
                    <a:lstStyle/>
                    <a:p>
                      <a:pPr marL="0" marR="0" algn="ctr">
                        <a:lnSpc>
                          <a:spcPct val="115000"/>
                        </a:lnSpc>
                        <a:spcBef>
                          <a:spcPts val="0"/>
                        </a:spcBef>
                        <a:spcAft>
                          <a:spcPts val="0"/>
                        </a:spcAft>
                      </a:pPr>
                      <a:r>
                        <a:rPr lang="en-IN" sz="2200" dirty="0">
                          <a:effectLst/>
                        </a:rPr>
                        <a:t>0.103</a:t>
                      </a:r>
                      <a:endParaRPr lang="en-US" sz="2200" dirty="0">
                        <a:effectLst/>
                        <a:latin typeface="Arial"/>
                        <a:ea typeface="Times New Roman"/>
                        <a:cs typeface="Times New Roman"/>
                      </a:endParaRPr>
                    </a:p>
                  </a:txBody>
                  <a:tcPr marL="19047" marR="19047" marT="19025" marB="19025" anchor="ctr"/>
                </a:tc>
                <a:extLst>
                  <a:ext uri="{0D108BD9-81ED-4DB2-BD59-A6C34878D82A}">
                    <a16:rowId xmlns:a16="http://schemas.microsoft.com/office/drawing/2014/main" val="10003"/>
                  </a:ext>
                </a:extLst>
              </a:tr>
            </a:tbl>
          </a:graphicData>
        </a:graphic>
      </p:graphicFrame>
      <p:sp>
        <p:nvSpPr>
          <p:cNvPr id="8" name="Rectangle 1"/>
          <p:cNvSpPr>
            <a:spLocks noChangeArrowheads="1"/>
          </p:cNvSpPr>
          <p:nvPr/>
        </p:nvSpPr>
        <p:spPr bwMode="auto">
          <a:xfrm>
            <a:off x="2009633" y="870395"/>
            <a:ext cx="3839064"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5.10. Test for Normality</a:t>
            </a:r>
          </a:p>
        </p:txBody>
      </p:sp>
      <p:sp>
        <p:nvSpPr>
          <p:cNvPr id="9" name="Content Placeholder 2"/>
          <p:cNvSpPr txBox="1">
            <a:spLocks/>
          </p:cNvSpPr>
          <p:nvPr/>
        </p:nvSpPr>
        <p:spPr bwMode="auto">
          <a:xfrm>
            <a:off x="1310187" y="3475038"/>
            <a:ext cx="7369791" cy="2570920"/>
          </a:xfrm>
          <a:prstGeom prst="rect">
            <a:avLst/>
          </a:prstGeom>
          <a:noFill/>
          <a:ln w="9525">
            <a:solidFill>
              <a:schemeClr val="accent1"/>
            </a:solidFill>
            <a:miter lim="800000"/>
            <a:headEnd/>
            <a:tailEnd/>
          </a:ln>
        </p:spPr>
        <p:txBody>
          <a:bodyPr/>
          <a:lstStyle>
            <a:lvl1pPr marL="698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spcBef>
                <a:spcPct val="20000"/>
              </a:spcBef>
              <a:buClr>
                <a:schemeClr val="accent1"/>
              </a:buClr>
              <a:buSzPct val="76000"/>
              <a:buFont typeface="Wingdings 2" pitchFamily="18" charset="2"/>
              <a:buNone/>
              <a:defRPr/>
            </a:pPr>
            <a:r>
              <a:rPr lang="en-US" sz="2200" dirty="0">
                <a:latin typeface="+mn-lt"/>
              </a:rPr>
              <a:t>The </a:t>
            </a:r>
            <a:r>
              <a:rPr lang="en-US" sz="2200" i="1" dirty="0">
                <a:latin typeface="+mn-lt"/>
              </a:rPr>
              <a:t>p</a:t>
            </a:r>
            <a:r>
              <a:rPr lang="en-US" sz="2200" dirty="0">
                <a:latin typeface="+mn-lt"/>
              </a:rPr>
              <a:t>-value associated with Kolmogorov</a:t>
            </a:r>
            <a:r>
              <a:rPr lang="en-US" altLang="en-US" sz="2200" dirty="0">
                <a:latin typeface="+mn-lt"/>
              </a:rPr>
              <a:t>–</a:t>
            </a:r>
            <a:r>
              <a:rPr lang="en-US" sz="2200" dirty="0">
                <a:latin typeface="+mn-lt"/>
              </a:rPr>
              <a:t>Smirnov test statistic is less than 0.05 (</a:t>
            </a:r>
            <a:r>
              <a:rPr lang="en-US" sz="2200" i="1" dirty="0">
                <a:latin typeface="+mn-lt"/>
              </a:rPr>
              <a:t>p </a:t>
            </a:r>
            <a:r>
              <a:rPr lang="en-US" sz="2200" dirty="0">
                <a:latin typeface="+mn-lt"/>
              </a:rPr>
              <a:t>&lt; 0.05, 0.002) at 5% level of significance (LoS) for male category. This lower </a:t>
            </a:r>
            <a:r>
              <a:rPr lang="en-US" sz="2200" i="1" dirty="0">
                <a:latin typeface="+mn-lt"/>
              </a:rPr>
              <a:t>p</a:t>
            </a:r>
            <a:r>
              <a:rPr lang="en-US" sz="2200" dirty="0">
                <a:latin typeface="+mn-lt"/>
              </a:rPr>
              <a:t>-value indicates that the data distribution is significantly different from the normality. </a:t>
            </a:r>
          </a:p>
          <a:p>
            <a:pPr algn="just">
              <a:spcBef>
                <a:spcPct val="20000"/>
              </a:spcBef>
              <a:buClr>
                <a:schemeClr val="accent1"/>
              </a:buClr>
              <a:buSzPct val="76000"/>
              <a:buFont typeface="Wingdings 2" pitchFamily="18" charset="2"/>
              <a:buNone/>
              <a:defRPr/>
            </a:pPr>
            <a:r>
              <a:rPr lang="en-US" sz="2200" dirty="0">
                <a:latin typeface="+mn-lt"/>
              </a:rPr>
              <a:t>Whereas, the high </a:t>
            </a:r>
            <a:r>
              <a:rPr lang="en-US" sz="2200" i="1" dirty="0">
                <a:latin typeface="+mn-lt"/>
              </a:rPr>
              <a:t>p</a:t>
            </a:r>
            <a:r>
              <a:rPr lang="en-US" sz="2200" dirty="0">
                <a:latin typeface="+mn-lt"/>
              </a:rPr>
              <a:t>-value for female category (</a:t>
            </a:r>
            <a:r>
              <a:rPr lang="en-US" sz="2200" i="1" dirty="0">
                <a:latin typeface="+mn-lt"/>
              </a:rPr>
              <a:t>p </a:t>
            </a:r>
            <a:r>
              <a:rPr lang="en-US" sz="2200" dirty="0">
                <a:latin typeface="+mn-lt"/>
              </a:rPr>
              <a:t>&gt; 0.05, 0.103) indicates a normal distribution data for </a:t>
            </a:r>
            <a:r>
              <a:rPr lang="en-US" sz="2200" i="1" dirty="0">
                <a:latin typeface="+mn-lt"/>
              </a:rPr>
              <a:t>accessible layout.</a:t>
            </a:r>
            <a:endParaRPr lang="en-US" sz="2200" dirty="0">
              <a:latin typeface="+mn-lt"/>
            </a:endParaRP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55373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2831" y="162757"/>
            <a:ext cx="8558213" cy="6151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200" b="1" dirty="0">
                <a:latin typeface="+mn-lt"/>
              </a:rPr>
              <a:t>Scale Requirements for Exploratory Data Analysis </a:t>
            </a:r>
          </a:p>
        </p:txBody>
      </p:sp>
      <p:graphicFrame>
        <p:nvGraphicFramePr>
          <p:cNvPr id="3" name="Content Placeholder 6"/>
          <p:cNvGraphicFramePr>
            <a:graphicFrameLocks/>
          </p:cNvGraphicFramePr>
          <p:nvPr>
            <p:extLst>
              <p:ext uri="{D42A27DB-BD31-4B8C-83A1-F6EECF244321}">
                <p14:modId xmlns:p14="http://schemas.microsoft.com/office/powerpoint/2010/main" val="1008039913"/>
              </p:ext>
            </p:extLst>
          </p:nvPr>
        </p:nvGraphicFramePr>
        <p:xfrm>
          <a:off x="757484" y="1040641"/>
          <a:ext cx="7696201" cy="5197417"/>
        </p:xfrm>
        <a:graphic>
          <a:graphicData uri="http://schemas.openxmlformats.org/drawingml/2006/table">
            <a:tbl>
              <a:tblPr firstRow="1" firstCol="1" bandRow="1">
                <a:tableStyleId>{5940675A-B579-460E-94D1-54222C63F5DA}</a:tableStyleId>
              </a:tblPr>
              <a:tblGrid>
                <a:gridCol w="1282817">
                  <a:extLst>
                    <a:ext uri="{9D8B030D-6E8A-4147-A177-3AD203B41FA5}">
                      <a16:colId xmlns:a16="http://schemas.microsoft.com/office/drawing/2014/main" val="20000"/>
                    </a:ext>
                  </a:extLst>
                </a:gridCol>
                <a:gridCol w="2367955">
                  <a:extLst>
                    <a:ext uri="{9D8B030D-6E8A-4147-A177-3AD203B41FA5}">
                      <a16:colId xmlns:a16="http://schemas.microsoft.com/office/drawing/2014/main" val="20001"/>
                    </a:ext>
                  </a:extLst>
                </a:gridCol>
                <a:gridCol w="2367955">
                  <a:extLst>
                    <a:ext uri="{9D8B030D-6E8A-4147-A177-3AD203B41FA5}">
                      <a16:colId xmlns:a16="http://schemas.microsoft.com/office/drawing/2014/main" val="20002"/>
                    </a:ext>
                  </a:extLst>
                </a:gridCol>
                <a:gridCol w="1677474">
                  <a:extLst>
                    <a:ext uri="{9D8B030D-6E8A-4147-A177-3AD203B41FA5}">
                      <a16:colId xmlns:a16="http://schemas.microsoft.com/office/drawing/2014/main" val="20003"/>
                    </a:ext>
                  </a:extLst>
                </a:gridCol>
              </a:tblGrid>
              <a:tr h="182898">
                <a:tc>
                  <a:txBody>
                    <a:bodyPr/>
                    <a:lstStyle/>
                    <a:p>
                      <a:pPr marL="0" marR="0" algn="ctr">
                        <a:spcBef>
                          <a:spcPts val="0"/>
                        </a:spcBef>
                        <a:spcAft>
                          <a:spcPts val="0"/>
                        </a:spcAft>
                      </a:pPr>
                      <a:r>
                        <a:rPr lang="en-US" sz="1400" b="0" dirty="0">
                          <a:effectLst/>
                        </a:rPr>
                        <a:t>Task</a:t>
                      </a:r>
                      <a:endParaRPr lang="en-US" sz="1400" b="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b="0" dirty="0">
                          <a:effectLst/>
                        </a:rPr>
                        <a:t>Scope of Analysis</a:t>
                      </a:r>
                      <a:endParaRPr lang="en-US" sz="1400" b="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b="0" dirty="0">
                          <a:effectLst/>
                        </a:rPr>
                        <a:t>Variables Required</a:t>
                      </a:r>
                      <a:endParaRPr lang="en-US" sz="1400" b="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b="0" dirty="0">
                          <a:effectLst/>
                        </a:rPr>
                        <a:t>Required Scale</a:t>
                      </a:r>
                      <a:endParaRPr lang="en-US" sz="1400" b="0" dirty="0">
                        <a:solidFill>
                          <a:schemeClr val="tx1"/>
                        </a:solidFill>
                        <a:effectLst/>
                        <a:latin typeface="Arial"/>
                        <a:ea typeface="Times New Roman"/>
                        <a:cs typeface="Times New Roman"/>
                      </a:endParaRPr>
                    </a:p>
                  </a:txBody>
                  <a:tcPr marL="46987" marR="46987" marT="0" marB="0"/>
                </a:tc>
                <a:extLst>
                  <a:ext uri="{0D108BD9-81ED-4DB2-BD59-A6C34878D82A}">
                    <a16:rowId xmlns:a16="http://schemas.microsoft.com/office/drawing/2014/main" val="10000"/>
                  </a:ext>
                </a:extLst>
              </a:tr>
              <a:tr h="496936">
                <a:tc rowSpan="2">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Descriptive statistics, detection of outliers and percentile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All sample data</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One or more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Dependent variable:  Interval or ratio</a:t>
                      </a:r>
                      <a:endParaRPr lang="en-US" sz="1400" dirty="0">
                        <a:solidFill>
                          <a:schemeClr val="tx1"/>
                        </a:solidFill>
                        <a:effectLst/>
                        <a:latin typeface="Arial"/>
                        <a:ea typeface="Times New Roman"/>
                        <a:cs typeface="Times New Roman"/>
                      </a:endParaRPr>
                    </a:p>
                  </a:txBody>
                  <a:tcPr marL="46987" marR="46987" marT="0" marB="0"/>
                </a:tc>
                <a:extLst>
                  <a:ext uri="{0D108BD9-81ED-4DB2-BD59-A6C34878D82A}">
                    <a16:rowId xmlns:a16="http://schemas.microsoft.com/office/drawing/2014/main" val="10001"/>
                  </a:ext>
                </a:extLst>
              </a:tr>
              <a:tr h="1289429">
                <a:tc vMerge="1">
                  <a:txBody>
                    <a:bodyPr/>
                    <a:lstStyle/>
                    <a:p>
                      <a:endParaRPr lang="en-US"/>
                    </a:p>
                  </a:txBody>
                  <a:tcPr/>
                </a:tc>
                <a:tc>
                  <a:txBody>
                    <a:bodyPr/>
                    <a:lstStyle/>
                    <a:p>
                      <a:pPr marL="0" marR="0" algn="ctr">
                        <a:spcBef>
                          <a:spcPts val="0"/>
                        </a:spcBef>
                        <a:spcAft>
                          <a:spcPts val="0"/>
                        </a:spcAft>
                      </a:pPr>
                      <a:r>
                        <a:rPr lang="en-US" sz="1400" dirty="0">
                          <a:effectLst/>
                        </a:rPr>
                        <a:t>Category wise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At least one independent and one dependent variable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Independent variable: Nominal (at least two categories) and </a:t>
                      </a:r>
                    </a:p>
                    <a:p>
                      <a:pPr marL="0" marR="0" algn="ctr">
                        <a:spcBef>
                          <a:spcPts val="0"/>
                        </a:spcBef>
                        <a:spcAft>
                          <a:spcPts val="0"/>
                        </a:spcAft>
                      </a:pPr>
                      <a:r>
                        <a:rPr lang="en-US" sz="1400" dirty="0">
                          <a:effectLst/>
                        </a:rPr>
                        <a:t>Dependent variable:  Interval and ratio</a:t>
                      </a:r>
                      <a:endParaRPr lang="en-US" sz="1400" dirty="0">
                        <a:solidFill>
                          <a:schemeClr val="tx1"/>
                        </a:solidFill>
                        <a:effectLst/>
                        <a:latin typeface="Arial"/>
                        <a:ea typeface="Times New Roman"/>
                        <a:cs typeface="Times New Roman"/>
                      </a:endParaRPr>
                    </a:p>
                  </a:txBody>
                  <a:tcPr marL="46987" marR="46987" marT="0" marB="0"/>
                </a:tc>
                <a:extLst>
                  <a:ext uri="{0D108BD9-81ED-4DB2-BD59-A6C34878D82A}">
                    <a16:rowId xmlns:a16="http://schemas.microsoft.com/office/drawing/2014/main" val="10002"/>
                  </a:ext>
                </a:extLst>
              </a:tr>
              <a:tr h="365796">
                <a:tc rowSpan="3">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Explore plots</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Single box plot for each variable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One  dependent variable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Interval or ratio</a:t>
                      </a:r>
                      <a:endParaRPr lang="en-US" sz="1400" dirty="0">
                        <a:solidFill>
                          <a:schemeClr val="tx1"/>
                        </a:solidFill>
                        <a:effectLst/>
                        <a:latin typeface="Arial"/>
                        <a:ea typeface="Times New Roman"/>
                        <a:cs typeface="Times New Roman"/>
                      </a:endParaRPr>
                    </a:p>
                  </a:txBody>
                  <a:tcPr marL="46987" marR="46987" marT="0" marB="0"/>
                </a:tc>
                <a:extLst>
                  <a:ext uri="{0D108BD9-81ED-4DB2-BD59-A6C34878D82A}">
                    <a16:rowId xmlns:a16="http://schemas.microsoft.com/office/drawing/2014/main" val="10003"/>
                  </a:ext>
                </a:extLst>
              </a:tr>
              <a:tr h="365796">
                <a:tc vMerge="1">
                  <a:txBody>
                    <a:bodyPr/>
                    <a:lstStyle/>
                    <a:p>
                      <a:endParaRPr lang="en-US"/>
                    </a:p>
                  </a:txBody>
                  <a:tcPr/>
                </a:tc>
                <a:tc>
                  <a:txBody>
                    <a:bodyPr/>
                    <a:lstStyle/>
                    <a:p>
                      <a:pPr marL="0" marR="0" algn="ctr">
                        <a:spcBef>
                          <a:spcPts val="0"/>
                        </a:spcBef>
                        <a:spcAft>
                          <a:spcPts val="0"/>
                        </a:spcAft>
                      </a:pPr>
                      <a:r>
                        <a:rPr lang="en-US" sz="1400" dirty="0">
                          <a:effectLst/>
                        </a:rPr>
                        <a:t>Several box plots in single chart</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More than one dependent variable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Interval or ratio</a:t>
                      </a:r>
                      <a:endParaRPr lang="en-US" sz="1400" dirty="0">
                        <a:solidFill>
                          <a:schemeClr val="tx1"/>
                        </a:solidFill>
                        <a:effectLst/>
                        <a:latin typeface="Arial"/>
                        <a:ea typeface="Times New Roman"/>
                        <a:cs typeface="Times New Roman"/>
                      </a:endParaRPr>
                    </a:p>
                  </a:txBody>
                  <a:tcPr marL="46987" marR="46987" marT="0" marB="0"/>
                </a:tc>
                <a:extLst>
                  <a:ext uri="{0D108BD9-81ED-4DB2-BD59-A6C34878D82A}">
                    <a16:rowId xmlns:a16="http://schemas.microsoft.com/office/drawing/2014/main" val="10004"/>
                  </a:ext>
                </a:extLst>
              </a:tr>
              <a:tr h="1159520">
                <a:tc vMerge="1">
                  <a:txBody>
                    <a:bodyPr/>
                    <a:lstStyle/>
                    <a:p>
                      <a:endParaRPr lang="en-US"/>
                    </a:p>
                  </a:txBody>
                  <a:tcPr/>
                </a:tc>
                <a:tc>
                  <a:txBody>
                    <a:bodyPr/>
                    <a:lstStyle/>
                    <a:p>
                      <a:pPr marL="0" marR="0" algn="ctr">
                        <a:spcBef>
                          <a:spcPts val="0"/>
                        </a:spcBef>
                        <a:spcAft>
                          <a:spcPts val="0"/>
                        </a:spcAft>
                      </a:pPr>
                      <a:r>
                        <a:rPr lang="en-US" sz="1400" dirty="0">
                          <a:effectLst/>
                        </a:rPr>
                        <a:t>Several box plots category wise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One dependent variable and one independent variable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Independent:  Nominal (at least two categories) and </a:t>
                      </a:r>
                    </a:p>
                    <a:p>
                      <a:pPr marL="0" marR="0" algn="ctr">
                        <a:spcBef>
                          <a:spcPts val="0"/>
                        </a:spcBef>
                        <a:spcAft>
                          <a:spcPts val="0"/>
                        </a:spcAft>
                      </a:pPr>
                      <a:r>
                        <a:rPr lang="en-US" sz="1400" dirty="0">
                          <a:effectLst/>
                        </a:rPr>
                        <a:t>Dependent variable:  Interval and ratio</a:t>
                      </a:r>
                      <a:endParaRPr lang="en-US" sz="1400" dirty="0">
                        <a:solidFill>
                          <a:schemeClr val="tx1"/>
                        </a:solidFill>
                        <a:effectLst/>
                        <a:latin typeface="Arial"/>
                        <a:ea typeface="Times New Roman"/>
                        <a:cs typeface="Times New Roman"/>
                      </a:endParaRPr>
                    </a:p>
                  </a:txBody>
                  <a:tcPr marL="46987" marR="46987" marT="0" marB="0"/>
                </a:tc>
                <a:extLst>
                  <a:ext uri="{0D108BD9-81ED-4DB2-BD59-A6C34878D82A}">
                    <a16:rowId xmlns:a16="http://schemas.microsoft.com/office/drawing/2014/main" val="10005"/>
                  </a:ext>
                </a:extLst>
              </a:tr>
              <a:tr h="331292">
                <a:tc rowSpan="2">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Stem-and-leaf plot and normal probability (Q</a:t>
                      </a:r>
                      <a:r>
                        <a:rPr lang="en-US" altLang="en-US" sz="1400" dirty="0">
                          <a:solidFill>
                            <a:schemeClr val="tx1"/>
                          </a:solidFill>
                        </a:rPr>
                        <a:t>–</a:t>
                      </a:r>
                      <a:r>
                        <a:rPr lang="en-US" sz="1400" dirty="0">
                          <a:effectLst/>
                        </a:rPr>
                        <a:t>Q plot)</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Single plot for each variable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One  dependent variable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Interval or ratio</a:t>
                      </a:r>
                      <a:endParaRPr lang="en-US" sz="1400" dirty="0">
                        <a:solidFill>
                          <a:schemeClr val="tx1"/>
                        </a:solidFill>
                        <a:effectLst/>
                        <a:latin typeface="Arial"/>
                        <a:ea typeface="Times New Roman"/>
                        <a:cs typeface="Times New Roman"/>
                      </a:endParaRPr>
                    </a:p>
                  </a:txBody>
                  <a:tcPr marL="46987" marR="46987" marT="0" marB="0"/>
                </a:tc>
                <a:extLst>
                  <a:ext uri="{0D108BD9-81ED-4DB2-BD59-A6C34878D82A}">
                    <a16:rowId xmlns:a16="http://schemas.microsoft.com/office/drawing/2014/main" val="10006"/>
                  </a:ext>
                </a:extLst>
              </a:tr>
              <a:tr h="766096">
                <a:tc vMerge="1">
                  <a:txBody>
                    <a:bodyPr/>
                    <a:lstStyle/>
                    <a:p>
                      <a:endParaRPr lang="en-US"/>
                    </a:p>
                  </a:txBody>
                  <a:tcPr/>
                </a:tc>
                <a:tc>
                  <a:txBody>
                    <a:bodyPr/>
                    <a:lstStyle/>
                    <a:p>
                      <a:pPr marL="0" marR="0" algn="ctr">
                        <a:spcBef>
                          <a:spcPts val="0"/>
                        </a:spcBef>
                        <a:spcAft>
                          <a:spcPts val="0"/>
                        </a:spcAft>
                      </a:pPr>
                      <a:r>
                        <a:rPr lang="en-US" sz="1400" dirty="0">
                          <a:effectLst/>
                        </a:rPr>
                        <a:t>Several plots category wise </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One dependent variable and one independent variable</a:t>
                      </a:r>
                      <a:endParaRPr lang="en-US" sz="1400" dirty="0">
                        <a:solidFill>
                          <a:schemeClr val="tx1"/>
                        </a:solidFill>
                        <a:effectLst/>
                        <a:latin typeface="Arial"/>
                        <a:ea typeface="Times New Roman"/>
                        <a:cs typeface="Times New Roman"/>
                      </a:endParaRPr>
                    </a:p>
                  </a:txBody>
                  <a:tcPr marL="46987" marR="46987" marT="0" marB="0"/>
                </a:tc>
                <a:tc>
                  <a:txBody>
                    <a:bodyPr/>
                    <a:lstStyle/>
                    <a:p>
                      <a:pPr marL="0" marR="0" algn="ctr">
                        <a:spcBef>
                          <a:spcPts val="0"/>
                        </a:spcBef>
                        <a:spcAft>
                          <a:spcPts val="0"/>
                        </a:spcAft>
                      </a:pPr>
                      <a:r>
                        <a:rPr lang="en-US" sz="1400" dirty="0">
                          <a:effectLst/>
                        </a:rPr>
                        <a:t>Independent:  Nominal</a:t>
                      </a:r>
                    </a:p>
                    <a:p>
                      <a:pPr marL="0" marR="0" algn="ctr">
                        <a:spcBef>
                          <a:spcPts val="0"/>
                        </a:spcBef>
                        <a:spcAft>
                          <a:spcPts val="0"/>
                        </a:spcAft>
                      </a:pPr>
                      <a:r>
                        <a:rPr lang="en-US" sz="1400" dirty="0">
                          <a:effectLst/>
                        </a:rPr>
                        <a:t>Dependent: Interval and ratio</a:t>
                      </a:r>
                      <a:endParaRPr lang="en-US" sz="1400" dirty="0">
                        <a:solidFill>
                          <a:schemeClr val="tx1"/>
                        </a:solidFill>
                        <a:effectLst/>
                        <a:latin typeface="Arial"/>
                        <a:ea typeface="Times New Roman"/>
                        <a:cs typeface="Times New Roman"/>
                      </a:endParaRPr>
                    </a:p>
                  </a:txBody>
                  <a:tcPr marL="46987" marR="46987" marT="0" marB="0"/>
                </a:tc>
                <a:extLst>
                  <a:ext uri="{0D108BD9-81ED-4DB2-BD59-A6C34878D82A}">
                    <a16:rowId xmlns:a16="http://schemas.microsoft.com/office/drawing/2014/main" val="10007"/>
                  </a:ext>
                </a:extLst>
              </a:tr>
            </a:tbl>
          </a:graphicData>
        </a:graphic>
      </p:graphicFrame>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48954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28650" y="74265"/>
            <a:ext cx="7886700" cy="1325563"/>
          </a:xfrm>
        </p:spPr>
        <p:txBody>
          <a:bodyPr/>
          <a:lstStyle/>
          <a:p>
            <a:pPr algn="ctr"/>
            <a:r>
              <a:rPr lang="en-US" sz="4400" b="1" dirty="0">
                <a:latin typeface="+mn-lt"/>
              </a:rPr>
              <a:t>Key Terms </a:t>
            </a:r>
            <a:r>
              <a:rPr lang="en-US" dirty="0">
                <a:solidFill>
                  <a:schemeClr val="tx1"/>
                </a:solidFill>
              </a:rPr>
              <a:t> </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408384397"/>
              </p:ext>
            </p:extLst>
          </p:nvPr>
        </p:nvGraphicFramePr>
        <p:xfrm>
          <a:off x="914398" y="2362200"/>
          <a:ext cx="6662058" cy="2194560"/>
        </p:xfrm>
        <a:graphic>
          <a:graphicData uri="http://schemas.openxmlformats.org/drawingml/2006/table">
            <a:tbl>
              <a:tblPr firstRow="1" firstCol="1" bandRow="1">
                <a:tableStyleId>{5940675A-B579-460E-94D1-54222C63F5DA}</a:tableStyleId>
              </a:tblPr>
              <a:tblGrid>
                <a:gridCol w="3331029">
                  <a:extLst>
                    <a:ext uri="{9D8B030D-6E8A-4147-A177-3AD203B41FA5}">
                      <a16:colId xmlns:a16="http://schemas.microsoft.com/office/drawing/2014/main" val="20000"/>
                    </a:ext>
                  </a:extLst>
                </a:gridCol>
                <a:gridCol w="3331029">
                  <a:extLst>
                    <a:ext uri="{9D8B030D-6E8A-4147-A177-3AD203B41FA5}">
                      <a16:colId xmlns:a16="http://schemas.microsoft.com/office/drawing/2014/main" val="20001"/>
                    </a:ext>
                  </a:extLst>
                </a:gridCol>
              </a:tblGrid>
              <a:tr h="0">
                <a:tc>
                  <a:txBody>
                    <a:bodyPr/>
                    <a:lstStyle/>
                    <a:p>
                      <a:pPr marL="0" marR="0">
                        <a:spcBef>
                          <a:spcPts val="0"/>
                        </a:spcBef>
                        <a:spcAft>
                          <a:spcPts val="0"/>
                        </a:spcAft>
                      </a:pPr>
                      <a:r>
                        <a:rPr lang="en-US" sz="2400" dirty="0">
                          <a:effectLst/>
                        </a:rPr>
                        <a:t>Box plot</a:t>
                      </a:r>
                    </a:p>
                    <a:p>
                      <a:pPr marL="0" marR="0">
                        <a:spcBef>
                          <a:spcPts val="0"/>
                        </a:spcBef>
                        <a:spcAft>
                          <a:spcPts val="0"/>
                        </a:spcAft>
                      </a:pPr>
                      <a:r>
                        <a:rPr lang="en-US" sz="2400" dirty="0">
                          <a:effectLst/>
                        </a:rPr>
                        <a:t>Confidence interval</a:t>
                      </a:r>
                    </a:p>
                    <a:p>
                      <a:pPr marL="0" marR="0">
                        <a:spcBef>
                          <a:spcPts val="0"/>
                        </a:spcBef>
                        <a:spcAft>
                          <a:spcPts val="0"/>
                        </a:spcAft>
                      </a:pPr>
                      <a:r>
                        <a:rPr lang="en-US" sz="2400" dirty="0">
                          <a:effectLst/>
                        </a:rPr>
                        <a:t>Normal probability plot (P-P and Q-Q)</a:t>
                      </a:r>
                    </a:p>
                    <a:p>
                      <a:pPr marL="0" marR="0">
                        <a:spcBef>
                          <a:spcPts val="0"/>
                        </a:spcBef>
                        <a:spcAft>
                          <a:spcPts val="0"/>
                        </a:spcAft>
                      </a:pPr>
                      <a:r>
                        <a:rPr lang="en-US" sz="2400" dirty="0">
                          <a:effectLst/>
                        </a:rPr>
                        <a:t>Outliers</a:t>
                      </a:r>
                    </a:p>
                    <a:p>
                      <a:pPr marL="0" marR="0">
                        <a:spcBef>
                          <a:spcPts val="0"/>
                        </a:spcBef>
                        <a:spcAft>
                          <a:spcPts val="0"/>
                        </a:spcAft>
                      </a:pPr>
                      <a:r>
                        <a:rPr lang="en-US" sz="2400" dirty="0">
                          <a:effectLst/>
                        </a:rPr>
                        <a:t>Point estimation </a:t>
                      </a:r>
                      <a:endParaRPr lang="en-US" sz="2400" dirty="0">
                        <a:effectLst/>
                        <a:latin typeface="Arial"/>
                        <a:ea typeface="Times New Roman"/>
                        <a:cs typeface="Times New Roman"/>
                      </a:endParaRPr>
                    </a:p>
                  </a:txBody>
                  <a:tcPr marL="68584" marR="68584" marT="0" marB="0"/>
                </a:tc>
                <a:tc>
                  <a:txBody>
                    <a:bodyPr/>
                    <a:lstStyle/>
                    <a:p>
                      <a:pPr marL="0" marR="0">
                        <a:spcBef>
                          <a:spcPts val="0"/>
                        </a:spcBef>
                        <a:spcAft>
                          <a:spcPts val="0"/>
                        </a:spcAft>
                      </a:pPr>
                      <a:r>
                        <a:rPr lang="en-US" sz="2400" dirty="0">
                          <a:effectLst/>
                        </a:rPr>
                        <a:t>Population parameter</a:t>
                      </a:r>
                    </a:p>
                    <a:p>
                      <a:pPr marL="0" marR="0">
                        <a:spcBef>
                          <a:spcPts val="0"/>
                        </a:spcBef>
                        <a:spcAft>
                          <a:spcPts val="0"/>
                        </a:spcAft>
                      </a:pPr>
                      <a:r>
                        <a:rPr lang="en-US" sz="2400" dirty="0">
                          <a:effectLst/>
                        </a:rPr>
                        <a:t>Stem and Leaf plot</a:t>
                      </a:r>
                    </a:p>
                    <a:p>
                      <a:pPr marL="0" marR="0">
                        <a:spcBef>
                          <a:spcPts val="0"/>
                        </a:spcBef>
                        <a:spcAft>
                          <a:spcPts val="0"/>
                        </a:spcAft>
                      </a:pPr>
                      <a:r>
                        <a:rPr lang="en-US" sz="2400" dirty="0">
                          <a:effectLst/>
                        </a:rPr>
                        <a:t>Test statistics</a:t>
                      </a:r>
                    </a:p>
                    <a:p>
                      <a:pPr marL="0" marR="0">
                        <a:spcBef>
                          <a:spcPts val="0"/>
                        </a:spcBef>
                        <a:spcAft>
                          <a:spcPts val="0"/>
                        </a:spcAft>
                      </a:pPr>
                      <a:r>
                        <a:rPr lang="en-US" sz="2400" dirty="0">
                          <a:effectLst/>
                        </a:rPr>
                        <a:t>Trimmed mean</a:t>
                      </a:r>
                    </a:p>
                    <a:p>
                      <a:pPr marL="0" marR="0">
                        <a:spcBef>
                          <a:spcPts val="0"/>
                        </a:spcBef>
                        <a:spcAft>
                          <a:spcPts val="0"/>
                        </a:spcAft>
                      </a:pPr>
                      <a:r>
                        <a:rPr lang="en-US" sz="2400" dirty="0">
                          <a:effectLst/>
                        </a:rPr>
                        <a:t> Z -score</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bl>
          </a:graphicData>
        </a:graphic>
      </p:graphicFrame>
      <p:sp>
        <p:nvSpPr>
          <p:cNvPr id="317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1E853F-09A6-4691-BBE5-08C79C5C3898}" type="slidenum">
              <a:rPr lang="en-US" smtClean="0">
                <a:solidFill>
                  <a:srgbClr val="FEFEFE"/>
                </a:solidFill>
              </a:rPr>
              <a:pPr eaLnBrk="1" hangingPunct="1"/>
              <a:t>36</a:t>
            </a:fld>
            <a:endParaRPr lang="en-US">
              <a:solidFill>
                <a:srgbClr val="FEFEFE"/>
              </a:solidFill>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80057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74845" y="230188"/>
            <a:ext cx="6536140" cy="457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Exploring Statistics with SPSS</a:t>
            </a:r>
          </a:p>
        </p:txBody>
      </p:sp>
      <p:sp>
        <p:nvSpPr>
          <p:cNvPr id="3" name="Content Placeholder 2"/>
          <p:cNvSpPr txBox="1">
            <a:spLocks/>
          </p:cNvSpPr>
          <p:nvPr/>
        </p:nvSpPr>
        <p:spPr>
          <a:xfrm>
            <a:off x="1147548" y="1127078"/>
            <a:ext cx="7177585" cy="213473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400" dirty="0"/>
              <a:t>The explore procedure describes data either in summary statistics or graphics. The visual methods convey the information of the data set in a compact and effective way to detect the relationship among the variables, comparing, examining and verifying the relevant assumptions to apply statistical techniques. </a:t>
            </a:r>
          </a:p>
        </p:txBody>
      </p:sp>
      <p:graphicFrame>
        <p:nvGraphicFramePr>
          <p:cNvPr id="5" name="Table 4"/>
          <p:cNvGraphicFramePr>
            <a:graphicFrameLocks noGrp="1"/>
          </p:cNvGraphicFramePr>
          <p:nvPr>
            <p:extLst>
              <p:ext uri="{D42A27DB-BD31-4B8C-83A1-F6EECF244321}">
                <p14:modId xmlns:p14="http://schemas.microsoft.com/office/powerpoint/2010/main" val="2905667142"/>
              </p:ext>
            </p:extLst>
          </p:nvPr>
        </p:nvGraphicFramePr>
        <p:xfrm>
          <a:off x="1174845" y="3701505"/>
          <a:ext cx="7150289" cy="2076069"/>
        </p:xfrm>
        <a:graphic>
          <a:graphicData uri="http://schemas.openxmlformats.org/drawingml/2006/table">
            <a:tbl>
              <a:tblPr firstRow="1" firstCol="1" lastRow="1" lastCol="1" bandRow="1" bandCol="1">
                <a:tableStyleId>{5940675A-B579-460E-94D1-54222C63F5DA}</a:tableStyleId>
              </a:tblPr>
              <a:tblGrid>
                <a:gridCol w="7150289">
                  <a:extLst>
                    <a:ext uri="{9D8B030D-6E8A-4147-A177-3AD203B41FA5}">
                      <a16:colId xmlns:a16="http://schemas.microsoft.com/office/drawing/2014/main" val="20000"/>
                    </a:ext>
                  </a:extLst>
                </a:gridCol>
              </a:tblGrid>
              <a:tr h="126206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5.1. </a:t>
                      </a:r>
                      <a:r>
                        <a:rPr lang="en-US" sz="2400" kern="1200" dirty="0">
                          <a:effectLst/>
                        </a:rPr>
                        <a:t>Use retail.sav » Menu bar » </a:t>
                      </a:r>
                      <a:r>
                        <a:rPr lang="en-US" sz="2400" kern="1200" dirty="0" err="1">
                          <a:effectLst/>
                        </a:rPr>
                        <a:t>analyse</a:t>
                      </a:r>
                      <a:r>
                        <a:rPr lang="en-US" sz="2400" kern="1200" dirty="0">
                          <a:effectLst/>
                        </a:rPr>
                        <a:t> » Descriptive statistics » Explore » Select  Distance » Transfer to the right-handed box labelled as Dependent List » Select Gender » Transfer to the right-handed box labelled as Factor List » Statistics » Descriptive » Click </a:t>
                      </a:r>
                      <a:r>
                        <a:rPr lang="en-US" sz="2400" i="1" kern="1200" dirty="0">
                          <a:effectLst/>
                        </a:rPr>
                        <a:t>OK </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57046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092" y="1770797"/>
            <a:ext cx="3200400" cy="2590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092" y="1770797"/>
            <a:ext cx="3124200" cy="2590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55457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39588" y="165481"/>
            <a:ext cx="7024688" cy="5987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Table 5.1. Explore Statistics</a:t>
            </a:r>
          </a:p>
        </p:txBody>
      </p:sp>
      <p:graphicFrame>
        <p:nvGraphicFramePr>
          <p:cNvPr id="3" name="Content Placeholder 6"/>
          <p:cNvGraphicFramePr>
            <a:graphicFrameLocks/>
          </p:cNvGraphicFramePr>
          <p:nvPr>
            <p:extLst>
              <p:ext uri="{D42A27DB-BD31-4B8C-83A1-F6EECF244321}">
                <p14:modId xmlns:p14="http://schemas.microsoft.com/office/powerpoint/2010/main" val="1080386887"/>
              </p:ext>
            </p:extLst>
          </p:nvPr>
        </p:nvGraphicFramePr>
        <p:xfrm>
          <a:off x="327548" y="1316835"/>
          <a:ext cx="8584439" cy="3925725"/>
        </p:xfrm>
        <a:graphic>
          <a:graphicData uri="http://schemas.openxmlformats.org/drawingml/2006/table">
            <a:tbl>
              <a:tblPr firstRow="1" firstCol="1" bandRow="1">
                <a:tableStyleId>{5940675A-B579-460E-94D1-54222C63F5DA}</a:tableStyleId>
              </a:tblPr>
              <a:tblGrid>
                <a:gridCol w="1587820">
                  <a:extLst>
                    <a:ext uri="{9D8B030D-6E8A-4147-A177-3AD203B41FA5}">
                      <a16:colId xmlns:a16="http://schemas.microsoft.com/office/drawing/2014/main" val="20000"/>
                    </a:ext>
                  </a:extLst>
                </a:gridCol>
                <a:gridCol w="643043">
                  <a:extLst>
                    <a:ext uri="{9D8B030D-6E8A-4147-A177-3AD203B41FA5}">
                      <a16:colId xmlns:a16="http://schemas.microsoft.com/office/drawing/2014/main" val="20001"/>
                    </a:ext>
                  </a:extLst>
                </a:gridCol>
                <a:gridCol w="699573">
                  <a:extLst>
                    <a:ext uri="{9D8B030D-6E8A-4147-A177-3AD203B41FA5}">
                      <a16:colId xmlns:a16="http://schemas.microsoft.com/office/drawing/2014/main" val="20002"/>
                    </a:ext>
                  </a:extLst>
                </a:gridCol>
                <a:gridCol w="1405456">
                  <a:extLst>
                    <a:ext uri="{9D8B030D-6E8A-4147-A177-3AD203B41FA5}">
                      <a16:colId xmlns:a16="http://schemas.microsoft.com/office/drawing/2014/main" val="20003"/>
                    </a:ext>
                  </a:extLst>
                </a:gridCol>
                <a:gridCol w="2351314">
                  <a:extLst>
                    <a:ext uri="{9D8B030D-6E8A-4147-A177-3AD203B41FA5}">
                      <a16:colId xmlns:a16="http://schemas.microsoft.com/office/drawing/2014/main" val="20004"/>
                    </a:ext>
                  </a:extLst>
                </a:gridCol>
                <a:gridCol w="1013049">
                  <a:extLst>
                    <a:ext uri="{9D8B030D-6E8A-4147-A177-3AD203B41FA5}">
                      <a16:colId xmlns:a16="http://schemas.microsoft.com/office/drawing/2014/main" val="20005"/>
                    </a:ext>
                  </a:extLst>
                </a:gridCol>
                <a:gridCol w="884184">
                  <a:extLst>
                    <a:ext uri="{9D8B030D-6E8A-4147-A177-3AD203B41FA5}">
                      <a16:colId xmlns:a16="http://schemas.microsoft.com/office/drawing/2014/main" val="20006"/>
                    </a:ext>
                  </a:extLst>
                </a:gridCol>
              </a:tblGrid>
              <a:tr h="182903">
                <a:tc gridSpan="2">
                  <a:txBody>
                    <a:bodyPr/>
                    <a:lstStyle/>
                    <a:p>
                      <a:pPr marL="0" marR="0" algn="just">
                        <a:spcBef>
                          <a:spcPts val="0"/>
                        </a:spcBef>
                        <a:spcAft>
                          <a:spcPts val="0"/>
                        </a:spcAft>
                      </a:pPr>
                      <a:r>
                        <a:rPr lang="en-US" sz="1900" dirty="0">
                          <a:solidFill>
                            <a:schemeClr val="tx1"/>
                          </a:solidFill>
                          <a:effectLst/>
                        </a:rPr>
                        <a:t>Variable: Distance</a:t>
                      </a:r>
                      <a:endParaRPr lang="en-US" sz="19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just">
                        <a:spcBef>
                          <a:spcPts val="0"/>
                        </a:spcBef>
                        <a:spcAft>
                          <a:spcPts val="0"/>
                        </a:spcAft>
                      </a:pPr>
                      <a:r>
                        <a:rPr lang="en-US" sz="1900" dirty="0">
                          <a:solidFill>
                            <a:schemeClr val="tx1"/>
                          </a:solidFill>
                          <a:effectLst/>
                        </a:rPr>
                        <a:t> </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900" dirty="0">
                          <a:solidFill>
                            <a:schemeClr val="tx1"/>
                          </a:solidFill>
                          <a:effectLst/>
                        </a:rPr>
                        <a:t> </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900" dirty="0">
                          <a:solidFill>
                            <a:schemeClr val="tx1"/>
                          </a:solidFill>
                          <a:effectLst/>
                        </a:rPr>
                        <a:t> </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900" dirty="0">
                          <a:solidFill>
                            <a:schemeClr val="tx1"/>
                          </a:solidFill>
                          <a:effectLst/>
                        </a:rPr>
                        <a:t> </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900" dirty="0">
                          <a:solidFill>
                            <a:schemeClr val="tx1"/>
                          </a:solidFill>
                          <a:effectLst/>
                        </a:rPr>
                        <a:t> </a:t>
                      </a:r>
                      <a:endParaRPr lang="en-US" sz="19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182903">
                <a:tc gridSpan="2">
                  <a:txBody>
                    <a:bodyPr/>
                    <a:lstStyle/>
                    <a:p>
                      <a:pPr marL="0" marR="0" algn="just">
                        <a:spcBef>
                          <a:spcPts val="0"/>
                        </a:spcBef>
                        <a:spcAft>
                          <a:spcPts val="0"/>
                        </a:spcAft>
                      </a:pPr>
                      <a:r>
                        <a:rPr lang="en-US" sz="1900" dirty="0">
                          <a:solidFill>
                            <a:schemeClr val="tx1"/>
                          </a:solidFill>
                          <a:effectLst/>
                        </a:rPr>
                        <a:t>Statistics</a:t>
                      </a:r>
                      <a:endParaRPr lang="en-US" sz="19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900" dirty="0">
                          <a:solidFill>
                            <a:schemeClr val="tx1"/>
                          </a:solidFill>
                          <a:effectLst/>
                        </a:rPr>
                        <a:t>Male</a:t>
                      </a:r>
                      <a:endParaRPr lang="en-US" sz="19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900" dirty="0">
                          <a:solidFill>
                            <a:schemeClr val="tx1"/>
                          </a:solidFill>
                          <a:effectLst/>
                        </a:rPr>
                        <a:t>Female</a:t>
                      </a:r>
                      <a:endParaRPr lang="en-US" sz="19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900" dirty="0">
                          <a:solidFill>
                            <a:schemeClr val="tx1"/>
                          </a:solidFill>
                          <a:effectLst/>
                        </a:rPr>
                        <a:t>Statistics</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Male</a:t>
                      </a:r>
                      <a:endParaRPr lang="en-US" sz="19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900" dirty="0">
                          <a:solidFill>
                            <a:schemeClr val="tx1"/>
                          </a:solidFill>
                          <a:effectLst/>
                        </a:rPr>
                        <a:t>Female</a:t>
                      </a:r>
                      <a:endParaRPr lang="en-US" sz="19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1"/>
                  </a:ext>
                </a:extLst>
              </a:tr>
              <a:tr h="182903">
                <a:tc gridSpan="2">
                  <a:txBody>
                    <a:bodyPr/>
                    <a:lstStyle/>
                    <a:p>
                      <a:pPr marL="0" marR="0" algn="just">
                        <a:spcBef>
                          <a:spcPts val="0"/>
                        </a:spcBef>
                        <a:spcAft>
                          <a:spcPts val="0"/>
                        </a:spcAft>
                      </a:pPr>
                      <a:r>
                        <a:rPr lang="en-US" sz="1900" dirty="0">
                          <a:solidFill>
                            <a:schemeClr val="tx1"/>
                          </a:solidFill>
                          <a:effectLst/>
                        </a:rPr>
                        <a:t>Mean</a:t>
                      </a:r>
                      <a:endParaRPr lang="en-US" sz="19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900" dirty="0">
                          <a:solidFill>
                            <a:schemeClr val="tx1"/>
                          </a:solidFill>
                          <a:effectLst/>
                        </a:rPr>
                        <a:t>6</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lgn="ctr">
                        <a:spcBef>
                          <a:spcPts val="0"/>
                        </a:spcBef>
                        <a:spcAft>
                          <a:spcPts val="0"/>
                        </a:spcAft>
                      </a:pPr>
                      <a:r>
                        <a:rPr lang="en-US" sz="1900" dirty="0">
                          <a:solidFill>
                            <a:schemeClr val="tx1"/>
                          </a:solidFill>
                          <a:effectLst/>
                        </a:rPr>
                        <a:t>5.5</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lgn="just">
                        <a:spcBef>
                          <a:spcPts val="0"/>
                        </a:spcBef>
                        <a:spcAft>
                          <a:spcPts val="0"/>
                        </a:spcAft>
                      </a:pPr>
                      <a:r>
                        <a:rPr lang="en-US" sz="1900" dirty="0">
                          <a:solidFill>
                            <a:schemeClr val="tx1"/>
                          </a:solidFill>
                          <a:effectLst/>
                        </a:rPr>
                        <a:t>Range</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9</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10</a:t>
                      </a:r>
                      <a:endParaRPr lang="en-US" sz="19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182903">
                <a:tc rowSpan="2">
                  <a:txBody>
                    <a:bodyPr/>
                    <a:lstStyle/>
                    <a:p>
                      <a:pPr marL="0" marR="0" algn="just">
                        <a:spcBef>
                          <a:spcPts val="0"/>
                        </a:spcBef>
                        <a:spcAft>
                          <a:spcPts val="0"/>
                        </a:spcAft>
                      </a:pPr>
                      <a:r>
                        <a:rPr lang="en-US" sz="1900" dirty="0">
                          <a:solidFill>
                            <a:schemeClr val="tx1"/>
                          </a:solidFill>
                          <a:effectLst/>
                        </a:rPr>
                        <a:t>95% CI for mean</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900" dirty="0">
                          <a:solidFill>
                            <a:schemeClr val="tx1"/>
                          </a:solidFill>
                          <a:effectLst/>
                        </a:rPr>
                        <a:t>L.B.</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5.44</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lgn="ctr">
                        <a:spcBef>
                          <a:spcPts val="0"/>
                        </a:spcBef>
                        <a:spcAft>
                          <a:spcPts val="0"/>
                        </a:spcAft>
                      </a:pPr>
                      <a:r>
                        <a:rPr lang="en-US" sz="1900" dirty="0">
                          <a:solidFill>
                            <a:schemeClr val="tx1"/>
                          </a:solidFill>
                          <a:effectLst/>
                        </a:rPr>
                        <a:t>4.83</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1900" dirty="0">
                          <a:solidFill>
                            <a:schemeClr val="tx1"/>
                          </a:solidFill>
                          <a:effectLst/>
                        </a:rPr>
                        <a:t>Interquartile range</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3</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3</a:t>
                      </a:r>
                      <a:endParaRPr lang="en-US" sz="19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451005">
                <a:tc vMerge="1">
                  <a:txBody>
                    <a:bodyPr/>
                    <a:lstStyle/>
                    <a:p>
                      <a:endParaRPr lang="en-US"/>
                    </a:p>
                  </a:txBody>
                  <a:tcPr/>
                </a:tc>
                <a:tc>
                  <a:txBody>
                    <a:bodyPr/>
                    <a:lstStyle/>
                    <a:p>
                      <a:pPr marL="0" marR="0">
                        <a:spcBef>
                          <a:spcPts val="0"/>
                        </a:spcBef>
                        <a:spcAft>
                          <a:spcPts val="0"/>
                        </a:spcAft>
                      </a:pPr>
                      <a:r>
                        <a:rPr lang="en-US" sz="1900" dirty="0">
                          <a:solidFill>
                            <a:schemeClr val="tx1"/>
                          </a:solidFill>
                          <a:effectLst/>
                        </a:rPr>
                        <a:t>U.B.</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6.55</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lgn="ctr">
                        <a:spcBef>
                          <a:spcPts val="0"/>
                        </a:spcBef>
                        <a:spcAft>
                          <a:spcPts val="0"/>
                        </a:spcAft>
                      </a:pPr>
                      <a:r>
                        <a:rPr lang="en-US" sz="1900" dirty="0">
                          <a:solidFill>
                            <a:schemeClr val="tx1"/>
                          </a:solidFill>
                          <a:effectLst/>
                        </a:rPr>
                        <a:t>6.18</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1900" dirty="0">
                          <a:solidFill>
                            <a:schemeClr val="tx1"/>
                          </a:solidFill>
                          <a:effectLst/>
                        </a:rPr>
                        <a:t>Skewness</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0.425</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0.347</a:t>
                      </a:r>
                      <a:endParaRPr lang="en-US" sz="19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365805">
                <a:tc>
                  <a:txBody>
                    <a:bodyPr/>
                    <a:lstStyle/>
                    <a:p>
                      <a:pPr marL="0" marR="0">
                        <a:spcBef>
                          <a:spcPts val="0"/>
                        </a:spcBef>
                        <a:spcAft>
                          <a:spcPts val="0"/>
                        </a:spcAft>
                      </a:pPr>
                      <a:r>
                        <a:rPr lang="en-US" sz="1900" dirty="0">
                          <a:solidFill>
                            <a:schemeClr val="tx1"/>
                          </a:solidFill>
                          <a:effectLst/>
                        </a:rPr>
                        <a:t>5% trimmed mean</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900" dirty="0">
                          <a:solidFill>
                            <a:schemeClr val="tx1"/>
                          </a:solidFill>
                          <a:effectLst/>
                        </a:rPr>
                        <a:t> </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5.95</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lgn="ctr">
                        <a:spcBef>
                          <a:spcPts val="0"/>
                        </a:spcBef>
                        <a:spcAft>
                          <a:spcPts val="0"/>
                        </a:spcAft>
                      </a:pPr>
                      <a:r>
                        <a:rPr lang="en-US" sz="1900" dirty="0">
                          <a:solidFill>
                            <a:schemeClr val="tx1"/>
                          </a:solidFill>
                          <a:effectLst/>
                        </a:rPr>
                        <a:t>5.45</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1900" dirty="0">
                          <a:solidFill>
                            <a:schemeClr val="tx1"/>
                          </a:solidFill>
                          <a:effectLst/>
                        </a:rPr>
                        <a:t>Kurtosis</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-0.851</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0.011</a:t>
                      </a:r>
                      <a:endParaRPr lang="en-US" sz="19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r h="365805">
                <a:tc>
                  <a:txBody>
                    <a:bodyPr/>
                    <a:lstStyle/>
                    <a:p>
                      <a:pPr marL="0" marR="0">
                        <a:spcBef>
                          <a:spcPts val="0"/>
                        </a:spcBef>
                        <a:spcAft>
                          <a:spcPts val="0"/>
                        </a:spcAft>
                      </a:pPr>
                      <a:r>
                        <a:rPr lang="en-US" sz="1900" dirty="0">
                          <a:solidFill>
                            <a:schemeClr val="tx1"/>
                          </a:solidFill>
                          <a:effectLst/>
                        </a:rPr>
                        <a:t>Median</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900" dirty="0">
                          <a:solidFill>
                            <a:schemeClr val="tx1"/>
                          </a:solidFill>
                          <a:effectLst/>
                        </a:rPr>
                        <a:t> </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5</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lgn="ctr">
                        <a:spcBef>
                          <a:spcPts val="0"/>
                        </a:spcBef>
                        <a:spcAft>
                          <a:spcPts val="0"/>
                        </a:spcAft>
                      </a:pPr>
                      <a:r>
                        <a:rPr lang="en-US" sz="1900" dirty="0">
                          <a:solidFill>
                            <a:schemeClr val="tx1"/>
                          </a:solidFill>
                          <a:effectLst/>
                        </a:rPr>
                        <a:t>5</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1900" dirty="0">
                          <a:solidFill>
                            <a:schemeClr val="tx1"/>
                          </a:solidFill>
                          <a:effectLst/>
                        </a:rPr>
                        <a:t>Standard error of mean</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0.277</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0.335</a:t>
                      </a:r>
                      <a:endParaRPr lang="en-US" sz="19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6"/>
                  </a:ext>
                </a:extLst>
              </a:tr>
              <a:tr h="365805">
                <a:tc>
                  <a:txBody>
                    <a:bodyPr/>
                    <a:lstStyle/>
                    <a:p>
                      <a:pPr marL="0" marR="0">
                        <a:spcBef>
                          <a:spcPts val="0"/>
                        </a:spcBef>
                        <a:spcAft>
                          <a:spcPts val="0"/>
                        </a:spcAft>
                      </a:pPr>
                      <a:r>
                        <a:rPr lang="en-US" sz="1900" dirty="0">
                          <a:solidFill>
                            <a:schemeClr val="tx1"/>
                          </a:solidFill>
                          <a:effectLst/>
                        </a:rPr>
                        <a:t>Variance</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900" dirty="0">
                          <a:solidFill>
                            <a:schemeClr val="tx1"/>
                          </a:solidFill>
                          <a:effectLst/>
                        </a:rPr>
                        <a:t> </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5.78</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lgn="ctr">
                        <a:spcBef>
                          <a:spcPts val="0"/>
                        </a:spcBef>
                        <a:spcAft>
                          <a:spcPts val="0"/>
                        </a:spcAft>
                      </a:pPr>
                      <a:r>
                        <a:rPr lang="en-US" sz="1900" dirty="0">
                          <a:solidFill>
                            <a:schemeClr val="tx1"/>
                          </a:solidFill>
                          <a:effectLst/>
                        </a:rPr>
                        <a:t>5.07</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1900" dirty="0">
                          <a:solidFill>
                            <a:schemeClr val="tx1"/>
                          </a:solidFill>
                          <a:effectLst/>
                        </a:rPr>
                        <a:t>Standard error of skewness</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0.277</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0.354</a:t>
                      </a:r>
                      <a:endParaRPr lang="en-US" sz="19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7"/>
                  </a:ext>
                </a:extLst>
              </a:tr>
              <a:tr h="365805">
                <a:tc>
                  <a:txBody>
                    <a:bodyPr/>
                    <a:lstStyle/>
                    <a:p>
                      <a:pPr marL="0" marR="0">
                        <a:spcBef>
                          <a:spcPts val="0"/>
                        </a:spcBef>
                        <a:spcAft>
                          <a:spcPts val="0"/>
                        </a:spcAft>
                      </a:pPr>
                      <a:r>
                        <a:rPr lang="en-US" sz="1900" dirty="0">
                          <a:solidFill>
                            <a:schemeClr val="tx1"/>
                          </a:solidFill>
                          <a:effectLst/>
                        </a:rPr>
                        <a:t>Standard deviation</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900" dirty="0">
                          <a:solidFill>
                            <a:schemeClr val="tx1"/>
                          </a:solidFill>
                          <a:effectLst/>
                        </a:rPr>
                        <a:t> </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2.40</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lgn="ctr">
                        <a:spcBef>
                          <a:spcPts val="0"/>
                        </a:spcBef>
                        <a:spcAft>
                          <a:spcPts val="0"/>
                        </a:spcAft>
                      </a:pPr>
                      <a:r>
                        <a:rPr lang="en-US" sz="1900" dirty="0">
                          <a:solidFill>
                            <a:schemeClr val="tx1"/>
                          </a:solidFill>
                          <a:effectLst/>
                        </a:rPr>
                        <a:t>2.25</a:t>
                      </a:r>
                      <a:endParaRPr lang="en-US" sz="19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1900" dirty="0">
                          <a:solidFill>
                            <a:schemeClr val="tx1"/>
                          </a:solidFill>
                          <a:effectLst/>
                        </a:rPr>
                        <a:t>Standard error of kurtosis</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0.548</a:t>
                      </a:r>
                      <a:endParaRPr lang="en-US" sz="19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900" dirty="0">
                          <a:solidFill>
                            <a:schemeClr val="tx1"/>
                          </a:solidFill>
                          <a:effectLst/>
                        </a:rPr>
                        <a:t>0.695</a:t>
                      </a:r>
                      <a:endParaRPr lang="en-US" sz="19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5" name="Rectangle 8"/>
          <p:cNvSpPr>
            <a:spLocks noChangeArrowheads="1"/>
          </p:cNvSpPr>
          <p:nvPr/>
        </p:nvSpPr>
        <p:spPr bwMode="auto">
          <a:xfrm>
            <a:off x="327548" y="5294802"/>
            <a:ext cx="5576335" cy="461665"/>
          </a:xfrm>
          <a:prstGeom prst="rect">
            <a:avLst/>
          </a:prstGeom>
          <a:noFill/>
          <a:ln>
            <a:noFill/>
          </a:ln>
        </p:spPr>
        <p:txBody>
          <a:bodyPr wrap="none">
            <a:spAutoFit/>
          </a:bodyPr>
          <a:lstStyle/>
          <a:p>
            <a:pPr eaLnBrk="1" hangingPunct="1">
              <a:defRPr/>
            </a:pPr>
            <a:r>
              <a:rPr lang="en-US" sz="2400" dirty="0">
                <a:latin typeface="+mn-lt"/>
              </a:rPr>
              <a:t>Notes: LB: Lower Bound; UB: Upper Bound.</a:t>
            </a: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6768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1572904" y="1593292"/>
            <a:ext cx="4350806" cy="461665"/>
          </a:xfrm>
          <a:prstGeom prst="rect">
            <a:avLst/>
          </a:prstGeom>
          <a:noFill/>
          <a:ln>
            <a:noFill/>
          </a:ln>
        </p:spPr>
        <p:txBody>
          <a:bodyPr wrap="none">
            <a:spAutoFit/>
          </a:bodyPr>
          <a:lstStyle/>
          <a:p>
            <a:pPr eaLnBrk="1" hangingPunct="1">
              <a:defRPr/>
            </a:pPr>
            <a:r>
              <a:rPr lang="en-US" sz="2400" dirty="0">
                <a:latin typeface="+mn-lt"/>
              </a:rPr>
              <a:t>Explore Statistics for Sample Data</a:t>
            </a:r>
          </a:p>
        </p:txBody>
      </p:sp>
      <p:graphicFrame>
        <p:nvGraphicFramePr>
          <p:cNvPr id="7" name="Table 6"/>
          <p:cNvGraphicFramePr>
            <a:graphicFrameLocks noGrp="1"/>
          </p:cNvGraphicFramePr>
          <p:nvPr>
            <p:extLst>
              <p:ext uri="{D42A27DB-BD31-4B8C-83A1-F6EECF244321}">
                <p14:modId xmlns:p14="http://schemas.microsoft.com/office/powerpoint/2010/main" val="3195168251"/>
              </p:ext>
            </p:extLst>
          </p:nvPr>
        </p:nvGraphicFramePr>
        <p:xfrm>
          <a:off x="1687608" y="2579427"/>
          <a:ext cx="6421437" cy="1655445"/>
        </p:xfrm>
        <a:graphic>
          <a:graphicData uri="http://schemas.openxmlformats.org/drawingml/2006/table">
            <a:tbl>
              <a:tblPr firstRow="1" firstCol="1" lastRow="1" lastCol="1" bandRow="1" bandCol="1">
                <a:tableStyleId>{5940675A-B579-460E-94D1-54222C63F5DA}</a:tableStyleId>
              </a:tblPr>
              <a:tblGrid>
                <a:gridCol w="6421437">
                  <a:extLst>
                    <a:ext uri="{9D8B030D-6E8A-4147-A177-3AD203B41FA5}">
                      <a16:colId xmlns:a16="http://schemas.microsoft.com/office/drawing/2014/main" val="20000"/>
                    </a:ext>
                  </a:extLst>
                </a:gridCol>
              </a:tblGrid>
              <a:tr h="151765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5.2. </a:t>
                      </a:r>
                      <a:r>
                        <a:rPr lang="en-US" sz="2400" kern="1200" dirty="0">
                          <a:effectLst/>
                        </a:rPr>
                        <a:t>Use retail.sav » Menu Bar » </a:t>
                      </a:r>
                      <a:r>
                        <a:rPr lang="en-US" sz="2400" kern="1200" dirty="0" err="1">
                          <a:effectLst/>
                        </a:rPr>
                        <a:t>analyse</a:t>
                      </a:r>
                      <a:r>
                        <a:rPr lang="en-US" sz="2400" kern="1200" dirty="0">
                          <a:effectLst/>
                        </a:rPr>
                        <a:t> » Descriptive statistics » Explore » Select  Distance » Transfer to Right-handed box labelled as Dependent List » Click </a:t>
                      </a:r>
                      <a:r>
                        <a:rPr lang="en-US" sz="2400" i="1" kern="1200" dirty="0">
                          <a:effectLst/>
                        </a:rPr>
                        <a:t>OK </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1668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6"/>
          <p:cNvGraphicFramePr>
            <a:graphicFrameLocks/>
          </p:cNvGraphicFramePr>
          <p:nvPr>
            <p:extLst>
              <p:ext uri="{D42A27DB-BD31-4B8C-83A1-F6EECF244321}">
                <p14:modId xmlns:p14="http://schemas.microsoft.com/office/powerpoint/2010/main" val="1743614424"/>
              </p:ext>
            </p:extLst>
          </p:nvPr>
        </p:nvGraphicFramePr>
        <p:xfrm>
          <a:off x="430444" y="1312507"/>
          <a:ext cx="8215949" cy="4145182"/>
        </p:xfrm>
        <a:graphic>
          <a:graphicData uri="http://schemas.openxmlformats.org/drawingml/2006/table">
            <a:tbl>
              <a:tblPr firstRow="1" firstCol="1" bandRow="1">
                <a:tableStyleId>{5940675A-B579-460E-94D1-54222C63F5DA}</a:tableStyleId>
              </a:tblPr>
              <a:tblGrid>
                <a:gridCol w="1855214">
                  <a:extLst>
                    <a:ext uri="{9D8B030D-6E8A-4147-A177-3AD203B41FA5}">
                      <a16:colId xmlns:a16="http://schemas.microsoft.com/office/drawing/2014/main" val="20000"/>
                    </a:ext>
                  </a:extLst>
                </a:gridCol>
                <a:gridCol w="744769">
                  <a:extLst>
                    <a:ext uri="{9D8B030D-6E8A-4147-A177-3AD203B41FA5}">
                      <a16:colId xmlns:a16="http://schemas.microsoft.com/office/drawing/2014/main" val="20001"/>
                    </a:ext>
                  </a:extLst>
                </a:gridCol>
                <a:gridCol w="1234992">
                  <a:extLst>
                    <a:ext uri="{9D8B030D-6E8A-4147-A177-3AD203B41FA5}">
                      <a16:colId xmlns:a16="http://schemas.microsoft.com/office/drawing/2014/main" val="20002"/>
                    </a:ext>
                  </a:extLst>
                </a:gridCol>
                <a:gridCol w="3548979">
                  <a:extLst>
                    <a:ext uri="{9D8B030D-6E8A-4147-A177-3AD203B41FA5}">
                      <a16:colId xmlns:a16="http://schemas.microsoft.com/office/drawing/2014/main" val="20003"/>
                    </a:ext>
                  </a:extLst>
                </a:gridCol>
                <a:gridCol w="831995">
                  <a:extLst>
                    <a:ext uri="{9D8B030D-6E8A-4147-A177-3AD203B41FA5}">
                      <a16:colId xmlns:a16="http://schemas.microsoft.com/office/drawing/2014/main" val="20004"/>
                    </a:ext>
                  </a:extLst>
                </a:gridCol>
              </a:tblGrid>
              <a:tr h="213336">
                <a:tc gridSpan="5">
                  <a:txBody>
                    <a:bodyPr/>
                    <a:lstStyle/>
                    <a:p>
                      <a:pPr marL="0" marR="0" algn="just">
                        <a:spcBef>
                          <a:spcPts val="0"/>
                        </a:spcBef>
                        <a:spcAft>
                          <a:spcPts val="0"/>
                        </a:spcAft>
                      </a:pPr>
                      <a:r>
                        <a:rPr lang="en-US" sz="2400" dirty="0">
                          <a:solidFill>
                            <a:schemeClr val="tx1"/>
                          </a:solidFill>
                          <a:effectLst/>
                        </a:rPr>
                        <a:t>Variable: Distance</a:t>
                      </a:r>
                      <a:endParaRPr lang="en-US" sz="24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36">
                <a:tc gridSpan="2">
                  <a:txBody>
                    <a:bodyPr/>
                    <a:lstStyle/>
                    <a:p>
                      <a:pPr marL="0" marR="0" algn="just">
                        <a:spcBef>
                          <a:spcPts val="0"/>
                        </a:spcBef>
                        <a:spcAft>
                          <a:spcPts val="0"/>
                        </a:spcAft>
                      </a:pPr>
                      <a:r>
                        <a:rPr lang="en-US" sz="2400" dirty="0">
                          <a:solidFill>
                            <a:schemeClr val="tx1"/>
                          </a:solidFill>
                          <a:effectLst/>
                        </a:rPr>
                        <a:t>Statistics</a:t>
                      </a:r>
                      <a:endParaRPr lang="en-US" sz="24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2400" dirty="0">
                          <a:solidFill>
                            <a:schemeClr val="tx1"/>
                          </a:solidFill>
                          <a:effectLst/>
                        </a:rPr>
                        <a:t>Statistics</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1"/>
                  </a:ext>
                </a:extLst>
              </a:tr>
              <a:tr h="213336">
                <a:tc gridSpan="2">
                  <a:txBody>
                    <a:bodyPr/>
                    <a:lstStyle/>
                    <a:p>
                      <a:pPr marL="0" marR="0" algn="just">
                        <a:spcBef>
                          <a:spcPts val="0"/>
                        </a:spcBef>
                        <a:spcAft>
                          <a:spcPts val="0"/>
                        </a:spcAft>
                      </a:pPr>
                      <a:r>
                        <a:rPr lang="en-US" sz="2400" dirty="0">
                          <a:solidFill>
                            <a:schemeClr val="tx1"/>
                          </a:solidFill>
                          <a:effectLst/>
                        </a:rPr>
                        <a:t>Mean</a:t>
                      </a:r>
                      <a:endParaRPr lang="en-US" sz="24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2400" dirty="0">
                          <a:solidFill>
                            <a:schemeClr val="tx1"/>
                          </a:solidFill>
                          <a:effectLst/>
                        </a:rPr>
                        <a:t>5.8</a:t>
                      </a:r>
                      <a:endParaRPr lang="en-US" sz="2400" dirty="0">
                        <a:solidFill>
                          <a:schemeClr val="tx1"/>
                        </a:solidFill>
                        <a:effectLst/>
                        <a:latin typeface="Arial"/>
                        <a:ea typeface="Times New Roman"/>
                        <a:cs typeface="Times New Roman"/>
                      </a:endParaRPr>
                    </a:p>
                  </a:txBody>
                  <a:tcPr marL="68580" marR="68580" marT="0" marB="0" anchor="ctr"/>
                </a:tc>
                <a:tc>
                  <a:txBody>
                    <a:bodyPr/>
                    <a:lstStyle/>
                    <a:p>
                      <a:pPr marL="0" marR="0" algn="just">
                        <a:spcBef>
                          <a:spcPts val="0"/>
                        </a:spcBef>
                        <a:spcAft>
                          <a:spcPts val="0"/>
                        </a:spcAft>
                      </a:pPr>
                      <a:r>
                        <a:rPr lang="en-US" sz="2400" dirty="0">
                          <a:solidFill>
                            <a:schemeClr val="tx1"/>
                          </a:solidFill>
                          <a:effectLst/>
                        </a:rPr>
                        <a:t>Range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10</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213336">
                <a:tc rowSpan="2">
                  <a:txBody>
                    <a:bodyPr/>
                    <a:lstStyle/>
                    <a:p>
                      <a:pPr marL="0" marR="0" algn="just">
                        <a:spcBef>
                          <a:spcPts val="0"/>
                        </a:spcBef>
                        <a:spcAft>
                          <a:spcPts val="0"/>
                        </a:spcAft>
                      </a:pPr>
                      <a:r>
                        <a:rPr lang="en-US" sz="2400" dirty="0">
                          <a:solidFill>
                            <a:schemeClr val="tx1"/>
                          </a:solidFill>
                          <a:effectLst/>
                        </a:rPr>
                        <a:t>95% CI for mean</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2400" dirty="0">
                          <a:solidFill>
                            <a:schemeClr val="tx1"/>
                          </a:solidFill>
                          <a:effectLst/>
                        </a:rPr>
                        <a:t>LB</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5.3</a:t>
                      </a:r>
                      <a:endParaRPr lang="en-US" sz="24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2400" dirty="0">
                          <a:solidFill>
                            <a:schemeClr val="tx1"/>
                          </a:solidFill>
                          <a:effectLst/>
                        </a:rPr>
                        <a:t>Interquartile range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3</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213336">
                <a:tc vMerge="1">
                  <a:txBody>
                    <a:bodyPr/>
                    <a:lstStyle/>
                    <a:p>
                      <a:endParaRPr lang="en-US"/>
                    </a:p>
                  </a:txBody>
                  <a:tcPr/>
                </a:tc>
                <a:tc>
                  <a:txBody>
                    <a:bodyPr/>
                    <a:lstStyle/>
                    <a:p>
                      <a:pPr marL="0" marR="0">
                        <a:spcBef>
                          <a:spcPts val="0"/>
                        </a:spcBef>
                        <a:spcAft>
                          <a:spcPts val="0"/>
                        </a:spcAft>
                      </a:pPr>
                      <a:r>
                        <a:rPr lang="en-US" sz="2400" dirty="0">
                          <a:solidFill>
                            <a:schemeClr val="tx1"/>
                          </a:solidFill>
                          <a:effectLst/>
                        </a:rPr>
                        <a:t>UB</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6.2</a:t>
                      </a:r>
                      <a:endParaRPr lang="en-US" sz="24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2400" dirty="0">
                          <a:solidFill>
                            <a:schemeClr val="tx1"/>
                          </a:solidFill>
                          <a:effectLst/>
                        </a:rPr>
                        <a:t>Skewness</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0.4</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426671">
                <a:tc>
                  <a:txBody>
                    <a:bodyPr/>
                    <a:lstStyle/>
                    <a:p>
                      <a:pPr marL="0" marR="0">
                        <a:spcBef>
                          <a:spcPts val="0"/>
                        </a:spcBef>
                        <a:spcAft>
                          <a:spcPts val="0"/>
                        </a:spcAft>
                      </a:pPr>
                      <a:r>
                        <a:rPr lang="en-US" sz="2400" dirty="0">
                          <a:solidFill>
                            <a:schemeClr val="tx1"/>
                          </a:solidFill>
                          <a:effectLst/>
                        </a:rPr>
                        <a:t>5% trimmed mean</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5.7</a:t>
                      </a:r>
                      <a:endParaRPr lang="en-US" sz="24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2400" dirty="0">
                          <a:solidFill>
                            <a:schemeClr val="tx1"/>
                          </a:solidFill>
                          <a:effectLst/>
                        </a:rPr>
                        <a:t>Kurtosis</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−0.5</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r h="426671">
                <a:tc>
                  <a:txBody>
                    <a:bodyPr/>
                    <a:lstStyle/>
                    <a:p>
                      <a:pPr marL="0" marR="0">
                        <a:spcBef>
                          <a:spcPts val="0"/>
                        </a:spcBef>
                        <a:spcAft>
                          <a:spcPts val="0"/>
                        </a:spcAft>
                      </a:pPr>
                      <a:r>
                        <a:rPr lang="en-US" sz="2400" dirty="0">
                          <a:solidFill>
                            <a:schemeClr val="tx1"/>
                          </a:solidFill>
                          <a:effectLst/>
                        </a:rPr>
                        <a:t>Median</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5.0</a:t>
                      </a:r>
                      <a:endParaRPr lang="en-US" sz="24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2400" dirty="0">
                          <a:solidFill>
                            <a:schemeClr val="tx1"/>
                          </a:solidFill>
                          <a:effectLst/>
                        </a:rPr>
                        <a:t>Standard error of mean</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0.21</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6"/>
                  </a:ext>
                </a:extLst>
              </a:tr>
              <a:tr h="426671">
                <a:tc>
                  <a:txBody>
                    <a:bodyPr/>
                    <a:lstStyle/>
                    <a:p>
                      <a:pPr marL="0" marR="0">
                        <a:spcBef>
                          <a:spcPts val="0"/>
                        </a:spcBef>
                        <a:spcAft>
                          <a:spcPts val="0"/>
                        </a:spcAft>
                      </a:pPr>
                      <a:r>
                        <a:rPr lang="en-US" sz="2400" dirty="0">
                          <a:solidFill>
                            <a:schemeClr val="tx1"/>
                          </a:solidFill>
                          <a:effectLst/>
                        </a:rPr>
                        <a:t>Variance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5.5</a:t>
                      </a:r>
                      <a:endParaRPr lang="en-US" sz="24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2400" dirty="0">
                          <a:solidFill>
                            <a:schemeClr val="tx1"/>
                          </a:solidFill>
                          <a:effectLst/>
                        </a:rPr>
                        <a:t>Standard error of skewness</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0.22</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7"/>
                  </a:ext>
                </a:extLst>
              </a:tr>
              <a:tr h="426671">
                <a:tc>
                  <a:txBody>
                    <a:bodyPr/>
                    <a:lstStyle/>
                    <a:p>
                      <a:pPr marL="0" marR="0">
                        <a:spcBef>
                          <a:spcPts val="0"/>
                        </a:spcBef>
                        <a:spcAft>
                          <a:spcPts val="0"/>
                        </a:spcAft>
                      </a:pPr>
                      <a:r>
                        <a:rPr lang="en-US" sz="2400" dirty="0">
                          <a:solidFill>
                            <a:schemeClr val="tx1"/>
                          </a:solidFill>
                          <a:effectLst/>
                        </a:rPr>
                        <a:t>Standard deviation</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2.3</a:t>
                      </a:r>
                      <a:endParaRPr lang="en-US" sz="2400" dirty="0">
                        <a:solidFill>
                          <a:schemeClr val="tx1"/>
                        </a:solidFill>
                        <a:effectLst/>
                        <a:latin typeface="Arial"/>
                        <a:ea typeface="Times New Roman"/>
                        <a:cs typeface="Times New Roman"/>
                      </a:endParaRPr>
                    </a:p>
                  </a:txBody>
                  <a:tcPr marL="68580" marR="68580" marT="0" marB="0" anchor="ctr"/>
                </a:tc>
                <a:tc>
                  <a:txBody>
                    <a:bodyPr/>
                    <a:lstStyle/>
                    <a:p>
                      <a:pPr marL="0" marR="0">
                        <a:spcBef>
                          <a:spcPts val="0"/>
                        </a:spcBef>
                        <a:spcAft>
                          <a:spcPts val="0"/>
                        </a:spcAft>
                      </a:pPr>
                      <a:r>
                        <a:rPr lang="en-US" sz="2400" dirty="0">
                          <a:solidFill>
                            <a:schemeClr val="tx1"/>
                          </a:solidFill>
                          <a:effectLst/>
                        </a:rPr>
                        <a:t>Standard error of kurtosis</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0.43</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5" name="Rectangle 1"/>
          <p:cNvSpPr>
            <a:spLocks noChangeArrowheads="1"/>
          </p:cNvSpPr>
          <p:nvPr/>
        </p:nvSpPr>
        <p:spPr bwMode="auto">
          <a:xfrm>
            <a:off x="1116842" y="153790"/>
            <a:ext cx="6843155" cy="615553"/>
          </a:xfrm>
          <a:prstGeom prst="rect">
            <a:avLst/>
          </a:prstGeom>
          <a:noFill/>
          <a:ln>
            <a:noFill/>
          </a:ln>
          <a:effectLst/>
        </p:spPr>
        <p:txBody>
          <a:bodyPr wrap="none" anchor="ctr">
            <a:spAutoFit/>
          </a:bodyPr>
          <a:lstStyle/>
          <a:p>
            <a:pPr algn="ctr">
              <a:defRPr/>
            </a:pPr>
            <a:r>
              <a:rPr lang="en-US" sz="3400" b="1" dirty="0">
                <a:latin typeface="+mn-lt"/>
                <a:ea typeface="Calibri" pitchFamily="34" charset="0"/>
                <a:cs typeface="Times New Roman" pitchFamily="18" charset="0"/>
              </a:rPr>
              <a:t>Table 5.2. Explore Statistics: </a:t>
            </a:r>
            <a:r>
              <a:rPr lang="en-US" sz="3400" b="1" i="1" dirty="0">
                <a:latin typeface="+mn-lt"/>
                <a:ea typeface="Calibri" pitchFamily="34" charset="0"/>
                <a:cs typeface="Times New Roman" pitchFamily="18" charset="0"/>
              </a:rPr>
              <a:t>Distance</a:t>
            </a:r>
            <a:endParaRPr lang="en-US" sz="3400" b="1" dirty="0">
              <a:latin typeface="+mn-lt"/>
              <a:ea typeface="Calibri" pitchFamily="34" charset="0"/>
              <a:cs typeface="Times New Roman" pitchFamily="18" charset="0"/>
            </a:endParaRPr>
          </a:p>
        </p:txBody>
      </p:sp>
      <p:sp>
        <p:nvSpPr>
          <p:cNvPr id="6" name="Rectangle 8"/>
          <p:cNvSpPr>
            <a:spLocks noChangeArrowheads="1"/>
          </p:cNvSpPr>
          <p:nvPr/>
        </p:nvSpPr>
        <p:spPr bwMode="auto">
          <a:xfrm>
            <a:off x="430444" y="5567159"/>
            <a:ext cx="5576335" cy="461665"/>
          </a:xfrm>
          <a:prstGeom prst="rect">
            <a:avLst/>
          </a:prstGeom>
          <a:noFill/>
          <a:ln>
            <a:noFill/>
          </a:ln>
        </p:spPr>
        <p:txBody>
          <a:bodyPr wrap="none">
            <a:spAutoFit/>
          </a:bodyPr>
          <a:lstStyle/>
          <a:p>
            <a:pPr eaLnBrk="1" hangingPunct="1">
              <a:defRPr/>
            </a:pPr>
            <a:r>
              <a:rPr lang="en-US" sz="2400" dirty="0">
                <a:latin typeface="+mn-lt"/>
              </a:rPr>
              <a:t>Notes: LB: Lower Bound; UB: Upper Bound.</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1673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13596" y="165026"/>
            <a:ext cx="7024688" cy="5992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Estimating Population Parameter</a:t>
            </a:r>
          </a:p>
        </p:txBody>
      </p:sp>
      <p:sp>
        <p:nvSpPr>
          <p:cNvPr id="3" name="Content Placeholder 2"/>
          <p:cNvSpPr txBox="1">
            <a:spLocks noRot="1" noChangeAspect="1" noMove="1" noResize="1" noEditPoints="1" noAdjustHandles="1" noChangeArrowheads="1" noChangeShapeType="1" noTextEdit="1"/>
          </p:cNvSpPr>
          <p:nvPr/>
        </p:nvSpPr>
        <p:spPr>
          <a:xfrm>
            <a:off x="685800" y="990600"/>
            <a:ext cx="7543800" cy="3508375"/>
          </a:xfrm>
          <a:prstGeom prst="rect">
            <a:avLst/>
          </a:prstGeom>
          <a:blipFill rotWithShape="1">
            <a:blip r:embed="rId2"/>
            <a:stretch>
              <a:fillRect t="-870" r="-1698"/>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defRPr/>
            </a:pPr>
            <a:r>
              <a:rPr lang="en-GB" dirty="0"/>
              <a:t> </a:t>
            </a: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12799188"/>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353</TotalTime>
  <Words>2763</Words>
  <Application>Microsoft Office PowerPoint</Application>
  <PresentationFormat>On-screen Show (4:3)</PresentationFormat>
  <Paragraphs>488</Paragraphs>
  <Slides>36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36</vt:i4>
      </vt:variant>
    </vt:vector>
  </HeadingPairs>
  <TitlesOfParts>
    <vt:vector size="43" baseType="lpstr">
      <vt:lpstr>Arial</vt:lpstr>
      <vt:lpstr>Calibri</vt:lpstr>
      <vt:lpstr>Calibri Light</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117</cp:revision>
  <dcterms:created xsi:type="dcterms:W3CDTF">2016-03-11T09:55:25Z</dcterms:created>
  <dcterms:modified xsi:type="dcterms:W3CDTF">2020-12-08T10:16:33Z</dcterms:modified>
</cp:coreProperties>
</file>