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 id="2147483709" r:id="rId3"/>
  </p:sldMasterIdLst>
  <p:notesMasterIdLst>
    <p:notesMasterId r:id="rId35"/>
  </p:notesMasterIdLst>
  <p:handoutMasterIdLst>
    <p:handoutMasterId r:id="rId36"/>
  </p:handoutMasterIdLst>
  <p:sldIdLst>
    <p:sldId id="259" r:id="rId4"/>
    <p:sldId id="260" r:id="rId5"/>
    <p:sldId id="261" r:id="rId6"/>
    <p:sldId id="262" r:id="rId7"/>
    <p:sldId id="266" r:id="rId8"/>
    <p:sldId id="267" r:id="rId9"/>
    <p:sldId id="265" r:id="rId10"/>
    <p:sldId id="264" r:id="rId11"/>
    <p:sldId id="268" r:id="rId12"/>
    <p:sldId id="269" r:id="rId13"/>
    <p:sldId id="263" r:id="rId14"/>
    <p:sldId id="271" r:id="rId15"/>
    <p:sldId id="272" r:id="rId16"/>
    <p:sldId id="270" r:id="rId17"/>
    <p:sldId id="274" r:id="rId18"/>
    <p:sldId id="273" r:id="rId19"/>
    <p:sldId id="276" r:id="rId20"/>
    <p:sldId id="278" r:id="rId21"/>
    <p:sldId id="277" r:id="rId22"/>
    <p:sldId id="280" r:id="rId23"/>
    <p:sldId id="281" r:id="rId24"/>
    <p:sldId id="282" r:id="rId25"/>
    <p:sldId id="279" r:id="rId26"/>
    <p:sldId id="284" r:id="rId27"/>
    <p:sldId id="283" r:id="rId28"/>
    <p:sldId id="286" r:id="rId29"/>
    <p:sldId id="285" r:id="rId30"/>
    <p:sldId id="288" r:id="rId31"/>
    <p:sldId id="287" r:id="rId32"/>
    <p:sldId id="289" r:id="rId33"/>
    <p:sldId id="291"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E66172-2B0C-446B-BAF1-5D03F855DE1D}" v="1" dt="2020-08-04T06:06:42.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06" autoAdjust="0"/>
    <p:restoredTop sz="94694"/>
  </p:normalViewPr>
  <p:slideViewPr>
    <p:cSldViewPr snapToGrid="0" snapToObjects="1">
      <p:cViewPr varScale="1">
        <p:scale>
          <a:sx n="68" d="100"/>
          <a:sy n="68" d="100"/>
        </p:scale>
        <p:origin x="1626" y="7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70" d="100"/>
          <a:sy n="170" d="100"/>
        </p:scale>
        <p:origin x="5376"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ka Mathur" userId="d4b421e2-2f78-4dc1-886e-5f1c5f4170d8" providerId="ADAL" clId="{C5BF768F-3591-094D-8F17-2A52D1EEEC96}"/>
    <pc:docChg chg="modSld">
      <pc:chgData name="Kanika Mathur" userId="d4b421e2-2f78-4dc1-886e-5f1c5f4170d8" providerId="ADAL" clId="{C5BF768F-3591-094D-8F17-2A52D1EEEC96}" dt="2020-04-01T13:24:33.381" v="5"/>
      <pc:docMkLst>
        <pc:docMk/>
      </pc:docMkLst>
      <pc:sldChg chg="setBg">
        <pc:chgData name="Kanika Mathur" userId="d4b421e2-2f78-4dc1-886e-5f1c5f4170d8" providerId="ADAL" clId="{C5BF768F-3591-094D-8F17-2A52D1EEEC96}" dt="2020-04-01T13:24:28.559" v="3"/>
        <pc:sldMkLst>
          <pc:docMk/>
          <pc:sldMk cId="172463319" sldId="257"/>
        </pc:sldMkLst>
      </pc:sldChg>
      <pc:sldChg chg="setBg">
        <pc:chgData name="Kanika Mathur" userId="d4b421e2-2f78-4dc1-886e-5f1c5f4170d8" providerId="ADAL" clId="{C5BF768F-3591-094D-8F17-2A52D1EEEC96}" dt="2020-04-01T13:24:33.381" v="5"/>
        <pc:sldMkLst>
          <pc:docMk/>
          <pc:sldMk cId="1779225914" sldId="258"/>
        </pc:sldMkLst>
      </pc:sldChg>
      <pc:sldChg chg="setBg">
        <pc:chgData name="Kanika Mathur" userId="d4b421e2-2f78-4dc1-886e-5f1c5f4170d8" providerId="ADAL" clId="{C5BF768F-3591-094D-8F17-2A52D1EEEC96}" dt="2020-04-01T13:24:24.074" v="1"/>
        <pc:sldMkLst>
          <pc:docMk/>
          <pc:sldMk cId="164949591" sldId="259"/>
        </pc:sldMkLst>
      </pc:sldChg>
    </pc:docChg>
  </pc:docChgLst>
  <pc:docChgLst>
    <pc:chgData name="Kanika Mathur" userId="d4b421e2-2f78-4dc1-886e-5f1c5f4170d8" providerId="ADAL" clId="{FEA5C985-96BF-E74E-B1D7-D349DCE25A47}"/>
    <pc:docChg chg="modSld">
      <pc:chgData name="Kanika Mathur" userId="d4b421e2-2f78-4dc1-886e-5f1c5f4170d8" providerId="ADAL" clId="{FEA5C985-96BF-E74E-B1D7-D349DCE25A47}" dt="2020-04-01T13:00:28.035" v="5"/>
      <pc:docMkLst>
        <pc:docMk/>
      </pc:docMkLst>
      <pc:sldChg chg="setBg">
        <pc:chgData name="Kanika Mathur" userId="d4b421e2-2f78-4dc1-886e-5f1c5f4170d8" providerId="ADAL" clId="{FEA5C985-96BF-E74E-B1D7-D349DCE25A47}" dt="2020-04-01T12:59:48.320" v="3"/>
        <pc:sldMkLst>
          <pc:docMk/>
          <pc:sldMk cId="172463319" sldId="257"/>
        </pc:sldMkLst>
      </pc:sldChg>
      <pc:sldChg chg="setBg">
        <pc:chgData name="Kanika Mathur" userId="d4b421e2-2f78-4dc1-886e-5f1c5f4170d8" providerId="ADAL" clId="{FEA5C985-96BF-E74E-B1D7-D349DCE25A47}" dt="2020-04-01T13:00:28.035" v="5"/>
        <pc:sldMkLst>
          <pc:docMk/>
          <pc:sldMk cId="1779225914" sldId="258"/>
        </pc:sldMkLst>
      </pc:sldChg>
      <pc:sldChg chg="setBg">
        <pc:chgData name="Kanika Mathur" userId="d4b421e2-2f78-4dc1-886e-5f1c5f4170d8" providerId="ADAL" clId="{FEA5C985-96BF-E74E-B1D7-D349DCE25A47}" dt="2020-04-01T12:59:37.379" v="1"/>
        <pc:sldMkLst>
          <pc:docMk/>
          <pc:sldMk cId="164949591" sldId="259"/>
        </pc:sldMkLst>
      </pc:sldChg>
    </pc:docChg>
  </pc:docChgLst>
  <pc:docChgLst>
    <pc:chgData name="Kanika Mathur" userId="d4b421e2-2f78-4dc1-886e-5f1c5f4170d8" providerId="ADAL" clId="{C84C1976-AED1-8F43-8B9E-BD4862D042CA}"/>
    <pc:docChg chg="modSld modMainMaster">
      <pc:chgData name="Kanika Mathur" userId="d4b421e2-2f78-4dc1-886e-5f1c5f4170d8" providerId="ADAL" clId="{C84C1976-AED1-8F43-8B9E-BD4862D042CA}" dt="2020-04-01T14:01:08.056" v="9"/>
      <pc:docMkLst>
        <pc:docMk/>
      </pc:docMkLst>
      <pc:sldChg chg="setBg">
        <pc:chgData name="Kanika Mathur" userId="d4b421e2-2f78-4dc1-886e-5f1c5f4170d8" providerId="ADAL" clId="{C84C1976-AED1-8F43-8B9E-BD4862D042CA}" dt="2020-04-01T14:01:05.383" v="8"/>
        <pc:sldMkLst>
          <pc:docMk/>
          <pc:sldMk cId="172463319" sldId="257"/>
        </pc:sldMkLst>
      </pc:sldChg>
      <pc:sldChg chg="setBg">
        <pc:chgData name="Kanika Mathur" userId="d4b421e2-2f78-4dc1-886e-5f1c5f4170d8" providerId="ADAL" clId="{C84C1976-AED1-8F43-8B9E-BD4862D042CA}" dt="2020-04-01T14:01:08.056" v="9"/>
        <pc:sldMkLst>
          <pc:docMk/>
          <pc:sldMk cId="1779225914" sldId="258"/>
        </pc:sldMkLst>
      </pc:sldChg>
      <pc:sldChg chg="setBg">
        <pc:chgData name="Kanika Mathur" userId="d4b421e2-2f78-4dc1-886e-5f1c5f4170d8" providerId="ADAL" clId="{C84C1976-AED1-8F43-8B9E-BD4862D042CA}" dt="2020-04-01T14:00:26.280" v="1"/>
        <pc:sldMkLst>
          <pc:docMk/>
          <pc:sldMk cId="164949591" sldId="259"/>
        </pc:sldMkLst>
      </pc:sldChg>
      <pc:sldMasterChg chg="setBg">
        <pc:chgData name="Kanika Mathur" userId="d4b421e2-2f78-4dc1-886e-5f1c5f4170d8" providerId="ADAL" clId="{C84C1976-AED1-8F43-8B9E-BD4862D042CA}" dt="2020-04-01T14:00:41.823" v="3"/>
        <pc:sldMasterMkLst>
          <pc:docMk/>
          <pc:sldMasterMk cId="68014301" sldId="2147483685"/>
        </pc:sldMasterMkLst>
      </pc:sldMasterChg>
      <pc:sldMasterChg chg="setBg">
        <pc:chgData name="Kanika Mathur" userId="d4b421e2-2f78-4dc1-886e-5f1c5f4170d8" providerId="ADAL" clId="{C84C1976-AED1-8F43-8B9E-BD4862D042CA}" dt="2020-04-01T14:00:46.991" v="5"/>
        <pc:sldMasterMkLst>
          <pc:docMk/>
          <pc:sldMasterMk cId="682196783" sldId="2147483697"/>
        </pc:sldMasterMkLst>
      </pc:sldMasterChg>
      <pc:sldMasterChg chg="setBg">
        <pc:chgData name="Kanika Mathur" userId="d4b421e2-2f78-4dc1-886e-5f1c5f4170d8" providerId="ADAL" clId="{C84C1976-AED1-8F43-8B9E-BD4862D042CA}" dt="2020-04-01T14:00:52.320" v="7"/>
        <pc:sldMasterMkLst>
          <pc:docMk/>
          <pc:sldMasterMk cId="473419242" sldId="2147483709"/>
        </pc:sldMasterMkLst>
      </pc:sldMasterChg>
    </pc:docChg>
  </pc:docChgLst>
  <pc:docChgLst>
    <pc:chgData name="Kanika Mathur" userId="d4b421e2-2f78-4dc1-886e-5f1c5f4170d8" providerId="ADAL" clId="{2066AAC0-1AC7-C64E-8BB3-D22541843B54}"/>
    <pc:docChg chg="modSld">
      <pc:chgData name="Kanika Mathur" userId="d4b421e2-2f78-4dc1-886e-5f1c5f4170d8" providerId="ADAL" clId="{2066AAC0-1AC7-C64E-8BB3-D22541843B54}" dt="2020-04-01T13:40:33.262" v="5"/>
      <pc:docMkLst>
        <pc:docMk/>
      </pc:docMkLst>
      <pc:sldChg chg="setBg">
        <pc:chgData name="Kanika Mathur" userId="d4b421e2-2f78-4dc1-886e-5f1c5f4170d8" providerId="ADAL" clId="{2066AAC0-1AC7-C64E-8BB3-D22541843B54}" dt="2020-04-01T13:40:28.386" v="3"/>
        <pc:sldMkLst>
          <pc:docMk/>
          <pc:sldMk cId="172463319" sldId="257"/>
        </pc:sldMkLst>
      </pc:sldChg>
      <pc:sldChg chg="setBg">
        <pc:chgData name="Kanika Mathur" userId="d4b421e2-2f78-4dc1-886e-5f1c5f4170d8" providerId="ADAL" clId="{2066AAC0-1AC7-C64E-8BB3-D22541843B54}" dt="2020-04-01T13:40:33.262" v="5"/>
        <pc:sldMkLst>
          <pc:docMk/>
          <pc:sldMk cId="1779225914" sldId="258"/>
        </pc:sldMkLst>
      </pc:sldChg>
      <pc:sldChg chg="setBg">
        <pc:chgData name="Kanika Mathur" userId="d4b421e2-2f78-4dc1-886e-5f1c5f4170d8" providerId="ADAL" clId="{2066AAC0-1AC7-C64E-8BB3-D22541843B54}" dt="2020-04-01T13:40:23.051" v="1"/>
        <pc:sldMkLst>
          <pc:docMk/>
          <pc:sldMk cId="164949591" sldId="259"/>
        </pc:sldMkLst>
      </pc:sldChg>
    </pc:docChg>
  </pc:docChgLst>
  <pc:docChgLst>
    <pc:chgData name="Kanika Mathur" userId="d4b421e2-2f78-4dc1-886e-5f1c5f4170d8" providerId="ADAL" clId="{54B59F0C-F807-434B-992E-1402969F20AA}"/>
    <pc:docChg chg="modMainMaster">
      <pc:chgData name="Kanika Mathur" userId="d4b421e2-2f78-4dc1-886e-5f1c5f4170d8" providerId="ADAL" clId="{54B59F0C-F807-434B-992E-1402969F20AA}" dt="2020-06-05T09:02:34.359" v="5"/>
      <pc:docMkLst>
        <pc:docMk/>
      </pc:docMkLst>
      <pc:sldMasterChg chg="setBg">
        <pc:chgData name="Kanika Mathur" userId="d4b421e2-2f78-4dc1-886e-5f1c5f4170d8" providerId="ADAL" clId="{54B59F0C-F807-434B-992E-1402969F20AA}" dt="2020-06-05T09:02:22.318" v="1"/>
        <pc:sldMasterMkLst>
          <pc:docMk/>
          <pc:sldMasterMk cId="68014301" sldId="2147483685"/>
        </pc:sldMasterMkLst>
      </pc:sldMasterChg>
      <pc:sldMasterChg chg="setBg">
        <pc:chgData name="Kanika Mathur" userId="d4b421e2-2f78-4dc1-886e-5f1c5f4170d8" providerId="ADAL" clId="{54B59F0C-F807-434B-992E-1402969F20AA}" dt="2020-06-05T09:02:28.493" v="3"/>
        <pc:sldMasterMkLst>
          <pc:docMk/>
          <pc:sldMasterMk cId="682196783" sldId="2147483697"/>
        </pc:sldMasterMkLst>
      </pc:sldMasterChg>
      <pc:sldMasterChg chg="setBg">
        <pc:chgData name="Kanika Mathur" userId="d4b421e2-2f78-4dc1-886e-5f1c5f4170d8" providerId="ADAL" clId="{54B59F0C-F807-434B-992E-1402969F20AA}" dt="2020-06-05T09:02:34.359" v="5"/>
        <pc:sldMasterMkLst>
          <pc:docMk/>
          <pc:sldMasterMk cId="473419242" sldId="2147483709"/>
        </pc:sldMasterMkLst>
      </pc:sldMasterChg>
    </pc:docChg>
  </pc:docChgLst>
  <pc:docChgLst>
    <pc:chgData name="Kanika Mathur" userId="d4b421e2-2f78-4dc1-886e-5f1c5f4170d8" providerId="ADAL" clId="{A0953153-7851-1C43-B5DB-DD679E96005A}"/>
    <pc:docChg chg="modMainMaster">
      <pc:chgData name="Kanika Mathur" userId="d4b421e2-2f78-4dc1-886e-5f1c5f4170d8" providerId="ADAL" clId="{A0953153-7851-1C43-B5DB-DD679E96005A}" dt="2020-06-05T08:31:17.790" v="5"/>
      <pc:docMkLst>
        <pc:docMk/>
      </pc:docMkLst>
      <pc:sldMasterChg chg="setBg">
        <pc:chgData name="Kanika Mathur" userId="d4b421e2-2f78-4dc1-886e-5f1c5f4170d8" providerId="ADAL" clId="{A0953153-7851-1C43-B5DB-DD679E96005A}" dt="2020-06-05T08:31:02.557" v="1"/>
        <pc:sldMasterMkLst>
          <pc:docMk/>
          <pc:sldMasterMk cId="68014301" sldId="2147483685"/>
        </pc:sldMasterMkLst>
      </pc:sldMasterChg>
      <pc:sldMasterChg chg="setBg">
        <pc:chgData name="Kanika Mathur" userId="d4b421e2-2f78-4dc1-886e-5f1c5f4170d8" providerId="ADAL" clId="{A0953153-7851-1C43-B5DB-DD679E96005A}" dt="2020-06-05T08:31:10.246" v="3"/>
        <pc:sldMasterMkLst>
          <pc:docMk/>
          <pc:sldMasterMk cId="682196783" sldId="2147483697"/>
        </pc:sldMasterMkLst>
      </pc:sldMasterChg>
      <pc:sldMasterChg chg="setBg">
        <pc:chgData name="Kanika Mathur" userId="d4b421e2-2f78-4dc1-886e-5f1c5f4170d8" providerId="ADAL" clId="{A0953153-7851-1C43-B5DB-DD679E96005A}" dt="2020-06-05T08:31:17.790" v="5"/>
        <pc:sldMasterMkLst>
          <pc:docMk/>
          <pc:sldMasterMk cId="473419242" sldId="2147483709"/>
        </pc:sldMasterMkLst>
      </pc:sldMasterChg>
    </pc:docChg>
  </pc:docChgLst>
  <pc:docChgLst>
    <pc:chgData name="Kanika Mathur" userId="d4b421e2-2f78-4dc1-886e-5f1c5f4170d8" providerId="ADAL" clId="{E0B99FBB-89C9-CB4B-8566-F06F894F32BB}"/>
    <pc:docChg chg="modSld modMainMaster">
      <pc:chgData name="Kanika Mathur" userId="d4b421e2-2f78-4dc1-886e-5f1c5f4170d8" providerId="ADAL" clId="{E0B99FBB-89C9-CB4B-8566-F06F894F32BB}" dt="2020-06-05T04:22:26.089" v="6"/>
      <pc:docMkLst>
        <pc:docMk/>
      </pc:docMkLst>
      <pc:sldChg chg="setBg">
        <pc:chgData name="Kanika Mathur" userId="d4b421e2-2f78-4dc1-886e-5f1c5f4170d8" providerId="ADAL" clId="{E0B99FBB-89C9-CB4B-8566-F06F894F32BB}" dt="2020-06-05T04:22:26.089" v="6"/>
        <pc:sldMkLst>
          <pc:docMk/>
          <pc:sldMk cId="164949591" sldId="259"/>
        </pc:sldMkLst>
      </pc:sldChg>
      <pc:sldMasterChg chg="setBg">
        <pc:chgData name="Kanika Mathur" userId="d4b421e2-2f78-4dc1-886e-5f1c5f4170d8" providerId="ADAL" clId="{E0B99FBB-89C9-CB4B-8566-F06F894F32BB}" dt="2020-06-05T04:18:46.341" v="1"/>
        <pc:sldMasterMkLst>
          <pc:docMk/>
          <pc:sldMasterMk cId="68014301" sldId="2147483685"/>
        </pc:sldMasterMkLst>
      </pc:sldMasterChg>
      <pc:sldMasterChg chg="setBg">
        <pc:chgData name="Kanika Mathur" userId="d4b421e2-2f78-4dc1-886e-5f1c5f4170d8" providerId="ADAL" clId="{E0B99FBB-89C9-CB4B-8566-F06F894F32BB}" dt="2020-06-05T04:22:07.951" v="3"/>
        <pc:sldMasterMkLst>
          <pc:docMk/>
          <pc:sldMasterMk cId="682196783" sldId="2147483697"/>
        </pc:sldMasterMkLst>
      </pc:sldMasterChg>
      <pc:sldMasterChg chg="setBg">
        <pc:chgData name="Kanika Mathur" userId="d4b421e2-2f78-4dc1-886e-5f1c5f4170d8" providerId="ADAL" clId="{E0B99FBB-89C9-CB4B-8566-F06F894F32BB}" dt="2020-06-05T04:22:19.231" v="5"/>
        <pc:sldMasterMkLst>
          <pc:docMk/>
          <pc:sldMasterMk cId="473419242" sldId="2147483709"/>
        </pc:sldMasterMkLst>
      </pc:sldMasterChg>
    </pc:docChg>
  </pc:docChgLst>
  <pc:docChgLst>
    <pc:chgData name="Shruti Gupta" userId="efc20510-ac0f-4b78-ab9b-febf1b22575a" providerId="ADAL" clId="{47E66172-2B0C-446B-BAF1-5D03F855DE1D}"/>
    <pc:docChg chg="custSel modSld">
      <pc:chgData name="Shruti Gupta" userId="efc20510-ac0f-4b78-ab9b-febf1b22575a" providerId="ADAL" clId="{47E66172-2B0C-446B-BAF1-5D03F855DE1D}" dt="2020-08-14T11:46:19.639" v="60" actId="20577"/>
      <pc:docMkLst>
        <pc:docMk/>
      </pc:docMkLst>
      <pc:sldChg chg="modSp mod">
        <pc:chgData name="Shruti Gupta" userId="efc20510-ac0f-4b78-ab9b-febf1b22575a" providerId="ADAL" clId="{47E66172-2B0C-446B-BAF1-5D03F855DE1D}" dt="2020-08-04T06:01:38.918" v="0" actId="20577"/>
        <pc:sldMkLst>
          <pc:docMk/>
          <pc:sldMk cId="2132287536" sldId="260"/>
        </pc:sldMkLst>
        <pc:spChg chg="mod">
          <ac:chgData name="Shruti Gupta" userId="efc20510-ac0f-4b78-ab9b-febf1b22575a" providerId="ADAL" clId="{47E66172-2B0C-446B-BAF1-5D03F855DE1D}" dt="2020-08-04T06:01:38.918" v="0" actId="20577"/>
          <ac:spMkLst>
            <pc:docMk/>
            <pc:sldMk cId="2132287536" sldId="260"/>
            <ac:spMk id="4" creationId="{00000000-0000-0000-0000-000000000000}"/>
          </ac:spMkLst>
        </pc:spChg>
      </pc:sldChg>
      <pc:sldChg chg="modSp mod">
        <pc:chgData name="Shruti Gupta" userId="efc20510-ac0f-4b78-ab9b-febf1b22575a" providerId="ADAL" clId="{47E66172-2B0C-446B-BAF1-5D03F855DE1D}" dt="2020-08-04T06:02:33.833" v="3" actId="20577"/>
        <pc:sldMkLst>
          <pc:docMk/>
          <pc:sldMk cId="1178179843" sldId="262"/>
        </pc:sldMkLst>
        <pc:graphicFrameChg chg="modGraphic">
          <ac:chgData name="Shruti Gupta" userId="efc20510-ac0f-4b78-ab9b-febf1b22575a" providerId="ADAL" clId="{47E66172-2B0C-446B-BAF1-5D03F855DE1D}" dt="2020-08-04T06:02:33.833" v="3" actId="20577"/>
          <ac:graphicFrameMkLst>
            <pc:docMk/>
            <pc:sldMk cId="1178179843" sldId="262"/>
            <ac:graphicFrameMk id="5" creationId="{00000000-0000-0000-0000-000000000000}"/>
          </ac:graphicFrameMkLst>
        </pc:graphicFrameChg>
      </pc:sldChg>
      <pc:sldChg chg="modSp mod">
        <pc:chgData name="Shruti Gupta" userId="efc20510-ac0f-4b78-ab9b-febf1b22575a" providerId="ADAL" clId="{47E66172-2B0C-446B-BAF1-5D03F855DE1D}" dt="2020-08-14T11:46:07.555" v="59" actId="404"/>
        <pc:sldMkLst>
          <pc:docMk/>
          <pc:sldMk cId="2200870531" sldId="265"/>
        </pc:sldMkLst>
        <pc:graphicFrameChg chg="modGraphic">
          <ac:chgData name="Shruti Gupta" userId="efc20510-ac0f-4b78-ab9b-febf1b22575a" providerId="ADAL" clId="{47E66172-2B0C-446B-BAF1-5D03F855DE1D}" dt="2020-08-14T11:46:07.555" v="59" actId="404"/>
          <ac:graphicFrameMkLst>
            <pc:docMk/>
            <pc:sldMk cId="2200870531" sldId="265"/>
            <ac:graphicFrameMk id="2" creationId="{00000000-0000-0000-0000-000000000000}"/>
          </ac:graphicFrameMkLst>
        </pc:graphicFrameChg>
      </pc:sldChg>
      <pc:sldChg chg="modSp mod">
        <pc:chgData name="Shruti Gupta" userId="efc20510-ac0f-4b78-ab9b-febf1b22575a" providerId="ADAL" clId="{47E66172-2B0C-446B-BAF1-5D03F855DE1D}" dt="2020-08-14T11:46:19.639" v="60" actId="20577"/>
        <pc:sldMkLst>
          <pc:docMk/>
          <pc:sldMk cId="697876722" sldId="267"/>
        </pc:sldMkLst>
        <pc:graphicFrameChg chg="modGraphic">
          <ac:chgData name="Shruti Gupta" userId="efc20510-ac0f-4b78-ab9b-febf1b22575a" providerId="ADAL" clId="{47E66172-2B0C-446B-BAF1-5D03F855DE1D}" dt="2020-08-14T11:46:19.639" v="60" actId="20577"/>
          <ac:graphicFrameMkLst>
            <pc:docMk/>
            <pc:sldMk cId="697876722" sldId="267"/>
            <ac:graphicFrameMk id="3" creationId="{00000000-0000-0000-0000-000000000000}"/>
          </ac:graphicFrameMkLst>
        </pc:graphicFrameChg>
      </pc:sldChg>
      <pc:sldChg chg="modSp mod">
        <pc:chgData name="Shruti Gupta" userId="efc20510-ac0f-4b78-ab9b-febf1b22575a" providerId="ADAL" clId="{47E66172-2B0C-446B-BAF1-5D03F855DE1D}" dt="2020-08-04T06:07:46.682" v="31" actId="20577"/>
        <pc:sldMkLst>
          <pc:docMk/>
          <pc:sldMk cId="1904148422" sldId="268"/>
        </pc:sldMkLst>
        <pc:graphicFrameChg chg="mod modGraphic">
          <ac:chgData name="Shruti Gupta" userId="efc20510-ac0f-4b78-ab9b-febf1b22575a" providerId="ADAL" clId="{47E66172-2B0C-446B-BAF1-5D03F855DE1D}" dt="2020-08-04T06:07:46.682" v="31" actId="20577"/>
          <ac:graphicFrameMkLst>
            <pc:docMk/>
            <pc:sldMk cId="1904148422" sldId="268"/>
            <ac:graphicFrameMk id="3" creationId="{00000000-0000-0000-0000-000000000000}"/>
          </ac:graphicFrameMkLst>
        </pc:graphicFrameChg>
      </pc:sldChg>
      <pc:sldChg chg="modSp mod">
        <pc:chgData name="Shruti Gupta" userId="efc20510-ac0f-4b78-ab9b-febf1b22575a" providerId="ADAL" clId="{47E66172-2B0C-446B-BAF1-5D03F855DE1D}" dt="2020-08-04T06:08:48.274" v="32" actId="20577"/>
        <pc:sldMkLst>
          <pc:docMk/>
          <pc:sldMk cId="4119297802" sldId="269"/>
        </pc:sldMkLst>
        <pc:graphicFrameChg chg="modGraphic">
          <ac:chgData name="Shruti Gupta" userId="efc20510-ac0f-4b78-ab9b-febf1b22575a" providerId="ADAL" clId="{47E66172-2B0C-446B-BAF1-5D03F855DE1D}" dt="2020-08-04T06:08:48.274" v="32" actId="20577"/>
          <ac:graphicFrameMkLst>
            <pc:docMk/>
            <pc:sldMk cId="4119297802" sldId="269"/>
            <ac:graphicFrameMk id="5" creationId="{00000000-0000-0000-0000-000000000000}"/>
          </ac:graphicFrameMkLst>
        </pc:graphicFrameChg>
      </pc:sldChg>
      <pc:sldChg chg="modSp mod">
        <pc:chgData name="Shruti Gupta" userId="efc20510-ac0f-4b78-ab9b-febf1b22575a" providerId="ADAL" clId="{47E66172-2B0C-446B-BAF1-5D03F855DE1D}" dt="2020-08-14T11:45:11.479" v="54" actId="313"/>
        <pc:sldMkLst>
          <pc:docMk/>
          <pc:sldMk cId="2536658823" sldId="272"/>
        </pc:sldMkLst>
        <pc:graphicFrameChg chg="modGraphic">
          <ac:chgData name="Shruti Gupta" userId="efc20510-ac0f-4b78-ab9b-febf1b22575a" providerId="ADAL" clId="{47E66172-2B0C-446B-BAF1-5D03F855DE1D}" dt="2020-08-14T11:45:11.479" v="54" actId="313"/>
          <ac:graphicFrameMkLst>
            <pc:docMk/>
            <pc:sldMk cId="2536658823" sldId="272"/>
            <ac:graphicFrameMk id="5" creationId="{00000000-0000-0000-0000-000000000000}"/>
          </ac:graphicFrameMkLst>
        </pc:graphicFrameChg>
      </pc:sldChg>
      <pc:sldChg chg="modSp mod">
        <pc:chgData name="Shruti Gupta" userId="efc20510-ac0f-4b78-ab9b-febf1b22575a" providerId="ADAL" clId="{47E66172-2B0C-446B-BAF1-5D03F855DE1D}" dt="2020-08-04T06:10:18.200" v="37" actId="404"/>
        <pc:sldMkLst>
          <pc:docMk/>
          <pc:sldMk cId="3849104093" sldId="273"/>
        </pc:sldMkLst>
        <pc:graphicFrameChg chg="modGraphic">
          <ac:chgData name="Shruti Gupta" userId="efc20510-ac0f-4b78-ab9b-febf1b22575a" providerId="ADAL" clId="{47E66172-2B0C-446B-BAF1-5D03F855DE1D}" dt="2020-08-04T06:10:18.200" v="37" actId="404"/>
          <ac:graphicFrameMkLst>
            <pc:docMk/>
            <pc:sldMk cId="3849104093" sldId="273"/>
            <ac:graphicFrameMk id="14" creationId="{00000000-0000-0000-0000-000000000000}"/>
          </ac:graphicFrameMkLst>
        </pc:graphicFrameChg>
      </pc:sldChg>
      <pc:sldChg chg="modSp mod">
        <pc:chgData name="Shruti Gupta" userId="efc20510-ac0f-4b78-ab9b-febf1b22575a" providerId="ADAL" clId="{47E66172-2B0C-446B-BAF1-5D03F855DE1D}" dt="2020-08-04T06:10:07.226" v="36" actId="114"/>
        <pc:sldMkLst>
          <pc:docMk/>
          <pc:sldMk cId="2085170766" sldId="274"/>
        </pc:sldMkLst>
        <pc:spChg chg="mod">
          <ac:chgData name="Shruti Gupta" userId="efc20510-ac0f-4b78-ab9b-febf1b22575a" providerId="ADAL" clId="{47E66172-2B0C-446B-BAF1-5D03F855DE1D}" dt="2020-08-04T06:10:07.226" v="36" actId="114"/>
          <ac:spMkLst>
            <pc:docMk/>
            <pc:sldMk cId="2085170766" sldId="274"/>
            <ac:spMk id="9" creationId="{00000000-0000-0000-0000-000000000000}"/>
          </ac:spMkLst>
        </pc:spChg>
      </pc:sldChg>
      <pc:sldChg chg="modSp mod">
        <pc:chgData name="Shruti Gupta" userId="efc20510-ac0f-4b78-ab9b-febf1b22575a" providerId="ADAL" clId="{47E66172-2B0C-446B-BAF1-5D03F855DE1D}" dt="2020-08-14T11:45:12.355" v="55" actId="313"/>
        <pc:sldMkLst>
          <pc:docMk/>
          <pc:sldMk cId="1340392476" sldId="276"/>
        </pc:sldMkLst>
        <pc:graphicFrameChg chg="modGraphic">
          <ac:chgData name="Shruti Gupta" userId="efc20510-ac0f-4b78-ab9b-febf1b22575a" providerId="ADAL" clId="{47E66172-2B0C-446B-BAF1-5D03F855DE1D}" dt="2020-08-14T11:45:12.355" v="55" actId="313"/>
          <ac:graphicFrameMkLst>
            <pc:docMk/>
            <pc:sldMk cId="1340392476" sldId="276"/>
            <ac:graphicFrameMk id="5" creationId="{00000000-0000-0000-0000-000000000000}"/>
          </ac:graphicFrameMkLst>
        </pc:graphicFrameChg>
      </pc:sldChg>
      <pc:sldChg chg="modSp mod">
        <pc:chgData name="Shruti Gupta" userId="efc20510-ac0f-4b78-ab9b-febf1b22575a" providerId="ADAL" clId="{47E66172-2B0C-446B-BAF1-5D03F855DE1D}" dt="2020-08-04T06:11:40.091" v="46" actId="20577"/>
        <pc:sldMkLst>
          <pc:docMk/>
          <pc:sldMk cId="4053681621" sldId="278"/>
        </pc:sldMkLst>
        <pc:graphicFrameChg chg="modGraphic">
          <ac:chgData name="Shruti Gupta" userId="efc20510-ac0f-4b78-ab9b-febf1b22575a" providerId="ADAL" clId="{47E66172-2B0C-446B-BAF1-5D03F855DE1D}" dt="2020-08-04T06:11:40.091" v="46" actId="20577"/>
          <ac:graphicFrameMkLst>
            <pc:docMk/>
            <pc:sldMk cId="4053681621" sldId="278"/>
            <ac:graphicFrameMk id="6" creationId="{00000000-0000-0000-0000-000000000000}"/>
          </ac:graphicFrameMkLst>
        </pc:graphicFrameChg>
      </pc:sldChg>
      <pc:sldChg chg="modSp mod">
        <pc:chgData name="Shruti Gupta" userId="efc20510-ac0f-4b78-ab9b-febf1b22575a" providerId="ADAL" clId="{47E66172-2B0C-446B-BAF1-5D03F855DE1D}" dt="2020-08-14T11:45:12.979" v="56" actId="313"/>
        <pc:sldMkLst>
          <pc:docMk/>
          <pc:sldMk cId="2861263904" sldId="283"/>
        </pc:sldMkLst>
        <pc:graphicFrameChg chg="modGraphic">
          <ac:chgData name="Shruti Gupta" userId="efc20510-ac0f-4b78-ab9b-febf1b22575a" providerId="ADAL" clId="{47E66172-2B0C-446B-BAF1-5D03F855DE1D}" dt="2020-08-14T11:45:12.979" v="56" actId="313"/>
          <ac:graphicFrameMkLst>
            <pc:docMk/>
            <pc:sldMk cId="2861263904" sldId="283"/>
            <ac:graphicFrameMk id="5" creationId="{00000000-0000-0000-0000-000000000000}"/>
          </ac:graphicFrameMkLst>
        </pc:graphicFrameChg>
      </pc:sldChg>
      <pc:sldChg chg="modSp mod">
        <pc:chgData name="Shruti Gupta" userId="efc20510-ac0f-4b78-ab9b-febf1b22575a" providerId="ADAL" clId="{47E66172-2B0C-446B-BAF1-5D03F855DE1D}" dt="2020-08-04T06:15:40.994" v="50" actId="20577"/>
        <pc:sldMkLst>
          <pc:docMk/>
          <pc:sldMk cId="1166355850" sldId="284"/>
        </pc:sldMkLst>
        <pc:spChg chg="mod">
          <ac:chgData name="Shruti Gupta" userId="efc20510-ac0f-4b78-ab9b-febf1b22575a" providerId="ADAL" clId="{47E66172-2B0C-446B-BAF1-5D03F855DE1D}" dt="2020-08-04T06:15:40.994" v="50" actId="20577"/>
          <ac:spMkLst>
            <pc:docMk/>
            <pc:sldMk cId="1166355850" sldId="284"/>
            <ac:spMk id="3" creationId="{00000000-0000-0000-0000-000000000000}"/>
          </ac:spMkLst>
        </pc:spChg>
        <pc:graphicFrameChg chg="modGraphic">
          <ac:chgData name="Shruti Gupta" userId="efc20510-ac0f-4b78-ab9b-febf1b22575a" providerId="ADAL" clId="{47E66172-2B0C-446B-BAF1-5D03F855DE1D}" dt="2020-08-04T06:15:30.154" v="49" actId="242"/>
          <ac:graphicFrameMkLst>
            <pc:docMk/>
            <pc:sldMk cId="1166355850" sldId="284"/>
            <ac:graphicFrameMk id="2" creationId="{00000000-0000-0000-0000-000000000000}"/>
          </ac:graphicFrameMkLst>
        </pc:graphicFrameChg>
      </pc:sldChg>
      <pc:sldChg chg="modSp mod">
        <pc:chgData name="Shruti Gupta" userId="efc20510-ac0f-4b78-ab9b-febf1b22575a" providerId="ADAL" clId="{47E66172-2B0C-446B-BAF1-5D03F855DE1D}" dt="2020-08-14T11:45:13.539" v="57" actId="313"/>
        <pc:sldMkLst>
          <pc:docMk/>
          <pc:sldMk cId="2977044539" sldId="285"/>
        </pc:sldMkLst>
        <pc:graphicFrameChg chg="modGraphic">
          <ac:chgData name="Shruti Gupta" userId="efc20510-ac0f-4b78-ab9b-febf1b22575a" providerId="ADAL" clId="{47E66172-2B0C-446B-BAF1-5D03F855DE1D}" dt="2020-08-14T11:45:13.539" v="57" actId="313"/>
          <ac:graphicFrameMkLst>
            <pc:docMk/>
            <pc:sldMk cId="2977044539" sldId="285"/>
            <ac:graphicFrameMk id="5" creationId="{00000000-0000-0000-0000-000000000000}"/>
          </ac:graphicFrameMkLst>
        </pc:graphicFrameChg>
      </pc:sldChg>
      <pc:sldChg chg="modSp mod">
        <pc:chgData name="Shruti Gupta" userId="efc20510-ac0f-4b78-ab9b-febf1b22575a" providerId="ADAL" clId="{47E66172-2B0C-446B-BAF1-5D03F855DE1D}" dt="2020-08-14T11:45:14.154" v="58" actId="313"/>
        <pc:sldMkLst>
          <pc:docMk/>
          <pc:sldMk cId="889826176" sldId="287"/>
        </pc:sldMkLst>
        <pc:graphicFrameChg chg="modGraphic">
          <ac:chgData name="Shruti Gupta" userId="efc20510-ac0f-4b78-ab9b-febf1b22575a" providerId="ADAL" clId="{47E66172-2B0C-446B-BAF1-5D03F855DE1D}" dt="2020-08-14T11:45:14.154" v="58" actId="313"/>
          <ac:graphicFrameMkLst>
            <pc:docMk/>
            <pc:sldMk cId="889826176" sldId="287"/>
            <ac:graphicFrameMk id="3" creationId="{00000000-0000-0000-0000-000000000000}"/>
          </ac:graphicFrameMkLst>
        </pc:graphicFrameChg>
      </pc:sldChg>
      <pc:sldChg chg="modSp mod">
        <pc:chgData name="Shruti Gupta" userId="efc20510-ac0f-4b78-ab9b-febf1b22575a" providerId="ADAL" clId="{47E66172-2B0C-446B-BAF1-5D03F855DE1D}" dt="2020-08-04T06:17:27.611" v="53" actId="20577"/>
        <pc:sldMkLst>
          <pc:docMk/>
          <pc:sldMk cId="1025392664" sldId="289"/>
        </pc:sldMkLst>
        <pc:graphicFrameChg chg="modGraphic">
          <ac:chgData name="Shruti Gupta" userId="efc20510-ac0f-4b78-ab9b-febf1b22575a" providerId="ADAL" clId="{47E66172-2B0C-446B-BAF1-5D03F855DE1D}" dt="2020-08-04T06:17:27.611" v="53" actId="20577"/>
          <ac:graphicFrameMkLst>
            <pc:docMk/>
            <pc:sldMk cId="1025392664" sldId="289"/>
            <ac:graphicFrameMk id="3"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C77BCA-DCF0-F946-8233-A7ABE3BAD15F}" type="datetimeFigureOut">
              <a:rPr lang="en-US" smtClean="0"/>
              <a:t>12/8/2020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9A1FFE-FF2A-9C45-BFDE-1592D97A92F6}" type="slidenum">
              <a:rPr lang="en-US" smtClean="0"/>
              <a:t>‹#›</a:t>
            </a:fld>
            <a:endParaRPr lang="en-US"/>
          </a:p>
        </p:txBody>
      </p:sp>
    </p:spTree>
    <p:extLst>
      <p:ext uri="{BB962C8B-B14F-4D97-AF65-F5344CB8AC3E}">
        <p14:creationId xmlns:p14="http://schemas.microsoft.com/office/powerpoint/2010/main" val="30575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B42CB-6A0F-7241-912B-5D2F7B9CB09B}" type="datetimeFigureOut">
              <a:rPr lang="en-US" smtClean="0"/>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50658-7FED-A04E-B5AC-33B8213004FF}" type="slidenum">
              <a:rPr lang="en-US" smtClean="0"/>
              <a:t>‹#›</a:t>
            </a:fld>
            <a:endParaRPr lang="en-US"/>
          </a:p>
        </p:txBody>
      </p:sp>
    </p:spTree>
    <p:extLst>
      <p:ext uri="{BB962C8B-B14F-4D97-AF65-F5344CB8AC3E}">
        <p14:creationId xmlns:p14="http://schemas.microsoft.com/office/powerpoint/2010/main" val="9638353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dirty="0"/>
          </a:p>
        </p:txBody>
      </p:sp>
    </p:spTree>
    <p:extLst>
      <p:ext uri="{BB962C8B-B14F-4D97-AF65-F5344CB8AC3E}">
        <p14:creationId xmlns:p14="http://schemas.microsoft.com/office/powerpoint/2010/main" val="65505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07679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7307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6614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96323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4108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820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96718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9527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80172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01814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36832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643252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511369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54055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06969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153048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423870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584446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229233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679611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0780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763030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874966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715211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664909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3892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712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53319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209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47669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1094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6125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143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1967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4192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28652" y="5275571"/>
            <a:ext cx="8229600" cy="1070640"/>
          </a:xfrm>
          <a:prstGeom prst="rect">
            <a:avLst/>
          </a:prstGeom>
        </p:spPr>
        <p:txBody>
          <a:bodyPr rtlCol="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500" b="1" dirty="0">
                <a:latin typeface="+mn-lt"/>
              </a:rPr>
              <a:t>Chapter 6</a:t>
            </a:r>
          </a:p>
          <a:p>
            <a:pPr marL="69850" algn="ctr"/>
            <a:r>
              <a:rPr lang="en-US" altLang="en-US" sz="2500" b="1" dirty="0">
                <a:latin typeface="+mn-lt"/>
              </a:rPr>
              <a:t>Data Analysis with Cross-Tabulation</a:t>
            </a:r>
          </a:p>
        </p:txBody>
      </p:sp>
    </p:spTree>
    <p:extLst>
      <p:ext uri="{BB962C8B-B14F-4D97-AF65-F5344CB8AC3E}">
        <p14:creationId xmlns:p14="http://schemas.microsoft.com/office/powerpoint/2010/main" val="16494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66248" y="194597"/>
            <a:ext cx="5916304" cy="4968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defRPr/>
            </a:pPr>
            <a:r>
              <a:rPr lang="en-US" sz="3400" b="1" dirty="0">
                <a:latin typeface="+mn-lt"/>
              </a:rPr>
              <a:t>Tables in Cross-Tabulation</a:t>
            </a:r>
            <a:br>
              <a:rPr lang="en-US" sz="3400" b="1" dirty="0">
                <a:latin typeface="+mn-lt"/>
              </a:rPr>
            </a:br>
            <a:endParaRPr lang="en-US" sz="3400" b="1" dirty="0">
              <a:latin typeface="+mn-lt"/>
            </a:endParaRPr>
          </a:p>
        </p:txBody>
      </p:sp>
      <p:sp>
        <p:nvSpPr>
          <p:cNvPr id="3" name="Content Placeholder 2"/>
          <p:cNvSpPr txBox="1">
            <a:spLocks/>
          </p:cNvSpPr>
          <p:nvPr/>
        </p:nvSpPr>
        <p:spPr>
          <a:xfrm>
            <a:off x="161498" y="1298812"/>
            <a:ext cx="8077200" cy="16764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85800" lvl="2" indent="0" algn="just">
              <a:buFont typeface="Wingdings 2" panose="05020102010507070707" pitchFamily="18" charset="2"/>
              <a:buNone/>
            </a:pPr>
            <a:r>
              <a:rPr lang="en-US" altLang="en-US" sz="2400" b="1" dirty="0"/>
              <a:t>Cross-Tabulation with One Additional Layering Variable</a:t>
            </a:r>
          </a:p>
          <a:p>
            <a:pPr marL="685800" lvl="2" indent="0" algn="just">
              <a:buFont typeface="Wingdings 2" panose="05020102010507070707" pitchFamily="18" charset="2"/>
              <a:buNone/>
            </a:pPr>
            <a:r>
              <a:rPr lang="en-US" altLang="en-US" sz="2400" dirty="0"/>
              <a:t>We use Crosstabs option consisting of three boxes, that is, row(s), column(s) and Level 1 of 1 to ascertain the frequencies of different combinations of categorical variables (</a:t>
            </a:r>
            <a:r>
              <a:rPr lang="en-US" altLang="en-US" sz="2400" i="1" dirty="0"/>
              <a:t>gender </a:t>
            </a:r>
            <a:r>
              <a:rPr lang="en-US" altLang="en-US" sz="2400" dirty="0"/>
              <a:t>and </a:t>
            </a:r>
            <a:r>
              <a:rPr lang="en-US" altLang="en-US" sz="2400" i="1" dirty="0"/>
              <a:t>saving attitude</a:t>
            </a:r>
            <a:r>
              <a:rPr lang="en-US" altLang="en-US" sz="2400" dirty="0"/>
              <a:t>) with four levels of </a:t>
            </a:r>
            <a:r>
              <a:rPr lang="en-US" altLang="en-US" sz="2400" i="1" dirty="0"/>
              <a:t>income </a:t>
            </a:r>
            <a:r>
              <a:rPr lang="en-US" altLang="en-US" sz="2400" dirty="0"/>
              <a:t>groups. </a:t>
            </a:r>
          </a:p>
        </p:txBody>
      </p:sp>
      <p:graphicFrame>
        <p:nvGraphicFramePr>
          <p:cNvPr id="5" name="Content Placeholder 6"/>
          <p:cNvGraphicFramePr>
            <a:graphicFrameLocks/>
          </p:cNvGraphicFramePr>
          <p:nvPr>
            <p:extLst>
              <p:ext uri="{D42A27DB-BD31-4B8C-83A1-F6EECF244321}">
                <p14:modId xmlns:p14="http://schemas.microsoft.com/office/powerpoint/2010/main" val="487581623"/>
              </p:ext>
            </p:extLst>
          </p:nvPr>
        </p:nvGraphicFramePr>
        <p:xfrm>
          <a:off x="1087271" y="3707641"/>
          <a:ext cx="7028597" cy="2076069"/>
        </p:xfrm>
        <a:graphic>
          <a:graphicData uri="http://schemas.openxmlformats.org/drawingml/2006/table">
            <a:tbl>
              <a:tblPr firstRow="1" firstCol="1" lastRow="1" lastCol="1" bandRow="1" bandCol="1">
                <a:tableStyleId>{5940675A-B579-460E-94D1-54222C63F5DA}</a:tableStyleId>
              </a:tblPr>
              <a:tblGrid>
                <a:gridCol w="7028597">
                  <a:extLst>
                    <a:ext uri="{9D8B030D-6E8A-4147-A177-3AD203B41FA5}">
                      <a16:colId xmlns:a16="http://schemas.microsoft.com/office/drawing/2014/main" val="20000"/>
                    </a:ext>
                  </a:extLst>
                </a:gridCol>
              </a:tblGrid>
              <a:tr h="129540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6.2. </a:t>
                      </a:r>
                      <a:r>
                        <a:rPr lang="en-US" sz="2400" kern="1200" dirty="0">
                          <a:effectLst/>
                        </a:rPr>
                        <a:t>Use retail.sav » Menu bar » Analyze » Descriptive statistics » Crosstabs » Select Gender and transfer to Row(s) box » Select saving and transfer to Column(s) box » Select income and transfer to Layer 1 of 1 box » Click </a:t>
                      </a:r>
                      <a:r>
                        <a:rPr lang="en-US" sz="2400" i="1" kern="1200" dirty="0">
                          <a:effectLst/>
                        </a:rPr>
                        <a:t>OK</a:t>
                      </a:r>
                      <a:endParaRPr lang="en-US" sz="2400" i="1"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11929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68" y="478303"/>
            <a:ext cx="6541477" cy="54019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153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92088"/>
            <a:ext cx="9144000" cy="5448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Cross-Tabulation: One Additional Variable </a:t>
            </a:r>
            <a:r>
              <a:rPr lang="en-US" sz="3200" b="1" i="1" dirty="0">
                <a:latin typeface="+mn-lt"/>
              </a:rPr>
              <a:t>Income</a:t>
            </a:r>
            <a:endParaRPr lang="en-US" sz="3200" b="1" dirty="0">
              <a:latin typeface="+mn-lt"/>
            </a:endParaRPr>
          </a:p>
        </p:txBody>
      </p:sp>
      <p:graphicFrame>
        <p:nvGraphicFramePr>
          <p:cNvPr id="3" name="Content Placeholder 6"/>
          <p:cNvGraphicFramePr>
            <a:graphicFrameLocks/>
          </p:cNvGraphicFramePr>
          <p:nvPr>
            <p:extLst>
              <p:ext uri="{D42A27DB-BD31-4B8C-83A1-F6EECF244321}">
                <p14:modId xmlns:p14="http://schemas.microsoft.com/office/powerpoint/2010/main" val="3435352335"/>
              </p:ext>
            </p:extLst>
          </p:nvPr>
        </p:nvGraphicFramePr>
        <p:xfrm>
          <a:off x="465042" y="1411403"/>
          <a:ext cx="8213916" cy="4143229"/>
        </p:xfrm>
        <a:graphic>
          <a:graphicData uri="http://schemas.openxmlformats.org/drawingml/2006/table">
            <a:tbl>
              <a:tblPr/>
              <a:tblGrid>
                <a:gridCol w="1023663">
                  <a:extLst>
                    <a:ext uri="{9D8B030D-6E8A-4147-A177-3AD203B41FA5}">
                      <a16:colId xmlns:a16="http://schemas.microsoft.com/office/drawing/2014/main" val="20000"/>
                    </a:ext>
                  </a:extLst>
                </a:gridCol>
                <a:gridCol w="818429">
                  <a:extLst>
                    <a:ext uri="{9D8B030D-6E8A-4147-A177-3AD203B41FA5}">
                      <a16:colId xmlns:a16="http://schemas.microsoft.com/office/drawing/2014/main" val="20001"/>
                    </a:ext>
                  </a:extLst>
                </a:gridCol>
                <a:gridCol w="681137">
                  <a:extLst>
                    <a:ext uri="{9D8B030D-6E8A-4147-A177-3AD203B41FA5}">
                      <a16:colId xmlns:a16="http://schemas.microsoft.com/office/drawing/2014/main" val="20002"/>
                    </a:ext>
                  </a:extLst>
                </a:gridCol>
                <a:gridCol w="796898">
                  <a:extLst>
                    <a:ext uri="{9D8B030D-6E8A-4147-A177-3AD203B41FA5}">
                      <a16:colId xmlns:a16="http://schemas.microsoft.com/office/drawing/2014/main" val="20003"/>
                    </a:ext>
                  </a:extLst>
                </a:gridCol>
                <a:gridCol w="796897">
                  <a:extLst>
                    <a:ext uri="{9D8B030D-6E8A-4147-A177-3AD203B41FA5}">
                      <a16:colId xmlns:a16="http://schemas.microsoft.com/office/drawing/2014/main" val="20004"/>
                    </a:ext>
                  </a:extLst>
                </a:gridCol>
                <a:gridCol w="1028183">
                  <a:extLst>
                    <a:ext uri="{9D8B030D-6E8A-4147-A177-3AD203B41FA5}">
                      <a16:colId xmlns:a16="http://schemas.microsoft.com/office/drawing/2014/main" val="20005"/>
                    </a:ext>
                  </a:extLst>
                </a:gridCol>
                <a:gridCol w="906181">
                  <a:extLst>
                    <a:ext uri="{9D8B030D-6E8A-4147-A177-3AD203B41FA5}">
                      <a16:colId xmlns:a16="http://schemas.microsoft.com/office/drawing/2014/main" val="20006"/>
                    </a:ext>
                  </a:extLst>
                </a:gridCol>
                <a:gridCol w="796897">
                  <a:extLst>
                    <a:ext uri="{9D8B030D-6E8A-4147-A177-3AD203B41FA5}">
                      <a16:colId xmlns:a16="http://schemas.microsoft.com/office/drawing/2014/main" val="20007"/>
                    </a:ext>
                  </a:extLst>
                </a:gridCol>
                <a:gridCol w="682816">
                  <a:extLst>
                    <a:ext uri="{9D8B030D-6E8A-4147-A177-3AD203B41FA5}">
                      <a16:colId xmlns:a16="http://schemas.microsoft.com/office/drawing/2014/main" val="20008"/>
                    </a:ext>
                  </a:extLst>
                </a:gridCol>
                <a:gridCol w="682815">
                  <a:extLst>
                    <a:ext uri="{9D8B030D-6E8A-4147-A177-3AD203B41FA5}">
                      <a16:colId xmlns:a16="http://schemas.microsoft.com/office/drawing/2014/main" val="20009"/>
                    </a:ext>
                  </a:extLst>
                </a:gridCol>
              </a:tblGrid>
              <a:tr h="345269">
                <a:tc rowSpan="2"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Categories</a:t>
                      </a: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(Independent Variable)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Saving Attitude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Categories</a:t>
                      </a: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(Independent Variable)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Saving Attitude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0539">
                <a:tc gridSpan="2" vMerge="1">
                  <a:txBody>
                    <a:bodyPr/>
                    <a:lstStyle/>
                    <a:p>
                      <a:endParaRPr lang="en-US"/>
                    </a:p>
                  </a:txBody>
                  <a:tcPr/>
                </a:tc>
                <a:tc hMerge="1"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Yes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No</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Yes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No</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5269">
                <a:tc row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&lt;10000*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Male</a:t>
                      </a: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Female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30001–40000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Male</a:t>
                      </a: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Female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5269">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5269">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5269">
                <a:tc row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10001–20000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Male</a:t>
                      </a: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Female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&gt;40000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Male</a:t>
                      </a: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Female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5269">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5269">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5269">
                <a:tc row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20001–30000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Male</a:t>
                      </a: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Female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Male</a:t>
                      </a: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Female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5269">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5269">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120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 name="Rectangle 4"/>
          <p:cNvSpPr/>
          <p:nvPr/>
        </p:nvSpPr>
        <p:spPr>
          <a:xfrm>
            <a:off x="545909" y="5638800"/>
            <a:ext cx="5299208" cy="461665"/>
          </a:xfrm>
          <a:prstGeom prst="rect">
            <a:avLst/>
          </a:prstGeom>
        </p:spPr>
        <p:txBody>
          <a:bodyPr wrap="none">
            <a:spAutoFit/>
          </a:bodyPr>
          <a:lstStyle/>
          <a:p>
            <a:pPr eaLnBrk="1" hangingPunct="1">
              <a:defRPr/>
            </a:pPr>
            <a:r>
              <a:rPr lang="en-US" sz="2400" dirty="0">
                <a:latin typeface="+mn-lt"/>
              </a:rPr>
              <a:t>*Monthly income in Indian Rupees (INR).</a:t>
            </a: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27437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3387" y="155812"/>
            <a:ext cx="8314827" cy="6164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r>
              <a:rPr lang="en-US" altLang="en-US" sz="3400" b="1" dirty="0">
                <a:latin typeface="+mn-lt"/>
              </a:rPr>
              <a:t>Statistics Associated with Cross-Tabulation</a:t>
            </a:r>
          </a:p>
        </p:txBody>
      </p:sp>
      <p:sp>
        <p:nvSpPr>
          <p:cNvPr id="3" name="Content Placeholder 2"/>
          <p:cNvSpPr txBox="1">
            <a:spLocks/>
          </p:cNvSpPr>
          <p:nvPr/>
        </p:nvSpPr>
        <p:spPr>
          <a:xfrm>
            <a:off x="1105469" y="1489882"/>
            <a:ext cx="7042244" cy="151262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b="1" dirty="0"/>
              <a:t>Chi-square Statistic: </a:t>
            </a:r>
            <a:r>
              <a:rPr lang="en-US" altLang="en-US" sz="2400" dirty="0"/>
              <a:t>Chi-square statistic is applicable to ascertain whether the variables are independent to each other or not. It also measures the association between the cross-tabulated variables. </a:t>
            </a:r>
          </a:p>
        </p:txBody>
      </p:sp>
      <p:graphicFrame>
        <p:nvGraphicFramePr>
          <p:cNvPr id="5" name="Table 4"/>
          <p:cNvGraphicFramePr>
            <a:graphicFrameLocks noGrp="1"/>
          </p:cNvGraphicFramePr>
          <p:nvPr>
            <p:extLst>
              <p:ext uri="{D42A27DB-BD31-4B8C-83A1-F6EECF244321}">
                <p14:modId xmlns:p14="http://schemas.microsoft.com/office/powerpoint/2010/main" val="809482176"/>
              </p:ext>
            </p:extLst>
          </p:nvPr>
        </p:nvGraphicFramePr>
        <p:xfrm>
          <a:off x="922930" y="3400735"/>
          <a:ext cx="7407322" cy="2076069"/>
        </p:xfrm>
        <a:graphic>
          <a:graphicData uri="http://schemas.openxmlformats.org/drawingml/2006/table">
            <a:tbl>
              <a:tblPr firstRow="1" firstCol="1" lastRow="1" lastCol="1" bandRow="1" bandCol="1">
                <a:tableStyleId>{5940675A-B579-460E-94D1-54222C63F5DA}</a:tableStyleId>
              </a:tblPr>
              <a:tblGrid>
                <a:gridCol w="7407322">
                  <a:extLst>
                    <a:ext uri="{9D8B030D-6E8A-4147-A177-3AD203B41FA5}">
                      <a16:colId xmlns:a16="http://schemas.microsoft.com/office/drawing/2014/main" val="20000"/>
                    </a:ext>
                  </a:extLst>
                </a:gridCol>
              </a:tblGrid>
              <a:tr h="1122362">
                <a:tc>
                  <a:txBody>
                    <a:bodyPr/>
                    <a:lstStyle/>
                    <a:p>
                      <a:pPr marL="0" marR="0" algn="just">
                        <a:lnSpc>
                          <a:spcPct val="115000"/>
                        </a:lnSpc>
                        <a:spcBef>
                          <a:spcPts val="0"/>
                        </a:spcBef>
                        <a:spcAft>
                          <a:spcPts val="0"/>
                        </a:spcAft>
                      </a:pPr>
                      <a:r>
                        <a:rPr lang="en-US" sz="2400" b="1" dirty="0">
                          <a:effectLst/>
                        </a:rPr>
                        <a:t>Exhibit 6.3. </a:t>
                      </a:r>
                      <a:r>
                        <a:rPr lang="en-US" sz="2400" dirty="0">
                          <a:effectLst/>
                        </a:rPr>
                        <a:t>Use retail.sav » Menu bar » </a:t>
                      </a:r>
                      <a:r>
                        <a:rPr lang="en-US" sz="2400" dirty="0" err="1">
                          <a:effectLst/>
                        </a:rPr>
                        <a:t>analyse</a:t>
                      </a:r>
                      <a:r>
                        <a:rPr lang="en-US" sz="2400" dirty="0">
                          <a:effectLst/>
                        </a:rPr>
                        <a:t> » Descriptive statistics » Crosstabs » Select Gender and transfer to Row(s) box » Select frequency and transfer to Column(s) box » Statistics » (select) Chi-square »  Continue » Cells » (select) Expected » Continue » Click </a:t>
                      </a:r>
                      <a:r>
                        <a:rPr lang="en-US" sz="2400" i="1" dirty="0">
                          <a:effectLst/>
                        </a:rPr>
                        <a:t>OK </a:t>
                      </a:r>
                      <a:endParaRPr lang="en-US" sz="2400" i="1"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536658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568" y="1856096"/>
            <a:ext cx="3124200" cy="2743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206" y="1856096"/>
            <a:ext cx="2819400" cy="2743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391676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56232" y="185382"/>
            <a:ext cx="7745104" cy="551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Statistical Significance of Cross-Tabulation </a:t>
            </a:r>
          </a:p>
        </p:txBody>
      </p:sp>
      <p:sp>
        <p:nvSpPr>
          <p:cNvPr id="3" name="Content Placeholder 2"/>
          <p:cNvSpPr txBox="1">
            <a:spLocks/>
          </p:cNvSpPr>
          <p:nvPr/>
        </p:nvSpPr>
        <p:spPr>
          <a:xfrm>
            <a:off x="875257" y="1137859"/>
            <a:ext cx="6777038" cy="5334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pPr>
            <a:r>
              <a:rPr lang="en-US" altLang="en-US" sz="2400" dirty="0"/>
              <a:t>Observed and Expected Frequency</a:t>
            </a:r>
          </a:p>
        </p:txBody>
      </p:sp>
      <p:graphicFrame>
        <p:nvGraphicFramePr>
          <p:cNvPr id="5" name="Table 4"/>
          <p:cNvGraphicFramePr>
            <a:graphicFrameLocks noGrp="1"/>
          </p:cNvGraphicFramePr>
          <p:nvPr>
            <p:extLst>
              <p:ext uri="{D42A27DB-BD31-4B8C-83A1-F6EECF244321}">
                <p14:modId xmlns:p14="http://schemas.microsoft.com/office/powerpoint/2010/main" val="455063766"/>
              </p:ext>
            </p:extLst>
          </p:nvPr>
        </p:nvGraphicFramePr>
        <p:xfrm>
          <a:off x="177422" y="1835030"/>
          <a:ext cx="8761862" cy="3860664"/>
        </p:xfrm>
        <a:graphic>
          <a:graphicData uri="http://schemas.openxmlformats.org/drawingml/2006/table">
            <a:tbl>
              <a:tblPr/>
              <a:tblGrid>
                <a:gridCol w="791569">
                  <a:extLst>
                    <a:ext uri="{9D8B030D-6E8A-4147-A177-3AD203B41FA5}">
                      <a16:colId xmlns:a16="http://schemas.microsoft.com/office/drawing/2014/main" val="20000"/>
                    </a:ext>
                  </a:extLst>
                </a:gridCol>
                <a:gridCol w="817055">
                  <a:extLst>
                    <a:ext uri="{9D8B030D-6E8A-4147-A177-3AD203B41FA5}">
                      <a16:colId xmlns:a16="http://schemas.microsoft.com/office/drawing/2014/main" val="20001"/>
                    </a:ext>
                  </a:extLst>
                </a:gridCol>
                <a:gridCol w="970217">
                  <a:extLst>
                    <a:ext uri="{9D8B030D-6E8A-4147-A177-3AD203B41FA5}">
                      <a16:colId xmlns:a16="http://schemas.microsoft.com/office/drawing/2014/main" val="20002"/>
                    </a:ext>
                  </a:extLst>
                </a:gridCol>
                <a:gridCol w="979714">
                  <a:extLst>
                    <a:ext uri="{9D8B030D-6E8A-4147-A177-3AD203B41FA5}">
                      <a16:colId xmlns:a16="http://schemas.microsoft.com/office/drawing/2014/main" val="20003"/>
                    </a:ext>
                  </a:extLst>
                </a:gridCol>
                <a:gridCol w="927463">
                  <a:extLst>
                    <a:ext uri="{9D8B030D-6E8A-4147-A177-3AD203B41FA5}">
                      <a16:colId xmlns:a16="http://schemas.microsoft.com/office/drawing/2014/main" val="20004"/>
                    </a:ext>
                  </a:extLst>
                </a:gridCol>
                <a:gridCol w="1199306">
                  <a:extLst>
                    <a:ext uri="{9D8B030D-6E8A-4147-A177-3AD203B41FA5}">
                      <a16:colId xmlns:a16="http://schemas.microsoft.com/office/drawing/2014/main" val="20005"/>
                    </a:ext>
                  </a:extLst>
                </a:gridCol>
                <a:gridCol w="1496437">
                  <a:extLst>
                    <a:ext uri="{9D8B030D-6E8A-4147-A177-3AD203B41FA5}">
                      <a16:colId xmlns:a16="http://schemas.microsoft.com/office/drawing/2014/main" val="20006"/>
                    </a:ext>
                  </a:extLst>
                </a:gridCol>
                <a:gridCol w="948821">
                  <a:extLst>
                    <a:ext uri="{9D8B030D-6E8A-4147-A177-3AD203B41FA5}">
                      <a16:colId xmlns:a16="http://schemas.microsoft.com/office/drawing/2014/main" val="20007"/>
                    </a:ext>
                  </a:extLst>
                </a:gridCol>
                <a:gridCol w="631280">
                  <a:extLst>
                    <a:ext uri="{9D8B030D-6E8A-4147-A177-3AD203B41FA5}">
                      <a16:colId xmlns:a16="http://schemas.microsoft.com/office/drawing/2014/main" val="20008"/>
                    </a:ext>
                  </a:extLst>
                </a:gridCol>
              </a:tblGrid>
              <a:tr h="271999">
                <a:tc rowSpan="2" gridSpan="3">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hMerge="1">
                  <a:txBody>
                    <a:bodyPr/>
                    <a:lstStyle/>
                    <a:p>
                      <a:endParaRPr lang="en-US"/>
                    </a:p>
                  </a:txBody>
                  <a:tcPr/>
                </a:tc>
                <a:tc gridSpan="5">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Shopping Frequency</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Total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0764">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First Time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Monthly</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Weekly</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More than a Week</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Not Fixed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291204">
                <a:tc rowSpan="6">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Gender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Male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OF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1204">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EF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13.8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11.9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24.4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18.8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75.0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0764">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Residual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1204">
                <a:tc vMerge="1">
                  <a:txBody>
                    <a:bodyPr/>
                    <a:lstStyle/>
                    <a:p>
                      <a:endParaRPr lang="en-US"/>
                    </a:p>
                  </a:txBody>
                  <a:tcPr/>
                </a:tc>
                <a:tc row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Female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OF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1204">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EF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8.3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14.6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11.3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45.0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0764">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Residual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9" name="Rectangle 7"/>
          <p:cNvSpPr>
            <a:spLocks noChangeArrowheads="1"/>
          </p:cNvSpPr>
          <p:nvPr/>
        </p:nvSpPr>
        <p:spPr bwMode="auto">
          <a:xfrm>
            <a:off x="311600" y="5814215"/>
            <a:ext cx="7340695" cy="461665"/>
          </a:xfrm>
          <a:prstGeom prst="rect">
            <a:avLst/>
          </a:prstGeom>
          <a:noFill/>
          <a:ln>
            <a:noFill/>
          </a:ln>
          <a:effectLst/>
        </p:spPr>
        <p:txBody>
          <a:bodyPr wrap="square" anchor="ctr">
            <a:spAutoFit/>
          </a:bodyPr>
          <a:lstStyle/>
          <a:p>
            <a:pPr>
              <a:defRPr/>
            </a:pPr>
            <a:r>
              <a:rPr lang="en-US" sz="2400" i="1" dirty="0"/>
              <a:t>Notes: </a:t>
            </a:r>
            <a:r>
              <a:rPr lang="en-US" sz="2400" dirty="0"/>
              <a:t>EF: Expected frequency; OF: Observed frequency.</a:t>
            </a:r>
          </a:p>
        </p:txBody>
      </p:sp>
      <p:sp>
        <p:nvSpPr>
          <p:cNvPr id="10"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08517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3541540928"/>
              </p:ext>
            </p:extLst>
          </p:nvPr>
        </p:nvGraphicFramePr>
        <p:xfrm>
          <a:off x="1599263" y="1514901"/>
          <a:ext cx="6562097" cy="2044132"/>
        </p:xfrm>
        <a:graphic>
          <a:graphicData uri="http://schemas.openxmlformats.org/drawingml/2006/table">
            <a:tbl>
              <a:tblPr/>
              <a:tblGrid>
                <a:gridCol w="3181228">
                  <a:extLst>
                    <a:ext uri="{9D8B030D-6E8A-4147-A177-3AD203B41FA5}">
                      <a16:colId xmlns:a16="http://schemas.microsoft.com/office/drawing/2014/main" val="20000"/>
                    </a:ext>
                  </a:extLst>
                </a:gridCol>
                <a:gridCol w="956973">
                  <a:extLst>
                    <a:ext uri="{9D8B030D-6E8A-4147-A177-3AD203B41FA5}">
                      <a16:colId xmlns:a16="http://schemas.microsoft.com/office/drawing/2014/main" val="20001"/>
                    </a:ext>
                  </a:extLst>
                </a:gridCol>
                <a:gridCol w="781202">
                  <a:extLst>
                    <a:ext uri="{9D8B030D-6E8A-4147-A177-3AD203B41FA5}">
                      <a16:colId xmlns:a16="http://schemas.microsoft.com/office/drawing/2014/main" val="20002"/>
                    </a:ext>
                  </a:extLst>
                </a:gridCol>
                <a:gridCol w="1642694">
                  <a:extLst>
                    <a:ext uri="{9D8B030D-6E8A-4147-A177-3AD203B41FA5}">
                      <a16:colId xmlns:a16="http://schemas.microsoft.com/office/drawing/2014/main" val="20003"/>
                    </a:ext>
                  </a:extLst>
                </a:gridCol>
              </a:tblGrid>
              <a:tr h="524379">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Value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Sig. (2-sided)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4379">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Pearson chi-square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4.606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0.330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727">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Likelihood ratio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4.983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0.289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647">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Linear-by-linear association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1.494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0.222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 name="Rectangle 7"/>
          <p:cNvSpPr>
            <a:spLocks noChangeArrowheads="1"/>
          </p:cNvSpPr>
          <p:nvPr/>
        </p:nvSpPr>
        <p:spPr bwMode="auto">
          <a:xfrm>
            <a:off x="1599264" y="834547"/>
            <a:ext cx="3953583"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6.2. Chi-square Statistics</a:t>
            </a:r>
            <a:endParaRPr lang="en-US" sz="2400" dirty="0">
              <a:latin typeface="+mn-lt"/>
            </a:endParaRPr>
          </a:p>
        </p:txBody>
      </p:sp>
      <p:sp>
        <p:nvSpPr>
          <p:cNvPr id="16" name="Content Placeholder 2"/>
          <p:cNvSpPr txBox="1">
            <a:spLocks/>
          </p:cNvSpPr>
          <p:nvPr/>
        </p:nvSpPr>
        <p:spPr bwMode="auto">
          <a:xfrm>
            <a:off x="1460311" y="3805018"/>
            <a:ext cx="7170880" cy="2049872"/>
          </a:xfrm>
          <a:prstGeom prst="rect">
            <a:avLst/>
          </a:prstGeom>
          <a:noFill/>
          <a:ln w="9525">
            <a:solidFill>
              <a:schemeClr val="accent1"/>
            </a:solidFill>
            <a:miter lim="800000"/>
            <a:headEnd/>
            <a:tailEnd/>
          </a:ln>
        </p:spPr>
        <p:txBody>
          <a:bodyPr/>
          <a:lstStyle>
            <a:lvl1pPr marL="698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accent1"/>
              </a:buClr>
              <a:buSzPct val="76000"/>
              <a:buFont typeface="Wingdings 2" pitchFamily="18" charset="2"/>
              <a:buNone/>
              <a:defRPr/>
            </a:pPr>
            <a:r>
              <a:rPr lang="en-US" sz="2400" dirty="0">
                <a:latin typeface="+mn-lt"/>
              </a:rPr>
              <a:t>The </a:t>
            </a:r>
            <a:r>
              <a:rPr lang="en-US" sz="2400" i="1" dirty="0">
                <a:latin typeface="+mn-lt"/>
              </a:rPr>
              <a:t>p</a:t>
            </a:r>
            <a:r>
              <a:rPr lang="en-US" sz="2400" dirty="0">
                <a:latin typeface="+mn-lt"/>
              </a:rPr>
              <a:t>-value is greater than 0.05 (Chi-square = 4.606, </a:t>
            </a:r>
            <a:r>
              <a:rPr lang="en-US" sz="2400" i="1" dirty="0">
                <a:latin typeface="+mn-lt"/>
              </a:rPr>
              <a:t>p </a:t>
            </a:r>
            <a:r>
              <a:rPr lang="en-US" sz="2400" dirty="0">
                <a:latin typeface="+mn-lt"/>
              </a:rPr>
              <a:t>&gt; 0.05, 0.330) at 5 % level of significance. </a:t>
            </a:r>
          </a:p>
          <a:p>
            <a:pPr>
              <a:spcBef>
                <a:spcPct val="20000"/>
              </a:spcBef>
              <a:buClr>
                <a:schemeClr val="accent1"/>
              </a:buClr>
              <a:buSzPct val="76000"/>
              <a:buFont typeface="Wingdings 2" pitchFamily="18" charset="2"/>
              <a:buNone/>
              <a:defRPr/>
            </a:pPr>
            <a:r>
              <a:rPr lang="en-US" sz="2400" dirty="0">
                <a:latin typeface="+mn-lt"/>
              </a:rPr>
              <a:t>We fail to reject the null hypothesis of the independent relationship between the variables and conclude that no relationship exists between the variables. </a:t>
            </a:r>
          </a:p>
        </p:txBody>
      </p:sp>
      <p:sp>
        <p:nvSpPr>
          <p:cNvPr id="1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49104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90182" y="155575"/>
            <a:ext cx="8077200" cy="551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Correlation and Measurers of Association</a:t>
            </a:r>
          </a:p>
        </p:txBody>
      </p:sp>
      <p:sp>
        <p:nvSpPr>
          <p:cNvPr id="3" name="Content Placeholder 2"/>
          <p:cNvSpPr txBox="1">
            <a:spLocks/>
          </p:cNvSpPr>
          <p:nvPr/>
        </p:nvSpPr>
        <p:spPr>
          <a:xfrm>
            <a:off x="789296" y="1221925"/>
            <a:ext cx="7592703" cy="148760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Correlation is often used to measure the association between metric variables. The strength of association between nominal based cross-tabulated variables is required task in the analysis. </a:t>
            </a:r>
          </a:p>
        </p:txBody>
      </p:sp>
      <p:graphicFrame>
        <p:nvGraphicFramePr>
          <p:cNvPr id="5" name="Table 4"/>
          <p:cNvGraphicFramePr>
            <a:graphicFrameLocks noGrp="1"/>
          </p:cNvGraphicFramePr>
          <p:nvPr>
            <p:extLst>
              <p:ext uri="{D42A27DB-BD31-4B8C-83A1-F6EECF244321}">
                <p14:modId xmlns:p14="http://schemas.microsoft.com/office/powerpoint/2010/main" val="316476915"/>
              </p:ext>
            </p:extLst>
          </p:nvPr>
        </p:nvGraphicFramePr>
        <p:xfrm>
          <a:off x="789296" y="2900599"/>
          <a:ext cx="7592704" cy="2917317"/>
        </p:xfrm>
        <a:graphic>
          <a:graphicData uri="http://schemas.openxmlformats.org/drawingml/2006/table">
            <a:tbl>
              <a:tblPr firstRow="1" firstCol="1" lastRow="1" lastCol="1" bandRow="1" bandCol="1">
                <a:tableStyleId>{5940675A-B579-460E-94D1-54222C63F5DA}</a:tableStyleId>
              </a:tblPr>
              <a:tblGrid>
                <a:gridCol w="7592704">
                  <a:extLst>
                    <a:ext uri="{9D8B030D-6E8A-4147-A177-3AD203B41FA5}">
                      <a16:colId xmlns:a16="http://schemas.microsoft.com/office/drawing/2014/main" val="20000"/>
                    </a:ext>
                  </a:extLst>
                </a:gridCol>
              </a:tblGrid>
              <a:tr h="1682750">
                <a:tc>
                  <a:txBody>
                    <a:bodyPr/>
                    <a:lstStyle/>
                    <a:p>
                      <a:pPr marL="0" marR="0" algn="just">
                        <a:lnSpc>
                          <a:spcPct val="115000"/>
                        </a:lnSpc>
                        <a:spcBef>
                          <a:spcPts val="0"/>
                        </a:spcBef>
                        <a:spcAft>
                          <a:spcPts val="0"/>
                        </a:spcAft>
                      </a:pPr>
                      <a:r>
                        <a:rPr lang="en-US" sz="2400" b="1" dirty="0">
                          <a:solidFill>
                            <a:schemeClr val="tx1"/>
                          </a:solidFill>
                          <a:effectLst/>
                        </a:rPr>
                        <a:t>Exhibit 6.4.</a:t>
                      </a:r>
                      <a:r>
                        <a:rPr lang="en-US" sz="2400" dirty="0">
                          <a:solidFill>
                            <a:schemeClr val="tx1"/>
                          </a:solidFill>
                          <a:effectLst/>
                        </a:rPr>
                        <a:t> Use retail.sav » menu bar » </a:t>
                      </a:r>
                      <a:r>
                        <a:rPr lang="en-US" sz="2400" dirty="0" err="1">
                          <a:solidFill>
                            <a:schemeClr val="tx1"/>
                          </a:solidFill>
                          <a:effectLst/>
                        </a:rPr>
                        <a:t>analyse</a:t>
                      </a:r>
                      <a:r>
                        <a:rPr lang="en-US" sz="2400" dirty="0">
                          <a:solidFill>
                            <a:schemeClr val="tx1"/>
                          </a:solidFill>
                          <a:effectLst/>
                        </a:rPr>
                        <a:t> » descriptive statistics » Crosstabs » Select saving and transfer to row (s) box » Select gender and transfer to column (s) box » cells » select observed in count area » select row, column and total as percentage area » Statistics » (select) contingency coefficient, Phi and Cramer’s V, Lambda, Uncertainty coefficient » Continue » Click </a:t>
                      </a:r>
                      <a:r>
                        <a:rPr lang="en-US" sz="2400" i="1" dirty="0">
                          <a:solidFill>
                            <a:schemeClr val="tx1"/>
                          </a:solidFill>
                          <a:effectLst/>
                        </a:rPr>
                        <a:t>OK</a:t>
                      </a: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340392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10433576"/>
              </p:ext>
            </p:extLst>
          </p:nvPr>
        </p:nvGraphicFramePr>
        <p:xfrm>
          <a:off x="1173707" y="1119115"/>
          <a:ext cx="7724632" cy="5374674"/>
        </p:xfrm>
        <a:graphic>
          <a:graphicData uri="http://schemas.openxmlformats.org/drawingml/2006/table">
            <a:tbl>
              <a:tblPr/>
              <a:tblGrid>
                <a:gridCol w="877622">
                  <a:extLst>
                    <a:ext uri="{9D8B030D-6E8A-4147-A177-3AD203B41FA5}">
                      <a16:colId xmlns:a16="http://schemas.microsoft.com/office/drawing/2014/main" val="20000"/>
                    </a:ext>
                  </a:extLst>
                </a:gridCol>
                <a:gridCol w="656751">
                  <a:extLst>
                    <a:ext uri="{9D8B030D-6E8A-4147-A177-3AD203B41FA5}">
                      <a16:colId xmlns:a16="http://schemas.microsoft.com/office/drawing/2014/main" val="20001"/>
                    </a:ext>
                  </a:extLst>
                </a:gridCol>
                <a:gridCol w="1495429">
                  <a:extLst>
                    <a:ext uri="{9D8B030D-6E8A-4147-A177-3AD203B41FA5}">
                      <a16:colId xmlns:a16="http://schemas.microsoft.com/office/drawing/2014/main" val="20002"/>
                    </a:ext>
                  </a:extLst>
                </a:gridCol>
                <a:gridCol w="2069785">
                  <a:extLst>
                    <a:ext uri="{9D8B030D-6E8A-4147-A177-3AD203B41FA5}">
                      <a16:colId xmlns:a16="http://schemas.microsoft.com/office/drawing/2014/main" val="20003"/>
                    </a:ext>
                  </a:extLst>
                </a:gridCol>
                <a:gridCol w="1741560">
                  <a:extLst>
                    <a:ext uri="{9D8B030D-6E8A-4147-A177-3AD203B41FA5}">
                      <a16:colId xmlns:a16="http://schemas.microsoft.com/office/drawing/2014/main" val="20004"/>
                    </a:ext>
                  </a:extLst>
                </a:gridCol>
                <a:gridCol w="883485">
                  <a:extLst>
                    <a:ext uri="{9D8B030D-6E8A-4147-A177-3AD203B41FA5}">
                      <a16:colId xmlns:a16="http://schemas.microsoft.com/office/drawing/2014/main" val="20005"/>
                    </a:ext>
                  </a:extLst>
                </a:gridCol>
              </a:tblGrid>
              <a:tr h="307912">
                <a:tc rowSpan="2" gridSpan="3">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hMerge="1">
                  <a:txBody>
                    <a:bodyPr/>
                    <a:lstStyle/>
                    <a:p>
                      <a:endParaRPr lang="en-US"/>
                    </a:p>
                  </a:txBody>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Gender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Total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9467">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male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female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307912">
                <a:tc rowSpan="8">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Saving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Yes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Count</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5824">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within </a:t>
                      </a: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saving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34.9%</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65.1%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5824">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within gender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62.2%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35.8%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7912">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of total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12.5%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23.3%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35.8%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7912">
                <a:tc vMerge="1">
                  <a:txBody>
                    <a:bodyPr/>
                    <a:lstStyle/>
                    <a:p>
                      <a:endParaRPr lang="en-US"/>
                    </a:p>
                  </a:txBody>
                  <a:tcPr/>
                </a:tc>
                <a:tc rowSpan="4">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No</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Count</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77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15824">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within saving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77.9%</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22.1%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15824">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within gender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80.0%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37.8%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64.2%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7912">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of total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14.2%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64.2%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7912">
                <a:tc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Total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Count</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75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120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 name="Rectangle 7"/>
          <p:cNvSpPr/>
          <p:nvPr/>
        </p:nvSpPr>
        <p:spPr>
          <a:xfrm>
            <a:off x="1544956" y="434072"/>
            <a:ext cx="5857886" cy="461665"/>
          </a:xfrm>
          <a:prstGeom prst="rect">
            <a:avLst/>
          </a:prstGeom>
        </p:spPr>
        <p:txBody>
          <a:bodyPr wrap="none">
            <a:spAutoFit/>
          </a:bodyPr>
          <a:lstStyle/>
          <a:p>
            <a:pPr>
              <a:defRPr/>
            </a:pPr>
            <a:r>
              <a:rPr lang="en-US" sz="2400" dirty="0">
                <a:ea typeface="Calibri" pitchFamily="34" charset="0"/>
                <a:cs typeface="Times New Roman" pitchFamily="18" charset="0"/>
              </a:rPr>
              <a:t>Table 6.3 Cross-Tabulation </a:t>
            </a:r>
            <a:r>
              <a:rPr lang="en-US" sz="2400" i="1" dirty="0">
                <a:ea typeface="Calibri" pitchFamily="34" charset="0"/>
                <a:cs typeface="Times New Roman" pitchFamily="18" charset="0"/>
              </a:rPr>
              <a:t>Saving</a:t>
            </a:r>
            <a:r>
              <a:rPr lang="en-US" sz="2400" dirty="0">
                <a:ea typeface="Calibri" pitchFamily="34" charset="0"/>
                <a:cs typeface="Times New Roman" pitchFamily="18" charset="0"/>
              </a:rPr>
              <a:t> and </a:t>
            </a:r>
            <a:r>
              <a:rPr lang="en-US" sz="2400" i="1" dirty="0">
                <a:ea typeface="Calibri" pitchFamily="34" charset="0"/>
                <a:cs typeface="Times New Roman" pitchFamily="18" charset="0"/>
              </a:rPr>
              <a:t>Gender</a:t>
            </a:r>
            <a:endParaRPr lang="en-US" sz="2400" dirty="0">
              <a:ea typeface="Calibri" pitchFamily="34" charset="0"/>
              <a:cs typeface="Times New Roman" pitchFamily="18" charset="0"/>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53681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54794" y="181970"/>
            <a:ext cx="5701352" cy="5823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Directional Measures</a:t>
            </a:r>
          </a:p>
        </p:txBody>
      </p:sp>
      <p:sp>
        <p:nvSpPr>
          <p:cNvPr id="4" name="Content Placeholder 6"/>
          <p:cNvSpPr txBox="1">
            <a:spLocks noRot="1" noChangeAspect="1" noMove="1" noResize="1" noEditPoints="1" noAdjustHandles="1" noChangeArrowheads="1" noChangeShapeType="1" noTextEdit="1"/>
          </p:cNvSpPr>
          <p:nvPr/>
        </p:nvSpPr>
        <p:spPr>
          <a:xfrm>
            <a:off x="1042988" y="1524000"/>
            <a:ext cx="6777037" cy="3508375"/>
          </a:xfrm>
          <a:prstGeom prst="rect">
            <a:avLst/>
          </a:prstGeom>
          <a:blipFill rotWithShape="1">
            <a:blip r:embed="rId2"/>
            <a:stretch>
              <a:fillRect t="-868" r="-1709" b="-72222"/>
            </a:stretch>
          </a:blip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a:noFill/>
              </a:rPr>
              <a:t> </a:t>
            </a:r>
            <a:endParaRPr lang="en-US" dirty="0">
              <a:noFill/>
            </a:endParaRP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44528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
        <p:nvSpPr>
          <p:cNvPr id="3" name="Title 1"/>
          <p:cNvSpPr txBox="1">
            <a:spLocks/>
          </p:cNvSpPr>
          <p:nvPr/>
        </p:nvSpPr>
        <p:spPr>
          <a:xfrm>
            <a:off x="875412" y="179696"/>
            <a:ext cx="7024688"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Learning Objectives</a:t>
            </a:r>
          </a:p>
        </p:txBody>
      </p:sp>
      <p:sp>
        <p:nvSpPr>
          <p:cNvPr id="4" name="Content Placeholder 2"/>
          <p:cNvSpPr txBox="1">
            <a:spLocks/>
          </p:cNvSpPr>
          <p:nvPr/>
        </p:nvSpPr>
        <p:spPr>
          <a:xfrm>
            <a:off x="1802641" y="1546747"/>
            <a:ext cx="5949287" cy="39533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Explain the concept and components of cross-tabulation</a:t>
            </a:r>
          </a:p>
          <a:p>
            <a:r>
              <a:rPr lang="en-US" altLang="en-US" sz="2400" dirty="0"/>
              <a:t>Describe the advantage of using cross-tabulation</a:t>
            </a:r>
          </a:p>
          <a:p>
            <a:r>
              <a:rPr lang="en-US" altLang="en-US" sz="2400" dirty="0"/>
              <a:t>Demonstrate the steps used in SPSS for computing bivariate cross-tabulation</a:t>
            </a:r>
          </a:p>
          <a:p>
            <a:r>
              <a:rPr lang="en-US" altLang="en-US" sz="2400" dirty="0"/>
              <a:t>Describe the statistical inference through cross-tabulation</a:t>
            </a:r>
          </a:p>
          <a:p>
            <a:r>
              <a:rPr lang="en-US" altLang="en-US" sz="2400" dirty="0"/>
              <a:t>Explain the directional and symmetric measures in cross-tabulation</a:t>
            </a:r>
          </a:p>
        </p:txBody>
      </p:sp>
    </p:spTree>
    <p:extLst>
      <p:ext uri="{BB962C8B-B14F-4D97-AF65-F5344CB8AC3E}">
        <p14:creationId xmlns:p14="http://schemas.microsoft.com/office/powerpoint/2010/main" val="213228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noRot="1" noChangeAspect="1" noMove="1" noResize="1" noEditPoints="1" noAdjustHandles="1" noChangeArrowheads="1" noChangeShapeType="1" noTextEdit="1"/>
          </p:cNvSpPr>
          <p:nvPr/>
        </p:nvSpPr>
        <p:spPr>
          <a:xfrm>
            <a:off x="1066800" y="1295400"/>
            <a:ext cx="6777037" cy="3508375"/>
          </a:xfrm>
          <a:prstGeom prst="rect">
            <a:avLst/>
          </a:prstGeom>
          <a:blipFill rotWithShape="1">
            <a:blip r:embed="rId2"/>
            <a:stretch>
              <a:fillRect t="-870" r="-1709" b="-43826"/>
            </a:stretch>
          </a:blipFill>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noFill/>
              </a:rPr>
              <a:t> </a:t>
            </a:r>
            <a:endParaRPr lang="en-US" dirty="0">
              <a:noFill/>
            </a:endParaRP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70282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6"/>
          <p:cNvGraphicFramePr>
            <a:graphicFrameLocks/>
          </p:cNvGraphicFramePr>
          <p:nvPr>
            <p:extLst>
              <p:ext uri="{D42A27DB-BD31-4B8C-83A1-F6EECF244321}">
                <p14:modId xmlns:p14="http://schemas.microsoft.com/office/powerpoint/2010/main" val="4123588762"/>
              </p:ext>
            </p:extLst>
          </p:nvPr>
        </p:nvGraphicFramePr>
        <p:xfrm>
          <a:off x="1023581" y="846161"/>
          <a:ext cx="7915702" cy="5199292"/>
        </p:xfrm>
        <a:graphic>
          <a:graphicData uri="http://schemas.openxmlformats.org/drawingml/2006/table">
            <a:tbl>
              <a:tblPr/>
              <a:tblGrid>
                <a:gridCol w="1278289">
                  <a:extLst>
                    <a:ext uri="{9D8B030D-6E8A-4147-A177-3AD203B41FA5}">
                      <a16:colId xmlns:a16="http://schemas.microsoft.com/office/drawing/2014/main" val="20000"/>
                    </a:ext>
                  </a:extLst>
                </a:gridCol>
                <a:gridCol w="1278289">
                  <a:extLst>
                    <a:ext uri="{9D8B030D-6E8A-4147-A177-3AD203B41FA5}">
                      <a16:colId xmlns:a16="http://schemas.microsoft.com/office/drawing/2014/main" val="20001"/>
                    </a:ext>
                  </a:extLst>
                </a:gridCol>
                <a:gridCol w="1278289">
                  <a:extLst>
                    <a:ext uri="{9D8B030D-6E8A-4147-A177-3AD203B41FA5}">
                      <a16:colId xmlns:a16="http://schemas.microsoft.com/office/drawing/2014/main" val="20002"/>
                    </a:ext>
                  </a:extLst>
                </a:gridCol>
                <a:gridCol w="1188846">
                  <a:extLst>
                    <a:ext uri="{9D8B030D-6E8A-4147-A177-3AD203B41FA5}">
                      <a16:colId xmlns:a16="http://schemas.microsoft.com/office/drawing/2014/main" val="20003"/>
                    </a:ext>
                  </a:extLst>
                </a:gridCol>
                <a:gridCol w="1186983">
                  <a:extLst>
                    <a:ext uri="{9D8B030D-6E8A-4147-A177-3AD203B41FA5}">
                      <a16:colId xmlns:a16="http://schemas.microsoft.com/office/drawing/2014/main" val="20004"/>
                    </a:ext>
                  </a:extLst>
                </a:gridCol>
                <a:gridCol w="853435">
                  <a:extLst>
                    <a:ext uri="{9D8B030D-6E8A-4147-A177-3AD203B41FA5}">
                      <a16:colId xmlns:a16="http://schemas.microsoft.com/office/drawing/2014/main" val="20005"/>
                    </a:ext>
                  </a:extLst>
                </a:gridCol>
                <a:gridCol w="851571">
                  <a:extLst>
                    <a:ext uri="{9D8B030D-6E8A-4147-A177-3AD203B41FA5}">
                      <a16:colId xmlns:a16="http://schemas.microsoft.com/office/drawing/2014/main" val="20006"/>
                    </a:ext>
                  </a:extLst>
                </a:gridCol>
              </a:tblGrid>
              <a:tr h="598844">
                <a:tc gridSpan="3">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Value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Asymp. Std. Error</a:t>
                      </a:r>
                      <a:r>
                        <a:rPr kumimoji="0" lang="en-US" sz="2000" b="0" i="0" u="none" strike="noStrike" cap="none" normalizeH="0" baseline="30000" dirty="0">
                          <a:ln>
                            <a:noFill/>
                          </a:ln>
                          <a:solidFill>
                            <a:schemeClr val="tx1"/>
                          </a:solidFill>
                          <a:effectLst/>
                          <a:latin typeface="+mn-lt"/>
                        </a:rPr>
                        <a:t>a</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Approx. T</a:t>
                      </a:r>
                      <a:r>
                        <a:rPr kumimoji="0" lang="en-US" sz="2000" b="0" i="0" u="none" strike="noStrike" cap="none" normalizeH="0" baseline="30000" dirty="0">
                          <a:ln>
                            <a:noFill/>
                          </a:ln>
                          <a:solidFill>
                            <a:schemeClr val="tx1"/>
                          </a:solidFill>
                          <a:effectLst/>
                          <a:latin typeface="+mn-lt"/>
                        </a:rPr>
                        <a:t>b</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Approx. Sig.</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9226">
                <a:tc rowSpan="8">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Nominal by nominal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Lambda</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Symmetric</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0.273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0.120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2.034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0.042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8844">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Saving dependent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0.256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0.135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1.658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0.097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8844">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Gender dependent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0.289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0.123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2.016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0.044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8844">
                <a:tc vMerge="1">
                  <a:txBody>
                    <a:bodyPr/>
                    <a:lstStyle/>
                    <a:p>
                      <a:endParaRPr lang="en-US"/>
                    </a:p>
                  </a:txBody>
                  <a:tcPr/>
                </a:tc>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Goodman and Kruskal tau</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Saving dependent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0.182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0.073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r>
                        <a:rPr lang="en-GB" sz="2000" kern="1200" dirty="0">
                          <a:solidFill>
                            <a:schemeClr val="tx1"/>
                          </a:solidFill>
                          <a:effectLst/>
                          <a:latin typeface="+mn-lt"/>
                          <a:ea typeface="+mn-ea"/>
                          <a:cs typeface="+mn-cs"/>
                        </a:rPr>
                        <a: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8844">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Gender dependent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0.182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0.073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lang="en-GB" sz="2000" kern="1200" dirty="0">
                          <a:solidFill>
                            <a:schemeClr val="tx1"/>
                          </a:solidFill>
                          <a:effectLst/>
                          <a:latin typeface="+mn-lt"/>
                          <a:ea typeface="+mn-ea"/>
                          <a:cs typeface="+mn-cs"/>
                        </a:rPr>
                        <a:t>–</a:t>
                      </a: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9226">
                <a:tc vMerge="1">
                  <a:txBody>
                    <a:bodyPr/>
                    <a:lstStyle/>
                    <a:p>
                      <a:endParaRPr lang="en-US"/>
                    </a:p>
                  </a:txBody>
                  <a:tcPr/>
                </a:tc>
                <a:tc rowSpan="3">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Uncertainty coefficient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Symmetric</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0.139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0.057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2.425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98844">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Saving dependent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0.140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0.057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2.425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98844">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Gender dependent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0.138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0.057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2.425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270267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1961" y="1482733"/>
            <a:ext cx="6588457" cy="3416320"/>
          </a:xfrm>
          <a:prstGeom prst="rect">
            <a:avLst/>
          </a:prstGeom>
          <a:ln>
            <a:solidFill>
              <a:schemeClr val="accent1"/>
            </a:solidFill>
          </a:ln>
        </p:spPr>
        <p:txBody>
          <a:bodyPr wrap="square">
            <a:spAutoFit/>
          </a:bodyPr>
          <a:lstStyle/>
          <a:p>
            <a:pPr algn="just" eaLnBrk="1" hangingPunct="1">
              <a:defRPr/>
            </a:pPr>
            <a:r>
              <a:rPr lang="en-US" sz="2400" dirty="0">
                <a:latin typeface="+mn-lt"/>
              </a:rPr>
              <a:t>Asymmetric Lambda value (0.25) is computed, when </a:t>
            </a:r>
            <a:r>
              <a:rPr lang="en-US" sz="2400" i="1" dirty="0">
                <a:latin typeface="+mn-lt"/>
              </a:rPr>
              <a:t>saving </a:t>
            </a:r>
            <a:r>
              <a:rPr lang="en-US" sz="2400" dirty="0">
                <a:latin typeface="+mn-lt"/>
              </a:rPr>
              <a:t>(row, λ</a:t>
            </a:r>
            <a:r>
              <a:rPr lang="en-US" sz="2400" baseline="-25000" dirty="0">
                <a:latin typeface="+mn-lt"/>
              </a:rPr>
              <a:t>R</a:t>
            </a:r>
            <a:r>
              <a:rPr lang="en-US" sz="2400" dirty="0">
                <a:latin typeface="+mn-lt"/>
              </a:rPr>
              <a:t>) variable is considered as a dependent variable. We can say that proportion of error in </a:t>
            </a:r>
            <a:r>
              <a:rPr lang="en-US" sz="2400" i="1" dirty="0">
                <a:latin typeface="+mn-lt"/>
              </a:rPr>
              <a:t>saving </a:t>
            </a:r>
            <a:r>
              <a:rPr lang="en-US" sz="2400" dirty="0">
                <a:latin typeface="+mn-lt"/>
              </a:rPr>
              <a:t>is reduced by 25% when </a:t>
            </a:r>
            <a:r>
              <a:rPr lang="en-US" sz="2400" i="1" dirty="0">
                <a:latin typeface="+mn-lt"/>
              </a:rPr>
              <a:t>gender </a:t>
            </a:r>
            <a:r>
              <a:rPr lang="en-US" sz="2400" dirty="0">
                <a:latin typeface="+mn-lt"/>
              </a:rPr>
              <a:t>is considered as independent variable. The value of Lambda is changed to 0.289 when </a:t>
            </a:r>
            <a:r>
              <a:rPr lang="en-US" sz="2400" i="1" dirty="0">
                <a:latin typeface="+mn-lt"/>
              </a:rPr>
              <a:t>gender</a:t>
            </a:r>
            <a:r>
              <a:rPr lang="en-US" sz="2400" dirty="0">
                <a:latin typeface="+mn-lt"/>
              </a:rPr>
              <a:t> (column, λ</a:t>
            </a:r>
            <a:r>
              <a:rPr lang="en-US" sz="2400" baseline="-25000" dirty="0">
                <a:latin typeface="+mn-lt"/>
              </a:rPr>
              <a:t>C</a:t>
            </a:r>
            <a:r>
              <a:rPr lang="en-US" sz="2400" dirty="0">
                <a:latin typeface="+mn-lt"/>
              </a:rPr>
              <a:t>) is considered as a dependent variable. In this view, the value of symmetric Lambda lies between λ</a:t>
            </a:r>
            <a:r>
              <a:rPr lang="en-US" sz="2400" baseline="-25000" dirty="0">
                <a:latin typeface="+mn-lt"/>
              </a:rPr>
              <a:t>R </a:t>
            </a:r>
            <a:r>
              <a:rPr lang="en-US" sz="2400" dirty="0">
                <a:latin typeface="+mn-lt"/>
              </a:rPr>
              <a:t>and λ</a:t>
            </a:r>
            <a:r>
              <a:rPr lang="en-US" sz="2400" baseline="-25000" dirty="0">
                <a:latin typeface="+mn-lt"/>
              </a:rPr>
              <a:t>C. </a:t>
            </a:r>
            <a:r>
              <a:rPr lang="en-US" sz="2400" dirty="0">
                <a:latin typeface="+mn-lt"/>
              </a:rPr>
              <a:t>and is computed as 0.273. </a:t>
            </a:r>
          </a:p>
        </p:txBody>
      </p:sp>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81034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24234" y="172872"/>
            <a:ext cx="6743131" cy="6323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400" b="1" dirty="0">
                <a:latin typeface="+mn-lt"/>
              </a:rPr>
              <a:t>Symmetric Measures</a:t>
            </a:r>
          </a:p>
        </p:txBody>
      </p:sp>
      <p:sp>
        <p:nvSpPr>
          <p:cNvPr id="3" name="Content Placeholder 2"/>
          <p:cNvSpPr txBox="1">
            <a:spLocks noRot="1" noChangeAspect="1" noMove="1" noResize="1" noEditPoints="1" noAdjustHandles="1" noChangeArrowheads="1" noChangeShapeType="1" noTextEdit="1"/>
          </p:cNvSpPr>
          <p:nvPr/>
        </p:nvSpPr>
        <p:spPr>
          <a:xfrm>
            <a:off x="762000" y="1063625"/>
            <a:ext cx="7467600" cy="4879975"/>
          </a:xfrm>
          <a:prstGeom prst="rect">
            <a:avLst/>
          </a:prstGeom>
          <a:blipFill rotWithShape="1">
            <a:blip r:embed="rId2"/>
            <a:stretch>
              <a:fillRect t="-624" r="-1143" b="-22846"/>
            </a:stretch>
          </a:blip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a:noFill/>
              </a:rPr>
              <a:t> </a:t>
            </a:r>
            <a:endParaRPr lang="en-US" dirty="0">
              <a:noFill/>
            </a:endParaRPr>
          </a:p>
        </p:txBody>
      </p:sp>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4392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6"/>
          <p:cNvGraphicFramePr>
            <a:graphicFrameLocks/>
          </p:cNvGraphicFramePr>
          <p:nvPr>
            <p:extLst>
              <p:ext uri="{D42A27DB-BD31-4B8C-83A1-F6EECF244321}">
                <p14:modId xmlns:p14="http://schemas.microsoft.com/office/powerpoint/2010/main" val="1425561632"/>
              </p:ext>
            </p:extLst>
          </p:nvPr>
        </p:nvGraphicFramePr>
        <p:xfrm>
          <a:off x="1093100" y="270535"/>
          <a:ext cx="7586876" cy="3438919"/>
        </p:xfrm>
        <a:graphic>
          <a:graphicData uri="http://schemas.openxmlformats.org/drawingml/2006/table">
            <a:tbl>
              <a:tblPr/>
              <a:tblGrid>
                <a:gridCol w="1748463">
                  <a:extLst>
                    <a:ext uri="{9D8B030D-6E8A-4147-A177-3AD203B41FA5}">
                      <a16:colId xmlns:a16="http://schemas.microsoft.com/office/drawing/2014/main" val="20000"/>
                    </a:ext>
                  </a:extLst>
                </a:gridCol>
                <a:gridCol w="1748463">
                  <a:extLst>
                    <a:ext uri="{9D8B030D-6E8A-4147-A177-3AD203B41FA5}">
                      <a16:colId xmlns:a16="http://schemas.microsoft.com/office/drawing/2014/main" val="20001"/>
                    </a:ext>
                  </a:extLst>
                </a:gridCol>
                <a:gridCol w="1084660">
                  <a:extLst>
                    <a:ext uri="{9D8B030D-6E8A-4147-A177-3AD203B41FA5}">
                      <a16:colId xmlns:a16="http://schemas.microsoft.com/office/drawing/2014/main" val="20002"/>
                    </a:ext>
                  </a:extLst>
                </a:gridCol>
                <a:gridCol w="1086572">
                  <a:extLst>
                    <a:ext uri="{9D8B030D-6E8A-4147-A177-3AD203B41FA5}">
                      <a16:colId xmlns:a16="http://schemas.microsoft.com/office/drawing/2014/main" val="20003"/>
                    </a:ext>
                  </a:extLst>
                </a:gridCol>
                <a:gridCol w="925882">
                  <a:extLst>
                    <a:ext uri="{9D8B030D-6E8A-4147-A177-3AD203B41FA5}">
                      <a16:colId xmlns:a16="http://schemas.microsoft.com/office/drawing/2014/main" val="20004"/>
                    </a:ext>
                  </a:extLst>
                </a:gridCol>
                <a:gridCol w="992836">
                  <a:extLst>
                    <a:ext uri="{9D8B030D-6E8A-4147-A177-3AD203B41FA5}">
                      <a16:colId xmlns:a16="http://schemas.microsoft.com/office/drawing/2014/main" val="20005"/>
                    </a:ext>
                  </a:extLst>
                </a:gridCol>
              </a:tblGrid>
              <a:tr h="515010">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Marital Status × Shopping Frequency</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Marital Status × Shopping time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514465">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Statistics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Value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1"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1" u="none" strike="noStrike" cap="none" normalizeH="0" baseline="0" dirty="0">
                          <a:ln>
                            <a:noFill/>
                          </a:ln>
                          <a:solidFill>
                            <a:schemeClr val="tx1"/>
                          </a:solidFill>
                          <a:effectLst/>
                          <a:latin typeface="+mn-lt"/>
                        </a:rPr>
                        <a:t>p</a:t>
                      </a:r>
                      <a:r>
                        <a:rPr kumimoji="0" lang="en-IN" sz="2000" b="0" i="0" u="none" strike="noStrike" cap="none" normalizeH="0" baseline="0" dirty="0">
                          <a:ln>
                            <a:noFill/>
                          </a:ln>
                          <a:solidFill>
                            <a:schemeClr val="tx1"/>
                          </a:solidFill>
                          <a:effectLst/>
                          <a:latin typeface="+mn-lt"/>
                        </a:rPr>
                        <a:t>-value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Value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1"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1" u="none" strike="noStrike" cap="none" normalizeH="0" baseline="0" dirty="0">
                          <a:ln>
                            <a:noFill/>
                          </a:ln>
                          <a:solidFill>
                            <a:schemeClr val="tx1"/>
                          </a:solidFill>
                          <a:effectLst/>
                          <a:latin typeface="+mn-lt"/>
                        </a:rPr>
                        <a:t>p</a:t>
                      </a:r>
                      <a:r>
                        <a:rPr kumimoji="0" lang="en-IN" sz="2000" b="0" i="0" u="none" strike="noStrike" cap="none" normalizeH="0" baseline="0" dirty="0">
                          <a:ln>
                            <a:noFill/>
                          </a:ln>
                          <a:solidFill>
                            <a:schemeClr val="tx1"/>
                          </a:solidFill>
                          <a:effectLst/>
                          <a:latin typeface="+mn-lt"/>
                        </a:rPr>
                        <a:t>-value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7505">
                <a:tc row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Nominal by nominal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Phi</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0.261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0.085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0.286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0.044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196">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Cramer's V</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0.261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0.085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0.286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0.044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5010">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Contingency coefficient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0.253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0.085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0.275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0.044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501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Pearson chi-square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8.18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rPr>
                        <a:t>0.085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mn-lt"/>
                          <a:cs typeface="+mn-cs"/>
                        </a:rPr>
                        <a:t>9.810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0.044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Title 1"/>
          <p:cNvSpPr txBox="1">
            <a:spLocks/>
          </p:cNvSpPr>
          <p:nvPr/>
        </p:nvSpPr>
        <p:spPr bwMode="auto">
          <a:xfrm>
            <a:off x="1093100" y="3873500"/>
            <a:ext cx="3983867" cy="22606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b"/>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a:spcBef>
                <a:spcPct val="0"/>
              </a:spcBef>
              <a:buClrTx/>
              <a:buSzTx/>
              <a:buFontTx/>
              <a:buNone/>
            </a:pPr>
            <a:r>
              <a:rPr lang="en-GB" altLang="en-US" dirty="0">
                <a:solidFill>
                  <a:schemeClr val="tx1"/>
                </a:solidFill>
                <a:latin typeface="+mn-lt"/>
              </a:rPr>
              <a:t>The results indicate a weak association between </a:t>
            </a:r>
            <a:r>
              <a:rPr lang="en-GB" altLang="en-US" i="1" dirty="0">
                <a:solidFill>
                  <a:schemeClr val="tx1"/>
                </a:solidFill>
                <a:latin typeface="+mn-lt"/>
              </a:rPr>
              <a:t>marital status </a:t>
            </a:r>
            <a:r>
              <a:rPr lang="en-GB" altLang="en-US" dirty="0">
                <a:solidFill>
                  <a:schemeClr val="tx1"/>
                </a:solidFill>
                <a:latin typeface="+mn-lt"/>
              </a:rPr>
              <a:t>and </a:t>
            </a:r>
            <a:r>
              <a:rPr lang="en-GB" altLang="en-US" i="1" dirty="0">
                <a:solidFill>
                  <a:schemeClr val="tx1"/>
                </a:solidFill>
                <a:latin typeface="+mn-lt"/>
              </a:rPr>
              <a:t>shopping frequency </a:t>
            </a:r>
            <a:r>
              <a:rPr lang="en-GB" altLang="en-US" dirty="0">
                <a:solidFill>
                  <a:schemeClr val="tx1"/>
                </a:solidFill>
                <a:latin typeface="+mn-lt"/>
              </a:rPr>
              <a:t>and also non-significant at 5% </a:t>
            </a:r>
            <a:r>
              <a:rPr lang="en-GB" altLang="en-US" dirty="0" err="1">
                <a:solidFill>
                  <a:schemeClr val="tx1"/>
                </a:solidFill>
                <a:latin typeface="+mn-lt"/>
              </a:rPr>
              <a:t>LoS</a:t>
            </a:r>
            <a:r>
              <a:rPr lang="en-GB" altLang="en-US" dirty="0">
                <a:solidFill>
                  <a:schemeClr val="tx1"/>
                </a:solidFill>
                <a:latin typeface="+mn-lt"/>
              </a:rPr>
              <a:t> due to higher </a:t>
            </a:r>
            <a:r>
              <a:rPr lang="en-GB" altLang="en-US" i="1" dirty="0">
                <a:solidFill>
                  <a:schemeClr val="tx1"/>
                </a:solidFill>
                <a:latin typeface="+mn-lt"/>
              </a:rPr>
              <a:t>p</a:t>
            </a:r>
            <a:r>
              <a:rPr lang="en-GB" altLang="en-US" dirty="0">
                <a:solidFill>
                  <a:schemeClr val="tx1"/>
                </a:solidFill>
                <a:latin typeface="+mn-lt"/>
              </a:rPr>
              <a:t>-value (</a:t>
            </a:r>
            <a:r>
              <a:rPr lang="en-GB" altLang="en-US" i="1" dirty="0">
                <a:solidFill>
                  <a:schemeClr val="tx1"/>
                </a:solidFill>
                <a:latin typeface="+mn-lt"/>
              </a:rPr>
              <a:t>p </a:t>
            </a:r>
            <a:r>
              <a:rPr lang="en-GB" altLang="en-US" dirty="0">
                <a:solidFill>
                  <a:schemeClr val="tx1"/>
                </a:solidFill>
                <a:latin typeface="+mn-lt"/>
              </a:rPr>
              <a:t>&gt; 0.05, 0.085). </a:t>
            </a:r>
          </a:p>
        </p:txBody>
      </p:sp>
      <p:sp>
        <p:nvSpPr>
          <p:cNvPr id="4" name="Title 1"/>
          <p:cNvSpPr txBox="1">
            <a:spLocks/>
          </p:cNvSpPr>
          <p:nvPr/>
        </p:nvSpPr>
        <p:spPr bwMode="auto">
          <a:xfrm>
            <a:off x="5250976" y="3873500"/>
            <a:ext cx="3429000" cy="22606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b"/>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a:spcBef>
                <a:spcPct val="0"/>
              </a:spcBef>
              <a:buClrTx/>
              <a:buSzTx/>
              <a:buFontTx/>
              <a:buNone/>
            </a:pPr>
            <a:r>
              <a:rPr lang="en-GB" altLang="en-US" dirty="0">
                <a:solidFill>
                  <a:schemeClr val="tx1"/>
                </a:solidFill>
                <a:latin typeface="+mn-lt"/>
              </a:rPr>
              <a:t>The association of </a:t>
            </a:r>
            <a:r>
              <a:rPr lang="en-GB" altLang="en-US" i="1" dirty="0">
                <a:solidFill>
                  <a:schemeClr val="tx1"/>
                </a:solidFill>
                <a:latin typeface="+mn-lt"/>
              </a:rPr>
              <a:t>marital status </a:t>
            </a:r>
            <a:r>
              <a:rPr lang="en-GB" altLang="en-US" dirty="0">
                <a:solidFill>
                  <a:schemeClr val="tx1"/>
                </a:solidFill>
                <a:latin typeface="+mn-lt"/>
              </a:rPr>
              <a:t>with </a:t>
            </a:r>
            <a:r>
              <a:rPr lang="en-GB" altLang="en-US" i="1" dirty="0">
                <a:solidFill>
                  <a:schemeClr val="tx1"/>
                </a:solidFill>
                <a:latin typeface="+mn-lt"/>
              </a:rPr>
              <a:t>shopping time </a:t>
            </a:r>
            <a:r>
              <a:rPr lang="en-GB" altLang="en-US" dirty="0">
                <a:solidFill>
                  <a:schemeClr val="tx1"/>
                </a:solidFill>
                <a:latin typeface="+mn-lt"/>
              </a:rPr>
              <a:t>is significant due to lower </a:t>
            </a:r>
            <a:r>
              <a:rPr lang="en-GB" altLang="en-US" i="1" dirty="0">
                <a:solidFill>
                  <a:schemeClr val="tx1"/>
                </a:solidFill>
                <a:latin typeface="+mn-lt"/>
              </a:rPr>
              <a:t>p</a:t>
            </a:r>
            <a:r>
              <a:rPr lang="en-GB" altLang="en-US" dirty="0">
                <a:solidFill>
                  <a:schemeClr val="tx1"/>
                </a:solidFill>
                <a:latin typeface="+mn-lt"/>
              </a:rPr>
              <a:t>-value (</a:t>
            </a:r>
            <a:r>
              <a:rPr lang="en-GB" altLang="en-US" i="1" dirty="0">
                <a:solidFill>
                  <a:schemeClr val="tx1"/>
                </a:solidFill>
                <a:latin typeface="+mn-lt"/>
              </a:rPr>
              <a:t>p </a:t>
            </a:r>
            <a:r>
              <a:rPr lang="en-GB" altLang="en-US" dirty="0">
                <a:solidFill>
                  <a:schemeClr val="tx1"/>
                </a:solidFill>
                <a:latin typeface="+mn-lt"/>
              </a:rPr>
              <a:t>&lt; 0.05, 0.04) along with higher Phi value 0.286.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166355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61028" y="225188"/>
            <a:ext cx="7130955" cy="4206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Visualizing Data in Cross-Tabulation </a:t>
            </a:r>
          </a:p>
        </p:txBody>
      </p:sp>
      <p:sp>
        <p:nvSpPr>
          <p:cNvPr id="3" name="Content Placeholder 2"/>
          <p:cNvSpPr txBox="1">
            <a:spLocks/>
          </p:cNvSpPr>
          <p:nvPr/>
        </p:nvSpPr>
        <p:spPr>
          <a:xfrm>
            <a:off x="1403443" y="1593377"/>
            <a:ext cx="6580496" cy="162749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Binary Cluster Bar Chart: </a:t>
            </a:r>
            <a:r>
              <a:rPr lang="en-US" altLang="en-US" sz="2400" dirty="0"/>
              <a:t>The crosstabs in SPSS also prepare  clustered bar chart for displaying the frequencies of combination of categories of one variable to the other. </a:t>
            </a:r>
          </a:p>
        </p:txBody>
      </p:sp>
      <p:graphicFrame>
        <p:nvGraphicFramePr>
          <p:cNvPr id="5" name="Table 4"/>
          <p:cNvGraphicFramePr>
            <a:graphicFrameLocks noGrp="1"/>
          </p:cNvGraphicFramePr>
          <p:nvPr>
            <p:extLst>
              <p:ext uri="{D42A27DB-BD31-4B8C-83A1-F6EECF244321}">
                <p14:modId xmlns:p14="http://schemas.microsoft.com/office/powerpoint/2010/main" val="851336019"/>
              </p:ext>
            </p:extLst>
          </p:nvPr>
        </p:nvGraphicFramePr>
        <p:xfrm>
          <a:off x="1182235" y="3436042"/>
          <a:ext cx="7022911" cy="2076069"/>
        </p:xfrm>
        <a:graphic>
          <a:graphicData uri="http://schemas.openxmlformats.org/drawingml/2006/table">
            <a:tbl>
              <a:tblPr firstRow="1" firstCol="1" lastRow="1" lastCol="1" bandRow="1" bandCol="1">
                <a:tableStyleId>{5940675A-B579-460E-94D1-54222C63F5DA}</a:tableStyleId>
              </a:tblPr>
              <a:tblGrid>
                <a:gridCol w="7022911">
                  <a:extLst>
                    <a:ext uri="{9D8B030D-6E8A-4147-A177-3AD203B41FA5}">
                      <a16:colId xmlns:a16="http://schemas.microsoft.com/office/drawing/2014/main" val="20000"/>
                    </a:ext>
                  </a:extLst>
                </a:gridCol>
              </a:tblGrid>
              <a:tr h="1262063">
                <a:tc>
                  <a:txBody>
                    <a:bodyPr/>
                    <a:lstStyle/>
                    <a:p>
                      <a:pPr marL="0" marR="0" algn="just">
                        <a:lnSpc>
                          <a:spcPct val="115000"/>
                        </a:lnSpc>
                        <a:spcBef>
                          <a:spcPts val="0"/>
                        </a:spcBef>
                        <a:spcAft>
                          <a:spcPts val="0"/>
                        </a:spcAft>
                      </a:pPr>
                      <a:r>
                        <a:rPr lang="en-US" sz="2400" b="1" dirty="0">
                          <a:effectLst/>
                        </a:rPr>
                        <a:t>Exhibit 6.5. </a:t>
                      </a:r>
                      <a:r>
                        <a:rPr lang="en-US" sz="2400" dirty="0">
                          <a:effectLst/>
                        </a:rPr>
                        <a:t>Use retail.sav » Menu bar » </a:t>
                      </a:r>
                      <a:r>
                        <a:rPr lang="en-US" sz="2400" dirty="0" err="1">
                          <a:effectLst/>
                        </a:rPr>
                        <a:t>analyse</a:t>
                      </a:r>
                      <a:r>
                        <a:rPr lang="en-US" sz="2400" dirty="0">
                          <a:effectLst/>
                        </a:rPr>
                        <a:t> » Descriptive statistics » Crosstabs » Select Gender and transfer to Row(s) box » Select Saving and transfer to Column(s) box » Select Display Cluster Bar Charts »  Continue » Click </a:t>
                      </a:r>
                      <a:r>
                        <a:rPr lang="en-US" sz="2400" i="1" dirty="0">
                          <a:effectLst/>
                        </a:rPr>
                        <a:t>OK </a:t>
                      </a:r>
                      <a:endParaRPr lang="en-US" sz="24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861263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167" y="1902726"/>
            <a:ext cx="3810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54987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80365" y="245269"/>
            <a:ext cx="6803409" cy="6492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Multiple Cluster Bar Chart</a:t>
            </a:r>
          </a:p>
        </p:txBody>
      </p:sp>
      <p:sp>
        <p:nvSpPr>
          <p:cNvPr id="3" name="Content Placeholder 2"/>
          <p:cNvSpPr txBox="1">
            <a:spLocks/>
          </p:cNvSpPr>
          <p:nvPr/>
        </p:nvSpPr>
        <p:spPr>
          <a:xfrm>
            <a:off x="1513195" y="1789043"/>
            <a:ext cx="6085764" cy="89506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pPr>
            <a:r>
              <a:rPr lang="en-US" altLang="en-US" sz="2400" dirty="0"/>
              <a:t>The multiple bar chart displays more than two variables in a single graph.</a:t>
            </a:r>
          </a:p>
        </p:txBody>
      </p:sp>
      <p:graphicFrame>
        <p:nvGraphicFramePr>
          <p:cNvPr id="5" name="Table 4"/>
          <p:cNvGraphicFramePr>
            <a:graphicFrameLocks noGrp="1"/>
          </p:cNvGraphicFramePr>
          <p:nvPr>
            <p:extLst>
              <p:ext uri="{D42A27DB-BD31-4B8C-83A1-F6EECF244321}">
                <p14:modId xmlns:p14="http://schemas.microsoft.com/office/powerpoint/2010/main" val="3007850660"/>
              </p:ext>
            </p:extLst>
          </p:nvPr>
        </p:nvGraphicFramePr>
        <p:xfrm>
          <a:off x="1381835" y="3055490"/>
          <a:ext cx="6348484" cy="2076069"/>
        </p:xfrm>
        <a:graphic>
          <a:graphicData uri="http://schemas.openxmlformats.org/drawingml/2006/table">
            <a:tbl>
              <a:tblPr firstRow="1" firstCol="1" lastRow="1" lastCol="1" bandRow="1" bandCol="1">
                <a:tableStyleId>{5940675A-B579-460E-94D1-54222C63F5DA}</a:tableStyleId>
              </a:tblPr>
              <a:tblGrid>
                <a:gridCol w="6348484">
                  <a:extLst>
                    <a:ext uri="{9D8B030D-6E8A-4147-A177-3AD203B41FA5}">
                      <a16:colId xmlns:a16="http://schemas.microsoft.com/office/drawing/2014/main" val="20000"/>
                    </a:ext>
                  </a:extLst>
                </a:gridCol>
              </a:tblGrid>
              <a:tr h="1986791">
                <a:tc>
                  <a:txBody>
                    <a:bodyPr/>
                    <a:lstStyle/>
                    <a:p>
                      <a:pPr marL="0" marR="0" algn="just">
                        <a:lnSpc>
                          <a:spcPct val="115000"/>
                        </a:lnSpc>
                        <a:spcBef>
                          <a:spcPts val="0"/>
                        </a:spcBef>
                        <a:spcAft>
                          <a:spcPts val="0"/>
                        </a:spcAft>
                      </a:pPr>
                      <a:r>
                        <a:rPr lang="en-US" sz="2400" b="1" dirty="0">
                          <a:effectLst/>
                        </a:rPr>
                        <a:t>Exhibit 6.6. </a:t>
                      </a:r>
                      <a:r>
                        <a:rPr lang="en-US" sz="2400" dirty="0">
                          <a:effectLst/>
                        </a:rPr>
                        <a:t>Use retail.sav » Menu bar » </a:t>
                      </a:r>
                      <a:r>
                        <a:rPr lang="en-US" sz="2400" dirty="0" err="1">
                          <a:effectLst/>
                        </a:rPr>
                        <a:t>analyse</a:t>
                      </a:r>
                      <a:r>
                        <a:rPr lang="en-US" sz="2400" dirty="0">
                          <a:effectLst/>
                        </a:rPr>
                        <a:t> » Descriptive statistics » Crosstabs » Select Marital and Saving and transfer to Row(s) box » Select Gender and transfer to Column(s) box » Select Display Cluster Bar Charts » Continue » Click </a:t>
                      </a:r>
                      <a:r>
                        <a:rPr lang="en-US" sz="2400" i="1" dirty="0">
                          <a:effectLst/>
                        </a:rPr>
                        <a:t>OK</a:t>
                      </a:r>
                      <a:endParaRPr lang="en-US" sz="24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0"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977044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778" y="1256731"/>
            <a:ext cx="3505200" cy="289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1578" y="1256731"/>
            <a:ext cx="320040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auto">
          <a:xfrm>
            <a:off x="1356628" y="4104706"/>
            <a:ext cx="3282950" cy="830997"/>
          </a:xfrm>
          <a:prstGeom prst="rect">
            <a:avLst/>
          </a:prstGeom>
          <a:noFill/>
          <a:ln>
            <a:noFill/>
          </a:ln>
        </p:spPr>
        <p:txBody>
          <a:bodyPr>
            <a:spAutoFit/>
          </a:bodyPr>
          <a:lstStyle/>
          <a:p>
            <a:pPr algn="ctr" eaLnBrk="1" hangingPunct="1">
              <a:defRPr/>
            </a:pPr>
            <a:r>
              <a:rPr lang="en-US" sz="2400" dirty="0">
                <a:latin typeface="+mn-lt"/>
              </a:rPr>
              <a:t>Figure 6.1a. Cluster Bar Chart: </a:t>
            </a:r>
            <a:r>
              <a:rPr lang="en-US" sz="2400" i="1" dirty="0">
                <a:latin typeface="+mn-lt"/>
              </a:rPr>
              <a:t>Marital </a:t>
            </a:r>
            <a:endParaRPr lang="en-US" sz="2400" dirty="0">
              <a:latin typeface="+mn-lt"/>
            </a:endParaRPr>
          </a:p>
        </p:txBody>
      </p:sp>
      <p:sp>
        <p:nvSpPr>
          <p:cNvPr id="9" name="Rectangle 11"/>
          <p:cNvSpPr>
            <a:spLocks noChangeArrowheads="1"/>
          </p:cNvSpPr>
          <p:nvPr/>
        </p:nvSpPr>
        <p:spPr bwMode="auto">
          <a:xfrm>
            <a:off x="5401578" y="4104706"/>
            <a:ext cx="3060037" cy="830997"/>
          </a:xfrm>
          <a:prstGeom prst="rect">
            <a:avLst/>
          </a:prstGeom>
          <a:noFill/>
          <a:ln>
            <a:noFill/>
          </a:ln>
        </p:spPr>
        <p:txBody>
          <a:bodyPr wrap="square">
            <a:spAutoFit/>
          </a:bodyPr>
          <a:lstStyle/>
          <a:p>
            <a:pPr algn="ctr" eaLnBrk="1" hangingPunct="1">
              <a:defRPr/>
            </a:pPr>
            <a:r>
              <a:rPr lang="en-US" sz="2400" dirty="0">
                <a:latin typeface="+mn-lt"/>
              </a:rPr>
              <a:t>Figure 6.1b. Cluster Bar Chart: </a:t>
            </a:r>
            <a:r>
              <a:rPr lang="en-US" sz="2400" i="1" dirty="0">
                <a:latin typeface="+mn-lt"/>
              </a:rPr>
              <a:t>Saving </a:t>
            </a:r>
            <a:endParaRPr lang="en-US" sz="2400" dirty="0">
              <a:latin typeface="+mn-lt"/>
            </a:endParaRPr>
          </a:p>
        </p:txBody>
      </p:sp>
      <p:sp>
        <p:nvSpPr>
          <p:cNvPr id="10"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336899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62819" y="195987"/>
            <a:ext cx="7273119" cy="5730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Multiple Cluster Bar Chart</a:t>
            </a:r>
          </a:p>
        </p:txBody>
      </p:sp>
      <p:graphicFrame>
        <p:nvGraphicFramePr>
          <p:cNvPr id="3" name="Content Placeholder 6"/>
          <p:cNvGraphicFramePr>
            <a:graphicFrameLocks/>
          </p:cNvGraphicFramePr>
          <p:nvPr>
            <p:extLst>
              <p:ext uri="{D42A27DB-BD31-4B8C-83A1-F6EECF244321}">
                <p14:modId xmlns:p14="http://schemas.microsoft.com/office/powerpoint/2010/main" val="3301507818"/>
              </p:ext>
            </p:extLst>
          </p:nvPr>
        </p:nvGraphicFramePr>
        <p:xfrm>
          <a:off x="1101654" y="1087005"/>
          <a:ext cx="6795448" cy="1414463"/>
        </p:xfrm>
        <a:graphic>
          <a:graphicData uri="http://schemas.openxmlformats.org/drawingml/2006/table">
            <a:tbl>
              <a:tblPr firstRow="1" firstCol="1" lastRow="1" lastCol="1" bandRow="1" bandCol="1">
                <a:tableStyleId>{5940675A-B579-460E-94D1-54222C63F5DA}</a:tableStyleId>
              </a:tblPr>
              <a:tblGrid>
                <a:gridCol w="6795448">
                  <a:extLst>
                    <a:ext uri="{9D8B030D-6E8A-4147-A177-3AD203B41FA5}">
                      <a16:colId xmlns:a16="http://schemas.microsoft.com/office/drawing/2014/main" val="20000"/>
                    </a:ext>
                  </a:extLst>
                </a:gridCol>
              </a:tblGrid>
              <a:tr h="1414463">
                <a:tc>
                  <a:txBody>
                    <a:bodyPr/>
                    <a:lstStyle/>
                    <a:p>
                      <a:pPr marL="0" marR="0" algn="just">
                        <a:lnSpc>
                          <a:spcPct val="115000"/>
                        </a:lnSpc>
                        <a:spcBef>
                          <a:spcPts val="0"/>
                        </a:spcBef>
                        <a:spcAft>
                          <a:spcPts val="0"/>
                        </a:spcAft>
                      </a:pPr>
                      <a:r>
                        <a:rPr lang="en-US" sz="2000" b="1" dirty="0">
                          <a:effectLst/>
                        </a:rPr>
                        <a:t>Exhibit 6.7. </a:t>
                      </a:r>
                      <a:r>
                        <a:rPr lang="en-US" sz="2000" dirty="0">
                          <a:effectLst/>
                        </a:rPr>
                        <a:t>Use retail.sav » Menu bar » </a:t>
                      </a:r>
                      <a:r>
                        <a:rPr lang="en-US" sz="2000" dirty="0" err="1">
                          <a:effectLst/>
                        </a:rPr>
                        <a:t>analyse</a:t>
                      </a:r>
                      <a:r>
                        <a:rPr lang="en-US" sz="2000" dirty="0">
                          <a:effectLst/>
                        </a:rPr>
                        <a:t> » Descriptive statistics » Crosstabs » Select Gender and transfer to Row(s) box » Select Marital and Occupation and transfer to Column(s) box » Select Display Cluster Bar Charts » Continue » Click </a:t>
                      </a:r>
                      <a:r>
                        <a:rPr lang="en-US" sz="2000" i="1" dirty="0">
                          <a:effectLst/>
                        </a:rPr>
                        <a:t>OK </a:t>
                      </a:r>
                      <a:endParaRPr lang="en-US" sz="18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81368"/>
            <a:ext cx="350520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819400"/>
            <a:ext cx="35052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9"/>
          <p:cNvSpPr>
            <a:spLocks noChangeArrowheads="1"/>
          </p:cNvSpPr>
          <p:nvPr/>
        </p:nvSpPr>
        <p:spPr bwMode="auto">
          <a:xfrm>
            <a:off x="232011" y="5665887"/>
            <a:ext cx="3873690" cy="707886"/>
          </a:xfrm>
          <a:prstGeom prst="rect">
            <a:avLst/>
          </a:prstGeom>
          <a:noFill/>
          <a:ln>
            <a:noFill/>
          </a:ln>
        </p:spPr>
        <p:txBody>
          <a:bodyPr wrap="square">
            <a:spAutoFit/>
          </a:bodyPr>
          <a:lstStyle/>
          <a:p>
            <a:pPr algn="ctr" eaLnBrk="1" hangingPunct="1">
              <a:defRPr/>
            </a:pPr>
            <a:r>
              <a:rPr lang="en-US" sz="2000" dirty="0">
                <a:latin typeface="+mn-lt"/>
              </a:rPr>
              <a:t>Figure 6.2a. Cluster Bar Chart: </a:t>
            </a:r>
            <a:r>
              <a:rPr lang="en-US" sz="2000" i="1" dirty="0">
                <a:latin typeface="+mn-lt"/>
              </a:rPr>
              <a:t>Marital </a:t>
            </a:r>
            <a:r>
              <a:rPr lang="en-US" sz="2000" dirty="0">
                <a:latin typeface="+mn-lt"/>
              </a:rPr>
              <a:t>Status </a:t>
            </a:r>
          </a:p>
        </p:txBody>
      </p:sp>
      <p:sp>
        <p:nvSpPr>
          <p:cNvPr id="8" name="Rectangle 10"/>
          <p:cNvSpPr>
            <a:spLocks noChangeArrowheads="1"/>
          </p:cNvSpPr>
          <p:nvPr/>
        </p:nvSpPr>
        <p:spPr bwMode="auto">
          <a:xfrm>
            <a:off x="4402540" y="5777482"/>
            <a:ext cx="4148920" cy="707886"/>
          </a:xfrm>
          <a:prstGeom prst="rect">
            <a:avLst/>
          </a:prstGeom>
          <a:noFill/>
          <a:ln>
            <a:noFill/>
          </a:ln>
        </p:spPr>
        <p:txBody>
          <a:bodyPr wrap="square">
            <a:spAutoFit/>
          </a:bodyPr>
          <a:lstStyle/>
          <a:p>
            <a:pPr algn="ctr" eaLnBrk="1" hangingPunct="1">
              <a:defRPr/>
            </a:pPr>
            <a:r>
              <a:rPr lang="en-US" sz="2000" dirty="0">
                <a:latin typeface="+mn-lt"/>
              </a:rPr>
              <a:t>Figure 6.2b. Cluster Bar Chart: </a:t>
            </a:r>
            <a:r>
              <a:rPr lang="en-US" sz="2000" i="1" dirty="0">
                <a:latin typeface="+mn-lt"/>
              </a:rPr>
              <a:t>Occupation</a:t>
            </a:r>
            <a:r>
              <a:rPr lang="en-US" sz="2000" dirty="0">
                <a:latin typeface="+mn-lt"/>
              </a:rPr>
              <a:t> </a:t>
            </a: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88982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321258" y="1469740"/>
            <a:ext cx="5512558" cy="352534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Execute and interpret row and column percentages in cross-tabulation</a:t>
            </a:r>
          </a:p>
          <a:p>
            <a:r>
              <a:rPr lang="en-US" altLang="en-US" sz="2400" dirty="0"/>
              <a:t>Explain the concept of controlling variables by analyzing one and two additional layering variables</a:t>
            </a:r>
          </a:p>
          <a:p>
            <a:r>
              <a:rPr lang="en-US" altLang="en-US" sz="2400" dirty="0"/>
              <a:t>Describe the statistics involved in cross-tabulation procedure</a:t>
            </a:r>
          </a:p>
          <a:p>
            <a:r>
              <a:rPr lang="en-US" altLang="en-US" sz="2400" dirty="0"/>
              <a:t>Visualize data in cross-tabulation</a:t>
            </a:r>
          </a:p>
          <a:p>
            <a:endParaRPr lang="en-US" alt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17309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0418" y="168323"/>
            <a:ext cx="7990764" cy="6641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Scale Requirements for Cross-Tabulation</a:t>
            </a:r>
          </a:p>
        </p:txBody>
      </p:sp>
      <p:graphicFrame>
        <p:nvGraphicFramePr>
          <p:cNvPr id="3" name="Content Placeholder 6"/>
          <p:cNvGraphicFramePr>
            <a:graphicFrameLocks/>
          </p:cNvGraphicFramePr>
          <p:nvPr>
            <p:extLst>
              <p:ext uri="{D42A27DB-BD31-4B8C-83A1-F6EECF244321}">
                <p14:modId xmlns:p14="http://schemas.microsoft.com/office/powerpoint/2010/main" val="2647005343"/>
              </p:ext>
            </p:extLst>
          </p:nvPr>
        </p:nvGraphicFramePr>
        <p:xfrm>
          <a:off x="641445" y="1166623"/>
          <a:ext cx="7890682" cy="5088310"/>
        </p:xfrm>
        <a:graphic>
          <a:graphicData uri="http://schemas.openxmlformats.org/drawingml/2006/table">
            <a:tbl>
              <a:tblPr/>
              <a:tblGrid>
                <a:gridCol w="1507484">
                  <a:extLst>
                    <a:ext uri="{9D8B030D-6E8A-4147-A177-3AD203B41FA5}">
                      <a16:colId xmlns:a16="http://schemas.microsoft.com/office/drawing/2014/main" val="20000"/>
                    </a:ext>
                  </a:extLst>
                </a:gridCol>
                <a:gridCol w="1147227">
                  <a:extLst>
                    <a:ext uri="{9D8B030D-6E8A-4147-A177-3AD203B41FA5}">
                      <a16:colId xmlns:a16="http://schemas.microsoft.com/office/drawing/2014/main" val="20001"/>
                    </a:ext>
                  </a:extLst>
                </a:gridCol>
                <a:gridCol w="2687939">
                  <a:extLst>
                    <a:ext uri="{9D8B030D-6E8A-4147-A177-3AD203B41FA5}">
                      <a16:colId xmlns:a16="http://schemas.microsoft.com/office/drawing/2014/main" val="20002"/>
                    </a:ext>
                  </a:extLst>
                </a:gridCol>
                <a:gridCol w="2548032">
                  <a:extLst>
                    <a:ext uri="{9D8B030D-6E8A-4147-A177-3AD203B41FA5}">
                      <a16:colId xmlns:a16="http://schemas.microsoft.com/office/drawing/2014/main" val="20003"/>
                    </a:ext>
                  </a:extLst>
                </a:gridCol>
              </a:tblGrid>
              <a:tr h="50299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Task</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Number of Variables   Required</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Pattern of Displaying the  Variables  </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mn-lt"/>
                        </a:rPr>
                        <a:t>Required Scale</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2992">
                <a:tc>
                  <a:txBody>
                    <a:bodyPr/>
                    <a:lstStyle/>
                    <a:p>
                      <a:pPr marL="0" marR="0" lvl="0" indent="0" algn="ctr"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Bivariate cross-tabulation</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 </a:t>
                      </a:r>
                    </a:p>
                    <a:p>
                      <a:pPr marL="0" marR="0" lvl="0" indent="0" algn="ctr"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2 </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Categories of one variable arranges column-wise and second row-wise </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Both are nominal and have more than two categories </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0655">
                <a:tc>
                  <a:txBody>
                    <a:bodyPr/>
                    <a:lstStyle/>
                    <a:p>
                      <a:pPr marL="0" marR="0" lvl="0" indent="0" algn="ctr"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Cross-tabulation with one layering variable</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 </a:t>
                      </a:r>
                    </a:p>
                    <a:p>
                      <a:pPr marL="0" marR="0" lvl="0" indent="0" algn="ctr"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3</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Two main variables at rows and columns and control variable divides the table into certain panels </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All the three variables are nominal and have more than two categories </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7664">
                <a:tc gridSpan="4">
                  <a:txBody>
                    <a:bodyPr/>
                    <a:lstStyle/>
                    <a:p>
                      <a:pPr marL="0" marR="0" lvl="0" indent="0" algn="ctr"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Crosstabs Statistic</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502980">
                <a:tc>
                  <a:txBody>
                    <a:bodyPr/>
                    <a:lstStyle/>
                    <a:p>
                      <a:pPr marL="0" marR="0" lvl="0" indent="0" algn="ctr"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Chi-square statistic</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2</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Variables display in the form of contingency table (2 × 2 tables)</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Both are nominal and have more than two categories</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67664">
                <a:tc gridSpan="4">
                  <a:txBody>
                    <a:bodyPr/>
                    <a:lstStyle/>
                    <a:p>
                      <a:pPr marL="0" marR="0" lvl="0" indent="0" algn="l"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Measures of association</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67664">
                <a:tc>
                  <a:txBody>
                    <a:bodyPr/>
                    <a:lstStyle/>
                    <a:p>
                      <a:pPr marL="0" marR="0" lvl="0" indent="0" algn="just"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Lambda </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2</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Variables display in the form of contingency table (2 × 2 tables)</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Both are nominal in nature</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28">
                <a:tc>
                  <a:txBody>
                    <a:bodyPr/>
                    <a:lstStyle/>
                    <a:p>
                      <a:pPr marL="0" marR="0" lvl="0" indent="0" algn="ctr"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Goodman and Kruskal tau</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335328">
                <a:tc>
                  <a:txBody>
                    <a:bodyPr/>
                    <a:lstStyle/>
                    <a:p>
                      <a:pPr marL="0" marR="0" lvl="0" indent="0" algn="ctr"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Uncertainty coefficient</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502980">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latin typeface="+mn-lt"/>
                        </a:rPr>
                        <a:t>Phi</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2</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Variables display in the form of contingency table (2 × 2 tables)</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Both are nominal in nature</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85676">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latin typeface="+mn-lt"/>
                        </a:rPr>
                        <a:t>Cramer's V</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2</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Contingency table with unequal number of rows and columns  present (3 × 4 or 4 × 5)</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10"/>
                  </a:ext>
                </a:extLst>
              </a:tr>
              <a:tr h="509491">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latin typeface="+mn-lt"/>
                        </a:rPr>
                        <a:t>Contingency coefficient</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2</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1200"/>
                        </a:spcAft>
                        <a:buClrTx/>
                        <a:buSzTx/>
                        <a:buFontTx/>
                        <a:buNone/>
                        <a:tabLst/>
                      </a:pPr>
                      <a:r>
                        <a:rPr kumimoji="0" lang="en-US" sz="1200" b="0" i="0" u="none" strike="noStrike" cap="none" normalizeH="0" baseline="0" dirty="0">
                          <a:ln>
                            <a:noFill/>
                          </a:ln>
                          <a:solidFill>
                            <a:schemeClr val="tx1"/>
                          </a:solidFill>
                          <a:effectLst/>
                          <a:latin typeface="+mn-lt"/>
                        </a:rPr>
                        <a:t>Contingency table with equal number of rows and columns  present (3 × 3 or 4 × 4)</a:t>
                      </a:r>
                      <a:endParaRPr kumimoji="0" lang="en-US" sz="1200" b="0" i="0" u="none" strike="noStrike" cap="none" normalizeH="0" baseline="0" dirty="0">
                        <a:ln>
                          <a:noFill/>
                        </a:ln>
                        <a:solidFill>
                          <a:schemeClr val="tx1"/>
                        </a:solidFill>
                        <a:effectLst/>
                        <a:latin typeface="+mn-lt"/>
                        <a:cs typeface="Times New Roman" pitchFamily="18" charset="0"/>
                      </a:endParaRPr>
                    </a:p>
                  </a:txBody>
                  <a:tcPr marL="43855" marR="43855"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11"/>
                  </a:ext>
                </a:extLst>
              </a:tr>
            </a:tbl>
          </a:graphicData>
        </a:graphic>
      </p:graphicFrame>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025392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28650" y="231585"/>
            <a:ext cx="7886700" cy="1325563"/>
          </a:xfrm>
        </p:spPr>
        <p:txBody>
          <a:bodyPr/>
          <a:lstStyle/>
          <a:p>
            <a:pPr algn="ctr"/>
            <a:r>
              <a:rPr lang="en-US" sz="4400" b="1" dirty="0">
                <a:latin typeface="+mn-lt"/>
              </a:rPr>
              <a:t>Key Terms </a:t>
            </a:r>
            <a:r>
              <a:rPr lang="en-US" dirty="0">
                <a:solidFill>
                  <a:schemeClr val="tx1"/>
                </a:solidFill>
              </a:rPr>
              <a:t>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74986162"/>
              </p:ext>
            </p:extLst>
          </p:nvPr>
        </p:nvGraphicFramePr>
        <p:xfrm>
          <a:off x="914400" y="2286000"/>
          <a:ext cx="7027816" cy="2194560"/>
        </p:xfrm>
        <a:graphic>
          <a:graphicData uri="http://schemas.openxmlformats.org/drawingml/2006/table">
            <a:tbl>
              <a:tblPr firstRow="1" firstCol="1" bandRow="1">
                <a:tableStyleId>{5940675A-B579-460E-94D1-54222C63F5DA}</a:tableStyleId>
              </a:tblPr>
              <a:tblGrid>
                <a:gridCol w="3513908">
                  <a:extLst>
                    <a:ext uri="{9D8B030D-6E8A-4147-A177-3AD203B41FA5}">
                      <a16:colId xmlns:a16="http://schemas.microsoft.com/office/drawing/2014/main" val="20000"/>
                    </a:ext>
                  </a:extLst>
                </a:gridCol>
                <a:gridCol w="3513908">
                  <a:extLst>
                    <a:ext uri="{9D8B030D-6E8A-4147-A177-3AD203B41FA5}">
                      <a16:colId xmlns:a16="http://schemas.microsoft.com/office/drawing/2014/main" val="20001"/>
                    </a:ext>
                  </a:extLst>
                </a:gridCol>
              </a:tblGrid>
              <a:tr h="0">
                <a:tc>
                  <a:txBody>
                    <a:bodyPr/>
                    <a:lstStyle/>
                    <a:p>
                      <a:pPr marL="0" marR="0">
                        <a:spcBef>
                          <a:spcPts val="0"/>
                        </a:spcBef>
                        <a:spcAft>
                          <a:spcPts val="0"/>
                        </a:spcAft>
                      </a:pPr>
                      <a:r>
                        <a:rPr lang="en-US" sz="2400" dirty="0">
                          <a:effectLst/>
                        </a:rPr>
                        <a:t>Box plot</a:t>
                      </a:r>
                    </a:p>
                    <a:p>
                      <a:pPr marL="0" marR="0">
                        <a:spcBef>
                          <a:spcPts val="0"/>
                        </a:spcBef>
                        <a:spcAft>
                          <a:spcPts val="0"/>
                        </a:spcAft>
                      </a:pPr>
                      <a:r>
                        <a:rPr lang="en-US" sz="2400" dirty="0">
                          <a:effectLst/>
                        </a:rPr>
                        <a:t>Confidence interval</a:t>
                      </a:r>
                    </a:p>
                    <a:p>
                      <a:pPr marL="0" marR="0">
                        <a:spcBef>
                          <a:spcPts val="0"/>
                        </a:spcBef>
                        <a:spcAft>
                          <a:spcPts val="0"/>
                        </a:spcAft>
                      </a:pPr>
                      <a:r>
                        <a:rPr lang="en-US" sz="2400" dirty="0">
                          <a:effectLst/>
                        </a:rPr>
                        <a:t>Normal probability plot (P-P and Q-Q)</a:t>
                      </a:r>
                    </a:p>
                    <a:p>
                      <a:pPr marL="0" marR="0">
                        <a:spcBef>
                          <a:spcPts val="0"/>
                        </a:spcBef>
                        <a:spcAft>
                          <a:spcPts val="0"/>
                        </a:spcAft>
                      </a:pPr>
                      <a:r>
                        <a:rPr lang="en-US" sz="2400" dirty="0">
                          <a:effectLst/>
                        </a:rPr>
                        <a:t>Outliers</a:t>
                      </a:r>
                    </a:p>
                    <a:p>
                      <a:pPr marL="0" marR="0">
                        <a:spcBef>
                          <a:spcPts val="0"/>
                        </a:spcBef>
                        <a:spcAft>
                          <a:spcPts val="0"/>
                        </a:spcAft>
                      </a:pPr>
                      <a:r>
                        <a:rPr lang="en-US" sz="2400" dirty="0">
                          <a:effectLst/>
                        </a:rPr>
                        <a:t>Point estimation </a:t>
                      </a:r>
                      <a:endParaRPr lang="en-US" sz="2400" dirty="0">
                        <a:effectLst/>
                        <a:latin typeface="Arial"/>
                        <a:ea typeface="Times New Roman"/>
                        <a:cs typeface="Times New Roman"/>
                      </a:endParaRPr>
                    </a:p>
                  </a:txBody>
                  <a:tcPr marL="68584" marR="68584" marT="0" marB="0"/>
                </a:tc>
                <a:tc>
                  <a:txBody>
                    <a:bodyPr/>
                    <a:lstStyle/>
                    <a:p>
                      <a:pPr marL="0" marR="0">
                        <a:spcBef>
                          <a:spcPts val="0"/>
                        </a:spcBef>
                        <a:spcAft>
                          <a:spcPts val="0"/>
                        </a:spcAft>
                      </a:pPr>
                      <a:r>
                        <a:rPr lang="en-US" sz="2400" dirty="0">
                          <a:effectLst/>
                        </a:rPr>
                        <a:t>Population parameter</a:t>
                      </a:r>
                    </a:p>
                    <a:p>
                      <a:pPr marL="0" marR="0">
                        <a:spcBef>
                          <a:spcPts val="0"/>
                        </a:spcBef>
                        <a:spcAft>
                          <a:spcPts val="0"/>
                        </a:spcAft>
                      </a:pPr>
                      <a:r>
                        <a:rPr lang="en-US" sz="2400" dirty="0">
                          <a:effectLst/>
                        </a:rPr>
                        <a:t>Stem and Leaf plot</a:t>
                      </a:r>
                    </a:p>
                    <a:p>
                      <a:pPr marL="0" marR="0">
                        <a:spcBef>
                          <a:spcPts val="0"/>
                        </a:spcBef>
                        <a:spcAft>
                          <a:spcPts val="0"/>
                        </a:spcAft>
                      </a:pPr>
                      <a:r>
                        <a:rPr lang="en-US" sz="2400" dirty="0">
                          <a:effectLst/>
                        </a:rPr>
                        <a:t>Test statistics</a:t>
                      </a:r>
                    </a:p>
                    <a:p>
                      <a:pPr marL="0" marR="0">
                        <a:spcBef>
                          <a:spcPts val="0"/>
                        </a:spcBef>
                        <a:spcAft>
                          <a:spcPts val="0"/>
                        </a:spcAft>
                      </a:pPr>
                      <a:r>
                        <a:rPr lang="en-US" sz="2400" dirty="0">
                          <a:effectLst/>
                        </a:rPr>
                        <a:t>Trimmed mean</a:t>
                      </a:r>
                    </a:p>
                    <a:p>
                      <a:pPr marL="0" marR="0">
                        <a:spcBef>
                          <a:spcPts val="0"/>
                        </a:spcBef>
                        <a:spcAft>
                          <a:spcPts val="0"/>
                        </a:spcAft>
                      </a:pPr>
                      <a:r>
                        <a:rPr lang="en-US" sz="2400" dirty="0">
                          <a:effectLst/>
                        </a:rPr>
                        <a:t> Z -score</a:t>
                      </a:r>
                      <a:endParaRPr lang="en-US" sz="2400" dirty="0">
                        <a:effectLst/>
                        <a:latin typeface="Arial"/>
                        <a:ea typeface="Times New Roman"/>
                        <a:cs typeface="Times New Roman"/>
                      </a:endParaRPr>
                    </a:p>
                  </a:txBody>
                  <a:tcPr marL="68584" marR="68584" marT="0" marB="0"/>
                </a:tc>
                <a:extLst>
                  <a:ext uri="{0D108BD9-81ED-4DB2-BD59-A6C34878D82A}">
                    <a16:rowId xmlns:a16="http://schemas.microsoft.com/office/drawing/2014/main" val="10000"/>
                  </a:ext>
                </a:extLst>
              </a:tr>
            </a:tbl>
          </a:graphicData>
        </a:graphic>
      </p:graphicFrame>
      <p:sp>
        <p:nvSpPr>
          <p:cNvPr id="307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CD7EF69-50BD-4B85-BA03-C3DEF74F5E78}" type="slidenum">
              <a:rPr lang="en-US" smtClean="0">
                <a:solidFill>
                  <a:srgbClr val="FEFEFE"/>
                </a:solidFill>
              </a:rPr>
              <a:pPr eaLnBrk="1" hangingPunct="1"/>
              <a:t>31</a:t>
            </a:fld>
            <a:endParaRPr lang="en-US">
              <a:solidFill>
                <a:srgbClr val="FEFEFE"/>
              </a:solidFill>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32792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81284" y="194481"/>
            <a:ext cx="4062413" cy="5834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defRPr/>
            </a:pPr>
            <a:r>
              <a:rPr lang="en-US" sz="3400" b="1" dirty="0">
                <a:latin typeface="+mn-lt"/>
              </a:rPr>
              <a:t>    Cross-Tabulation</a:t>
            </a:r>
          </a:p>
        </p:txBody>
      </p:sp>
      <p:sp>
        <p:nvSpPr>
          <p:cNvPr id="3" name="Content Placeholder 2"/>
          <p:cNvSpPr txBox="1">
            <a:spLocks/>
          </p:cNvSpPr>
          <p:nvPr/>
        </p:nvSpPr>
        <p:spPr>
          <a:xfrm>
            <a:off x="1307910" y="1320421"/>
            <a:ext cx="6648734" cy="255554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Cross-tabulation (also called crosstabs) represents the relationship among two or more categorical variables by controlling the layering variable in a sample data. Preparation of cross-tabulation is based on selecting the variables measured at nominal scale. </a:t>
            </a:r>
            <a:endParaRPr lang="en-US" altLang="en-US" dirty="0"/>
          </a:p>
          <a:p>
            <a:pPr marL="69850" lvl="1" indent="0" algn="just">
              <a:buFont typeface="Wingdings 2" panose="05020102010507070707" pitchFamily="18" charset="2"/>
              <a:buNone/>
            </a:pPr>
            <a:r>
              <a:rPr lang="en-US" altLang="en-US" b="1" dirty="0"/>
              <a:t>Components of Cross-Tabulation</a:t>
            </a:r>
          </a:p>
          <a:p>
            <a:pPr marL="69850" indent="0" algn="just">
              <a:buFont typeface="Wingdings 2" panose="05020102010507070707" pitchFamily="18" charset="2"/>
              <a:buNone/>
            </a:pP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097250642"/>
              </p:ext>
            </p:extLst>
          </p:nvPr>
        </p:nvGraphicFramePr>
        <p:xfrm>
          <a:off x="381001" y="3883852"/>
          <a:ext cx="8393372" cy="2184890"/>
        </p:xfrm>
        <a:graphic>
          <a:graphicData uri="http://schemas.openxmlformats.org/drawingml/2006/table">
            <a:tbl>
              <a:tblPr>
                <a:tableStyleId>{5940675A-B579-460E-94D1-54222C63F5DA}</a:tableStyleId>
              </a:tblPr>
              <a:tblGrid>
                <a:gridCol w="1320097">
                  <a:extLst>
                    <a:ext uri="{9D8B030D-6E8A-4147-A177-3AD203B41FA5}">
                      <a16:colId xmlns:a16="http://schemas.microsoft.com/office/drawing/2014/main" val="20000"/>
                    </a:ext>
                  </a:extLst>
                </a:gridCol>
                <a:gridCol w="767644">
                  <a:extLst>
                    <a:ext uri="{9D8B030D-6E8A-4147-A177-3AD203B41FA5}">
                      <a16:colId xmlns:a16="http://schemas.microsoft.com/office/drawing/2014/main" val="20001"/>
                    </a:ext>
                  </a:extLst>
                </a:gridCol>
                <a:gridCol w="879374">
                  <a:extLst>
                    <a:ext uri="{9D8B030D-6E8A-4147-A177-3AD203B41FA5}">
                      <a16:colId xmlns:a16="http://schemas.microsoft.com/office/drawing/2014/main" val="20002"/>
                    </a:ext>
                  </a:extLst>
                </a:gridCol>
                <a:gridCol w="879374">
                  <a:extLst>
                    <a:ext uri="{9D8B030D-6E8A-4147-A177-3AD203B41FA5}">
                      <a16:colId xmlns:a16="http://schemas.microsoft.com/office/drawing/2014/main" val="20003"/>
                    </a:ext>
                  </a:extLst>
                </a:gridCol>
                <a:gridCol w="733501">
                  <a:extLst>
                    <a:ext uri="{9D8B030D-6E8A-4147-A177-3AD203B41FA5}">
                      <a16:colId xmlns:a16="http://schemas.microsoft.com/office/drawing/2014/main" val="20004"/>
                    </a:ext>
                  </a:extLst>
                </a:gridCol>
                <a:gridCol w="879374">
                  <a:extLst>
                    <a:ext uri="{9D8B030D-6E8A-4147-A177-3AD203B41FA5}">
                      <a16:colId xmlns:a16="http://schemas.microsoft.com/office/drawing/2014/main" val="20005"/>
                    </a:ext>
                  </a:extLst>
                </a:gridCol>
                <a:gridCol w="1467004">
                  <a:extLst>
                    <a:ext uri="{9D8B030D-6E8A-4147-A177-3AD203B41FA5}">
                      <a16:colId xmlns:a16="http://schemas.microsoft.com/office/drawing/2014/main" val="20006"/>
                    </a:ext>
                  </a:extLst>
                </a:gridCol>
                <a:gridCol w="1467004">
                  <a:extLst>
                    <a:ext uri="{9D8B030D-6E8A-4147-A177-3AD203B41FA5}">
                      <a16:colId xmlns:a16="http://schemas.microsoft.com/office/drawing/2014/main" val="20007"/>
                    </a:ext>
                  </a:extLst>
                </a:gridCol>
              </a:tblGrid>
              <a:tr h="248290">
                <a:tc rowSpan="2" gridSpan="2">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0" marB="0" anchor="ctr"/>
                </a:tc>
                <a:tc rowSpan="2" hMerge="1">
                  <a:txBody>
                    <a:bodyPr/>
                    <a:lstStyle/>
                    <a:p>
                      <a:endParaRPr lang="en-US"/>
                    </a:p>
                  </a:txBody>
                  <a:tcPr/>
                </a:tc>
                <a:tc gridSpan="5">
                  <a:txBody>
                    <a:bodyPr/>
                    <a:lstStyle/>
                    <a:p>
                      <a:pPr marL="0" marR="0" algn="ctr">
                        <a:lnSpc>
                          <a:spcPct val="115000"/>
                        </a:lnSpc>
                        <a:spcBef>
                          <a:spcPts val="0"/>
                        </a:spcBef>
                        <a:spcAft>
                          <a:spcPts val="0"/>
                        </a:spcAft>
                      </a:pPr>
                      <a:r>
                        <a:rPr lang="en-US" sz="2400" dirty="0">
                          <a:solidFill>
                            <a:schemeClr val="tx1"/>
                          </a:solidFill>
                          <a:effectLst/>
                        </a:rPr>
                        <a:t>Variable 2</a:t>
                      </a:r>
                      <a:endParaRPr lang="en-US" sz="2400" dirty="0">
                        <a:solidFill>
                          <a:schemeClr val="tx1"/>
                        </a:solidFill>
                        <a:effectLst/>
                        <a:latin typeface="Arial"/>
                        <a:ea typeface="Times New Roman"/>
                        <a:cs typeface="Times New Roman"/>
                      </a:endParaRPr>
                    </a:p>
                  </a:txBody>
                  <a:tcPr marL="19043" marR="19043" marT="19003" marB="19003"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algn="ctr">
                        <a:lnSpc>
                          <a:spcPct val="115000"/>
                        </a:lnSpc>
                        <a:spcBef>
                          <a:spcPts val="0"/>
                        </a:spcBef>
                        <a:spcAft>
                          <a:spcPts val="0"/>
                        </a:spcAft>
                      </a:pPr>
                      <a:r>
                        <a:rPr lang="en-US" sz="2400" dirty="0">
                          <a:solidFill>
                            <a:schemeClr val="tx1"/>
                          </a:solidFill>
                          <a:effectLst/>
                        </a:rPr>
                        <a:t>Row total</a:t>
                      </a:r>
                      <a:endParaRPr lang="en-US" sz="2400" dirty="0">
                        <a:solidFill>
                          <a:schemeClr val="tx1"/>
                        </a:solidFill>
                        <a:effectLst/>
                        <a:latin typeface="Arial"/>
                        <a:ea typeface="Times New Roman"/>
                        <a:cs typeface="Times New Roman"/>
                      </a:endParaRPr>
                    </a:p>
                  </a:txBody>
                  <a:tcPr marL="19043" marR="19043" marT="19003" marB="19003" anchor="b"/>
                </a:tc>
                <a:extLst>
                  <a:ext uri="{0D108BD9-81ED-4DB2-BD59-A6C34878D82A}">
                    <a16:rowId xmlns:a16="http://schemas.microsoft.com/office/drawing/2014/main" val="10000"/>
                  </a:ext>
                </a:extLst>
              </a:tr>
              <a:tr h="248290">
                <a:tc gridSpan="2" vMerge="1">
                  <a:txBody>
                    <a:bodyPr/>
                    <a:lstStyle/>
                    <a:p>
                      <a:endParaRPr lang="en-US"/>
                    </a:p>
                  </a:txBody>
                  <a:tcPr/>
                </a:tc>
                <a:tc hMerge="1" vMerge="1">
                  <a:txBody>
                    <a:bodyPr/>
                    <a:lstStyle/>
                    <a:p>
                      <a:endParaRPr lang="en-US"/>
                    </a:p>
                  </a:txBody>
                  <a:tcPr/>
                </a:tc>
                <a:tc>
                  <a:txBody>
                    <a:bodyPr/>
                    <a:lstStyle/>
                    <a:p>
                      <a:pPr marL="0" marR="0" algn="ctr">
                        <a:lnSpc>
                          <a:spcPct val="115000"/>
                        </a:lnSpc>
                        <a:spcBef>
                          <a:spcPts val="0"/>
                        </a:spcBef>
                        <a:spcAft>
                          <a:spcPts val="0"/>
                        </a:spcAft>
                      </a:pPr>
                      <a:r>
                        <a:rPr lang="en-US" sz="2400" dirty="0">
                          <a:solidFill>
                            <a:schemeClr val="tx1"/>
                          </a:solidFill>
                          <a:effectLst/>
                        </a:rPr>
                        <a:t>2</a:t>
                      </a:r>
                      <a:r>
                        <a:rPr lang="en-US" sz="2400" baseline="-25000" dirty="0">
                          <a:solidFill>
                            <a:schemeClr val="tx1"/>
                          </a:solidFill>
                          <a:effectLst/>
                        </a:rPr>
                        <a:t>a</a:t>
                      </a:r>
                      <a:endParaRPr lang="en-US" sz="2400" dirty="0">
                        <a:solidFill>
                          <a:schemeClr val="tx1"/>
                        </a:solidFill>
                        <a:effectLst/>
                        <a:latin typeface="Arial"/>
                        <a:ea typeface="Times New Roman"/>
                        <a:cs typeface="Times New Roman"/>
                      </a:endParaRPr>
                    </a:p>
                  </a:txBody>
                  <a:tcPr marL="19043" marR="19043" marT="19003" marB="19003" anchor="b"/>
                </a:tc>
                <a:tc>
                  <a:txBody>
                    <a:bodyPr/>
                    <a:lstStyle/>
                    <a:p>
                      <a:pPr marL="0" marR="0" algn="ctr">
                        <a:lnSpc>
                          <a:spcPct val="115000"/>
                        </a:lnSpc>
                        <a:spcBef>
                          <a:spcPts val="0"/>
                        </a:spcBef>
                        <a:spcAft>
                          <a:spcPts val="0"/>
                        </a:spcAft>
                      </a:pPr>
                      <a:r>
                        <a:rPr lang="en-US" sz="2400" dirty="0">
                          <a:solidFill>
                            <a:schemeClr val="tx1"/>
                          </a:solidFill>
                          <a:effectLst/>
                        </a:rPr>
                        <a:t>2</a:t>
                      </a:r>
                      <a:r>
                        <a:rPr lang="en-US" sz="2400" baseline="-25000" dirty="0">
                          <a:solidFill>
                            <a:schemeClr val="tx1"/>
                          </a:solidFill>
                          <a:effectLst/>
                        </a:rPr>
                        <a:t>b</a:t>
                      </a:r>
                      <a:endParaRPr lang="en-US" sz="2400" dirty="0">
                        <a:solidFill>
                          <a:schemeClr val="tx1"/>
                        </a:solidFill>
                        <a:effectLst/>
                        <a:latin typeface="Arial"/>
                        <a:ea typeface="Times New Roman"/>
                        <a:cs typeface="Times New Roman"/>
                      </a:endParaRPr>
                    </a:p>
                  </a:txBody>
                  <a:tcPr marL="19043" marR="19043" marT="19003" marB="19003" anchor="b"/>
                </a:tc>
                <a:tc>
                  <a:txBody>
                    <a:bodyPr/>
                    <a:lstStyle/>
                    <a:p>
                      <a:pPr marL="0" marR="0" algn="ctr">
                        <a:lnSpc>
                          <a:spcPct val="115000"/>
                        </a:lnSpc>
                        <a:spcBef>
                          <a:spcPts val="0"/>
                        </a:spcBef>
                        <a:spcAft>
                          <a:spcPts val="0"/>
                        </a:spcAft>
                      </a:pPr>
                      <a:r>
                        <a:rPr lang="en-US" sz="2400" dirty="0">
                          <a:solidFill>
                            <a:schemeClr val="tx1"/>
                          </a:solidFill>
                          <a:effectLst/>
                        </a:rPr>
                        <a:t>2</a:t>
                      </a:r>
                      <a:r>
                        <a:rPr lang="en-US" sz="2400" baseline="-25000" dirty="0">
                          <a:solidFill>
                            <a:schemeClr val="tx1"/>
                          </a:solidFill>
                          <a:effectLst/>
                        </a:rPr>
                        <a:t>c</a:t>
                      </a:r>
                      <a:endParaRPr lang="en-US" sz="2400" dirty="0">
                        <a:solidFill>
                          <a:schemeClr val="tx1"/>
                        </a:solidFill>
                        <a:effectLst/>
                        <a:latin typeface="Arial"/>
                        <a:ea typeface="Times New Roman"/>
                        <a:cs typeface="Times New Roman"/>
                      </a:endParaRPr>
                    </a:p>
                  </a:txBody>
                  <a:tcPr marL="19043" marR="19043" marT="19003" marB="19003" anchor="b"/>
                </a:tc>
                <a:tc>
                  <a:txBody>
                    <a:bodyPr/>
                    <a:lstStyle/>
                    <a:p>
                      <a:pPr marL="0" marR="0" algn="ctr">
                        <a:lnSpc>
                          <a:spcPct val="115000"/>
                        </a:lnSpc>
                        <a:spcBef>
                          <a:spcPts val="0"/>
                        </a:spcBef>
                        <a:spcAft>
                          <a:spcPts val="0"/>
                        </a:spcAft>
                      </a:pPr>
                      <a:r>
                        <a:rPr lang="en-US" sz="2400" dirty="0">
                          <a:solidFill>
                            <a:schemeClr val="tx1"/>
                          </a:solidFill>
                          <a:effectLst/>
                        </a:rPr>
                        <a:t>2</a:t>
                      </a:r>
                      <a:r>
                        <a:rPr lang="en-US" sz="2400" baseline="-25000" dirty="0">
                          <a:solidFill>
                            <a:schemeClr val="tx1"/>
                          </a:solidFill>
                          <a:effectLst/>
                        </a:rPr>
                        <a:t>d</a:t>
                      </a:r>
                      <a:endParaRPr lang="en-US" sz="2400" dirty="0">
                        <a:solidFill>
                          <a:schemeClr val="tx1"/>
                        </a:solidFill>
                        <a:effectLst/>
                        <a:latin typeface="Arial"/>
                        <a:ea typeface="Times New Roman"/>
                        <a:cs typeface="Times New Roman"/>
                      </a:endParaRPr>
                    </a:p>
                  </a:txBody>
                  <a:tcPr marL="19043" marR="19043" marT="19003" marB="19003" anchor="b"/>
                </a:tc>
                <a:tc>
                  <a:txBody>
                    <a:bodyPr/>
                    <a:lstStyle/>
                    <a:p>
                      <a:pPr marL="0" marR="0" algn="ctr">
                        <a:lnSpc>
                          <a:spcPct val="115000"/>
                        </a:lnSpc>
                        <a:spcBef>
                          <a:spcPts val="0"/>
                        </a:spcBef>
                        <a:spcAft>
                          <a:spcPts val="0"/>
                        </a:spcAft>
                      </a:pPr>
                      <a:r>
                        <a:rPr lang="en-US" sz="2400" dirty="0">
                          <a:solidFill>
                            <a:schemeClr val="tx1"/>
                          </a:solidFill>
                          <a:effectLst/>
                        </a:rPr>
                        <a:t>2</a:t>
                      </a:r>
                      <a:r>
                        <a:rPr lang="en-US" sz="2400" baseline="-25000" dirty="0">
                          <a:solidFill>
                            <a:schemeClr val="tx1"/>
                          </a:solidFill>
                          <a:effectLst/>
                        </a:rPr>
                        <a:t>e</a:t>
                      </a:r>
                      <a:endParaRPr lang="en-US" sz="2400" dirty="0">
                        <a:solidFill>
                          <a:schemeClr val="tx1"/>
                        </a:solidFill>
                        <a:effectLst/>
                        <a:latin typeface="Arial"/>
                        <a:ea typeface="Times New Roman"/>
                        <a:cs typeface="Times New Roman"/>
                      </a:endParaRPr>
                    </a:p>
                  </a:txBody>
                  <a:tcPr marL="19043" marR="19043" marT="19003" marB="19003" anchor="b"/>
                </a:tc>
                <a:tc vMerge="1">
                  <a:txBody>
                    <a:bodyPr/>
                    <a:lstStyle/>
                    <a:p>
                      <a:endParaRPr lang="en-US"/>
                    </a:p>
                  </a:txBody>
                  <a:tcPr/>
                </a:tc>
                <a:extLst>
                  <a:ext uri="{0D108BD9-81ED-4DB2-BD59-A6C34878D82A}">
                    <a16:rowId xmlns:a16="http://schemas.microsoft.com/office/drawing/2014/main" val="10001"/>
                  </a:ext>
                </a:extLst>
              </a:tr>
              <a:tr h="248290">
                <a:tc rowSpan="2">
                  <a:txBody>
                    <a:bodyPr/>
                    <a:lstStyle/>
                    <a:p>
                      <a:pPr marL="0" marR="0" algn="ctr">
                        <a:lnSpc>
                          <a:spcPct val="115000"/>
                        </a:lnSpc>
                        <a:spcBef>
                          <a:spcPts val="0"/>
                        </a:spcBef>
                        <a:spcAft>
                          <a:spcPts val="0"/>
                        </a:spcAft>
                      </a:pPr>
                      <a:r>
                        <a:rPr lang="en-US" sz="2400" dirty="0">
                          <a:solidFill>
                            <a:schemeClr val="tx1"/>
                          </a:solidFill>
                          <a:effectLst/>
                        </a:rPr>
                        <a:t> </a:t>
                      </a:r>
                    </a:p>
                    <a:p>
                      <a:pPr marL="0" marR="0" algn="ctr">
                        <a:lnSpc>
                          <a:spcPct val="115000"/>
                        </a:lnSpc>
                        <a:spcBef>
                          <a:spcPts val="0"/>
                        </a:spcBef>
                        <a:spcAft>
                          <a:spcPts val="0"/>
                        </a:spcAft>
                      </a:pPr>
                      <a:r>
                        <a:rPr lang="en-US" sz="2400" dirty="0">
                          <a:solidFill>
                            <a:schemeClr val="tx1"/>
                          </a:solidFill>
                          <a:effectLst/>
                        </a:rPr>
                        <a:t>Variable 1</a:t>
                      </a:r>
                      <a:endParaRPr lang="en-US" sz="2400" dirty="0">
                        <a:solidFill>
                          <a:schemeClr val="tx1"/>
                        </a:solidFill>
                        <a:effectLst/>
                        <a:latin typeface="Arial"/>
                        <a:ea typeface="Times New Roman"/>
                        <a:cs typeface="Times New Roman"/>
                      </a:endParaRPr>
                    </a:p>
                  </a:txBody>
                  <a:tcPr marL="19043" marR="19043" marT="19003" marB="19003"/>
                </a:tc>
                <a:tc>
                  <a:txBody>
                    <a:bodyPr/>
                    <a:lstStyle/>
                    <a:p>
                      <a:pPr marL="0" marR="0" algn="ctr">
                        <a:lnSpc>
                          <a:spcPct val="115000"/>
                        </a:lnSpc>
                        <a:spcBef>
                          <a:spcPts val="0"/>
                        </a:spcBef>
                        <a:spcAft>
                          <a:spcPts val="0"/>
                        </a:spcAft>
                      </a:pPr>
                      <a:r>
                        <a:rPr lang="en-US" sz="2400" dirty="0">
                          <a:solidFill>
                            <a:schemeClr val="tx1"/>
                          </a:solidFill>
                          <a:effectLst/>
                        </a:rPr>
                        <a:t>1</a:t>
                      </a:r>
                      <a:r>
                        <a:rPr lang="en-US" sz="2400" baseline="-25000" dirty="0">
                          <a:solidFill>
                            <a:schemeClr val="tx1"/>
                          </a:solidFill>
                          <a:effectLst/>
                        </a:rPr>
                        <a:t>a</a:t>
                      </a:r>
                      <a:endParaRPr lang="en-US" sz="2400" dirty="0">
                        <a:solidFill>
                          <a:schemeClr val="tx1"/>
                        </a:solidFill>
                        <a:effectLst/>
                        <a:latin typeface="Arial"/>
                        <a:ea typeface="Times New Roman"/>
                        <a:cs typeface="Times New Roman"/>
                      </a:endParaRPr>
                    </a:p>
                  </a:txBody>
                  <a:tcPr marL="19043" marR="19043" marT="19003" marB="19003"/>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19003" marB="19003" anchor="ctr"/>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19003" marB="19003"/>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19003" marB="19003"/>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19003" marB="19003"/>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19003" marB="19003"/>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19003" marB="19003" anchor="ctr"/>
                </a:tc>
                <a:extLst>
                  <a:ext uri="{0D108BD9-81ED-4DB2-BD59-A6C34878D82A}">
                    <a16:rowId xmlns:a16="http://schemas.microsoft.com/office/drawing/2014/main" val="10002"/>
                  </a:ext>
                </a:extLst>
              </a:tr>
              <a:tr h="420569">
                <a:tc vMerge="1">
                  <a:txBody>
                    <a:bodyPr/>
                    <a:lstStyle/>
                    <a:p>
                      <a:endParaRPr lang="en-US"/>
                    </a:p>
                  </a:txBody>
                  <a:tcPr/>
                </a:tc>
                <a:tc>
                  <a:txBody>
                    <a:bodyPr/>
                    <a:lstStyle/>
                    <a:p>
                      <a:pPr marL="0" marR="0" algn="ctr">
                        <a:lnSpc>
                          <a:spcPct val="115000"/>
                        </a:lnSpc>
                        <a:spcBef>
                          <a:spcPts val="0"/>
                        </a:spcBef>
                        <a:spcAft>
                          <a:spcPts val="0"/>
                        </a:spcAft>
                      </a:pPr>
                      <a:r>
                        <a:rPr lang="en-US" sz="2400" dirty="0">
                          <a:solidFill>
                            <a:schemeClr val="tx1"/>
                          </a:solidFill>
                          <a:effectLst/>
                        </a:rPr>
                        <a:t>1</a:t>
                      </a:r>
                      <a:r>
                        <a:rPr lang="en-US" sz="2400" baseline="-25000" dirty="0">
                          <a:solidFill>
                            <a:schemeClr val="tx1"/>
                          </a:solidFill>
                          <a:effectLst/>
                        </a:rPr>
                        <a:t>b</a:t>
                      </a:r>
                      <a:endParaRPr lang="en-US" sz="2400" dirty="0">
                        <a:solidFill>
                          <a:schemeClr val="tx1"/>
                        </a:solidFill>
                        <a:effectLst/>
                        <a:latin typeface="Arial"/>
                        <a:ea typeface="Times New Roman"/>
                        <a:cs typeface="Times New Roman"/>
                      </a:endParaRPr>
                    </a:p>
                  </a:txBody>
                  <a:tcPr marL="19043" marR="19043" marT="19003" marB="19003"/>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19003" marB="19003" anchor="ctr"/>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19003" marB="19003"/>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19003" marB="19003"/>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19003" marB="19003"/>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19003" marB="19003"/>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19003" marB="19003" anchor="ctr"/>
                </a:tc>
                <a:extLst>
                  <a:ext uri="{0D108BD9-81ED-4DB2-BD59-A6C34878D82A}">
                    <a16:rowId xmlns:a16="http://schemas.microsoft.com/office/drawing/2014/main" val="10003"/>
                  </a:ext>
                </a:extLst>
              </a:tr>
              <a:tr h="458574">
                <a:tc gridSpan="2">
                  <a:txBody>
                    <a:bodyPr/>
                    <a:lstStyle/>
                    <a:p>
                      <a:pPr marL="0" marR="0" algn="ctr">
                        <a:lnSpc>
                          <a:spcPct val="115000"/>
                        </a:lnSpc>
                        <a:spcBef>
                          <a:spcPts val="0"/>
                        </a:spcBef>
                        <a:spcAft>
                          <a:spcPts val="0"/>
                        </a:spcAft>
                      </a:pPr>
                      <a:r>
                        <a:rPr lang="en-US" sz="2400" dirty="0">
                          <a:solidFill>
                            <a:schemeClr val="tx1"/>
                          </a:solidFill>
                          <a:effectLst/>
                        </a:rPr>
                        <a:t>Column total</a:t>
                      </a:r>
                      <a:endParaRPr lang="en-US" sz="2400" dirty="0">
                        <a:solidFill>
                          <a:schemeClr val="tx1"/>
                        </a:solidFill>
                        <a:effectLst/>
                        <a:latin typeface="Arial"/>
                        <a:ea typeface="Times New Roman"/>
                        <a:cs typeface="Times New Roman"/>
                      </a:endParaRPr>
                    </a:p>
                  </a:txBody>
                  <a:tcPr marL="19043" marR="19043" marT="19003" marB="19003"/>
                </a:tc>
                <a:tc hMerge="1">
                  <a:txBody>
                    <a:bodyPr/>
                    <a:lstStyle/>
                    <a:p>
                      <a:endParaRPr lang="en-US"/>
                    </a:p>
                  </a:txBody>
                  <a:tcPr/>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19003" marB="19003" anchor="ctr"/>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19003" marB="19003" anchor="ctr"/>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19003" marB="19003" anchor="ctr"/>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19003" marB="19003" anchor="ctr"/>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43" marR="19043" marT="19003" marB="19003" anchor="ctr"/>
                </a:tc>
                <a:tc>
                  <a:txBody>
                    <a:bodyPr/>
                    <a:lstStyle/>
                    <a:p>
                      <a:pPr marL="0" marR="0" algn="ctr">
                        <a:lnSpc>
                          <a:spcPct val="115000"/>
                        </a:lnSpc>
                        <a:spcBef>
                          <a:spcPts val="0"/>
                        </a:spcBef>
                        <a:spcAft>
                          <a:spcPts val="0"/>
                        </a:spcAft>
                      </a:pPr>
                      <a:r>
                        <a:rPr lang="en-US" sz="2400" dirty="0">
                          <a:solidFill>
                            <a:schemeClr val="tx1"/>
                          </a:solidFill>
                          <a:effectLst/>
                        </a:rPr>
                        <a:t>Grand total</a:t>
                      </a:r>
                      <a:endParaRPr lang="en-US" sz="2400" dirty="0">
                        <a:solidFill>
                          <a:schemeClr val="tx1"/>
                        </a:solidFill>
                        <a:effectLst/>
                        <a:latin typeface="Arial"/>
                        <a:ea typeface="Times New Roman"/>
                        <a:cs typeface="Times New Roman"/>
                      </a:endParaRPr>
                    </a:p>
                  </a:txBody>
                  <a:tcPr marL="19043" marR="19043" marT="19003" marB="19003" anchor="ctr"/>
                </a:tc>
                <a:extLst>
                  <a:ext uri="{0D108BD9-81ED-4DB2-BD59-A6C34878D82A}">
                    <a16:rowId xmlns:a16="http://schemas.microsoft.com/office/drawing/2014/main" val="10004"/>
                  </a:ext>
                </a:extLst>
              </a:tr>
            </a:tbl>
          </a:graphicData>
        </a:graphic>
      </p:graphicFrame>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17817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50544" y="174009"/>
            <a:ext cx="7620000" cy="566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defRPr/>
            </a:pPr>
            <a:r>
              <a:rPr lang="en-US" sz="3400" b="1" dirty="0">
                <a:latin typeface="+mn-lt"/>
              </a:rPr>
              <a:t>Advantages of Using Cross-Tabulation</a:t>
            </a:r>
          </a:p>
        </p:txBody>
      </p:sp>
      <p:sp>
        <p:nvSpPr>
          <p:cNvPr id="3" name="Content Placeholder 2"/>
          <p:cNvSpPr txBox="1">
            <a:spLocks/>
          </p:cNvSpPr>
          <p:nvPr/>
        </p:nvSpPr>
        <p:spPr>
          <a:xfrm>
            <a:off x="838200" y="1295400"/>
            <a:ext cx="7543800" cy="48768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defRPr/>
            </a:pPr>
            <a:r>
              <a:rPr lang="en-US" sz="2400" dirty="0"/>
              <a:t>Cross-tabulation is used for </a:t>
            </a:r>
            <a:r>
              <a:rPr lang="en-US" sz="2400" dirty="0" err="1"/>
              <a:t>analysing</a:t>
            </a:r>
            <a:r>
              <a:rPr lang="en-US" sz="2400" dirty="0"/>
              <a:t> the relationship among two or more categorical variables based on nominal data.</a:t>
            </a:r>
          </a:p>
          <a:p>
            <a:pPr algn="just">
              <a:defRPr/>
            </a:pPr>
            <a:r>
              <a:rPr lang="en-US" sz="2400" dirty="0"/>
              <a:t>It illustrates a simple table consisting of certain rows and columns representing frequencies (either in number or percentage) for entire sample data or subgroup of sample data.</a:t>
            </a:r>
          </a:p>
          <a:p>
            <a:pPr algn="just">
              <a:defRPr/>
            </a:pPr>
            <a:r>
              <a:rPr lang="en-US" sz="2400" dirty="0"/>
              <a:t>It is used for comparing the frequencies of various levels among the variables for in-depth data analysis.</a:t>
            </a:r>
          </a:p>
          <a:p>
            <a:pPr algn="just">
              <a:defRPr/>
            </a:pPr>
            <a:r>
              <a:rPr lang="en-US" sz="2400" dirty="0"/>
              <a:t>It is further used in contingency analysis to establish relationship among the variables on the basis of chi-square statistics (Chapter 18) to make statistical inferences for the target population.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67682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3968" y="163773"/>
            <a:ext cx="8883554" cy="5595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Frequency Analysis from Bivariate Cross-Tabulation </a:t>
            </a:r>
          </a:p>
        </p:txBody>
      </p:sp>
      <p:graphicFrame>
        <p:nvGraphicFramePr>
          <p:cNvPr id="3" name="Content Placeholder 6"/>
          <p:cNvGraphicFramePr>
            <a:graphicFrameLocks/>
          </p:cNvGraphicFramePr>
          <p:nvPr>
            <p:extLst>
              <p:ext uri="{D42A27DB-BD31-4B8C-83A1-F6EECF244321}">
                <p14:modId xmlns:p14="http://schemas.microsoft.com/office/powerpoint/2010/main" val="1794379093"/>
              </p:ext>
            </p:extLst>
          </p:nvPr>
        </p:nvGraphicFramePr>
        <p:xfrm>
          <a:off x="1201856" y="1048181"/>
          <a:ext cx="6727777" cy="1655445"/>
        </p:xfrm>
        <a:graphic>
          <a:graphicData uri="http://schemas.openxmlformats.org/drawingml/2006/table">
            <a:tbl>
              <a:tblPr firstRow="1" firstCol="1" lastRow="1" lastCol="1" bandRow="1" bandCol="1">
                <a:tableStyleId>{5940675A-B579-460E-94D1-54222C63F5DA}</a:tableStyleId>
              </a:tblPr>
              <a:tblGrid>
                <a:gridCol w="6727777">
                  <a:extLst>
                    <a:ext uri="{9D8B030D-6E8A-4147-A177-3AD203B41FA5}">
                      <a16:colId xmlns:a16="http://schemas.microsoft.com/office/drawing/2014/main" val="20000"/>
                    </a:ext>
                  </a:extLst>
                </a:gridCol>
              </a:tblGrid>
              <a:tr h="1262062">
                <a:tc>
                  <a:txBody>
                    <a:bodyPr/>
                    <a:lstStyle/>
                    <a:p>
                      <a:pPr marL="0" marR="0" algn="just">
                        <a:lnSpc>
                          <a:spcPct val="115000"/>
                        </a:lnSpc>
                        <a:spcBef>
                          <a:spcPts val="0"/>
                        </a:spcBef>
                        <a:spcAft>
                          <a:spcPts val="0"/>
                        </a:spcAft>
                      </a:pPr>
                      <a:r>
                        <a:rPr lang="en-US" sz="2400" b="1" dirty="0">
                          <a:effectLst/>
                        </a:rPr>
                        <a:t>Exhibit 6.1. </a:t>
                      </a:r>
                      <a:r>
                        <a:rPr lang="en-US" sz="2400" dirty="0">
                          <a:effectLst/>
                        </a:rPr>
                        <a:t>Use retail.sav » Menu bar » </a:t>
                      </a:r>
                      <a:r>
                        <a:rPr lang="en-US" sz="2400" dirty="0" err="1">
                          <a:effectLst/>
                        </a:rPr>
                        <a:t>Analyse</a:t>
                      </a:r>
                      <a:r>
                        <a:rPr lang="en-US" sz="2400" dirty="0">
                          <a:effectLst/>
                        </a:rPr>
                        <a:t> » Descriptive statistics » Crosstabs » Select Gender and transfer to Row(s) box » Select Occupation and transfer to Column(s) box » Click </a:t>
                      </a:r>
                      <a:r>
                        <a:rPr lang="en-US" sz="2400" i="1" dirty="0">
                          <a:effectLst/>
                        </a:rPr>
                        <a:t>OK</a:t>
                      </a:r>
                      <a:endParaRPr lang="en-US" sz="2400" i="1"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444" y="2898775"/>
            <a:ext cx="3276600" cy="32004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697876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53691256"/>
              </p:ext>
            </p:extLst>
          </p:nvPr>
        </p:nvGraphicFramePr>
        <p:xfrm>
          <a:off x="1160060" y="2033518"/>
          <a:ext cx="7874757" cy="3158253"/>
        </p:xfrm>
        <a:graphic>
          <a:graphicData uri="http://schemas.openxmlformats.org/drawingml/2006/table">
            <a:tbl>
              <a:tblPr>
                <a:tableStyleId>{5940675A-B579-460E-94D1-54222C63F5DA}</a:tableStyleId>
              </a:tblPr>
              <a:tblGrid>
                <a:gridCol w="1067762">
                  <a:extLst>
                    <a:ext uri="{9D8B030D-6E8A-4147-A177-3AD203B41FA5}">
                      <a16:colId xmlns:a16="http://schemas.microsoft.com/office/drawing/2014/main" val="20000"/>
                    </a:ext>
                  </a:extLst>
                </a:gridCol>
                <a:gridCol w="431314">
                  <a:extLst>
                    <a:ext uri="{9D8B030D-6E8A-4147-A177-3AD203B41FA5}">
                      <a16:colId xmlns:a16="http://schemas.microsoft.com/office/drawing/2014/main" val="20001"/>
                    </a:ext>
                  </a:extLst>
                </a:gridCol>
                <a:gridCol w="1149071">
                  <a:extLst>
                    <a:ext uri="{9D8B030D-6E8A-4147-A177-3AD203B41FA5}">
                      <a16:colId xmlns:a16="http://schemas.microsoft.com/office/drawing/2014/main" val="20002"/>
                    </a:ext>
                  </a:extLst>
                </a:gridCol>
                <a:gridCol w="1361934">
                  <a:extLst>
                    <a:ext uri="{9D8B030D-6E8A-4147-A177-3AD203B41FA5}">
                      <a16:colId xmlns:a16="http://schemas.microsoft.com/office/drawing/2014/main" val="20003"/>
                    </a:ext>
                  </a:extLst>
                </a:gridCol>
                <a:gridCol w="1255503">
                  <a:extLst>
                    <a:ext uri="{9D8B030D-6E8A-4147-A177-3AD203B41FA5}">
                      <a16:colId xmlns:a16="http://schemas.microsoft.com/office/drawing/2014/main" val="20004"/>
                    </a:ext>
                  </a:extLst>
                </a:gridCol>
                <a:gridCol w="1080625">
                  <a:extLst>
                    <a:ext uri="{9D8B030D-6E8A-4147-A177-3AD203B41FA5}">
                      <a16:colId xmlns:a16="http://schemas.microsoft.com/office/drawing/2014/main" val="20005"/>
                    </a:ext>
                  </a:extLst>
                </a:gridCol>
                <a:gridCol w="859809">
                  <a:extLst>
                    <a:ext uri="{9D8B030D-6E8A-4147-A177-3AD203B41FA5}">
                      <a16:colId xmlns:a16="http://schemas.microsoft.com/office/drawing/2014/main" val="20006"/>
                    </a:ext>
                  </a:extLst>
                </a:gridCol>
                <a:gridCol w="668739">
                  <a:extLst>
                    <a:ext uri="{9D8B030D-6E8A-4147-A177-3AD203B41FA5}">
                      <a16:colId xmlns:a16="http://schemas.microsoft.com/office/drawing/2014/main" val="20007"/>
                    </a:ext>
                  </a:extLst>
                </a:gridCol>
              </a:tblGrid>
              <a:tr h="328184">
                <a:tc rowSpan="2">
                  <a:txBody>
                    <a:bodyPr/>
                    <a:lstStyle/>
                    <a:p>
                      <a:pPr marL="0" marR="0" algn="ctr">
                        <a:lnSpc>
                          <a:spcPct val="115000"/>
                        </a:lnSpc>
                        <a:spcBef>
                          <a:spcPts val="0"/>
                        </a:spcBef>
                        <a:spcAft>
                          <a:spcPts val="0"/>
                        </a:spcAft>
                      </a:pPr>
                      <a:r>
                        <a:rPr lang="en-US" sz="2000" dirty="0">
                          <a:solidFill>
                            <a:schemeClr val="tx1"/>
                          </a:solidFill>
                          <a:effectLst/>
                        </a:rPr>
                        <a:t> </a:t>
                      </a:r>
                      <a:endParaRPr lang="en-US" sz="2000" dirty="0">
                        <a:solidFill>
                          <a:schemeClr val="tx1"/>
                        </a:solidFill>
                        <a:effectLst/>
                        <a:latin typeface="Arial"/>
                        <a:ea typeface="Times New Roman"/>
                        <a:cs typeface="Times New Roman"/>
                      </a:endParaRPr>
                    </a:p>
                  </a:txBody>
                  <a:tcPr marL="19050" marR="19050" marT="0" marB="0" anchor="ctr"/>
                </a:tc>
                <a:tc gridSpan="6">
                  <a:txBody>
                    <a:bodyPr/>
                    <a:lstStyle/>
                    <a:p>
                      <a:pPr marL="0" marR="0" algn="ctr">
                        <a:lnSpc>
                          <a:spcPts val="1600"/>
                        </a:lnSpc>
                        <a:spcBef>
                          <a:spcPts val="0"/>
                        </a:spcBef>
                        <a:spcAft>
                          <a:spcPts val="0"/>
                        </a:spcAft>
                      </a:pPr>
                      <a:endParaRPr lang="en-US" sz="2000" dirty="0">
                        <a:solidFill>
                          <a:schemeClr val="tx1"/>
                        </a:solidFill>
                        <a:effectLst/>
                      </a:endParaRPr>
                    </a:p>
                    <a:p>
                      <a:pPr marL="0" marR="0" algn="ctr">
                        <a:lnSpc>
                          <a:spcPts val="1600"/>
                        </a:lnSpc>
                        <a:spcBef>
                          <a:spcPts val="0"/>
                        </a:spcBef>
                        <a:spcAft>
                          <a:spcPts val="0"/>
                        </a:spcAft>
                      </a:pPr>
                      <a:r>
                        <a:rPr lang="en-US" sz="2000" dirty="0">
                          <a:solidFill>
                            <a:schemeClr val="tx1"/>
                          </a:solidFill>
                          <a:effectLst/>
                        </a:rPr>
                        <a:t>Occupation</a:t>
                      </a:r>
                      <a:endParaRPr lang="en-US" sz="2000" dirty="0">
                        <a:solidFill>
                          <a:schemeClr val="tx1"/>
                        </a:solidFill>
                        <a:effectLst/>
                        <a:latin typeface="Arial"/>
                        <a:ea typeface="Times New Roman"/>
                        <a:cs typeface="Times New Roman"/>
                      </a:endParaRPr>
                    </a:p>
                  </a:txBody>
                  <a:tcPr marL="19050" marR="19050" marT="19050" marB="1905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algn="ctr">
                        <a:lnSpc>
                          <a:spcPts val="1600"/>
                        </a:lnSpc>
                        <a:spcBef>
                          <a:spcPts val="0"/>
                        </a:spcBef>
                        <a:spcAft>
                          <a:spcPts val="0"/>
                        </a:spcAft>
                      </a:pPr>
                      <a:r>
                        <a:rPr lang="en-US" sz="2000" dirty="0">
                          <a:solidFill>
                            <a:schemeClr val="tx1"/>
                          </a:solidFill>
                          <a:effectLst/>
                        </a:rPr>
                        <a:t>Row Total</a:t>
                      </a:r>
                      <a:endParaRPr lang="en-US" sz="2000" dirty="0">
                        <a:solidFill>
                          <a:schemeClr val="tx1"/>
                        </a:solidFill>
                        <a:effectLst/>
                        <a:latin typeface="Arial"/>
                        <a:ea typeface="Times New Roman"/>
                        <a:cs typeface="Times New Roman"/>
                      </a:endParaRPr>
                    </a:p>
                  </a:txBody>
                  <a:tcPr marL="19050" marR="19050" marT="19050" marB="19050" anchor="b"/>
                </a:tc>
                <a:extLst>
                  <a:ext uri="{0D108BD9-81ED-4DB2-BD59-A6C34878D82A}">
                    <a16:rowId xmlns:a16="http://schemas.microsoft.com/office/drawing/2014/main" val="10000"/>
                  </a:ext>
                </a:extLst>
              </a:tr>
              <a:tr h="1031577">
                <a:tc vMerge="1">
                  <a:txBody>
                    <a:bodyPr/>
                    <a:lstStyle/>
                    <a:p>
                      <a:endParaRPr lang="en-US"/>
                    </a:p>
                  </a:txBody>
                  <a:tcPr/>
                </a:tc>
                <a:tc>
                  <a:txBody>
                    <a:bodyPr/>
                    <a:lstStyle/>
                    <a:p>
                      <a:pPr marL="0" marR="0" algn="ctr">
                        <a:lnSpc>
                          <a:spcPct val="115000"/>
                        </a:lnSpc>
                        <a:spcBef>
                          <a:spcPts val="0"/>
                        </a:spcBef>
                        <a:spcAft>
                          <a:spcPts val="0"/>
                        </a:spcAft>
                      </a:pPr>
                      <a:r>
                        <a:rPr lang="en-US" sz="2000" dirty="0">
                          <a:solidFill>
                            <a:schemeClr val="tx1"/>
                          </a:solidFill>
                          <a:effectLst/>
                        </a:rPr>
                        <a:t> </a:t>
                      </a:r>
                      <a:endParaRPr lang="en-US" sz="2000" dirty="0">
                        <a:solidFill>
                          <a:schemeClr val="tx1"/>
                        </a:solidFill>
                        <a:effectLst/>
                        <a:latin typeface="Arial"/>
                        <a:ea typeface="Times New Roman"/>
                        <a:cs typeface="Times New Roman"/>
                      </a:endParaRPr>
                    </a:p>
                  </a:txBody>
                  <a:tcPr marL="19050" marR="19050" marT="19050" marB="19050"/>
                </a:tc>
                <a:tc>
                  <a:txBody>
                    <a:bodyPr/>
                    <a:lstStyle/>
                    <a:p>
                      <a:pPr marL="0" marR="0" algn="ctr">
                        <a:lnSpc>
                          <a:spcPts val="1600"/>
                        </a:lnSpc>
                        <a:spcBef>
                          <a:spcPts val="0"/>
                        </a:spcBef>
                        <a:spcAft>
                          <a:spcPts val="0"/>
                        </a:spcAft>
                      </a:pPr>
                      <a:r>
                        <a:rPr lang="en-US" sz="2000" dirty="0">
                          <a:solidFill>
                            <a:schemeClr val="tx1"/>
                          </a:solidFill>
                          <a:effectLst/>
                        </a:rPr>
                        <a:t>Business</a:t>
                      </a:r>
                      <a:endParaRPr lang="en-US" sz="2000" dirty="0">
                        <a:solidFill>
                          <a:schemeClr val="tx1"/>
                        </a:solidFill>
                        <a:effectLst/>
                        <a:latin typeface="Arial"/>
                        <a:ea typeface="Times New Roman"/>
                        <a:cs typeface="Times New Roman"/>
                      </a:endParaRPr>
                    </a:p>
                  </a:txBody>
                  <a:tcPr marL="19050" marR="19050" marT="19050" marB="19050" anchor="b"/>
                </a:tc>
                <a:tc>
                  <a:txBody>
                    <a:bodyPr/>
                    <a:lstStyle/>
                    <a:p>
                      <a:pPr marL="0" marR="0" algn="ctr">
                        <a:lnSpc>
                          <a:spcPts val="1600"/>
                        </a:lnSpc>
                        <a:spcBef>
                          <a:spcPts val="0"/>
                        </a:spcBef>
                        <a:spcAft>
                          <a:spcPts val="0"/>
                        </a:spcAft>
                      </a:pPr>
                      <a:r>
                        <a:rPr lang="en-US" sz="2000" dirty="0">
                          <a:solidFill>
                            <a:schemeClr val="tx1"/>
                          </a:solidFill>
                          <a:effectLst/>
                        </a:rPr>
                        <a:t>Government  Employee</a:t>
                      </a:r>
                      <a:endParaRPr lang="en-US" sz="2000" dirty="0">
                        <a:solidFill>
                          <a:schemeClr val="tx1"/>
                        </a:solidFill>
                        <a:effectLst/>
                        <a:latin typeface="Arial"/>
                        <a:ea typeface="Times New Roman"/>
                        <a:cs typeface="Times New Roman"/>
                      </a:endParaRPr>
                    </a:p>
                  </a:txBody>
                  <a:tcPr marL="19050" marR="19050" marT="19050" marB="19050" anchor="b"/>
                </a:tc>
                <a:tc>
                  <a:txBody>
                    <a:bodyPr/>
                    <a:lstStyle/>
                    <a:p>
                      <a:pPr marL="0" marR="0" algn="ctr">
                        <a:lnSpc>
                          <a:spcPts val="1600"/>
                        </a:lnSpc>
                        <a:spcBef>
                          <a:spcPts val="0"/>
                        </a:spcBef>
                        <a:spcAft>
                          <a:spcPts val="0"/>
                        </a:spcAft>
                      </a:pPr>
                      <a:r>
                        <a:rPr lang="en-US" sz="2000" dirty="0">
                          <a:solidFill>
                            <a:schemeClr val="tx1"/>
                          </a:solidFill>
                          <a:effectLst/>
                        </a:rPr>
                        <a:t>Private  Employee</a:t>
                      </a:r>
                      <a:endParaRPr lang="en-US" sz="2000" dirty="0">
                        <a:solidFill>
                          <a:schemeClr val="tx1"/>
                        </a:solidFill>
                        <a:effectLst/>
                        <a:latin typeface="Arial"/>
                        <a:ea typeface="Times New Roman"/>
                        <a:cs typeface="Times New Roman"/>
                      </a:endParaRPr>
                    </a:p>
                  </a:txBody>
                  <a:tcPr marL="19050" marR="19050" marT="19050" marB="19050" anchor="b"/>
                </a:tc>
                <a:tc>
                  <a:txBody>
                    <a:bodyPr/>
                    <a:lstStyle/>
                    <a:p>
                      <a:pPr marL="0" marR="0" algn="ctr">
                        <a:lnSpc>
                          <a:spcPts val="1600"/>
                        </a:lnSpc>
                        <a:spcBef>
                          <a:spcPts val="0"/>
                        </a:spcBef>
                        <a:spcAft>
                          <a:spcPts val="0"/>
                        </a:spcAft>
                      </a:pPr>
                      <a:r>
                        <a:rPr lang="en-US" sz="2000" dirty="0">
                          <a:solidFill>
                            <a:schemeClr val="tx1"/>
                          </a:solidFill>
                          <a:effectLst/>
                        </a:rPr>
                        <a:t>Student</a:t>
                      </a:r>
                      <a:endParaRPr lang="en-US" sz="2000" dirty="0">
                        <a:solidFill>
                          <a:schemeClr val="tx1"/>
                        </a:solidFill>
                        <a:effectLst/>
                        <a:latin typeface="Arial"/>
                        <a:ea typeface="Times New Roman"/>
                        <a:cs typeface="Times New Roman"/>
                      </a:endParaRPr>
                    </a:p>
                  </a:txBody>
                  <a:tcPr marL="19050" marR="19050" marT="19050" marB="19050" anchor="b"/>
                </a:tc>
                <a:tc>
                  <a:txBody>
                    <a:bodyPr/>
                    <a:lstStyle/>
                    <a:p>
                      <a:pPr marL="0" marR="0" algn="ctr">
                        <a:lnSpc>
                          <a:spcPts val="1600"/>
                        </a:lnSpc>
                        <a:spcBef>
                          <a:spcPts val="0"/>
                        </a:spcBef>
                        <a:spcAft>
                          <a:spcPts val="0"/>
                        </a:spcAft>
                      </a:pPr>
                      <a:r>
                        <a:rPr lang="en-US" sz="2000" dirty="0">
                          <a:solidFill>
                            <a:schemeClr val="tx1"/>
                          </a:solidFill>
                          <a:effectLst/>
                        </a:rPr>
                        <a:t>Housewife</a:t>
                      </a:r>
                      <a:endParaRPr lang="en-US" sz="2000" dirty="0">
                        <a:solidFill>
                          <a:schemeClr val="tx1"/>
                        </a:solidFill>
                        <a:effectLst/>
                        <a:latin typeface="Arial"/>
                        <a:ea typeface="Times New Roman"/>
                        <a:cs typeface="Times New Roman"/>
                      </a:endParaRPr>
                    </a:p>
                  </a:txBody>
                  <a:tcPr marL="19050" marR="19050" marT="19050" marB="19050" anchor="b"/>
                </a:tc>
                <a:tc vMerge="1">
                  <a:txBody>
                    <a:bodyPr/>
                    <a:lstStyle/>
                    <a:p>
                      <a:endParaRPr lang="en-US"/>
                    </a:p>
                  </a:txBody>
                  <a:tcPr/>
                </a:tc>
                <a:extLst>
                  <a:ext uri="{0D108BD9-81ED-4DB2-BD59-A6C34878D82A}">
                    <a16:rowId xmlns:a16="http://schemas.microsoft.com/office/drawing/2014/main" val="10001"/>
                  </a:ext>
                </a:extLst>
              </a:tr>
              <a:tr h="328184">
                <a:tc rowSpan="2">
                  <a:txBody>
                    <a:bodyPr/>
                    <a:lstStyle/>
                    <a:p>
                      <a:pPr marL="0" marR="0" algn="ctr">
                        <a:lnSpc>
                          <a:spcPts val="1600"/>
                        </a:lnSpc>
                        <a:spcBef>
                          <a:spcPts val="0"/>
                        </a:spcBef>
                        <a:spcAft>
                          <a:spcPts val="0"/>
                        </a:spcAft>
                      </a:pPr>
                      <a:endParaRPr lang="en-US" sz="2000" dirty="0">
                        <a:solidFill>
                          <a:schemeClr val="tx1"/>
                        </a:solidFill>
                        <a:effectLst/>
                      </a:endParaRPr>
                    </a:p>
                    <a:p>
                      <a:pPr marL="0" marR="0" algn="ctr">
                        <a:lnSpc>
                          <a:spcPts val="1600"/>
                        </a:lnSpc>
                        <a:spcBef>
                          <a:spcPts val="0"/>
                        </a:spcBef>
                        <a:spcAft>
                          <a:spcPts val="0"/>
                        </a:spcAft>
                      </a:pPr>
                      <a:r>
                        <a:rPr lang="en-US" sz="2000" dirty="0">
                          <a:solidFill>
                            <a:schemeClr val="tx1"/>
                          </a:solidFill>
                          <a:effectLst/>
                        </a:rPr>
                        <a:t>Gender</a:t>
                      </a:r>
                      <a:endParaRPr lang="en-US" sz="2000" dirty="0">
                        <a:solidFill>
                          <a:schemeClr val="tx1"/>
                        </a:solidFill>
                        <a:effectLst/>
                        <a:latin typeface="Arial"/>
                        <a:ea typeface="Times New Roman"/>
                        <a:cs typeface="Times New Roman"/>
                      </a:endParaRPr>
                    </a:p>
                  </a:txBody>
                  <a:tcPr marL="19050" marR="19050" marT="19050" marB="19050"/>
                </a:tc>
                <a:tc>
                  <a:txBody>
                    <a:bodyPr/>
                    <a:lstStyle/>
                    <a:p>
                      <a:pPr marL="0" marR="0" algn="ctr">
                        <a:lnSpc>
                          <a:spcPts val="1600"/>
                        </a:lnSpc>
                        <a:spcBef>
                          <a:spcPts val="0"/>
                        </a:spcBef>
                        <a:spcAft>
                          <a:spcPts val="0"/>
                        </a:spcAft>
                      </a:pPr>
                      <a:endParaRPr lang="en-US" sz="2000" dirty="0">
                        <a:solidFill>
                          <a:schemeClr val="tx1"/>
                        </a:solidFill>
                        <a:effectLst/>
                        <a:latin typeface="+mn-lt"/>
                        <a:ea typeface="+mn-ea"/>
                        <a:cs typeface="+mn-cs"/>
                      </a:endParaRPr>
                    </a:p>
                    <a:p>
                      <a:pPr marL="0" marR="0" algn="ctr">
                        <a:lnSpc>
                          <a:spcPts val="1600"/>
                        </a:lnSpc>
                        <a:spcBef>
                          <a:spcPts val="0"/>
                        </a:spcBef>
                        <a:spcAft>
                          <a:spcPts val="0"/>
                        </a:spcAft>
                      </a:pPr>
                      <a:r>
                        <a:rPr lang="en-US" sz="2000" dirty="0">
                          <a:solidFill>
                            <a:schemeClr val="tx1"/>
                          </a:solidFill>
                          <a:effectLst/>
                          <a:latin typeface="+mn-lt"/>
                          <a:ea typeface="+mn-ea"/>
                          <a:cs typeface="+mn-cs"/>
                        </a:rPr>
                        <a:t>M</a:t>
                      </a:r>
                      <a:endParaRPr lang="en-US" sz="2000" dirty="0">
                        <a:solidFill>
                          <a:schemeClr val="tx1"/>
                        </a:solidFill>
                        <a:effectLst/>
                        <a:latin typeface="Arial"/>
                        <a:ea typeface="Times New Roman"/>
                        <a:cs typeface="Times New Roman"/>
                      </a:endParaRPr>
                    </a:p>
                  </a:txBody>
                  <a:tcPr marL="19050" marR="19050" marT="19050" marB="19050"/>
                </a:tc>
                <a:tc>
                  <a:txBody>
                    <a:bodyPr/>
                    <a:lstStyle/>
                    <a:p>
                      <a:pPr marL="0" marR="0" algn="ctr">
                        <a:lnSpc>
                          <a:spcPts val="1600"/>
                        </a:lnSpc>
                        <a:spcBef>
                          <a:spcPts val="0"/>
                        </a:spcBef>
                        <a:spcAft>
                          <a:spcPts val="0"/>
                        </a:spcAft>
                      </a:pPr>
                      <a:r>
                        <a:rPr lang="en-US" sz="2000" dirty="0">
                          <a:solidFill>
                            <a:schemeClr val="tx1"/>
                          </a:solidFill>
                          <a:effectLst/>
                        </a:rPr>
                        <a:t>33</a:t>
                      </a:r>
                      <a:endParaRPr lang="en-US" sz="2000" dirty="0">
                        <a:solidFill>
                          <a:schemeClr val="tx1"/>
                        </a:solidFill>
                        <a:effectLst/>
                        <a:latin typeface="Arial"/>
                        <a:ea typeface="Times New Roman"/>
                        <a:cs typeface="Times New Roman"/>
                      </a:endParaRPr>
                    </a:p>
                  </a:txBody>
                  <a:tcPr marL="19050" marR="19050" marT="19050" marB="19050" anchor="ctr"/>
                </a:tc>
                <a:tc>
                  <a:txBody>
                    <a:bodyPr/>
                    <a:lstStyle/>
                    <a:p>
                      <a:pPr marL="0" marR="0" algn="ctr">
                        <a:lnSpc>
                          <a:spcPts val="1600"/>
                        </a:lnSpc>
                        <a:spcBef>
                          <a:spcPts val="0"/>
                        </a:spcBef>
                        <a:spcAft>
                          <a:spcPts val="0"/>
                        </a:spcAft>
                      </a:pPr>
                      <a:r>
                        <a:rPr lang="en-US" sz="2000" dirty="0">
                          <a:solidFill>
                            <a:schemeClr val="tx1"/>
                          </a:solidFill>
                          <a:effectLst/>
                        </a:rPr>
                        <a:t>12</a:t>
                      </a:r>
                      <a:endParaRPr lang="en-US" sz="2000" dirty="0">
                        <a:solidFill>
                          <a:schemeClr val="tx1"/>
                        </a:solidFill>
                        <a:effectLst/>
                        <a:latin typeface="Arial"/>
                        <a:ea typeface="Times New Roman"/>
                        <a:cs typeface="Times New Roman"/>
                      </a:endParaRPr>
                    </a:p>
                  </a:txBody>
                  <a:tcPr marL="19050" marR="19050" marT="19050" marB="19050" anchor="ctr"/>
                </a:tc>
                <a:tc>
                  <a:txBody>
                    <a:bodyPr/>
                    <a:lstStyle/>
                    <a:p>
                      <a:pPr marL="0" marR="0" algn="ctr">
                        <a:lnSpc>
                          <a:spcPts val="1600"/>
                        </a:lnSpc>
                        <a:spcBef>
                          <a:spcPts val="0"/>
                        </a:spcBef>
                        <a:spcAft>
                          <a:spcPts val="0"/>
                        </a:spcAft>
                      </a:pPr>
                      <a:r>
                        <a:rPr lang="en-US" sz="2000" dirty="0">
                          <a:solidFill>
                            <a:schemeClr val="tx1"/>
                          </a:solidFill>
                          <a:effectLst/>
                        </a:rPr>
                        <a:t>23</a:t>
                      </a:r>
                      <a:endParaRPr lang="en-US" sz="2000" dirty="0">
                        <a:solidFill>
                          <a:schemeClr val="tx1"/>
                        </a:solidFill>
                        <a:effectLst/>
                        <a:latin typeface="Arial"/>
                        <a:ea typeface="Times New Roman"/>
                        <a:cs typeface="Times New Roman"/>
                      </a:endParaRPr>
                    </a:p>
                  </a:txBody>
                  <a:tcPr marL="19050" marR="19050" marT="19050" marB="19050" anchor="ctr"/>
                </a:tc>
                <a:tc>
                  <a:txBody>
                    <a:bodyPr/>
                    <a:lstStyle/>
                    <a:p>
                      <a:pPr marL="0" marR="0" algn="ctr">
                        <a:lnSpc>
                          <a:spcPts val="1600"/>
                        </a:lnSpc>
                        <a:spcBef>
                          <a:spcPts val="0"/>
                        </a:spcBef>
                        <a:spcAft>
                          <a:spcPts val="0"/>
                        </a:spcAft>
                      </a:pPr>
                      <a:r>
                        <a:rPr lang="en-US" sz="2000" dirty="0">
                          <a:solidFill>
                            <a:schemeClr val="tx1"/>
                          </a:solidFill>
                          <a:effectLst/>
                        </a:rPr>
                        <a:t>7</a:t>
                      </a:r>
                      <a:endParaRPr lang="en-US" sz="2000" dirty="0">
                        <a:solidFill>
                          <a:schemeClr val="tx1"/>
                        </a:solidFill>
                        <a:effectLst/>
                        <a:latin typeface="Arial"/>
                        <a:ea typeface="Times New Roman"/>
                        <a:cs typeface="Times New Roman"/>
                      </a:endParaRPr>
                    </a:p>
                  </a:txBody>
                  <a:tcPr marL="19050" marR="19050" marT="19050" marB="19050" anchor="ctr"/>
                </a:tc>
                <a:tc>
                  <a:txBody>
                    <a:bodyPr/>
                    <a:lstStyle/>
                    <a:p>
                      <a:pPr marL="0" marR="0" algn="ctr">
                        <a:lnSpc>
                          <a:spcPts val="1600"/>
                        </a:lnSpc>
                        <a:spcBef>
                          <a:spcPts val="0"/>
                        </a:spcBef>
                        <a:spcAft>
                          <a:spcPts val="0"/>
                        </a:spcAft>
                      </a:pPr>
                      <a:r>
                        <a:rPr lang="en-US" sz="2000" dirty="0">
                          <a:solidFill>
                            <a:schemeClr val="tx1"/>
                          </a:solidFill>
                          <a:effectLst/>
                        </a:rPr>
                        <a:t>0</a:t>
                      </a:r>
                      <a:endParaRPr lang="en-US" sz="2000" dirty="0">
                        <a:solidFill>
                          <a:schemeClr val="tx1"/>
                        </a:solidFill>
                        <a:effectLst/>
                        <a:latin typeface="Arial"/>
                        <a:ea typeface="Times New Roman"/>
                        <a:cs typeface="Times New Roman"/>
                      </a:endParaRPr>
                    </a:p>
                  </a:txBody>
                  <a:tcPr marL="19050" marR="19050" marT="19050" marB="19050" anchor="ctr"/>
                </a:tc>
                <a:tc>
                  <a:txBody>
                    <a:bodyPr/>
                    <a:lstStyle/>
                    <a:p>
                      <a:pPr marL="0" marR="0" algn="ctr">
                        <a:lnSpc>
                          <a:spcPts val="1600"/>
                        </a:lnSpc>
                        <a:spcBef>
                          <a:spcPts val="0"/>
                        </a:spcBef>
                        <a:spcAft>
                          <a:spcPts val="0"/>
                        </a:spcAft>
                      </a:pPr>
                      <a:r>
                        <a:rPr lang="en-US" sz="2000" dirty="0">
                          <a:solidFill>
                            <a:schemeClr val="tx1"/>
                          </a:solidFill>
                          <a:effectLst/>
                        </a:rPr>
                        <a:t>75</a:t>
                      </a:r>
                      <a:endParaRPr lang="en-US" sz="2000" dirty="0">
                        <a:solidFill>
                          <a:schemeClr val="tx1"/>
                        </a:solidFill>
                        <a:effectLst/>
                        <a:latin typeface="Arial"/>
                        <a:ea typeface="Times New Roman"/>
                        <a:cs typeface="Times New Roman"/>
                      </a:endParaRPr>
                    </a:p>
                  </a:txBody>
                  <a:tcPr marL="19050" marR="19050" marT="19050" marB="19050" anchor="ctr"/>
                </a:tc>
                <a:extLst>
                  <a:ext uri="{0D108BD9-81ED-4DB2-BD59-A6C34878D82A}">
                    <a16:rowId xmlns:a16="http://schemas.microsoft.com/office/drawing/2014/main" val="10002"/>
                  </a:ext>
                </a:extLst>
              </a:tr>
              <a:tr h="604550">
                <a:tc vMerge="1">
                  <a:txBody>
                    <a:bodyPr/>
                    <a:lstStyle/>
                    <a:p>
                      <a:endParaRPr lang="en-US"/>
                    </a:p>
                  </a:txBody>
                  <a:tcPr/>
                </a:tc>
                <a:tc>
                  <a:txBody>
                    <a:bodyPr/>
                    <a:lstStyle/>
                    <a:p>
                      <a:pPr marL="0" marR="0" algn="ctr">
                        <a:lnSpc>
                          <a:spcPts val="1600"/>
                        </a:lnSpc>
                        <a:spcBef>
                          <a:spcPts val="0"/>
                        </a:spcBef>
                        <a:spcAft>
                          <a:spcPts val="0"/>
                        </a:spcAft>
                      </a:pPr>
                      <a:endParaRPr lang="en-US" sz="2000" dirty="0">
                        <a:solidFill>
                          <a:schemeClr val="tx1"/>
                        </a:solidFill>
                        <a:effectLst/>
                        <a:latin typeface="+mn-lt"/>
                        <a:ea typeface="+mn-ea"/>
                        <a:cs typeface="+mn-cs"/>
                      </a:endParaRPr>
                    </a:p>
                    <a:p>
                      <a:pPr marL="0" marR="0" algn="ctr">
                        <a:lnSpc>
                          <a:spcPts val="1600"/>
                        </a:lnSpc>
                        <a:spcBef>
                          <a:spcPts val="0"/>
                        </a:spcBef>
                        <a:spcAft>
                          <a:spcPts val="0"/>
                        </a:spcAft>
                      </a:pPr>
                      <a:r>
                        <a:rPr lang="en-US" sz="2000" dirty="0">
                          <a:solidFill>
                            <a:schemeClr val="tx1"/>
                          </a:solidFill>
                          <a:effectLst/>
                          <a:latin typeface="+mn-lt"/>
                          <a:ea typeface="+mn-ea"/>
                          <a:cs typeface="+mn-cs"/>
                        </a:rPr>
                        <a:t>F</a:t>
                      </a:r>
                      <a:endParaRPr lang="en-US" sz="2000" dirty="0">
                        <a:solidFill>
                          <a:schemeClr val="tx1"/>
                        </a:solidFill>
                        <a:effectLst/>
                        <a:latin typeface="Arial"/>
                        <a:ea typeface="Times New Roman"/>
                        <a:cs typeface="Times New Roman"/>
                      </a:endParaRPr>
                    </a:p>
                  </a:txBody>
                  <a:tcPr marL="19050" marR="19050" marT="19050" marB="19050"/>
                </a:tc>
                <a:tc>
                  <a:txBody>
                    <a:bodyPr/>
                    <a:lstStyle/>
                    <a:p>
                      <a:pPr marL="0" marR="0" algn="ctr">
                        <a:lnSpc>
                          <a:spcPts val="1600"/>
                        </a:lnSpc>
                        <a:spcBef>
                          <a:spcPts val="0"/>
                        </a:spcBef>
                        <a:spcAft>
                          <a:spcPts val="0"/>
                        </a:spcAft>
                      </a:pPr>
                      <a:r>
                        <a:rPr lang="en-US" sz="2000" dirty="0">
                          <a:solidFill>
                            <a:schemeClr val="tx1"/>
                          </a:solidFill>
                          <a:effectLst/>
                        </a:rPr>
                        <a:t>3</a:t>
                      </a:r>
                      <a:endParaRPr lang="en-US" sz="2000" dirty="0">
                        <a:solidFill>
                          <a:schemeClr val="tx1"/>
                        </a:solidFill>
                        <a:effectLst/>
                        <a:latin typeface="Arial"/>
                        <a:ea typeface="Times New Roman"/>
                        <a:cs typeface="Times New Roman"/>
                      </a:endParaRPr>
                    </a:p>
                  </a:txBody>
                  <a:tcPr marL="19050" marR="19050" marT="19050" marB="19050" anchor="ctr"/>
                </a:tc>
                <a:tc>
                  <a:txBody>
                    <a:bodyPr/>
                    <a:lstStyle/>
                    <a:p>
                      <a:pPr marL="0" marR="0" algn="ctr">
                        <a:lnSpc>
                          <a:spcPts val="1600"/>
                        </a:lnSpc>
                        <a:spcBef>
                          <a:spcPts val="0"/>
                        </a:spcBef>
                        <a:spcAft>
                          <a:spcPts val="0"/>
                        </a:spcAft>
                      </a:pPr>
                      <a:r>
                        <a:rPr lang="en-US" sz="2000" dirty="0">
                          <a:solidFill>
                            <a:schemeClr val="tx1"/>
                          </a:solidFill>
                          <a:effectLst/>
                        </a:rPr>
                        <a:t>10</a:t>
                      </a:r>
                      <a:endParaRPr lang="en-US" sz="2000" dirty="0">
                        <a:solidFill>
                          <a:schemeClr val="tx1"/>
                        </a:solidFill>
                        <a:effectLst/>
                        <a:latin typeface="Arial"/>
                        <a:ea typeface="Times New Roman"/>
                        <a:cs typeface="Times New Roman"/>
                      </a:endParaRPr>
                    </a:p>
                  </a:txBody>
                  <a:tcPr marL="19050" marR="19050" marT="19050" marB="19050" anchor="ctr"/>
                </a:tc>
                <a:tc>
                  <a:txBody>
                    <a:bodyPr/>
                    <a:lstStyle/>
                    <a:p>
                      <a:pPr marL="0" marR="0" algn="ctr">
                        <a:lnSpc>
                          <a:spcPts val="1600"/>
                        </a:lnSpc>
                        <a:spcBef>
                          <a:spcPts val="0"/>
                        </a:spcBef>
                        <a:spcAft>
                          <a:spcPts val="0"/>
                        </a:spcAft>
                      </a:pPr>
                      <a:r>
                        <a:rPr lang="en-US" sz="2000" dirty="0">
                          <a:solidFill>
                            <a:schemeClr val="tx1"/>
                          </a:solidFill>
                          <a:effectLst/>
                        </a:rPr>
                        <a:t>8</a:t>
                      </a:r>
                      <a:endParaRPr lang="en-US" sz="2000" dirty="0">
                        <a:solidFill>
                          <a:schemeClr val="tx1"/>
                        </a:solidFill>
                        <a:effectLst/>
                        <a:latin typeface="Arial"/>
                        <a:ea typeface="Times New Roman"/>
                        <a:cs typeface="Times New Roman"/>
                      </a:endParaRPr>
                    </a:p>
                  </a:txBody>
                  <a:tcPr marL="19050" marR="19050" marT="19050" marB="19050" anchor="ctr"/>
                </a:tc>
                <a:tc>
                  <a:txBody>
                    <a:bodyPr/>
                    <a:lstStyle/>
                    <a:p>
                      <a:pPr marL="0" marR="0" algn="ctr">
                        <a:lnSpc>
                          <a:spcPts val="1600"/>
                        </a:lnSpc>
                        <a:spcBef>
                          <a:spcPts val="0"/>
                        </a:spcBef>
                        <a:spcAft>
                          <a:spcPts val="0"/>
                        </a:spcAft>
                      </a:pPr>
                      <a:r>
                        <a:rPr lang="en-US" sz="2000" dirty="0">
                          <a:solidFill>
                            <a:schemeClr val="tx1"/>
                          </a:solidFill>
                          <a:effectLst/>
                        </a:rPr>
                        <a:t>9</a:t>
                      </a:r>
                      <a:endParaRPr lang="en-US" sz="2000" dirty="0">
                        <a:solidFill>
                          <a:schemeClr val="tx1"/>
                        </a:solidFill>
                        <a:effectLst/>
                        <a:latin typeface="Arial"/>
                        <a:ea typeface="Times New Roman"/>
                        <a:cs typeface="Times New Roman"/>
                      </a:endParaRPr>
                    </a:p>
                  </a:txBody>
                  <a:tcPr marL="19050" marR="19050" marT="19050" marB="19050" anchor="ctr"/>
                </a:tc>
                <a:tc>
                  <a:txBody>
                    <a:bodyPr/>
                    <a:lstStyle/>
                    <a:p>
                      <a:pPr marL="0" marR="0" algn="ctr">
                        <a:lnSpc>
                          <a:spcPts val="1600"/>
                        </a:lnSpc>
                        <a:spcBef>
                          <a:spcPts val="0"/>
                        </a:spcBef>
                        <a:spcAft>
                          <a:spcPts val="0"/>
                        </a:spcAft>
                      </a:pPr>
                      <a:r>
                        <a:rPr lang="en-US" sz="2000" dirty="0">
                          <a:solidFill>
                            <a:schemeClr val="tx1"/>
                          </a:solidFill>
                          <a:effectLst/>
                        </a:rPr>
                        <a:t>15</a:t>
                      </a:r>
                      <a:endParaRPr lang="en-US" sz="2000" dirty="0">
                        <a:solidFill>
                          <a:schemeClr val="tx1"/>
                        </a:solidFill>
                        <a:effectLst/>
                        <a:latin typeface="Arial"/>
                        <a:ea typeface="Times New Roman"/>
                        <a:cs typeface="Times New Roman"/>
                      </a:endParaRPr>
                    </a:p>
                  </a:txBody>
                  <a:tcPr marL="19050" marR="19050" marT="19050" marB="19050" anchor="ctr"/>
                </a:tc>
                <a:tc>
                  <a:txBody>
                    <a:bodyPr/>
                    <a:lstStyle/>
                    <a:p>
                      <a:pPr marL="0" marR="0" algn="ctr">
                        <a:lnSpc>
                          <a:spcPts val="1600"/>
                        </a:lnSpc>
                        <a:spcBef>
                          <a:spcPts val="0"/>
                        </a:spcBef>
                        <a:spcAft>
                          <a:spcPts val="0"/>
                        </a:spcAft>
                      </a:pPr>
                      <a:r>
                        <a:rPr lang="en-US" sz="2000" dirty="0">
                          <a:solidFill>
                            <a:schemeClr val="tx1"/>
                          </a:solidFill>
                          <a:effectLst/>
                        </a:rPr>
                        <a:t>45</a:t>
                      </a:r>
                      <a:endParaRPr lang="en-US" sz="2000" dirty="0">
                        <a:solidFill>
                          <a:schemeClr val="tx1"/>
                        </a:solidFill>
                        <a:effectLst/>
                        <a:latin typeface="Arial"/>
                        <a:ea typeface="Times New Roman"/>
                        <a:cs typeface="Times New Roman"/>
                      </a:endParaRPr>
                    </a:p>
                  </a:txBody>
                  <a:tcPr marL="19050" marR="19050" marT="19050" marB="19050" anchor="ctr"/>
                </a:tc>
                <a:extLst>
                  <a:ext uri="{0D108BD9-81ED-4DB2-BD59-A6C34878D82A}">
                    <a16:rowId xmlns:a16="http://schemas.microsoft.com/office/drawing/2014/main" val="10003"/>
                  </a:ext>
                </a:extLst>
              </a:tr>
              <a:tr h="604550">
                <a:tc gridSpan="2">
                  <a:txBody>
                    <a:bodyPr/>
                    <a:lstStyle/>
                    <a:p>
                      <a:pPr marL="0" marR="0" algn="ctr">
                        <a:lnSpc>
                          <a:spcPts val="1600"/>
                        </a:lnSpc>
                        <a:spcBef>
                          <a:spcPts val="0"/>
                        </a:spcBef>
                        <a:spcAft>
                          <a:spcPts val="0"/>
                        </a:spcAft>
                      </a:pPr>
                      <a:endParaRPr lang="en-US" sz="2000" dirty="0">
                        <a:solidFill>
                          <a:schemeClr val="tx1"/>
                        </a:solidFill>
                        <a:effectLst/>
                      </a:endParaRPr>
                    </a:p>
                    <a:p>
                      <a:pPr marL="0" marR="0" algn="ctr">
                        <a:lnSpc>
                          <a:spcPts val="1600"/>
                        </a:lnSpc>
                        <a:spcBef>
                          <a:spcPts val="0"/>
                        </a:spcBef>
                        <a:spcAft>
                          <a:spcPts val="0"/>
                        </a:spcAft>
                      </a:pPr>
                      <a:r>
                        <a:rPr lang="en-US" sz="2000" dirty="0">
                          <a:solidFill>
                            <a:schemeClr val="tx1"/>
                          </a:solidFill>
                          <a:effectLst/>
                        </a:rPr>
                        <a:t>Column total</a:t>
                      </a:r>
                      <a:endParaRPr lang="en-US" sz="2000" dirty="0">
                        <a:solidFill>
                          <a:schemeClr val="tx1"/>
                        </a:solidFill>
                        <a:effectLst/>
                        <a:latin typeface="Arial"/>
                        <a:ea typeface="Times New Roman"/>
                        <a:cs typeface="Times New Roman"/>
                      </a:endParaRPr>
                    </a:p>
                  </a:txBody>
                  <a:tcPr marL="19050" marR="19050" marT="19050" marB="19050"/>
                </a:tc>
                <a:tc hMerge="1">
                  <a:txBody>
                    <a:bodyPr/>
                    <a:lstStyle/>
                    <a:p>
                      <a:endParaRPr lang="en-US"/>
                    </a:p>
                  </a:txBody>
                  <a:tcPr/>
                </a:tc>
                <a:tc>
                  <a:txBody>
                    <a:bodyPr/>
                    <a:lstStyle/>
                    <a:p>
                      <a:pPr marL="0" marR="0" algn="ctr">
                        <a:lnSpc>
                          <a:spcPts val="1600"/>
                        </a:lnSpc>
                        <a:spcBef>
                          <a:spcPts val="0"/>
                        </a:spcBef>
                        <a:spcAft>
                          <a:spcPts val="0"/>
                        </a:spcAft>
                      </a:pPr>
                      <a:r>
                        <a:rPr lang="en-US" sz="2000" dirty="0">
                          <a:solidFill>
                            <a:schemeClr val="tx1"/>
                          </a:solidFill>
                          <a:effectLst/>
                        </a:rPr>
                        <a:t>36</a:t>
                      </a:r>
                      <a:endParaRPr lang="en-US" sz="2000" dirty="0">
                        <a:solidFill>
                          <a:schemeClr val="tx1"/>
                        </a:solidFill>
                        <a:effectLst/>
                        <a:latin typeface="Arial"/>
                        <a:ea typeface="Times New Roman"/>
                        <a:cs typeface="Times New Roman"/>
                      </a:endParaRPr>
                    </a:p>
                  </a:txBody>
                  <a:tcPr marL="19050" marR="19050" marT="19050" marB="19050" anchor="ctr"/>
                </a:tc>
                <a:tc>
                  <a:txBody>
                    <a:bodyPr/>
                    <a:lstStyle/>
                    <a:p>
                      <a:pPr marL="0" marR="0" algn="ctr">
                        <a:lnSpc>
                          <a:spcPts val="1600"/>
                        </a:lnSpc>
                        <a:spcBef>
                          <a:spcPts val="0"/>
                        </a:spcBef>
                        <a:spcAft>
                          <a:spcPts val="0"/>
                        </a:spcAft>
                      </a:pPr>
                      <a:r>
                        <a:rPr lang="en-US" sz="2000" dirty="0">
                          <a:solidFill>
                            <a:schemeClr val="tx1"/>
                          </a:solidFill>
                          <a:effectLst/>
                        </a:rPr>
                        <a:t>22</a:t>
                      </a:r>
                      <a:endParaRPr lang="en-US" sz="2000" dirty="0">
                        <a:solidFill>
                          <a:schemeClr val="tx1"/>
                        </a:solidFill>
                        <a:effectLst/>
                        <a:latin typeface="Arial"/>
                        <a:ea typeface="Times New Roman"/>
                        <a:cs typeface="Times New Roman"/>
                      </a:endParaRPr>
                    </a:p>
                  </a:txBody>
                  <a:tcPr marL="19050" marR="19050" marT="19050" marB="19050" anchor="ctr"/>
                </a:tc>
                <a:tc>
                  <a:txBody>
                    <a:bodyPr/>
                    <a:lstStyle/>
                    <a:p>
                      <a:pPr marL="0" marR="0" algn="ctr">
                        <a:lnSpc>
                          <a:spcPts val="1600"/>
                        </a:lnSpc>
                        <a:spcBef>
                          <a:spcPts val="0"/>
                        </a:spcBef>
                        <a:spcAft>
                          <a:spcPts val="0"/>
                        </a:spcAft>
                      </a:pPr>
                      <a:r>
                        <a:rPr lang="en-US" sz="2000" dirty="0">
                          <a:solidFill>
                            <a:schemeClr val="tx1"/>
                          </a:solidFill>
                          <a:effectLst/>
                        </a:rPr>
                        <a:t>31</a:t>
                      </a:r>
                      <a:endParaRPr lang="en-US" sz="2000" dirty="0">
                        <a:solidFill>
                          <a:schemeClr val="tx1"/>
                        </a:solidFill>
                        <a:effectLst/>
                        <a:latin typeface="Arial"/>
                        <a:ea typeface="Times New Roman"/>
                        <a:cs typeface="Times New Roman"/>
                      </a:endParaRPr>
                    </a:p>
                  </a:txBody>
                  <a:tcPr marL="19050" marR="19050" marT="19050" marB="19050" anchor="ctr"/>
                </a:tc>
                <a:tc>
                  <a:txBody>
                    <a:bodyPr/>
                    <a:lstStyle/>
                    <a:p>
                      <a:pPr marL="0" marR="0" algn="ctr">
                        <a:lnSpc>
                          <a:spcPts val="1600"/>
                        </a:lnSpc>
                        <a:spcBef>
                          <a:spcPts val="0"/>
                        </a:spcBef>
                        <a:spcAft>
                          <a:spcPts val="0"/>
                        </a:spcAft>
                      </a:pPr>
                      <a:r>
                        <a:rPr lang="en-US" sz="2000" dirty="0">
                          <a:solidFill>
                            <a:schemeClr val="tx1"/>
                          </a:solidFill>
                          <a:effectLst/>
                        </a:rPr>
                        <a:t>16</a:t>
                      </a:r>
                      <a:endParaRPr lang="en-US" sz="2000" dirty="0">
                        <a:solidFill>
                          <a:schemeClr val="tx1"/>
                        </a:solidFill>
                        <a:effectLst/>
                        <a:latin typeface="Arial"/>
                        <a:ea typeface="Times New Roman"/>
                        <a:cs typeface="Times New Roman"/>
                      </a:endParaRPr>
                    </a:p>
                  </a:txBody>
                  <a:tcPr marL="19050" marR="19050" marT="19050" marB="19050" anchor="ctr"/>
                </a:tc>
                <a:tc>
                  <a:txBody>
                    <a:bodyPr/>
                    <a:lstStyle/>
                    <a:p>
                      <a:pPr marL="0" marR="0" algn="ctr">
                        <a:lnSpc>
                          <a:spcPts val="1600"/>
                        </a:lnSpc>
                        <a:spcBef>
                          <a:spcPts val="0"/>
                        </a:spcBef>
                        <a:spcAft>
                          <a:spcPts val="0"/>
                        </a:spcAft>
                      </a:pPr>
                      <a:r>
                        <a:rPr lang="en-US" sz="2000" dirty="0">
                          <a:solidFill>
                            <a:schemeClr val="tx1"/>
                          </a:solidFill>
                          <a:effectLst/>
                        </a:rPr>
                        <a:t>15</a:t>
                      </a:r>
                      <a:endParaRPr lang="en-US" sz="2000" dirty="0">
                        <a:solidFill>
                          <a:schemeClr val="tx1"/>
                        </a:solidFill>
                        <a:effectLst/>
                        <a:latin typeface="Arial"/>
                        <a:ea typeface="Times New Roman"/>
                        <a:cs typeface="Times New Roman"/>
                      </a:endParaRPr>
                    </a:p>
                  </a:txBody>
                  <a:tcPr marL="19050" marR="19050" marT="19050" marB="19050" anchor="ctr"/>
                </a:tc>
                <a:tc>
                  <a:txBody>
                    <a:bodyPr/>
                    <a:lstStyle/>
                    <a:p>
                      <a:pPr marL="0" marR="0" algn="ctr">
                        <a:lnSpc>
                          <a:spcPts val="1600"/>
                        </a:lnSpc>
                        <a:spcBef>
                          <a:spcPts val="0"/>
                        </a:spcBef>
                        <a:spcAft>
                          <a:spcPts val="0"/>
                        </a:spcAft>
                      </a:pPr>
                      <a:r>
                        <a:rPr lang="en-US" sz="2000" dirty="0">
                          <a:solidFill>
                            <a:schemeClr val="tx1"/>
                          </a:solidFill>
                          <a:effectLst/>
                        </a:rPr>
                        <a:t>120</a:t>
                      </a:r>
                      <a:endParaRPr lang="en-US" sz="2000" dirty="0">
                        <a:solidFill>
                          <a:schemeClr val="tx1"/>
                        </a:solidFill>
                        <a:effectLst/>
                        <a:latin typeface="Arial"/>
                        <a:ea typeface="Times New Roman"/>
                        <a:cs typeface="Times New Roman"/>
                      </a:endParaRPr>
                    </a:p>
                  </a:txBody>
                  <a:tcPr marL="19050" marR="19050" marT="19050" marB="19050" anchor="ctr"/>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1975513" y="1254328"/>
            <a:ext cx="63735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latin typeface="+mn-lt"/>
                <a:cs typeface="Times New Roman" panose="02020603050405020304" pitchFamily="18" charset="0"/>
              </a:rPr>
              <a:t>Table 6.1. Cross-Tabulation (</a:t>
            </a:r>
            <a:r>
              <a:rPr lang="en-US" altLang="en-US" sz="2400" i="1" dirty="0">
                <a:latin typeface="+mn-lt"/>
                <a:cs typeface="Times New Roman" panose="02020603050405020304" pitchFamily="18" charset="0"/>
              </a:rPr>
              <a:t>Gender </a:t>
            </a:r>
            <a:r>
              <a:rPr lang="en-US" altLang="en-US" sz="2400" dirty="0">
                <a:latin typeface="+mn-lt"/>
                <a:cs typeface="Times New Roman" panose="02020603050405020304" pitchFamily="18" charset="0"/>
              </a:rPr>
              <a:t>× </a:t>
            </a:r>
            <a:r>
              <a:rPr lang="en-US" altLang="en-US" sz="2400" i="1" dirty="0">
                <a:latin typeface="+mn-lt"/>
                <a:cs typeface="Times New Roman" panose="02020603050405020304" pitchFamily="18" charset="0"/>
              </a:rPr>
              <a:t>Occupation</a:t>
            </a:r>
            <a:r>
              <a:rPr lang="en-US" altLang="en-US" sz="2400" dirty="0">
                <a:latin typeface="+mn-lt"/>
                <a:cs typeface="Times New Roman" panose="02020603050405020304" pitchFamily="18" charset="0"/>
              </a:rPr>
              <a:t>)</a:t>
            </a:r>
            <a:endParaRPr lang="en-US" altLang="en-US" sz="2400" dirty="0">
              <a:latin typeface="+mn-lt"/>
            </a:endParaRPr>
          </a:p>
        </p:txBody>
      </p:sp>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0087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399" y="-35256"/>
            <a:ext cx="8105633" cy="9633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Computing Frequency in Row and Column Percentage </a:t>
            </a:r>
          </a:p>
        </p:txBody>
      </p:sp>
      <p:sp>
        <p:nvSpPr>
          <p:cNvPr id="3" name="Content Placeholder 2"/>
          <p:cNvSpPr txBox="1">
            <a:spLocks/>
          </p:cNvSpPr>
          <p:nvPr/>
        </p:nvSpPr>
        <p:spPr>
          <a:xfrm>
            <a:off x="917812" y="1066800"/>
            <a:ext cx="7339013" cy="16764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SPSS also computes observed frequencies in percentage for respective rows and columns. Interpretation of Crosstabs depends on the assumption of variables as dependent or independent along with the exhibits in the corresponding row and column particularly.</a:t>
            </a: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922896"/>
            <a:ext cx="3429000" cy="33528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1344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133848072"/>
              </p:ext>
            </p:extLst>
          </p:nvPr>
        </p:nvGraphicFramePr>
        <p:xfrm>
          <a:off x="309348" y="1083213"/>
          <a:ext cx="8534399" cy="5236821"/>
        </p:xfrm>
        <a:graphic>
          <a:graphicData uri="http://schemas.openxmlformats.org/drawingml/2006/table">
            <a:tbl>
              <a:tblPr/>
              <a:tblGrid>
                <a:gridCol w="932598">
                  <a:extLst>
                    <a:ext uri="{9D8B030D-6E8A-4147-A177-3AD203B41FA5}">
                      <a16:colId xmlns:a16="http://schemas.microsoft.com/office/drawing/2014/main" val="20000"/>
                    </a:ext>
                  </a:extLst>
                </a:gridCol>
                <a:gridCol w="1130663">
                  <a:extLst>
                    <a:ext uri="{9D8B030D-6E8A-4147-A177-3AD203B41FA5}">
                      <a16:colId xmlns:a16="http://schemas.microsoft.com/office/drawing/2014/main" val="20001"/>
                    </a:ext>
                  </a:extLst>
                </a:gridCol>
                <a:gridCol w="1875692">
                  <a:extLst>
                    <a:ext uri="{9D8B030D-6E8A-4147-A177-3AD203B41FA5}">
                      <a16:colId xmlns:a16="http://schemas.microsoft.com/office/drawing/2014/main" val="20002"/>
                    </a:ext>
                  </a:extLst>
                </a:gridCol>
                <a:gridCol w="1688123">
                  <a:extLst>
                    <a:ext uri="{9D8B030D-6E8A-4147-A177-3AD203B41FA5}">
                      <a16:colId xmlns:a16="http://schemas.microsoft.com/office/drawing/2014/main" val="20003"/>
                    </a:ext>
                  </a:extLst>
                </a:gridCol>
                <a:gridCol w="1500554">
                  <a:extLst>
                    <a:ext uri="{9D8B030D-6E8A-4147-A177-3AD203B41FA5}">
                      <a16:colId xmlns:a16="http://schemas.microsoft.com/office/drawing/2014/main" val="20004"/>
                    </a:ext>
                  </a:extLst>
                </a:gridCol>
                <a:gridCol w="1406769">
                  <a:extLst>
                    <a:ext uri="{9D8B030D-6E8A-4147-A177-3AD203B41FA5}">
                      <a16:colId xmlns:a16="http://schemas.microsoft.com/office/drawing/2014/main" val="20005"/>
                    </a:ext>
                  </a:extLst>
                </a:gridCol>
              </a:tblGrid>
              <a:tr h="649307">
                <a:tc rowSpan="2" gridSpan="3">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hMerge="1">
                  <a:txBody>
                    <a:bodyPr/>
                    <a:lstStyle/>
                    <a:p>
                      <a:endParaRPr lang="en-US"/>
                    </a:p>
                  </a:txBody>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Saving Attitude of the Customer</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2165">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Yes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No</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232165">
                <a:tc rowSpan="8">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Gender</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Male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Count (OF*)</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0736">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within gender</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80.0%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878">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within saving attitude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34.9%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77.9%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62.5%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1004">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of 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12.5%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50.0%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62.5%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2165">
                <a:tc vMerge="1">
                  <a:txBody>
                    <a:bodyPr/>
                    <a:lstStyle/>
                    <a:p>
                      <a:endParaRPr lang="en-US"/>
                    </a:p>
                  </a:txBody>
                  <a:tcPr/>
                </a:tc>
                <a:tc rowSpan="4">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Female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Count (OF*)</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0736">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within gender</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62.2%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37.8%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878">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within saving attitude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65.1%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22.1%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37.5%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1004">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of 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23.3%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14.2%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37.5%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2165">
                <a:tc rowSpan="4"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h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Count (OF*)</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120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40736">
                <a:tc gridSpan="2" vMerge="1">
                  <a:txBody>
                    <a:bodyPr/>
                    <a:lstStyle/>
                    <a:p>
                      <a:endParaRPr lang="en-US"/>
                    </a:p>
                  </a:txBody>
                  <a:tcPr/>
                </a:tc>
                <a:tc hMerge="1"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within gender</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35.8%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64.2%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57878">
                <a:tc gridSpan="2" vMerge="1">
                  <a:txBody>
                    <a:bodyPr/>
                    <a:lstStyle/>
                    <a:p>
                      <a:endParaRPr lang="en-US"/>
                    </a:p>
                  </a:txBody>
                  <a:tcPr/>
                </a:tc>
                <a:tc hMerge="1"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within saving attitude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21004">
                <a:tc gridSpan="2" vMerge="1">
                  <a:txBody>
                    <a:bodyPr/>
                    <a:lstStyle/>
                    <a:p>
                      <a:endParaRPr lang="en-US"/>
                    </a:p>
                  </a:txBody>
                  <a:tcPr/>
                </a:tc>
                <a:tc hMerge="1"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of 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35.8%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64.2%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4" name="Rectangle 7"/>
          <p:cNvSpPr>
            <a:spLocks noChangeArrowheads="1"/>
          </p:cNvSpPr>
          <p:nvPr/>
        </p:nvSpPr>
        <p:spPr bwMode="auto">
          <a:xfrm>
            <a:off x="309348" y="-109184"/>
            <a:ext cx="8534400" cy="1077218"/>
          </a:xfrm>
          <a:prstGeom prst="rect">
            <a:avLst/>
          </a:prstGeom>
          <a:noFill/>
          <a:ln>
            <a:noFill/>
          </a:ln>
        </p:spPr>
        <p:txBody>
          <a:bodyPr wrap="square">
            <a:spAutoFit/>
          </a:bodyPr>
          <a:lstStyle/>
          <a:p>
            <a:pPr algn="ctr" eaLnBrk="1" hangingPunct="1">
              <a:defRPr/>
            </a:pPr>
            <a:r>
              <a:rPr lang="en-US" sz="3200" b="1" dirty="0">
                <a:latin typeface="+mn-lt"/>
              </a:rPr>
              <a:t>Simple Cross-Tabulation (</a:t>
            </a:r>
            <a:r>
              <a:rPr lang="en-US" sz="3200" b="1" i="1" dirty="0">
                <a:latin typeface="+mn-lt"/>
              </a:rPr>
              <a:t>Gender</a:t>
            </a:r>
            <a:r>
              <a:rPr lang="en-US" sz="3200" b="1" dirty="0">
                <a:latin typeface="+mn-lt"/>
              </a:rPr>
              <a:t> × </a:t>
            </a:r>
            <a:r>
              <a:rPr lang="en-US" sz="3200" b="1" i="1" dirty="0">
                <a:latin typeface="+mn-lt"/>
              </a:rPr>
              <a:t>Saving attitude</a:t>
            </a:r>
            <a:r>
              <a:rPr lang="en-US" sz="3200" b="1" dirty="0">
                <a:latin typeface="+mn-lt"/>
              </a:rPr>
              <a:t>) Representing Frequencies in Percentage</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904148422"/>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295</TotalTime>
  <Words>2152</Words>
  <Application>Microsoft Office PowerPoint</Application>
  <PresentationFormat>On-screen Show (4:3)</PresentationFormat>
  <Paragraphs>645</Paragraphs>
  <Slides>31</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31</vt:i4>
      </vt:variant>
    </vt:vector>
  </HeadingPairs>
  <TitlesOfParts>
    <vt:vector size="38" baseType="lpstr">
      <vt:lpstr>Arial</vt:lpstr>
      <vt:lpstr>Calibri</vt:lpstr>
      <vt:lpstr>Calibri Light</vt:lpstr>
      <vt:lpstr>Wingdings 2</vt:lpstr>
      <vt:lpstr>2_Custom Design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Terms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Shruti Gupta</cp:lastModifiedBy>
  <cp:revision>122</cp:revision>
  <dcterms:created xsi:type="dcterms:W3CDTF">2016-03-11T09:55:25Z</dcterms:created>
  <dcterms:modified xsi:type="dcterms:W3CDTF">2020-12-08T10:18:40Z</dcterms:modified>
</cp:coreProperties>
</file>