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709" r:id="rId3"/>
  </p:sldMasterIdLst>
  <p:notesMasterIdLst>
    <p:notesMasterId r:id="rId37"/>
  </p:notesMasterIdLst>
  <p:handoutMasterIdLst>
    <p:handoutMasterId r:id="rId38"/>
  </p:handoutMasterIdLst>
  <p:sldIdLst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5" r:id="rId12"/>
    <p:sldId id="264" r:id="rId13"/>
    <p:sldId id="270" r:id="rId14"/>
    <p:sldId id="272" r:id="rId15"/>
    <p:sldId id="271" r:id="rId16"/>
    <p:sldId id="275" r:id="rId17"/>
    <p:sldId id="274" r:id="rId18"/>
    <p:sldId id="273" r:id="rId19"/>
    <p:sldId id="269" r:id="rId20"/>
    <p:sldId id="280" r:id="rId21"/>
    <p:sldId id="277" r:id="rId22"/>
    <p:sldId id="281" r:id="rId23"/>
    <p:sldId id="282" r:id="rId24"/>
    <p:sldId id="279" r:id="rId25"/>
    <p:sldId id="278" r:id="rId26"/>
    <p:sldId id="284" r:id="rId27"/>
    <p:sldId id="283" r:id="rId28"/>
    <p:sldId id="287" r:id="rId29"/>
    <p:sldId id="288" r:id="rId30"/>
    <p:sldId id="289" r:id="rId31"/>
    <p:sldId id="286" r:id="rId32"/>
    <p:sldId id="292" r:id="rId33"/>
    <p:sldId id="293" r:id="rId34"/>
    <p:sldId id="285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9F5F6-70C3-425A-95FB-264411DA490E}" v="2" dt="2020-08-04T06:38:5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Mathur" userId="d4b421e2-2f78-4dc1-886e-5f1c5f4170d8" providerId="ADAL" clId="{C5BF768F-3591-094D-8F17-2A52D1EEEC96}"/>
    <pc:docChg chg="modSld">
      <pc:chgData name="Kanika Mathur" userId="d4b421e2-2f78-4dc1-886e-5f1c5f4170d8" providerId="ADAL" clId="{C5BF768F-3591-094D-8F17-2A52D1EEEC96}" dt="2020-04-01T13:24:33.381" v="5"/>
      <pc:docMkLst>
        <pc:docMk/>
      </pc:docMkLst>
      <pc:sldChg chg="setBg">
        <pc:chgData name="Kanika Mathur" userId="d4b421e2-2f78-4dc1-886e-5f1c5f4170d8" providerId="ADAL" clId="{C5BF768F-3591-094D-8F17-2A52D1EEEC96}" dt="2020-04-01T13:24:28.559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5BF768F-3591-094D-8F17-2A52D1EEEC96}" dt="2020-04-01T13:24:33.381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5BF768F-3591-094D-8F17-2A52D1EEEC96}" dt="2020-04-01T13:24:24.074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FEA5C985-96BF-E74E-B1D7-D349DCE25A47}"/>
    <pc:docChg chg="modSld">
      <pc:chgData name="Kanika Mathur" userId="d4b421e2-2f78-4dc1-886e-5f1c5f4170d8" providerId="ADAL" clId="{FEA5C985-96BF-E74E-B1D7-D349DCE25A47}" dt="2020-04-01T13:00:28.035" v="5"/>
      <pc:docMkLst>
        <pc:docMk/>
      </pc:docMkLst>
      <pc:sldChg chg="setBg">
        <pc:chgData name="Kanika Mathur" userId="d4b421e2-2f78-4dc1-886e-5f1c5f4170d8" providerId="ADAL" clId="{FEA5C985-96BF-E74E-B1D7-D349DCE25A47}" dt="2020-04-01T12:59:48.320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FEA5C985-96BF-E74E-B1D7-D349DCE25A47}" dt="2020-04-01T13:00:28.035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FEA5C985-96BF-E74E-B1D7-D349DCE25A47}" dt="2020-04-01T12:59:37.379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C84C1976-AED1-8F43-8B9E-BD4862D042CA}"/>
    <pc:docChg chg="modSld modMainMaster">
      <pc:chgData name="Kanika Mathur" userId="d4b421e2-2f78-4dc1-886e-5f1c5f4170d8" providerId="ADAL" clId="{C84C1976-AED1-8F43-8B9E-BD4862D042CA}" dt="2020-04-01T14:01:08.056" v="9"/>
      <pc:docMkLst>
        <pc:docMk/>
      </pc:docMkLst>
      <pc:sldChg chg="setBg">
        <pc:chgData name="Kanika Mathur" userId="d4b421e2-2f78-4dc1-886e-5f1c5f4170d8" providerId="ADAL" clId="{C84C1976-AED1-8F43-8B9E-BD4862D042CA}" dt="2020-04-01T14:01:05.383" v="8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84C1976-AED1-8F43-8B9E-BD4862D042CA}" dt="2020-04-01T14:01:08.056" v="9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84C1976-AED1-8F43-8B9E-BD4862D042CA}" dt="2020-04-01T14:00:26.280" v="1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C84C1976-AED1-8F43-8B9E-BD4862D042CA}" dt="2020-04-01T14:00:41.823" v="3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C84C1976-AED1-8F43-8B9E-BD4862D042CA}" dt="2020-04-01T14:00:46.991" v="5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C84C1976-AED1-8F43-8B9E-BD4862D042CA}" dt="2020-04-01T14:00:52.320" v="7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2066AAC0-1AC7-C64E-8BB3-D22541843B54}"/>
    <pc:docChg chg="modSld">
      <pc:chgData name="Kanika Mathur" userId="d4b421e2-2f78-4dc1-886e-5f1c5f4170d8" providerId="ADAL" clId="{2066AAC0-1AC7-C64E-8BB3-D22541843B54}" dt="2020-04-01T13:40:33.262" v="5"/>
      <pc:docMkLst>
        <pc:docMk/>
      </pc:docMkLst>
      <pc:sldChg chg="setBg">
        <pc:chgData name="Kanika Mathur" userId="d4b421e2-2f78-4dc1-886e-5f1c5f4170d8" providerId="ADAL" clId="{2066AAC0-1AC7-C64E-8BB3-D22541843B54}" dt="2020-04-01T13:40:28.386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2066AAC0-1AC7-C64E-8BB3-D22541843B54}" dt="2020-04-01T13:40:33.262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2066AAC0-1AC7-C64E-8BB3-D22541843B54}" dt="2020-04-01T13:40:23.051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54B59F0C-F807-434B-992E-1402969F20AA}"/>
    <pc:docChg chg="modMainMaster">
      <pc:chgData name="Kanika Mathur" userId="d4b421e2-2f78-4dc1-886e-5f1c5f4170d8" providerId="ADAL" clId="{54B59F0C-F807-434B-992E-1402969F20AA}" dt="2020-06-05T09:02:34.359" v="5"/>
      <pc:docMkLst>
        <pc:docMk/>
      </pc:docMkLst>
      <pc:sldMasterChg chg="setBg">
        <pc:chgData name="Kanika Mathur" userId="d4b421e2-2f78-4dc1-886e-5f1c5f4170d8" providerId="ADAL" clId="{54B59F0C-F807-434B-992E-1402969F20AA}" dt="2020-06-05T09:02:22.318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54B59F0C-F807-434B-992E-1402969F20AA}" dt="2020-06-05T09:02:28.493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54B59F0C-F807-434B-992E-1402969F20AA}" dt="2020-06-05T09:02:34.359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A0953153-7851-1C43-B5DB-DD679E96005A}"/>
    <pc:docChg chg="modMainMaster">
      <pc:chgData name="Kanika Mathur" userId="d4b421e2-2f78-4dc1-886e-5f1c5f4170d8" providerId="ADAL" clId="{A0953153-7851-1C43-B5DB-DD679E96005A}" dt="2020-06-05T08:31:17.790" v="5"/>
      <pc:docMkLst>
        <pc:docMk/>
      </pc:docMkLst>
      <pc:sldMasterChg chg="setBg">
        <pc:chgData name="Kanika Mathur" userId="d4b421e2-2f78-4dc1-886e-5f1c5f4170d8" providerId="ADAL" clId="{A0953153-7851-1C43-B5DB-DD679E96005A}" dt="2020-06-05T08:31:02.557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A0953153-7851-1C43-B5DB-DD679E96005A}" dt="2020-06-05T08:31:10.246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A0953153-7851-1C43-B5DB-DD679E96005A}" dt="2020-06-05T08:31:17.790" v="5"/>
        <pc:sldMasterMkLst>
          <pc:docMk/>
          <pc:sldMasterMk cId="473419242" sldId="2147483709"/>
        </pc:sldMasterMkLst>
      </pc:sldMasterChg>
    </pc:docChg>
  </pc:docChgLst>
  <pc:docChgLst>
    <pc:chgData name="Shruti Gupta" userId="efc20510-ac0f-4b78-ab9b-febf1b22575a" providerId="ADAL" clId="{1E79F5F6-70C3-425A-95FB-264411DA490E}"/>
    <pc:docChg chg="undo redo custSel modSld">
      <pc:chgData name="Shruti Gupta" userId="efc20510-ac0f-4b78-ab9b-febf1b22575a" providerId="ADAL" clId="{1E79F5F6-70C3-425A-95FB-264411DA490E}" dt="2020-08-14T11:50:02.301" v="188" actId="313"/>
      <pc:docMkLst>
        <pc:docMk/>
      </pc:docMkLst>
      <pc:sldChg chg="modSp mod">
        <pc:chgData name="Shruti Gupta" userId="efc20510-ac0f-4b78-ab9b-febf1b22575a" providerId="ADAL" clId="{1E79F5F6-70C3-425A-95FB-264411DA490E}" dt="2020-08-04T06:18:54.261" v="0" actId="20577"/>
        <pc:sldMkLst>
          <pc:docMk/>
          <pc:sldMk cId="164949591" sldId="259"/>
        </pc:sldMkLst>
        <pc:spChg chg="mod">
          <ac:chgData name="Shruti Gupta" userId="efc20510-ac0f-4b78-ab9b-febf1b22575a" providerId="ADAL" clId="{1E79F5F6-70C3-425A-95FB-264411DA490E}" dt="2020-08-04T06:18:54.261" v="0" actId="20577"/>
          <ac:spMkLst>
            <pc:docMk/>
            <pc:sldMk cId="164949591" sldId="259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19:17.196" v="4" actId="20577"/>
        <pc:sldMkLst>
          <pc:docMk/>
          <pc:sldMk cId="2132287536" sldId="260"/>
        </pc:sldMkLst>
        <pc:spChg chg="mod">
          <ac:chgData name="Shruti Gupta" userId="efc20510-ac0f-4b78-ab9b-febf1b22575a" providerId="ADAL" clId="{1E79F5F6-70C3-425A-95FB-264411DA490E}" dt="2020-08-04T06:19:17.196" v="4" actId="20577"/>
          <ac:spMkLst>
            <pc:docMk/>
            <pc:sldMk cId="2132287536" sldId="260"/>
            <ac:spMk id="4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21:32.909" v="9" actId="20577"/>
        <pc:sldMkLst>
          <pc:docMk/>
          <pc:sldMk cId="2217309356" sldId="261"/>
        </pc:sldMkLst>
        <pc:spChg chg="mod">
          <ac:chgData name="Shruti Gupta" userId="efc20510-ac0f-4b78-ab9b-febf1b22575a" providerId="ADAL" clId="{1E79F5F6-70C3-425A-95FB-264411DA490E}" dt="2020-08-04T06:21:32.909" v="9" actId="20577"/>
          <ac:spMkLst>
            <pc:docMk/>
            <pc:sldMk cId="2217309356" sldId="261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21:56.243" v="11" actId="20577"/>
        <pc:sldMkLst>
          <pc:docMk/>
          <pc:sldMk cId="2367349182" sldId="262"/>
        </pc:sldMkLst>
        <pc:spChg chg="mod">
          <ac:chgData name="Shruti Gupta" userId="efc20510-ac0f-4b78-ab9b-febf1b22575a" providerId="ADAL" clId="{1E79F5F6-70C3-425A-95FB-264411DA490E}" dt="2020-08-04T06:21:56.243" v="11" actId="20577"/>
          <ac:spMkLst>
            <pc:docMk/>
            <pc:sldMk cId="2367349182" sldId="262"/>
            <ac:spMk id="5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24:26.829" v="51" actId="20577"/>
        <pc:sldMkLst>
          <pc:docMk/>
          <pc:sldMk cId="121317021" sldId="263"/>
        </pc:sldMkLst>
        <pc:spChg chg="mod">
          <ac:chgData name="Shruti Gupta" userId="efc20510-ac0f-4b78-ab9b-febf1b22575a" providerId="ADAL" clId="{1E79F5F6-70C3-425A-95FB-264411DA490E}" dt="2020-08-04T06:24:26.829" v="51" actId="20577"/>
          <ac:spMkLst>
            <pc:docMk/>
            <pc:sldMk cId="121317021" sldId="263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22:09.225" v="13" actId="20577"/>
        <pc:sldMkLst>
          <pc:docMk/>
          <pc:sldMk cId="2716413623" sldId="266"/>
        </pc:sldMkLst>
        <pc:spChg chg="mod">
          <ac:chgData name="Shruti Gupta" userId="efc20510-ac0f-4b78-ab9b-febf1b22575a" providerId="ADAL" clId="{1E79F5F6-70C3-425A-95FB-264411DA490E}" dt="2020-08-04T06:22:09.225" v="13" actId="20577"/>
          <ac:spMkLst>
            <pc:docMk/>
            <pc:sldMk cId="2716413623" sldId="266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26:28.691" v="60" actId="14734"/>
        <pc:sldMkLst>
          <pc:docMk/>
          <pc:sldMk cId="2771999433" sldId="267"/>
        </pc:sldMkLst>
        <pc:spChg chg="mod">
          <ac:chgData name="Shruti Gupta" userId="efc20510-ac0f-4b78-ab9b-febf1b22575a" providerId="ADAL" clId="{1E79F5F6-70C3-425A-95FB-264411DA490E}" dt="2020-08-04T06:22:38.892" v="14" actId="20577"/>
          <ac:spMkLst>
            <pc:docMk/>
            <pc:sldMk cId="2771999433" sldId="267"/>
            <ac:spMk id="5" creationId="{00000000-0000-0000-0000-000000000000}"/>
          </ac:spMkLst>
        </pc:spChg>
        <pc:graphicFrameChg chg="modGraphic">
          <ac:chgData name="Shruti Gupta" userId="efc20510-ac0f-4b78-ab9b-febf1b22575a" providerId="ADAL" clId="{1E79F5F6-70C3-425A-95FB-264411DA490E}" dt="2020-08-04T06:26:28.691" v="60" actId="14734"/>
          <ac:graphicFrameMkLst>
            <pc:docMk/>
            <pc:sldMk cId="2771999433" sldId="267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5T09:45:13.486" v="182" actId="14100"/>
        <pc:sldMkLst>
          <pc:docMk/>
          <pc:sldMk cId="3595261345" sldId="268"/>
        </pc:sldMkLst>
        <pc:spChg chg="mod">
          <ac:chgData name="Shruti Gupta" userId="efc20510-ac0f-4b78-ab9b-febf1b22575a" providerId="ADAL" clId="{1E79F5F6-70C3-425A-95FB-264411DA490E}" dt="2020-08-05T09:45:13.486" v="182" actId="14100"/>
          <ac:spMkLst>
            <pc:docMk/>
            <pc:sldMk cId="3595261345" sldId="268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25:18.612" v="53" actId="20577"/>
        <pc:sldMkLst>
          <pc:docMk/>
          <pc:sldMk cId="3497618888" sldId="270"/>
        </pc:sldMkLst>
        <pc:spChg chg="mod">
          <ac:chgData name="Shruti Gupta" userId="efc20510-ac0f-4b78-ab9b-febf1b22575a" providerId="ADAL" clId="{1E79F5F6-70C3-425A-95FB-264411DA490E}" dt="2020-08-04T06:25:18.612" v="53" actId="20577"/>
          <ac:spMkLst>
            <pc:docMk/>
            <pc:sldMk cId="3497618888" sldId="270"/>
            <ac:spMk id="2" creationId="{00000000-0000-0000-0000-000000000000}"/>
          </ac:spMkLst>
        </pc:spChg>
        <pc:spChg chg="mod">
          <ac:chgData name="Shruti Gupta" userId="efc20510-ac0f-4b78-ab9b-febf1b22575a" providerId="ADAL" clId="{1E79F5F6-70C3-425A-95FB-264411DA490E}" dt="2020-08-04T06:25:14.353" v="52" actId="20577"/>
          <ac:spMkLst>
            <pc:docMk/>
            <pc:sldMk cId="3497618888" sldId="270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14T11:49:52.539" v="183" actId="313"/>
        <pc:sldMkLst>
          <pc:docMk/>
          <pc:sldMk cId="2023733983" sldId="272"/>
        </pc:sldMkLst>
        <pc:spChg chg="mod">
          <ac:chgData name="Shruti Gupta" userId="efc20510-ac0f-4b78-ab9b-febf1b22575a" providerId="ADAL" clId="{1E79F5F6-70C3-425A-95FB-264411DA490E}" dt="2020-08-04T06:25:41.211" v="56" actId="20577"/>
          <ac:spMkLst>
            <pc:docMk/>
            <pc:sldMk cId="2023733983" sldId="272"/>
            <ac:spMk id="5" creationId="{00000000-0000-0000-0000-000000000000}"/>
          </ac:spMkLst>
        </pc:spChg>
        <pc:graphicFrameChg chg="modGraphic">
          <ac:chgData name="Shruti Gupta" userId="efc20510-ac0f-4b78-ab9b-febf1b22575a" providerId="ADAL" clId="{1E79F5F6-70C3-425A-95FB-264411DA490E}" dt="2020-08-14T11:49:52.539" v="183" actId="313"/>
          <ac:graphicFrameMkLst>
            <pc:docMk/>
            <pc:sldMk cId="2023733983" sldId="272"/>
            <ac:graphicFrameMk id="6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40:00.323" v="179" actId="20577"/>
        <pc:sldMkLst>
          <pc:docMk/>
          <pc:sldMk cId="2431972596" sldId="273"/>
        </pc:sldMkLst>
        <pc:spChg chg="mod">
          <ac:chgData name="Shruti Gupta" userId="efc20510-ac0f-4b78-ab9b-febf1b22575a" providerId="ADAL" clId="{1E79F5F6-70C3-425A-95FB-264411DA490E}" dt="2020-08-04T06:40:00.323" v="179" actId="20577"/>
          <ac:spMkLst>
            <pc:docMk/>
            <pc:sldMk cId="2431972596" sldId="273"/>
            <ac:spMk id="2" creationId="{00000000-0000-0000-0000-000000000000}"/>
          </ac:spMkLst>
        </pc:spChg>
        <pc:graphicFrameChg chg="modGraphic">
          <ac:chgData name="Shruti Gupta" userId="efc20510-ac0f-4b78-ab9b-febf1b22575a" providerId="ADAL" clId="{1E79F5F6-70C3-425A-95FB-264411DA490E}" dt="2020-08-04T06:28:26.341" v="78" actId="404"/>
          <ac:graphicFrameMkLst>
            <pc:docMk/>
            <pc:sldMk cId="2431972596" sldId="273"/>
            <ac:graphicFrameMk id="5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28:05.203" v="73" actId="20577"/>
        <pc:sldMkLst>
          <pc:docMk/>
          <pc:sldMk cId="4048363196" sldId="274"/>
        </pc:sldMkLst>
        <pc:spChg chg="mod">
          <ac:chgData name="Shruti Gupta" userId="efc20510-ac0f-4b78-ab9b-febf1b22575a" providerId="ADAL" clId="{1E79F5F6-70C3-425A-95FB-264411DA490E}" dt="2020-08-04T06:28:05.203" v="73" actId="20577"/>
          <ac:spMkLst>
            <pc:docMk/>
            <pc:sldMk cId="4048363196" sldId="274"/>
            <ac:spMk id="6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14T11:49:53.523" v="184" actId="313"/>
        <pc:sldMkLst>
          <pc:docMk/>
          <pc:sldMk cId="3822327831" sldId="275"/>
        </pc:sldMkLst>
        <pc:graphicFrameChg chg="modGraphic">
          <ac:chgData name="Shruti Gupta" userId="efc20510-ac0f-4b78-ab9b-febf1b22575a" providerId="ADAL" clId="{1E79F5F6-70C3-425A-95FB-264411DA490E}" dt="2020-08-14T11:49:53.523" v="184" actId="313"/>
          <ac:graphicFrameMkLst>
            <pc:docMk/>
            <pc:sldMk cId="3822327831" sldId="275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30:19.491" v="81" actId="20577"/>
        <pc:sldMkLst>
          <pc:docMk/>
          <pc:sldMk cId="2051689508" sldId="277"/>
        </pc:sldMkLst>
        <pc:graphicFrameChg chg="modGraphic">
          <ac:chgData name="Shruti Gupta" userId="efc20510-ac0f-4b78-ab9b-febf1b22575a" providerId="ADAL" clId="{1E79F5F6-70C3-425A-95FB-264411DA490E}" dt="2020-08-04T06:30:19.491" v="81" actId="20577"/>
          <ac:graphicFrameMkLst>
            <pc:docMk/>
            <pc:sldMk cId="2051689508" sldId="277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32:09.942" v="134" actId="20577"/>
        <pc:sldMkLst>
          <pc:docMk/>
          <pc:sldMk cId="3149704107" sldId="282"/>
        </pc:sldMkLst>
        <pc:spChg chg="mod">
          <ac:chgData name="Shruti Gupta" userId="efc20510-ac0f-4b78-ab9b-febf1b22575a" providerId="ADAL" clId="{1E79F5F6-70C3-425A-95FB-264411DA490E}" dt="2020-08-04T06:32:09.942" v="134" actId="20577"/>
          <ac:spMkLst>
            <pc:docMk/>
            <pc:sldMk cId="3149704107" sldId="282"/>
            <ac:spMk id="2" creationId="{00000000-0000-0000-0000-000000000000}"/>
          </ac:spMkLst>
        </pc:spChg>
        <pc:spChg chg="mod">
          <ac:chgData name="Shruti Gupta" userId="efc20510-ac0f-4b78-ab9b-febf1b22575a" providerId="ADAL" clId="{1E79F5F6-70C3-425A-95FB-264411DA490E}" dt="2020-08-04T06:31:58.219" v="132" actId="20577"/>
          <ac:spMkLst>
            <pc:docMk/>
            <pc:sldMk cId="3149704107" sldId="282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14T11:49:54.202" v="185" actId="313"/>
        <pc:sldMkLst>
          <pc:docMk/>
          <pc:sldMk cId="3101851261" sldId="283"/>
        </pc:sldMkLst>
        <pc:graphicFrameChg chg="modGraphic">
          <ac:chgData name="Shruti Gupta" userId="efc20510-ac0f-4b78-ab9b-febf1b22575a" providerId="ADAL" clId="{1E79F5F6-70C3-425A-95FB-264411DA490E}" dt="2020-08-14T11:49:54.202" v="185" actId="313"/>
          <ac:graphicFrameMkLst>
            <pc:docMk/>
            <pc:sldMk cId="3101851261" sldId="283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37:49.216" v="173" actId="20577"/>
        <pc:sldMkLst>
          <pc:docMk/>
          <pc:sldMk cId="4200811984" sldId="285"/>
        </pc:sldMkLst>
        <pc:spChg chg="mod">
          <ac:chgData name="Shruti Gupta" userId="efc20510-ac0f-4b78-ab9b-febf1b22575a" providerId="ADAL" clId="{1E79F5F6-70C3-425A-95FB-264411DA490E}" dt="2020-08-04T06:37:33.527" v="171" actId="20577"/>
          <ac:spMkLst>
            <pc:docMk/>
            <pc:sldMk cId="4200811984" sldId="285"/>
            <ac:spMk id="7" creationId="{00000000-0000-0000-0000-000000000000}"/>
          </ac:spMkLst>
        </pc:spChg>
        <pc:spChg chg="mod">
          <ac:chgData name="Shruti Gupta" userId="efc20510-ac0f-4b78-ab9b-febf1b22575a" providerId="ADAL" clId="{1E79F5F6-70C3-425A-95FB-264411DA490E}" dt="2020-08-04T06:37:49.216" v="173" actId="20577"/>
          <ac:spMkLst>
            <pc:docMk/>
            <pc:sldMk cId="4200811984" sldId="285"/>
            <ac:spMk id="8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04T06:37:06.215" v="169" actId="1076"/>
        <pc:sldMkLst>
          <pc:docMk/>
          <pc:sldMk cId="49800475" sldId="286"/>
        </pc:sldMkLst>
        <pc:spChg chg="mod">
          <ac:chgData name="Shruti Gupta" userId="efc20510-ac0f-4b78-ab9b-febf1b22575a" providerId="ADAL" clId="{1E79F5F6-70C3-425A-95FB-264411DA490E}" dt="2020-08-04T06:37:06.215" v="169" actId="1076"/>
          <ac:spMkLst>
            <pc:docMk/>
            <pc:sldMk cId="49800475" sldId="286"/>
            <ac:spMk id="7" creationId="{00000000-0000-0000-0000-000000000000}"/>
          </ac:spMkLst>
        </pc:spChg>
      </pc:sldChg>
      <pc:sldChg chg="modSp mod">
        <pc:chgData name="Shruti Gupta" userId="efc20510-ac0f-4b78-ab9b-febf1b22575a" providerId="ADAL" clId="{1E79F5F6-70C3-425A-95FB-264411DA490E}" dt="2020-08-14T11:50:02.301" v="188" actId="313"/>
        <pc:sldMkLst>
          <pc:docMk/>
          <pc:sldMk cId="1609153575" sldId="288"/>
        </pc:sldMkLst>
        <pc:graphicFrameChg chg="modGraphic">
          <ac:chgData name="Shruti Gupta" userId="efc20510-ac0f-4b78-ab9b-febf1b22575a" providerId="ADAL" clId="{1E79F5F6-70C3-425A-95FB-264411DA490E}" dt="2020-08-14T11:50:02.301" v="188" actId="313"/>
          <ac:graphicFrameMkLst>
            <pc:docMk/>
            <pc:sldMk cId="1609153575" sldId="288"/>
            <ac:graphicFrameMk id="4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35:56.716" v="143" actId="20577"/>
        <pc:sldMkLst>
          <pc:docMk/>
          <pc:sldMk cId="1183108560" sldId="289"/>
        </pc:sldMkLst>
        <pc:graphicFrameChg chg="modGraphic">
          <ac:chgData name="Shruti Gupta" userId="efc20510-ac0f-4b78-ab9b-febf1b22575a" providerId="ADAL" clId="{1E79F5F6-70C3-425A-95FB-264411DA490E}" dt="2020-08-04T06:35:56.716" v="143" actId="20577"/>
          <ac:graphicFrameMkLst>
            <pc:docMk/>
            <pc:sldMk cId="1183108560" sldId="289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1E79F5F6-70C3-425A-95FB-264411DA490E}" dt="2020-08-04T06:38:58.008" v="178" actId="20577"/>
        <pc:sldMkLst>
          <pc:docMk/>
          <pc:sldMk cId="2236629811" sldId="292"/>
        </pc:sldMkLst>
        <pc:spChg chg="mod">
          <ac:chgData name="Shruti Gupta" userId="efc20510-ac0f-4b78-ab9b-febf1b22575a" providerId="ADAL" clId="{1E79F5F6-70C3-425A-95FB-264411DA490E}" dt="2020-08-04T06:38:58.008" v="178" actId="20577"/>
          <ac:spMkLst>
            <pc:docMk/>
            <pc:sldMk cId="2236629811" sldId="292"/>
            <ac:spMk id="5" creationId="{00000000-0000-0000-0000-000000000000}"/>
          </ac:spMkLst>
        </pc:spChg>
      </pc:sldChg>
    </pc:docChg>
  </pc:docChgLst>
  <pc:docChgLst>
    <pc:chgData name="Kanika Mathur" userId="d4b421e2-2f78-4dc1-886e-5f1c5f4170d8" providerId="ADAL" clId="{E0B99FBB-89C9-CB4B-8566-F06F894F32BB}"/>
    <pc:docChg chg="modSld modMainMaster">
      <pc:chgData name="Kanika Mathur" userId="d4b421e2-2f78-4dc1-886e-5f1c5f4170d8" providerId="ADAL" clId="{E0B99FBB-89C9-CB4B-8566-F06F894F32BB}" dt="2020-06-05T04:22:26.089" v="6"/>
      <pc:docMkLst>
        <pc:docMk/>
      </pc:docMkLst>
      <pc:sldChg chg="setBg">
        <pc:chgData name="Kanika Mathur" userId="d4b421e2-2f78-4dc1-886e-5f1c5f4170d8" providerId="ADAL" clId="{E0B99FBB-89C9-CB4B-8566-F06F894F32BB}" dt="2020-06-05T04:22:26.089" v="6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E0B99FBB-89C9-CB4B-8566-F06F894F32BB}" dt="2020-06-05T04:18:46.341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E0B99FBB-89C9-CB4B-8566-F06F894F32BB}" dt="2020-06-05T04:22:07.951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E0B99FBB-89C9-CB4B-8566-F06F894F32BB}" dt="2020-06-05T04:22:19.231" v="5"/>
        <pc:sldMasterMkLst>
          <pc:docMk/>
          <pc:sldMasterMk cId="473419242" sldId="214748370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7BCA-DCF0-F946-8233-A7ABE3BAD15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1FFE-FF2A-9C45-BFDE-1592D97A9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42CB-6A0F-7241-912B-5D2F7B9CB09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50658-7FED-A04E-B5AC-33B82130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3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1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1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9596" y="5275571"/>
            <a:ext cx="8229600" cy="1070640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500" b="1" dirty="0">
                <a:latin typeface="+mn-lt"/>
              </a:rPr>
              <a:t>Chapter 7</a:t>
            </a:r>
          </a:p>
          <a:p>
            <a:pPr marL="69850" algn="ctr"/>
            <a:r>
              <a:rPr lang="en-US" altLang="en-US" sz="2500" b="1" dirty="0">
                <a:latin typeface="+mn-lt"/>
              </a:rPr>
              <a:t>Independent-Sample </a:t>
            </a:r>
            <a:r>
              <a:rPr lang="en-US" altLang="en-US" sz="2500" b="1" i="1" dirty="0">
                <a:latin typeface="+mn-lt"/>
              </a:rPr>
              <a:t>t</a:t>
            </a:r>
            <a:r>
              <a:rPr lang="en-US" altLang="en-US" sz="2500" b="1" dirty="0">
                <a:latin typeface="+mn-lt"/>
              </a:rPr>
              <a:t>-Test </a:t>
            </a:r>
          </a:p>
        </p:txBody>
      </p:sp>
    </p:spTree>
    <p:extLst>
      <p:ext uri="{BB962C8B-B14F-4D97-AF65-F5344CB8AC3E}">
        <p14:creationId xmlns:p14="http://schemas.microsoft.com/office/powerpoint/2010/main" val="16494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89172"/>
              </p:ext>
            </p:extLst>
          </p:nvPr>
        </p:nvGraphicFramePr>
        <p:xfrm>
          <a:off x="1422021" y="2291686"/>
          <a:ext cx="6908799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Level of Significance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-value Sig. (2-tailed)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Decision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5% (0.05)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Less than 0.05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Reject the null hypothesis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More than 0.05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Not to reject the null hypothesis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59000" y="1484716"/>
            <a:ext cx="49567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7.2. Decision for Null Hypothesis</a:t>
            </a: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3757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4039" y="152400"/>
            <a:ext cx="7704161" cy="639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Independent-Sample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(Two-tailed)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58437" y="1740090"/>
            <a:ext cx="6695364" cy="3759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Independent-sample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 in two-tailed condition is used for comparing the means of two distinct populations by considering the rejection of null hypothesis in either direction. </a:t>
            </a:r>
          </a:p>
          <a:p>
            <a:pPr algn="just"/>
            <a:r>
              <a:rPr lang="en-US" altLang="en-US" sz="2400" dirty="0"/>
              <a:t>It is important to note that an independent variable is categorical (</a:t>
            </a:r>
            <a:r>
              <a:rPr lang="en-US" altLang="en-US" sz="2400" dirty="0" err="1"/>
              <a:t>male:female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Asians:Europeans</a:t>
            </a:r>
            <a:r>
              <a:rPr lang="en-US" altLang="en-US" sz="2400" dirty="0"/>
              <a:t>) and dependent variable is metric (interval/ratio) in nature. The mean scores will be computed for dependent variable by the software.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49761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68522" y="1037230"/>
            <a:ext cx="6297304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 algn="just">
              <a:buFont typeface="Wingdings 2" pitchFamily="18" charset="2"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Executing Independent-Sample </a:t>
            </a:r>
            <a:r>
              <a:rPr lang="en-US" b="1" i="1" dirty="0">
                <a:solidFill>
                  <a:schemeClr val="tx1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-Test with SPSS Procedure</a:t>
            </a:r>
          </a:p>
          <a:p>
            <a:pPr algn="just">
              <a:defRPr/>
            </a:pPr>
            <a:r>
              <a:rPr lang="en-US" b="1" dirty="0">
                <a:solidFill>
                  <a:schemeClr val="tx1"/>
                </a:solidFill>
              </a:rPr>
              <a:t>Assessing Normality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900151"/>
              </p:ext>
            </p:extLst>
          </p:nvPr>
        </p:nvGraphicFramePr>
        <p:xfrm>
          <a:off x="1986056" y="2891407"/>
          <a:ext cx="5862235" cy="20763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86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37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</a:rPr>
                        <a:t>Exhibit 7.1.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Use retail.sav » Menu bar »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</a:rPr>
                        <a:t>analyse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 » Non-parametric test » Legacy Dialogs » One-sample KS test » Price transfer to Test Variable(s) List » Click on Normal Distribution under Test Distribution » Click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0237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7869238" cy="6651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Examine the Assumptions</a:t>
            </a:r>
          </a:p>
        </p:txBody>
      </p:sp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738380"/>
              </p:ext>
            </p:extLst>
          </p:nvPr>
        </p:nvGraphicFramePr>
        <p:xfrm>
          <a:off x="3903257" y="2149414"/>
          <a:ext cx="4935942" cy="2118587"/>
        </p:xfrm>
        <a:graphic>
          <a:graphicData uri="http://schemas.openxmlformats.org/drawingml/2006/table">
            <a:tbl>
              <a:tblPr/>
              <a:tblGrid>
                <a:gridCol w="10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Normal Parameters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K-S  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675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 Satisfaction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5.65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1" y="1264077"/>
            <a:ext cx="3200400" cy="3036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0" y="1264077"/>
            <a:ext cx="4910919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7.3. Assessing Normality with One-Sample KS</a:t>
            </a:r>
            <a:endParaRPr lang="en-US" sz="2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4526" y="4478136"/>
            <a:ext cx="7399385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sz="2200" dirty="0">
                <a:latin typeface="+mn-lt"/>
              </a:rPr>
              <a:t>The </a:t>
            </a:r>
            <a:r>
              <a:rPr lang="en-US" sz="2200" i="1" dirty="0">
                <a:latin typeface="+mn-lt"/>
              </a:rPr>
              <a:t>p</a:t>
            </a:r>
            <a:r>
              <a:rPr lang="en-US" sz="2200" dirty="0">
                <a:latin typeface="+mn-lt"/>
              </a:rPr>
              <a:t>-value as shown in the last column (Sig. (2-tailed)) is used to decide whether the data is approximate to normal. As the </a:t>
            </a:r>
            <a:r>
              <a:rPr lang="en-US" sz="2200" i="1" dirty="0">
                <a:latin typeface="+mn-lt"/>
              </a:rPr>
              <a:t>p</a:t>
            </a:r>
            <a:r>
              <a:rPr lang="en-US" sz="2200" dirty="0">
                <a:latin typeface="+mn-lt"/>
              </a:rPr>
              <a:t>-value is more than 0.05 (</a:t>
            </a:r>
            <a:r>
              <a:rPr lang="en-US" sz="2200" i="1" dirty="0">
                <a:latin typeface="+mn-lt"/>
              </a:rPr>
              <a:t>p </a:t>
            </a:r>
            <a:r>
              <a:rPr lang="en-US" sz="2200" dirty="0">
                <a:latin typeface="+mn-lt"/>
              </a:rPr>
              <a:t>&gt; 0.05, 0.063) at 5% LoS, we fail to reject the null hypothesis of normality and conclude that </a:t>
            </a:r>
            <a:r>
              <a:rPr lang="en-US" sz="2200" i="1" dirty="0">
                <a:latin typeface="+mn-lt"/>
              </a:rPr>
              <a:t>price</a:t>
            </a:r>
            <a:r>
              <a:rPr lang="en-US" sz="2200" dirty="0">
                <a:latin typeface="+mn-lt"/>
              </a:rPr>
              <a:t> is normally distributed in target population.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44793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6896" y="27295"/>
            <a:ext cx="7696200" cy="9155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SPSS Path for Descriptive Statistics, </a:t>
            </a:r>
            <a:r>
              <a:rPr lang="en-US" sz="3200" b="1" dirty="0" err="1">
                <a:latin typeface="+mn-lt"/>
              </a:rPr>
              <a:t>Levene’s</a:t>
            </a:r>
            <a:r>
              <a:rPr lang="en-US" sz="3200" b="1" dirty="0">
                <a:latin typeface="+mn-lt"/>
              </a:rPr>
              <a:t> Test and Measures of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546973"/>
              </p:ext>
            </p:extLst>
          </p:nvPr>
        </p:nvGraphicFramePr>
        <p:xfrm>
          <a:off x="1054290" y="2317845"/>
          <a:ext cx="6861412" cy="249669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6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79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Exhibit 7.2.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Use retail.sav » Menu bar »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analyse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» Compare means » Independent-samples 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-test » Select Price and transfer to dependent Test Variable(s) list » Select Gender and transfer to Grouping Variable  » Click Define Groups » Type 1 in group 1 and type 2 in group 2 box »  Continue » Click 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2400" i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82232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34" y="440142"/>
            <a:ext cx="3886200" cy="2743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42197" y="3357352"/>
            <a:ext cx="6974005" cy="30025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Null hypothesis 	H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µ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</a:rPr>
              <a:t>male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µ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</a:rPr>
              <a:t>female  	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	(Mean rating of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price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satisfaction remains same for 	both the genders.)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Alternative hypothesis  H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µ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</a:rPr>
              <a:t>male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≠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µ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</a:rPr>
              <a:t>female  	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	(Mean rating of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price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satisfaction is not same for 	both the genders.)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04836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05469" y="0"/>
            <a:ext cx="6933063" cy="915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Interpreting Outputs of Independent-Sample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68759" y="1613161"/>
            <a:ext cx="3840471" cy="624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Descriptors of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70182"/>
              </p:ext>
            </p:extLst>
          </p:nvPr>
        </p:nvGraphicFramePr>
        <p:xfrm>
          <a:off x="491317" y="2619232"/>
          <a:ext cx="8147714" cy="2001081"/>
        </p:xfrm>
        <a:graphic>
          <a:graphicData uri="http://schemas.openxmlformats.org/drawingml/2006/table">
            <a:tbl>
              <a:tblPr/>
              <a:tblGrid>
                <a:gridCol w="156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4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Error 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45"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 satisfaction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Female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43197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740303" y="837062"/>
            <a:ext cx="2913583" cy="6869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Test Statistics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66971"/>
              </p:ext>
            </p:extLst>
          </p:nvPr>
        </p:nvGraphicFramePr>
        <p:xfrm>
          <a:off x="979715" y="1610969"/>
          <a:ext cx="7874247" cy="3567768"/>
        </p:xfrm>
        <a:graphic>
          <a:graphicData uri="http://schemas.openxmlformats.org/drawingml/2006/table">
            <a:tbl>
              <a:tblPr/>
              <a:tblGrid>
                <a:gridCol w="109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7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7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2877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Levene's Test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-Test for Equality of Means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-Test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 Difference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Error Difference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95% Confidence Interval of the Difference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  assumed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−1.6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−0.79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−1.7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 not assumed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−1.6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98.8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−0.79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−1.7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33" marB="190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31142" y="5271447"/>
            <a:ext cx="2537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</a:rPr>
              <a:t>EV: Equal variance.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48796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66883" y="485633"/>
            <a:ext cx="7431206" cy="35083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>
                <a:latin typeface="+mj-lt"/>
              </a:rPr>
              <a:t>The Sig. value (</a:t>
            </a:r>
            <a:r>
              <a:rPr lang="en-US" sz="2400" i="1" dirty="0">
                <a:latin typeface="+mj-lt"/>
              </a:rPr>
              <a:t>p</a:t>
            </a:r>
            <a:r>
              <a:rPr lang="en-US" sz="2400" dirty="0">
                <a:latin typeface="+mj-lt"/>
              </a:rPr>
              <a:t>-value) of </a:t>
            </a:r>
            <a:r>
              <a:rPr lang="en-US" sz="2400" dirty="0" err="1">
                <a:latin typeface="+mj-lt"/>
              </a:rPr>
              <a:t>Levene’s</a:t>
            </a:r>
            <a:r>
              <a:rPr lang="en-US" sz="2400" dirty="0">
                <a:latin typeface="+mj-lt"/>
              </a:rPr>
              <a:t> test appearing at left side of the table are used to examine the assumption of equal variance. </a:t>
            </a:r>
          </a:p>
          <a:p>
            <a:pPr algn="just">
              <a:defRPr/>
            </a:pPr>
            <a:r>
              <a:rPr lang="en-US" sz="2400" dirty="0">
                <a:latin typeface="+mj-lt"/>
              </a:rPr>
              <a:t>As the </a:t>
            </a:r>
            <a:r>
              <a:rPr lang="en-US" sz="2400" i="1" dirty="0">
                <a:latin typeface="+mj-lt"/>
              </a:rPr>
              <a:t>p</a:t>
            </a:r>
            <a:r>
              <a:rPr lang="en-US" sz="2400" dirty="0">
                <a:latin typeface="+mj-lt"/>
              </a:rPr>
              <a:t>-value (0.61) associated with </a:t>
            </a:r>
            <a:r>
              <a:rPr lang="en-US" sz="2400" dirty="0" err="1">
                <a:latin typeface="+mj-lt"/>
              </a:rPr>
              <a:t>Levene’s</a:t>
            </a:r>
            <a:r>
              <a:rPr lang="en-US" sz="2400" dirty="0">
                <a:latin typeface="+mj-lt"/>
              </a:rPr>
              <a:t> is more than 5% </a:t>
            </a:r>
            <a:r>
              <a:rPr lang="en-US" sz="2400" dirty="0" err="1">
                <a:latin typeface="+mj-lt"/>
              </a:rPr>
              <a:t>LoS</a:t>
            </a:r>
            <a:r>
              <a:rPr lang="en-US" sz="2400" dirty="0">
                <a:latin typeface="+mj-lt"/>
              </a:rPr>
              <a:t> (</a:t>
            </a:r>
            <a:r>
              <a:rPr lang="en-US" sz="2400" i="1" dirty="0">
                <a:latin typeface="+mj-lt"/>
              </a:rPr>
              <a:t>p </a:t>
            </a:r>
            <a:r>
              <a:rPr lang="en-US" sz="2400" dirty="0">
                <a:latin typeface="+mj-lt"/>
              </a:rPr>
              <a:t>&gt; 0.05, 0.617), we fail to reject null hypothesis  which stated that variability for two groups are equal. </a:t>
            </a:r>
          </a:p>
          <a:p>
            <a:pPr algn="just">
              <a:defRPr/>
            </a:pPr>
            <a:r>
              <a:rPr lang="en-US" sz="2400" dirty="0">
                <a:latin typeface="+mj-lt"/>
              </a:rPr>
              <a:t>The columns next to </a:t>
            </a:r>
            <a:r>
              <a:rPr lang="en-US" sz="2400" dirty="0" err="1">
                <a:latin typeface="+mj-lt"/>
              </a:rPr>
              <a:t>Levene’s</a:t>
            </a:r>
            <a:r>
              <a:rPr lang="en-US" sz="2400" dirty="0">
                <a:latin typeface="+mj-lt"/>
              </a:rPr>
              <a:t> test present the Sig. (2-tailed) value of </a:t>
            </a:r>
            <a:r>
              <a:rPr lang="en-US" sz="2400" i="1" dirty="0">
                <a:latin typeface="+mj-lt"/>
              </a:rPr>
              <a:t>t-</a:t>
            </a:r>
            <a:r>
              <a:rPr lang="en-US" sz="2400" dirty="0">
                <a:latin typeface="+mj-lt"/>
              </a:rPr>
              <a:t>test statistics as this value is more than 5% </a:t>
            </a:r>
            <a:r>
              <a:rPr lang="en-US" sz="2400" dirty="0" err="1">
                <a:latin typeface="+mj-lt"/>
              </a:rPr>
              <a:t>LoS</a:t>
            </a:r>
            <a:r>
              <a:rPr lang="en-US" sz="2400" dirty="0">
                <a:latin typeface="+mj-lt"/>
              </a:rPr>
              <a:t> (</a:t>
            </a:r>
            <a:r>
              <a:rPr lang="en-US" sz="2400" i="1" dirty="0">
                <a:latin typeface="+mj-lt"/>
              </a:rPr>
              <a:t>p</a:t>
            </a:r>
            <a:r>
              <a:rPr lang="en-US" sz="2400" dirty="0">
                <a:latin typeface="+mj-lt"/>
              </a:rPr>
              <a:t>  &gt; 0.05, 0.100). </a:t>
            </a:r>
          </a:p>
          <a:p>
            <a:pPr algn="just">
              <a:defRPr/>
            </a:pPr>
            <a:r>
              <a:rPr lang="en-US" sz="2400" dirty="0">
                <a:latin typeface="+mj-lt"/>
              </a:rPr>
              <a:t>Hence, we fail to reject null hypothesis of equal mean rating (</a:t>
            </a:r>
            <a:r>
              <a:rPr lang="en-US" sz="2400" i="1" dirty="0">
                <a:latin typeface="+mj-lt"/>
              </a:rPr>
              <a:t>µ</a:t>
            </a:r>
            <a:r>
              <a:rPr lang="en-US" sz="2400" baseline="-25000" dirty="0">
                <a:latin typeface="+mj-lt"/>
              </a:rPr>
              <a:t>male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µ</a:t>
            </a:r>
            <a:r>
              <a:rPr lang="en-US" sz="2400" baseline="-25000" dirty="0">
                <a:latin typeface="+mj-lt"/>
              </a:rPr>
              <a:t>female</a:t>
            </a:r>
            <a:r>
              <a:rPr lang="en-US" sz="2400" dirty="0">
                <a:latin typeface="+mj-lt"/>
              </a:rPr>
              <a:t>) and conclude that no significant difference occurs in the mean ratings of </a:t>
            </a:r>
            <a:r>
              <a:rPr lang="en-US" sz="2400" i="1" dirty="0">
                <a:latin typeface="+mj-lt"/>
              </a:rPr>
              <a:t>price</a:t>
            </a:r>
            <a:r>
              <a:rPr lang="en-US" sz="2400" dirty="0">
                <a:latin typeface="+mj-lt"/>
              </a:rPr>
              <a:t> satisfaction between male and female customers.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01954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7299" y="-31427"/>
            <a:ext cx="6629400" cy="932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Sample Data and Important Formula for Independent Sample Statistics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635587"/>
              </p:ext>
            </p:extLst>
          </p:nvPr>
        </p:nvGraphicFramePr>
        <p:xfrm>
          <a:off x="622583" y="1025319"/>
          <a:ext cx="8038533" cy="36093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Male (n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 Cases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Rating      (Price Satisfaction)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Female (n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 Cases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Rating   (Price Satisfaction)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844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Intermittent cases are Omitted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8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84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= 75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= 45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515" t="-1384848" r="-331443" b="-1393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5.36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167265" t="-1384848" r="-108520" b="-1393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6.15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515" t="-1484848" r="-331443" b="-393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2.61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167265" t="-1484848" r="-108520" b="-393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2.41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46742" y="4646541"/>
            <a:ext cx="1650515" cy="992259"/>
          </a:xfrm>
          <a:prstGeom prst="rect">
            <a:avLst/>
          </a:prstGeom>
          <a:blipFill rotWithShape="1">
            <a:blip r:embed="rId3"/>
            <a:stretch>
              <a:fillRect r="-481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  <a:latin typeface="Arial" charset="0"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07710" y="4634702"/>
            <a:ext cx="1974450" cy="974434"/>
          </a:xfrm>
          <a:prstGeom prst="rect">
            <a:avLst/>
          </a:prstGeom>
          <a:blipFill rotWithShape="1">
            <a:blip r:embed="rId4"/>
            <a:stretch>
              <a:fillRect r="-401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  <a:latin typeface="Arial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8754" y="5609136"/>
            <a:ext cx="274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Thus t-test statistics = -1.65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05168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5787" y="152400"/>
            <a:ext cx="7698403" cy="6255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sz="3400" b="1" dirty="0">
                <a:latin typeface="+mn-lt"/>
              </a:rPr>
              <a:t>Learning Objectives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9006" y="1601338"/>
            <a:ext cx="6356445" cy="40078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400" dirty="0"/>
              <a:t>Explain the concept of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Describe the main assumptions of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Describe the statistical significance of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Formulate research problem and design hypotheses for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Describe the concept of one-tailed and two-tailed conditions</a:t>
            </a:r>
          </a:p>
        </p:txBody>
      </p:sp>
    </p:spTree>
    <p:extLst>
      <p:ext uri="{BB962C8B-B14F-4D97-AF65-F5344CB8AC3E}">
        <p14:creationId xmlns:p14="http://schemas.microsoft.com/office/powerpoint/2010/main" val="213228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399" y="154985"/>
            <a:ext cx="8201167" cy="55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Graphical Presentation of Mean Difference 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330272"/>
              </p:ext>
            </p:extLst>
          </p:nvPr>
        </p:nvGraphicFramePr>
        <p:xfrm>
          <a:off x="862082" y="1163955"/>
          <a:ext cx="7543800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20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7.3. </a:t>
                      </a:r>
                      <a:r>
                        <a:rPr lang="en-US" sz="2400" kern="1200" dirty="0">
                          <a:effectLst/>
                        </a:rPr>
                        <a:t>Use retail.sav » Menu bar » Graphs » Legacy Dialogs » Select Bar » Select Simple bar » Define » Select Other statistic » Transfer Price in Variable Box » Transfer Gender in Category Axis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r>
                        <a:rPr lang="en-US" sz="2400" kern="12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4" b="-4744"/>
          <a:stretch>
            <a:fillRect/>
          </a:stretch>
        </p:blipFill>
        <p:spPr bwMode="auto">
          <a:xfrm>
            <a:off x="2133600" y="2819400"/>
            <a:ext cx="43434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63180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22829"/>
            <a:ext cx="8001000" cy="504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Independent-Sample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(One-tailed)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295400"/>
            <a:ext cx="7696200" cy="44503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In one-tailed condition, we are interested to determine whether </a:t>
            </a:r>
            <a:r>
              <a:rPr lang="en-US" sz="2000" i="1" dirty="0"/>
              <a:t>µ</a:t>
            </a:r>
            <a:r>
              <a:rPr lang="en-US" sz="2000" baseline="-25000" dirty="0"/>
              <a:t>1   </a:t>
            </a:r>
            <a:r>
              <a:rPr lang="en-US" sz="2000" dirty="0"/>
              <a:t>is significantly greater than </a:t>
            </a:r>
            <a:r>
              <a:rPr lang="en-US" sz="2000" i="1" dirty="0"/>
              <a:t>µ</a:t>
            </a:r>
            <a:r>
              <a:rPr lang="en-US" sz="2000" baseline="-25000" dirty="0"/>
              <a:t>2</a:t>
            </a:r>
            <a:r>
              <a:rPr lang="en-US" sz="2000" dirty="0"/>
              <a:t> or vice-versa.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endParaRPr lang="en-US" sz="20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		Null hypothesis		H</a:t>
            </a:r>
            <a:r>
              <a:rPr lang="en-US" sz="2000" baseline="-25000" dirty="0"/>
              <a:t>0</a:t>
            </a:r>
            <a:r>
              <a:rPr lang="en-US" sz="2000" dirty="0"/>
              <a:t>:  </a:t>
            </a:r>
            <a:r>
              <a:rPr lang="en-US" sz="2000" i="1" dirty="0"/>
              <a:t>µ</a:t>
            </a:r>
            <a:r>
              <a:rPr lang="en-US" sz="2000" baseline="-25000" dirty="0"/>
              <a:t>male</a:t>
            </a:r>
            <a:r>
              <a:rPr lang="en-US" sz="2000" dirty="0"/>
              <a:t>= </a:t>
            </a:r>
            <a:r>
              <a:rPr lang="en-US" sz="2000" i="1" dirty="0"/>
              <a:t>µ</a:t>
            </a:r>
            <a:r>
              <a:rPr lang="en-US" sz="2000" baseline="-25000" dirty="0"/>
              <a:t>female	</a:t>
            </a:r>
            <a:endParaRPr lang="en-US" sz="20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(Male and female consumers are equally satisfied with </a:t>
            </a:r>
            <a:r>
              <a:rPr lang="en-US" sz="2000" i="1" dirty="0"/>
              <a:t>price</a:t>
            </a:r>
            <a:r>
              <a:rPr lang="en-US" sz="2000" dirty="0"/>
              <a:t>.)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		Alternative hypothesis 	H</a:t>
            </a:r>
            <a:r>
              <a:rPr lang="en-US" sz="2000" baseline="-25000" dirty="0"/>
              <a:t>a</a:t>
            </a:r>
            <a:r>
              <a:rPr lang="en-US" sz="2000" dirty="0"/>
              <a:t>:  </a:t>
            </a:r>
            <a:r>
              <a:rPr lang="en-US" sz="2000" i="1" dirty="0"/>
              <a:t>µ</a:t>
            </a:r>
            <a:r>
              <a:rPr lang="en-US" sz="2000" baseline="-25000" dirty="0"/>
              <a:t>male</a:t>
            </a:r>
            <a:r>
              <a:rPr lang="en-US" sz="2000" dirty="0"/>
              <a:t> &gt; </a:t>
            </a:r>
            <a:r>
              <a:rPr lang="en-US" sz="2000" i="1" dirty="0"/>
              <a:t>µ</a:t>
            </a:r>
            <a:r>
              <a:rPr lang="en-US" sz="2000" baseline="-25000" dirty="0"/>
              <a:t>female	</a:t>
            </a:r>
            <a:endParaRPr lang="en-US" sz="20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(Male consumers are more satisfied with </a:t>
            </a:r>
            <a:r>
              <a:rPr lang="en-US" sz="2000" i="1" dirty="0"/>
              <a:t>price</a:t>
            </a:r>
            <a:r>
              <a:rPr lang="en-US" sz="2000" dirty="0"/>
              <a:t> as compared to female.)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			H</a:t>
            </a:r>
            <a:r>
              <a:rPr lang="en-US" sz="2000" baseline="-25000" dirty="0"/>
              <a:t>a</a:t>
            </a:r>
            <a:r>
              <a:rPr lang="en-US" sz="2000" dirty="0"/>
              <a:t>:  </a:t>
            </a:r>
            <a:r>
              <a:rPr lang="en-US" sz="2000" i="1" dirty="0"/>
              <a:t>µ</a:t>
            </a:r>
            <a:r>
              <a:rPr lang="en-US" sz="2000" baseline="-25000" dirty="0"/>
              <a:t>male</a:t>
            </a:r>
            <a:r>
              <a:rPr lang="en-US" sz="2000" dirty="0"/>
              <a:t> &lt; </a:t>
            </a:r>
            <a:r>
              <a:rPr lang="en-US" sz="2000" i="1" dirty="0"/>
              <a:t>µ</a:t>
            </a:r>
            <a:r>
              <a:rPr lang="en-US" sz="2000" baseline="-25000" dirty="0"/>
              <a:t>female	</a:t>
            </a:r>
            <a:endParaRPr lang="en-US" sz="20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(Female consumers are more satisfied with </a:t>
            </a:r>
            <a:r>
              <a:rPr lang="en-US" sz="2000" i="1" dirty="0"/>
              <a:t>price </a:t>
            </a:r>
            <a:r>
              <a:rPr lang="en-US" sz="2000" dirty="0"/>
              <a:t>as compared to male.)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14970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733266" y="1295400"/>
            <a:ext cx="6127845" cy="35495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In one-tailed procedure, in continuation of previous analysis (Table 7.2b), the modified </a:t>
            </a:r>
            <a:r>
              <a:rPr lang="en-US" sz="2400" i="1" dirty="0"/>
              <a:t>p</a:t>
            </a:r>
            <a:r>
              <a:rPr lang="en-US" sz="2400" dirty="0"/>
              <a:t>-value will be 0.50 after dividing by 2 (0.100/2 = 0.50). </a:t>
            </a:r>
          </a:p>
          <a:p>
            <a:pPr>
              <a:defRPr/>
            </a:pPr>
            <a:r>
              <a:rPr lang="en-US" sz="2400" dirty="0"/>
              <a:t>As this value is more than 0.05  (α level), the null hypothesis remains in force and concludes that male and female customers are equally satisfied with the </a:t>
            </a:r>
            <a:r>
              <a:rPr lang="en-US" sz="2400" i="1" dirty="0"/>
              <a:t>price.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44404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2708" y="-27296"/>
            <a:ext cx="7723496" cy="941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Converting Categories of Independent Variable into Desired Groups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60227" y="2291688"/>
            <a:ext cx="6324600" cy="2457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In few cases, the independent variables have more than two categories; hence, we need to convert them into two distinct groups as per the requirement of analysis. The option </a:t>
            </a:r>
            <a:r>
              <a:rPr lang="en-US" altLang="en-US" sz="2400" i="1" dirty="0"/>
              <a:t>cut point </a:t>
            </a:r>
            <a:r>
              <a:rPr lang="en-US" altLang="en-US" sz="2400" dirty="0"/>
              <a:t>is available in the process of </a:t>
            </a:r>
            <a:r>
              <a:rPr lang="en-US" altLang="en-US" sz="2400" i="1" dirty="0"/>
              <a:t>defining group</a:t>
            </a:r>
            <a:r>
              <a:rPr lang="en-US" altLang="en-US" sz="2400" dirty="0"/>
              <a:t> membership and is used for this particular application.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836277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13185"/>
              </p:ext>
            </p:extLst>
          </p:nvPr>
        </p:nvGraphicFramePr>
        <p:xfrm>
          <a:off x="1143165" y="1174608"/>
          <a:ext cx="7705228" cy="4937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4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Cut Point for Shopping frequency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Categorization of Cases or Subjects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Group-1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Group-2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Four categories (Once in a month, once in a week, more than once in week, and not fixed)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One category (First time)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Three categories (once in a week, more than once in week, and not fixed)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Two categories  (First time and once in a month)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Two categories (more than once in week, and not fixed)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Three categories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(First time, once in a month and once in a week)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One category (Not fixed)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Four categories (First time, once in a month, once in a week, more than once in week)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6761" y="510585"/>
            <a:ext cx="757803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7.4. Categorization of Cases By Using option </a:t>
            </a:r>
            <a:r>
              <a:rPr lang="en-US" sz="2400" i="1" dirty="0">
                <a:latin typeface="+mn-lt"/>
                <a:ea typeface="Times New Roman" pitchFamily="18" charset="0"/>
                <a:cs typeface="Times New Roman" pitchFamily="18" charset="0"/>
              </a:rPr>
              <a:t>Cut point</a:t>
            </a: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10418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03485"/>
            <a:ext cx="7458501" cy="560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Categorization of Independent Variable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55681"/>
              </p:ext>
            </p:extLst>
          </p:nvPr>
        </p:nvGraphicFramePr>
        <p:xfrm>
          <a:off x="800100" y="1140630"/>
          <a:ext cx="7696200" cy="249669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Exhibit 7.4. </a:t>
                      </a:r>
                      <a:r>
                        <a:rPr lang="en-US" sz="2400" dirty="0">
                          <a:effectLst/>
                        </a:rPr>
                        <a:t>Use retail.sav » Menu bar » </a:t>
                      </a:r>
                      <a:r>
                        <a:rPr lang="en-US" sz="2400" dirty="0" err="1">
                          <a:effectLst/>
                        </a:rPr>
                        <a:t>analyse</a:t>
                      </a:r>
                      <a:r>
                        <a:rPr lang="en-US" sz="2400" dirty="0">
                          <a:effectLst/>
                        </a:rPr>
                        <a:t> » Compare means » Independent-samples </a:t>
                      </a:r>
                      <a:r>
                        <a:rPr lang="en-US" sz="2400" i="1" dirty="0">
                          <a:effectLst/>
                        </a:rPr>
                        <a:t>t</a:t>
                      </a:r>
                      <a:r>
                        <a:rPr lang="en-US" sz="2400" dirty="0">
                          <a:effectLst/>
                        </a:rPr>
                        <a:t>-test » Select Promotion and transfer to dependent Test Variable(s) list » Select shopping frequency and transfer to Grouping  Variable » Click Define Groups » Type 2, 3, 4 and 5 one-by-one in Cut point »  Continue » Click </a:t>
                      </a:r>
                      <a:r>
                        <a:rPr lang="en-US" sz="2400" i="1" dirty="0">
                          <a:effectLst/>
                        </a:rPr>
                        <a:t>OK</a:t>
                      </a:r>
                      <a:endParaRPr lang="en-US" sz="240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7003"/>
            <a:ext cx="5105400" cy="2362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101851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128516"/>
            <a:ext cx="7199194" cy="561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Results of Categorization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620281"/>
              </p:ext>
            </p:extLst>
          </p:nvPr>
        </p:nvGraphicFramePr>
        <p:xfrm>
          <a:off x="376449" y="1927225"/>
          <a:ext cx="8275093" cy="402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3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Std. Deviation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Levene’s Test Statistics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EV Assumed (Yes/No)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-Test Statistics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Decision for H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effectLst/>
                        </a:rPr>
                        <a:t>0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Hypothesis 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4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&gt;=2;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&lt;2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7.09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F = 9.6 (0.002)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−1.94 (0.054)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Reject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8.22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1.5 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4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&gt;=3;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&lt;3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7.15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2.61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F = 3.48 (0.06)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−0.9 (0.37)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Not to Reject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7.58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2.26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4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&gt;=4;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&lt;4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7.15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2.74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F = 2.2 (0.134)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−0.4 (0.64)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Not to Reject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7.37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2.38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4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&gt;=5;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&lt;5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1.49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F = 5.8 (0.017)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2.2 (0.024)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Reject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2.51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86356" y="1185514"/>
            <a:ext cx="405527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7.5. Group-wise Statistics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5141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599" y="-3412"/>
            <a:ext cx="7275513" cy="825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Converting any Two Categories into Distinct Groups 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636487"/>
              </p:ext>
            </p:extLst>
          </p:nvPr>
        </p:nvGraphicFramePr>
        <p:xfrm>
          <a:off x="624443" y="1115023"/>
          <a:ext cx="8007824" cy="20760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00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7.5. </a:t>
                      </a:r>
                      <a:r>
                        <a:rPr lang="en-US" sz="2400" kern="1200" dirty="0">
                          <a:effectLst/>
                        </a:rPr>
                        <a:t>Use retail.sav </a:t>
                      </a:r>
                      <a:r>
                        <a:rPr lang="en-US" sz="2400" kern="1200">
                          <a:effectLst/>
                        </a:rPr>
                        <a:t>» analyse </a:t>
                      </a:r>
                      <a:r>
                        <a:rPr lang="en-US" sz="2400" kern="1200" dirty="0">
                          <a:effectLst/>
                        </a:rPr>
                        <a:t>» Compare means »  Independent-samples </a:t>
                      </a:r>
                      <a:r>
                        <a:rPr lang="en-US" sz="2400" i="1" kern="1200" dirty="0">
                          <a:effectLst/>
                        </a:rPr>
                        <a:t>t</a:t>
                      </a:r>
                      <a:r>
                        <a:rPr lang="en-US" sz="2400" kern="1200" dirty="0">
                          <a:effectLst/>
                        </a:rPr>
                        <a:t>-test » Select » Staff service and transfer to dependent Test Variable(s) list » Select shopping time and transfer to Grouping Variable » Click Define Groups » Type 1 in Group 1 and type 2 in Group 2 box » Continue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endParaRPr lang="en-US" sz="240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88056"/>
            <a:ext cx="5294313" cy="2895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60915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05605"/>
            <a:ext cx="7540388" cy="563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Descriptors for Subgroups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29374"/>
              </p:ext>
            </p:extLst>
          </p:nvPr>
        </p:nvGraphicFramePr>
        <p:xfrm>
          <a:off x="871182" y="3035489"/>
          <a:ext cx="7631372" cy="1910774"/>
        </p:xfrm>
        <a:graphic>
          <a:graphicData uri="http://schemas.openxmlformats.org/drawingml/2006/table">
            <a:tbl>
              <a:tblPr/>
              <a:tblGrid>
                <a:gridCol w="135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9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Shopping Time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Error Mean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92"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Staff service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Early in morning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Afternoon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4427" y="1950766"/>
            <a:ext cx="713176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Table 7.6. Descriptors of Subgroups: Specific Categories </a:t>
            </a:r>
            <a:endParaRPr lang="en-US" sz="24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18310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2878" y="1287439"/>
            <a:ext cx="1967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+mn-lt"/>
              </a:rPr>
              <a:t>Test Statistics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47800" y="2167842"/>
            <a:ext cx="6413310" cy="2522316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+mn-lt"/>
              </a:rPr>
              <a:t>Null hypothesis 		H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: 	</a:t>
            </a:r>
            <a:r>
              <a:rPr lang="en-US" sz="2400" i="1" dirty="0">
                <a:latin typeface="+mn-lt"/>
              </a:rPr>
              <a:t>µ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= </a:t>
            </a:r>
            <a:r>
              <a:rPr lang="en-US" sz="2400" i="1" dirty="0">
                <a:latin typeface="+mn-lt"/>
              </a:rPr>
              <a:t>µ</a:t>
            </a:r>
            <a:r>
              <a:rPr lang="en-US" sz="2400" baseline="-25000" dirty="0">
                <a:latin typeface="+mn-lt"/>
              </a:rPr>
              <a:t>2 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(Both groups of customers are equally satisfied with </a:t>
            </a:r>
            <a:r>
              <a:rPr lang="en-US" sz="2400" i="1" dirty="0">
                <a:latin typeface="+mn-lt"/>
              </a:rPr>
              <a:t>staff service.</a:t>
            </a:r>
            <a:r>
              <a:rPr lang="en-US" sz="2400" dirty="0">
                <a:latin typeface="+mn-lt"/>
              </a:rPr>
              <a:t>)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dirty="0">
                <a:latin typeface="+mn-lt"/>
              </a:rPr>
              <a:t>Alternative hypothesis 	H</a:t>
            </a:r>
            <a:r>
              <a:rPr lang="en-US" sz="2400" baseline="-25000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:  	</a:t>
            </a:r>
            <a:r>
              <a:rPr lang="en-US" sz="2400" i="1" dirty="0">
                <a:latin typeface="+mn-lt"/>
              </a:rPr>
              <a:t>µ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</a:t>
            </a:r>
            <a:r>
              <a:rPr lang="en-US" sz="2400" baseline="-25000" dirty="0">
                <a:latin typeface="+mn-lt"/>
              </a:rPr>
              <a:t>≠ </a:t>
            </a:r>
            <a:r>
              <a:rPr lang="en-US" sz="2400" i="1" dirty="0">
                <a:latin typeface="+mn-lt"/>
              </a:rPr>
              <a:t>µ</a:t>
            </a:r>
            <a:r>
              <a:rPr lang="en-US" sz="2400" baseline="-25000" dirty="0">
                <a:latin typeface="+mn-lt"/>
              </a:rPr>
              <a:t>2    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dirty="0">
                <a:latin typeface="+mn-lt"/>
              </a:rPr>
              <a:t>(Both groups of customers are not equally satisfied with </a:t>
            </a:r>
            <a:r>
              <a:rPr lang="en-US" sz="2400" i="1" dirty="0">
                <a:latin typeface="+mn-lt"/>
              </a:rPr>
              <a:t>staff service</a:t>
            </a:r>
            <a:r>
              <a:rPr lang="en-US" sz="2400" dirty="0">
                <a:latin typeface="+mn-lt"/>
              </a:rPr>
              <a:t>.)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980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477372" y="1082723"/>
            <a:ext cx="6943298" cy="4419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400" dirty="0"/>
              <a:t>Demonstrate the steps used in SPSS to execute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Explain how to analyse and interpret the SPSS outputs of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Describe the formulae and calculations of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Explain how to convert categories of an independent variable into two desired groups to compute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r>
              <a:rPr lang="en-GB" altLang="en-US" sz="2400" dirty="0"/>
              <a:t>Report the final results of the independent-sample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</a:t>
            </a:r>
          </a:p>
          <a:p>
            <a:pPr algn="just"/>
            <a:endParaRPr lang="en-GB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21730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245344"/>
              </p:ext>
            </p:extLst>
          </p:nvPr>
        </p:nvGraphicFramePr>
        <p:xfrm>
          <a:off x="1095233" y="1477004"/>
          <a:ext cx="7772400" cy="3883436"/>
        </p:xfrm>
        <a:graphic>
          <a:graphicData uri="http://schemas.openxmlformats.org/drawingml/2006/table">
            <a:tbl>
              <a:tblPr/>
              <a:tblGrid>
                <a:gridCol w="10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7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Levene's Test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-test for Equality of Means for Staff 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 Difference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Error Difference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95% Confidence Interval of the Difference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  assumed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−3.0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−2.46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−4.07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−0.85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 not assumed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−3.1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25.12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−2.46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−4.09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−0.83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9053" marB="19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5789" y="495881"/>
            <a:ext cx="641331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  <a:cs typeface="Times New Roman" pitchFamily="18" charset="0"/>
              </a:rPr>
              <a:t>Table 7.7. </a:t>
            </a:r>
            <a:r>
              <a:rPr lang="en-GB" sz="2400">
                <a:latin typeface="+mn-lt"/>
                <a:cs typeface="Times New Roman" pitchFamily="18" charset="0"/>
              </a:rPr>
              <a:t>Independent-Sample </a:t>
            </a:r>
            <a:r>
              <a:rPr lang="en-GB" sz="2400" dirty="0">
                <a:latin typeface="+mn-lt"/>
                <a:cs typeface="Times New Roman" pitchFamily="18" charset="0"/>
              </a:rPr>
              <a:t>Test Statistics: Specific Categories</a:t>
            </a:r>
            <a:endParaRPr lang="en-GB" sz="2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5233" y="5484656"/>
            <a:ext cx="23352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2200" dirty="0">
                <a:latin typeface="+mn-lt"/>
              </a:rPr>
              <a:t>EV: Equal variance.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23662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38701" y="1125159"/>
            <a:ext cx="6790899" cy="37880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•"/>
              <a:defRPr/>
            </a:pPr>
            <a:r>
              <a:rPr lang="en-GB" sz="2400" dirty="0">
                <a:latin typeface="+mn-lt"/>
              </a:rPr>
              <a:t>The </a:t>
            </a:r>
            <a:r>
              <a:rPr lang="en-GB" sz="2400" i="1" dirty="0">
                <a:latin typeface="+mn-lt"/>
              </a:rPr>
              <a:t>p</a:t>
            </a:r>
            <a:r>
              <a:rPr lang="en-GB" sz="2400" dirty="0">
                <a:latin typeface="+mn-lt"/>
              </a:rPr>
              <a:t>-value of </a:t>
            </a:r>
            <a:r>
              <a:rPr lang="en-GB" sz="2400" dirty="0" err="1">
                <a:latin typeface="+mn-lt"/>
              </a:rPr>
              <a:t>Levene’s</a:t>
            </a:r>
            <a:r>
              <a:rPr lang="en-GB" sz="2400" dirty="0">
                <a:latin typeface="+mn-lt"/>
              </a:rPr>
              <a:t> test is more than 0.05 (0.42); hence, the condition of homogeneity of variance is assumed for the dependent variable.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The column labelled Sig. (2-tailed) value is less than 0.05 (</a:t>
            </a:r>
            <a:r>
              <a:rPr lang="en-GB" sz="2400" i="1" dirty="0">
                <a:latin typeface="+mn-lt"/>
              </a:rPr>
              <a:t>p</a:t>
            </a:r>
            <a:r>
              <a:rPr lang="en-GB" sz="2400" dirty="0">
                <a:latin typeface="+mn-lt"/>
              </a:rPr>
              <a:t> &lt; 0.05, 0.003).  Hence, the null hypothesis of equal satisfaction is rejected and the decision would be in favour of alternative hypothesis.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Thus, we conclude that significant difference exists between these two groups.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48274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48272" y="-27296"/>
            <a:ext cx="7786048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Reporting the Final Results of Independent-Sample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71600"/>
            <a:ext cx="7924800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200" dirty="0"/>
              <a:t>The assumption of normality has been examined for </a:t>
            </a:r>
            <a:r>
              <a:rPr lang="en-US" sz="2200" i="1" dirty="0"/>
              <a:t>price </a:t>
            </a:r>
            <a:r>
              <a:rPr lang="en-US" sz="2200" dirty="0"/>
              <a:t>considering to be the dependent variable. As the </a:t>
            </a:r>
            <a:r>
              <a:rPr lang="en-US" sz="2200" i="1" dirty="0"/>
              <a:t>p</a:t>
            </a:r>
            <a:r>
              <a:rPr lang="en-US" sz="2200" dirty="0"/>
              <a:t>-values associated with one-sample KS test (KS Z = 0.79,  </a:t>
            </a:r>
            <a:r>
              <a:rPr lang="en-US" sz="2200" i="1" dirty="0"/>
              <a:t>p</a:t>
            </a:r>
            <a:r>
              <a:rPr lang="en-US" sz="2200" dirty="0"/>
              <a:t> &gt; 0.05, 0.063) is more than 5% </a:t>
            </a:r>
            <a:r>
              <a:rPr lang="en-US" sz="2200" dirty="0" err="1"/>
              <a:t>LoS</a:t>
            </a:r>
            <a:r>
              <a:rPr lang="en-US" sz="2200" dirty="0"/>
              <a:t>, we fail to reject the null hypothesis of normal distribution. </a:t>
            </a:r>
          </a:p>
          <a:p>
            <a:pPr algn="just">
              <a:defRPr/>
            </a:pPr>
            <a:r>
              <a:rPr lang="en-US" sz="2200" dirty="0"/>
              <a:t>The Sig. value (</a:t>
            </a:r>
            <a:r>
              <a:rPr lang="en-US" sz="2200" i="1" dirty="0"/>
              <a:t>p</a:t>
            </a:r>
            <a:r>
              <a:rPr lang="en-US" sz="2200" dirty="0"/>
              <a:t>-value) of </a:t>
            </a:r>
            <a:r>
              <a:rPr lang="en-US" sz="2200" dirty="0" err="1"/>
              <a:t>Levene’s</a:t>
            </a:r>
            <a:r>
              <a:rPr lang="en-US" sz="2200" dirty="0"/>
              <a:t> test [F = 0.251, </a:t>
            </a:r>
            <a:r>
              <a:rPr lang="en-US" sz="2200" i="1" dirty="0"/>
              <a:t>p</a:t>
            </a:r>
            <a:r>
              <a:rPr lang="en-US" sz="2200" dirty="0"/>
              <a:t> &gt; 0.05, 0.617)] is more than 5% </a:t>
            </a:r>
            <a:r>
              <a:rPr lang="en-US" sz="2200" dirty="0" err="1"/>
              <a:t>LoS</a:t>
            </a:r>
            <a:r>
              <a:rPr lang="en-US" sz="2200" dirty="0"/>
              <a:t>; hence, we fail to reject null hypothesis, which stated that the variability for two groups is equal.</a:t>
            </a:r>
          </a:p>
          <a:p>
            <a:pPr algn="just">
              <a:defRPr/>
            </a:pPr>
            <a:r>
              <a:rPr lang="en-US" sz="2200" dirty="0"/>
              <a:t>Finally, as the </a:t>
            </a:r>
            <a:r>
              <a:rPr lang="en-US" sz="2200" i="1" dirty="0"/>
              <a:t>p</a:t>
            </a:r>
            <a:r>
              <a:rPr lang="en-US" sz="2200" dirty="0"/>
              <a:t>-value associated with </a:t>
            </a:r>
            <a:r>
              <a:rPr lang="en-US" sz="2200" i="1" dirty="0"/>
              <a:t>t</a:t>
            </a:r>
            <a:r>
              <a:rPr lang="en-US" sz="2200" dirty="0"/>
              <a:t>-test statistics [</a:t>
            </a:r>
            <a:r>
              <a:rPr lang="en-US" sz="2200" i="1" dirty="0"/>
              <a:t>t</a:t>
            </a:r>
            <a:r>
              <a:rPr lang="en-US" sz="2200" baseline="-25000" dirty="0"/>
              <a:t> </a:t>
            </a:r>
            <a:r>
              <a:rPr lang="en-US" sz="2200" dirty="0"/>
              <a:t>(118) = −1.6, </a:t>
            </a:r>
            <a:r>
              <a:rPr lang="en-US" sz="2200" i="1" dirty="0"/>
              <a:t>p</a:t>
            </a:r>
            <a:r>
              <a:rPr lang="en-US" sz="2200" dirty="0"/>
              <a:t> &gt; 0.05, 0.100)] is more than the criterion value (5% </a:t>
            </a:r>
            <a:r>
              <a:rPr lang="en-US" sz="2200" dirty="0" err="1"/>
              <a:t>LoS</a:t>
            </a:r>
            <a:r>
              <a:rPr lang="en-US" sz="2200" dirty="0"/>
              <a:t>), we fail to reject the null hypothesis of equal mean scores of </a:t>
            </a:r>
            <a:r>
              <a:rPr lang="en-US" sz="2200" i="1" dirty="0"/>
              <a:t>price</a:t>
            </a:r>
            <a:r>
              <a:rPr lang="en-US" sz="2200" dirty="0"/>
              <a:t> (</a:t>
            </a:r>
            <a:r>
              <a:rPr lang="en-US" sz="2200" i="1" dirty="0"/>
              <a:t>µ</a:t>
            </a:r>
            <a:r>
              <a:rPr lang="en-US" sz="2200" baseline="-25000" dirty="0"/>
              <a:t>male </a:t>
            </a:r>
            <a:r>
              <a:rPr lang="en-US" sz="2200" dirty="0"/>
              <a:t>= </a:t>
            </a:r>
            <a:r>
              <a:rPr lang="en-US" sz="2200" i="1" dirty="0"/>
              <a:t>µ</a:t>
            </a:r>
            <a:r>
              <a:rPr lang="en-US" sz="2200" baseline="-25000" dirty="0"/>
              <a:t>female</a:t>
            </a:r>
            <a:r>
              <a:rPr lang="en-US" sz="2200" dirty="0"/>
              <a:t>) between male and female customers.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200811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56013" y="136525"/>
            <a:ext cx="78867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Key Terms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49850"/>
              </p:ext>
            </p:extLst>
          </p:nvPr>
        </p:nvGraphicFramePr>
        <p:xfrm>
          <a:off x="1143000" y="1847557"/>
          <a:ext cx="7112726" cy="3657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5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6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Box and whisker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Confidence interval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descriptive statistics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Equal Variance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Homogeneity of variance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Independent Sample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Independent sample t-test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KS- one sample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level of significance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Levene’s</a:t>
                      </a:r>
                      <a:r>
                        <a:rPr lang="en-US" sz="2400" dirty="0">
                          <a:effectLst/>
                        </a:rPr>
                        <a:t> test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Normal distribution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Null and alternative hypothesis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Q-Q and P-P plots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Sahpiro</a:t>
                      </a: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Wilk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Statistical Significance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Two and One-tailed condition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7156EB-2735-48AE-80BE-025BEBA1569A}" type="slidenum">
              <a:rPr lang="en-US" smtClean="0">
                <a:solidFill>
                  <a:srgbClr val="FEFEFE"/>
                </a:solidFill>
              </a:rPr>
              <a:pPr eaLnBrk="1" hangingPunct="1"/>
              <a:t>33</a:t>
            </a:fld>
            <a:endParaRPr lang="en-US">
              <a:solidFill>
                <a:srgbClr val="FEFEF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1451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47298" y="204716"/>
            <a:ext cx="7000164" cy="585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Introduction </a:t>
            </a:r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905000"/>
            <a:ext cx="2786062" cy="3276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61038" y="5431808"/>
            <a:ext cx="3273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</a:rPr>
              <a:t>Figure 7.1. Independent-Sample </a:t>
            </a:r>
            <a:r>
              <a:rPr lang="en-US" sz="2400" i="1" dirty="0">
                <a:latin typeface="+mn-lt"/>
              </a:rPr>
              <a:t>t</a:t>
            </a:r>
            <a:r>
              <a:rPr lang="en-US" sz="2400" dirty="0">
                <a:latin typeface="+mn-lt"/>
              </a:rPr>
              <a:t>-Test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8" y="1036020"/>
            <a:ext cx="5441972" cy="522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34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3388" y="-19336"/>
            <a:ext cx="8101012" cy="988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Assumptions for Applying Independent-Sample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219200"/>
            <a:ext cx="7772400" cy="350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Independent samples: </a:t>
            </a:r>
            <a:r>
              <a:rPr lang="en-US" altLang="en-US" sz="2400" dirty="0"/>
              <a:t>The samples used in </a:t>
            </a:r>
            <a:r>
              <a:rPr lang="en-US" altLang="en-US" sz="2400" i="1" dirty="0"/>
              <a:t>t-</a:t>
            </a:r>
            <a:r>
              <a:rPr lang="en-US" altLang="en-US" sz="2400" dirty="0"/>
              <a:t>test must be derived from two distinct populations such as male and female respondents, sales of Brand-A and Brand-B and the difference in packaging speed between old and new machines. </a:t>
            </a:r>
          </a:p>
          <a:p>
            <a:pPr algn="just"/>
            <a:r>
              <a:rPr lang="en-US" altLang="en-US" sz="2400" b="1" dirty="0"/>
              <a:t>Normal distributed population:</a:t>
            </a:r>
            <a:r>
              <a:rPr lang="en-US" altLang="en-US" sz="2400" dirty="0"/>
              <a:t> The dependent variable (metric scale) must be normal distributed in the target population. </a:t>
            </a:r>
          </a:p>
          <a:p>
            <a:pPr algn="just"/>
            <a:r>
              <a:rPr lang="en-US" altLang="en-US" sz="2400" b="1" dirty="0"/>
              <a:t>Homogeneity of variance:</a:t>
            </a:r>
            <a:r>
              <a:rPr lang="en-US" altLang="en-US" sz="2400" dirty="0"/>
              <a:t> Another important assumption is the equality of variance between the two distinct target groups.</a:t>
            </a:r>
          </a:p>
          <a:p>
            <a:pPr algn="just"/>
            <a:r>
              <a:rPr lang="en-US" altLang="en-US" sz="2400" b="1" dirty="0"/>
              <a:t>Metric scale: </a:t>
            </a:r>
            <a:r>
              <a:rPr lang="en-US" altLang="en-US" sz="2400" dirty="0"/>
              <a:t>The variable of interest is to be measured at interval or ratio scale, whereas the independent variable must be measured at nominal scale.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71641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63613" y="169459"/>
            <a:ext cx="6904630" cy="643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Summary of Assumptions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03911"/>
              </p:ext>
            </p:extLst>
          </p:nvPr>
        </p:nvGraphicFramePr>
        <p:xfrm>
          <a:off x="785882" y="2313841"/>
          <a:ext cx="7621137" cy="34078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4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Assumptions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Examine Approach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Measures/Tests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Independent samples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Methodology based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963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Normal distribution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Graphical 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Histogram, Box and whisker, Q–Q and P–P plots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Numerical 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Descriptive measures:  Skewness and kurtosis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Statistical test: KS one sample and Shapiro–Wilk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3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Homogeneity of variance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Numerical 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Levene’s statistic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Metric data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Scale of measurement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619" marR="586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3995" y="1151712"/>
            <a:ext cx="778491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7.1. Summary of Assumptions for Independent-Sample </a:t>
            </a:r>
            <a:r>
              <a:rPr lang="en-US" sz="2400" i="1" dirty="0"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-Test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7719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4025" y="162636"/>
            <a:ext cx="6290481" cy="630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Framing Hypotheses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31055" y="1574042"/>
            <a:ext cx="6943799" cy="43625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/>
              <a:t>Hypothesis for Two-tailed Condition: </a:t>
            </a:r>
            <a:r>
              <a:rPr lang="en-US" sz="2400" dirty="0"/>
              <a:t>We envisage merely the difference of means between the two populations irrespective of  considering a specific direction (either positive or negative) in the alternative hypothesis.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Null hypothesis 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/>
              <a:t>µ</a:t>
            </a:r>
            <a:r>
              <a:rPr lang="en-US" sz="2400" baseline="-25000" dirty="0"/>
              <a:t>2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means are same for both the groups.)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≠</a:t>
            </a:r>
            <a:r>
              <a:rPr lang="en-US" sz="2400" baseline="-25000" dirty="0"/>
              <a:t> </a:t>
            </a:r>
            <a:r>
              <a:rPr lang="en-US" sz="2400" i="1" dirty="0"/>
              <a:t>µ</a:t>
            </a:r>
            <a:r>
              <a:rPr lang="en-US" sz="2400" baseline="-25000" dirty="0"/>
              <a:t>2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means are not same for both the groups.)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 </a:t>
            </a:r>
          </a:p>
          <a:p>
            <a:pPr marL="0" indent="0" algn="just">
              <a:buNone/>
              <a:defRPr/>
            </a:pP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5952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0" y="837063"/>
            <a:ext cx="6719248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/>
              <a:t>Hypothesis for One-tailed Condition: </a:t>
            </a:r>
            <a:r>
              <a:rPr lang="en-US" sz="2400" dirty="0"/>
              <a:t>When we are interested to detect whether the mean of one group is higher than the other or vice-versa.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Null hypothesis   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/>
              <a:t>µ</a:t>
            </a:r>
            <a:r>
              <a:rPr lang="en-US" sz="2400" baseline="-25000" dirty="0"/>
              <a:t>2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means are same for both the groups.)  		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 H</a:t>
            </a:r>
            <a:r>
              <a:rPr lang="en-US" sz="2400" baseline="-25000" dirty="0"/>
              <a:t>a1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&lt; </a:t>
            </a:r>
            <a:r>
              <a:rPr lang="en-US" sz="2400" i="1" dirty="0"/>
              <a:t>µ</a:t>
            </a:r>
            <a:r>
              <a:rPr lang="en-US" sz="2400" baseline="-25000" dirty="0"/>
              <a:t>2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 of the first group is lower than the second group.)</a:t>
            </a:r>
          </a:p>
          <a:p>
            <a:pPr marL="69850" indent="0" algn="ctr">
              <a:buFont typeface="Wingdings 2" panose="05020102010507070707" pitchFamily="18" charset="2"/>
              <a:buNone/>
              <a:defRPr/>
            </a:pPr>
            <a:r>
              <a:rPr lang="en-US" sz="2400" dirty="0"/>
              <a:t>	  H</a:t>
            </a:r>
            <a:r>
              <a:rPr lang="en-US" sz="2400" baseline="-25000" dirty="0"/>
              <a:t>a2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&gt; </a:t>
            </a:r>
            <a:r>
              <a:rPr lang="en-US" sz="2400" i="1" dirty="0"/>
              <a:t>µ</a:t>
            </a:r>
            <a:r>
              <a:rPr lang="en-US" sz="2400" baseline="-25000" dirty="0"/>
              <a:t>2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 of the first group is greater than the second group.) </a:t>
            </a:r>
          </a:p>
          <a:p>
            <a:pPr algn="just">
              <a:defRPr/>
            </a:pPr>
            <a:endParaRPr 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213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2945" y="128516"/>
            <a:ext cx="6963699" cy="649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Statistical Significance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1988" y="1582003"/>
            <a:ext cx="6760191" cy="320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Statistical significance in SPSS is used in taking the decision whether to reject or not reject the null hypothesis based on the respective probabilistic (</a:t>
            </a:r>
            <a:r>
              <a:rPr lang="en-US" altLang="en-US" sz="2400" i="1" dirty="0"/>
              <a:t>p</a:t>
            </a:r>
            <a:r>
              <a:rPr lang="en-US" altLang="en-US" sz="2400" dirty="0"/>
              <a:t>) value at certain </a:t>
            </a:r>
            <a:r>
              <a:rPr lang="en-US" altLang="en-US" sz="2400" dirty="0" err="1"/>
              <a:t>LoS</a:t>
            </a:r>
            <a:r>
              <a:rPr lang="en-US" altLang="en-US" sz="2400" dirty="0"/>
              <a:t>. The </a:t>
            </a:r>
            <a:r>
              <a:rPr lang="en-US" altLang="en-US" sz="2400" i="1" dirty="0"/>
              <a:t>p</a:t>
            </a:r>
            <a:r>
              <a:rPr lang="en-US" altLang="en-US" sz="2400" dirty="0"/>
              <a:t>-value is labeled as </a:t>
            </a:r>
            <a:r>
              <a:rPr lang="en-US" altLang="en-US" sz="2400" i="1" dirty="0"/>
              <a:t>Sig. (2-tailed)</a:t>
            </a:r>
            <a:r>
              <a:rPr lang="en-US" altLang="en-US" sz="2400" dirty="0"/>
              <a:t> in SPSS-generated output results. </a:t>
            </a:r>
          </a:p>
          <a:p>
            <a:pPr algn="just"/>
            <a:r>
              <a:rPr lang="en-US" altLang="en-US" sz="2400" dirty="0"/>
              <a:t>The rule of thumb for rejecting the null hypothesis is based on the </a:t>
            </a:r>
            <a:r>
              <a:rPr lang="en-US" altLang="en-US" sz="2400" i="1" dirty="0"/>
              <a:t>p</a:t>
            </a:r>
            <a:r>
              <a:rPr lang="en-US" altLang="en-US" sz="2400" dirty="0"/>
              <a:t>-value at pre-fixed </a:t>
            </a:r>
            <a:r>
              <a:rPr lang="en-US" altLang="en-US" sz="2400" dirty="0" err="1"/>
              <a:t>LoS</a:t>
            </a:r>
            <a:r>
              <a:rPr lang="en-US" altLang="en-US" sz="2400" dirty="0"/>
              <a:t>. In case the </a:t>
            </a:r>
            <a:r>
              <a:rPr lang="en-US" altLang="en-US" sz="2400" i="1" dirty="0"/>
              <a:t>p</a:t>
            </a:r>
            <a:r>
              <a:rPr lang="en-US" altLang="en-US" sz="2400" dirty="0"/>
              <a:t>-value created by the SPSS is less than 0.05 (</a:t>
            </a:r>
            <a:r>
              <a:rPr lang="en-US" altLang="en-US" sz="2400" i="1" dirty="0"/>
              <a:t>p </a:t>
            </a:r>
            <a:r>
              <a:rPr lang="en-US" altLang="en-US" sz="2400" dirty="0"/>
              <a:t>&lt; 0.05, 100 CI) and multiplied by 100 (at 5% </a:t>
            </a:r>
            <a:r>
              <a:rPr lang="en-US" altLang="en-US" sz="2400" dirty="0" err="1"/>
              <a:t>LoS</a:t>
            </a:r>
            <a:r>
              <a:rPr lang="en-US" altLang="en-US" sz="2400" dirty="0"/>
              <a:t>), or 0.10 (at 10% </a:t>
            </a:r>
            <a:r>
              <a:rPr lang="en-US" altLang="en-US" sz="2400" dirty="0" err="1"/>
              <a:t>LoS</a:t>
            </a:r>
            <a:r>
              <a:rPr lang="en-US" altLang="en-US" sz="2400" dirty="0"/>
              <a:t>), we reject the null hypothesis, otherwise do not reject if greater than the criterion value (</a:t>
            </a:r>
            <a:r>
              <a:rPr lang="en-US" altLang="en-US" sz="2400" i="1" dirty="0"/>
              <a:t>p </a:t>
            </a:r>
            <a:r>
              <a:rPr lang="en-US" altLang="en-US" sz="2400" dirty="0"/>
              <a:t>&gt; 0.05). 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77596917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2661</Words>
  <Application>Microsoft Office PowerPoint</Application>
  <PresentationFormat>On-screen Show (4:3)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Wingdings 2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Terms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Shruti Gupta</cp:lastModifiedBy>
  <cp:revision>113</cp:revision>
  <dcterms:created xsi:type="dcterms:W3CDTF">2016-03-11T09:55:25Z</dcterms:created>
  <dcterms:modified xsi:type="dcterms:W3CDTF">2020-12-08T10:17:48Z</dcterms:modified>
</cp:coreProperties>
</file>