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5" r:id="rId1"/>
    <p:sldMasterId id="2147483697" r:id="rId2"/>
    <p:sldMasterId id="2147483709" r:id="rId3"/>
  </p:sldMasterIdLst>
  <p:notesMasterIdLst>
    <p:notesMasterId r:id="rId36"/>
  </p:notesMasterIdLst>
  <p:handoutMasterIdLst>
    <p:handoutMasterId r:id="rId37"/>
  </p:handoutMasterIdLst>
  <p:sldIdLst>
    <p:sldId id="259" r:id="rId4"/>
    <p:sldId id="260" r:id="rId5"/>
    <p:sldId id="261" r:id="rId6"/>
    <p:sldId id="262" r:id="rId7"/>
    <p:sldId id="264" r:id="rId8"/>
    <p:sldId id="263" r:id="rId9"/>
    <p:sldId id="265" r:id="rId10"/>
    <p:sldId id="269" r:id="rId11"/>
    <p:sldId id="268" r:id="rId12"/>
    <p:sldId id="267" r:id="rId13"/>
    <p:sldId id="272" r:id="rId14"/>
    <p:sldId id="273" r:id="rId15"/>
    <p:sldId id="266" r:id="rId16"/>
    <p:sldId id="270" r:id="rId17"/>
    <p:sldId id="275" r:id="rId18"/>
    <p:sldId id="274" r:id="rId19"/>
    <p:sldId id="278" r:id="rId20"/>
    <p:sldId id="277" r:id="rId21"/>
    <p:sldId id="276" r:id="rId22"/>
    <p:sldId id="281" r:id="rId23"/>
    <p:sldId id="280" r:id="rId24"/>
    <p:sldId id="279" r:id="rId25"/>
    <p:sldId id="283" r:id="rId26"/>
    <p:sldId id="282" r:id="rId27"/>
    <p:sldId id="286" r:id="rId28"/>
    <p:sldId id="287" r:id="rId29"/>
    <p:sldId id="288" r:id="rId30"/>
    <p:sldId id="289" r:id="rId31"/>
    <p:sldId id="290" r:id="rId32"/>
    <p:sldId id="285" r:id="rId33"/>
    <p:sldId id="284" r:id="rId34"/>
    <p:sldId id="292" r:id="rId3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985075D-4F0A-4717-8B4F-EC3CE464A788}" v="2" dt="2020-08-04T07:16:51.2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206" autoAdjust="0"/>
    <p:restoredTop sz="94694"/>
  </p:normalViewPr>
  <p:slideViewPr>
    <p:cSldViewPr snapToGrid="0" snapToObjects="1">
      <p:cViewPr varScale="1">
        <p:scale>
          <a:sx n="68" d="100"/>
          <a:sy n="68" d="100"/>
        </p:scale>
        <p:origin x="162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170" d="100"/>
          <a:sy n="170" d="100"/>
        </p:scale>
        <p:origin x="5376" y="19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viewProps" Target="viewProps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microsoft.com/office/2016/11/relationships/changesInfo" Target="changesInfos/changesInfo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microsoft.com/office/2015/10/relationships/revisionInfo" Target="revisionInfo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nika Mathur" userId="d4b421e2-2f78-4dc1-886e-5f1c5f4170d8" providerId="ADAL" clId="{C5BF768F-3591-094D-8F17-2A52D1EEEC96}"/>
    <pc:docChg chg="modSld">
      <pc:chgData name="Kanika Mathur" userId="d4b421e2-2f78-4dc1-886e-5f1c5f4170d8" providerId="ADAL" clId="{C5BF768F-3591-094D-8F17-2A52D1EEEC96}" dt="2020-04-01T13:24:33.381" v="5"/>
      <pc:docMkLst>
        <pc:docMk/>
      </pc:docMkLst>
      <pc:sldChg chg="setBg">
        <pc:chgData name="Kanika Mathur" userId="d4b421e2-2f78-4dc1-886e-5f1c5f4170d8" providerId="ADAL" clId="{C5BF768F-3591-094D-8F17-2A52D1EEEC96}" dt="2020-04-01T13:24:28.559" v="3"/>
        <pc:sldMkLst>
          <pc:docMk/>
          <pc:sldMk cId="172463319" sldId="257"/>
        </pc:sldMkLst>
      </pc:sldChg>
      <pc:sldChg chg="setBg">
        <pc:chgData name="Kanika Mathur" userId="d4b421e2-2f78-4dc1-886e-5f1c5f4170d8" providerId="ADAL" clId="{C5BF768F-3591-094D-8F17-2A52D1EEEC96}" dt="2020-04-01T13:24:33.381" v="5"/>
        <pc:sldMkLst>
          <pc:docMk/>
          <pc:sldMk cId="1779225914" sldId="258"/>
        </pc:sldMkLst>
      </pc:sldChg>
      <pc:sldChg chg="setBg">
        <pc:chgData name="Kanika Mathur" userId="d4b421e2-2f78-4dc1-886e-5f1c5f4170d8" providerId="ADAL" clId="{C5BF768F-3591-094D-8F17-2A52D1EEEC96}" dt="2020-04-01T13:24:24.074" v="1"/>
        <pc:sldMkLst>
          <pc:docMk/>
          <pc:sldMk cId="164949591" sldId="259"/>
        </pc:sldMkLst>
      </pc:sldChg>
    </pc:docChg>
  </pc:docChgLst>
  <pc:docChgLst>
    <pc:chgData name="Kanika Mathur" userId="d4b421e2-2f78-4dc1-886e-5f1c5f4170d8" providerId="ADAL" clId="{FEA5C985-96BF-E74E-B1D7-D349DCE25A47}"/>
    <pc:docChg chg="modSld">
      <pc:chgData name="Kanika Mathur" userId="d4b421e2-2f78-4dc1-886e-5f1c5f4170d8" providerId="ADAL" clId="{FEA5C985-96BF-E74E-B1D7-D349DCE25A47}" dt="2020-04-01T13:00:28.035" v="5"/>
      <pc:docMkLst>
        <pc:docMk/>
      </pc:docMkLst>
      <pc:sldChg chg="setBg">
        <pc:chgData name="Kanika Mathur" userId="d4b421e2-2f78-4dc1-886e-5f1c5f4170d8" providerId="ADAL" clId="{FEA5C985-96BF-E74E-B1D7-D349DCE25A47}" dt="2020-04-01T12:59:48.320" v="3"/>
        <pc:sldMkLst>
          <pc:docMk/>
          <pc:sldMk cId="172463319" sldId="257"/>
        </pc:sldMkLst>
      </pc:sldChg>
      <pc:sldChg chg="setBg">
        <pc:chgData name="Kanika Mathur" userId="d4b421e2-2f78-4dc1-886e-5f1c5f4170d8" providerId="ADAL" clId="{FEA5C985-96BF-E74E-B1D7-D349DCE25A47}" dt="2020-04-01T13:00:28.035" v="5"/>
        <pc:sldMkLst>
          <pc:docMk/>
          <pc:sldMk cId="1779225914" sldId="258"/>
        </pc:sldMkLst>
      </pc:sldChg>
      <pc:sldChg chg="setBg">
        <pc:chgData name="Kanika Mathur" userId="d4b421e2-2f78-4dc1-886e-5f1c5f4170d8" providerId="ADAL" clId="{FEA5C985-96BF-E74E-B1D7-D349DCE25A47}" dt="2020-04-01T12:59:37.379" v="1"/>
        <pc:sldMkLst>
          <pc:docMk/>
          <pc:sldMk cId="164949591" sldId="259"/>
        </pc:sldMkLst>
      </pc:sldChg>
    </pc:docChg>
  </pc:docChgLst>
  <pc:docChgLst>
    <pc:chgData name="Kanika Mathur" userId="d4b421e2-2f78-4dc1-886e-5f1c5f4170d8" providerId="ADAL" clId="{C84C1976-AED1-8F43-8B9E-BD4862D042CA}"/>
    <pc:docChg chg="modSld modMainMaster">
      <pc:chgData name="Kanika Mathur" userId="d4b421e2-2f78-4dc1-886e-5f1c5f4170d8" providerId="ADAL" clId="{C84C1976-AED1-8F43-8B9E-BD4862D042CA}" dt="2020-04-01T14:01:08.056" v="9"/>
      <pc:docMkLst>
        <pc:docMk/>
      </pc:docMkLst>
      <pc:sldChg chg="setBg">
        <pc:chgData name="Kanika Mathur" userId="d4b421e2-2f78-4dc1-886e-5f1c5f4170d8" providerId="ADAL" clId="{C84C1976-AED1-8F43-8B9E-BD4862D042CA}" dt="2020-04-01T14:01:05.383" v="8"/>
        <pc:sldMkLst>
          <pc:docMk/>
          <pc:sldMk cId="172463319" sldId="257"/>
        </pc:sldMkLst>
      </pc:sldChg>
      <pc:sldChg chg="setBg">
        <pc:chgData name="Kanika Mathur" userId="d4b421e2-2f78-4dc1-886e-5f1c5f4170d8" providerId="ADAL" clId="{C84C1976-AED1-8F43-8B9E-BD4862D042CA}" dt="2020-04-01T14:01:08.056" v="9"/>
        <pc:sldMkLst>
          <pc:docMk/>
          <pc:sldMk cId="1779225914" sldId="258"/>
        </pc:sldMkLst>
      </pc:sldChg>
      <pc:sldChg chg="setBg">
        <pc:chgData name="Kanika Mathur" userId="d4b421e2-2f78-4dc1-886e-5f1c5f4170d8" providerId="ADAL" clId="{C84C1976-AED1-8F43-8B9E-BD4862D042CA}" dt="2020-04-01T14:00:26.280" v="1"/>
        <pc:sldMkLst>
          <pc:docMk/>
          <pc:sldMk cId="164949591" sldId="259"/>
        </pc:sldMkLst>
      </pc:sldChg>
      <pc:sldMasterChg chg="setBg">
        <pc:chgData name="Kanika Mathur" userId="d4b421e2-2f78-4dc1-886e-5f1c5f4170d8" providerId="ADAL" clId="{C84C1976-AED1-8F43-8B9E-BD4862D042CA}" dt="2020-04-01T14:00:41.823" v="3"/>
        <pc:sldMasterMkLst>
          <pc:docMk/>
          <pc:sldMasterMk cId="68014301" sldId="2147483685"/>
        </pc:sldMasterMkLst>
      </pc:sldMasterChg>
      <pc:sldMasterChg chg="setBg">
        <pc:chgData name="Kanika Mathur" userId="d4b421e2-2f78-4dc1-886e-5f1c5f4170d8" providerId="ADAL" clId="{C84C1976-AED1-8F43-8B9E-BD4862D042CA}" dt="2020-04-01T14:00:46.991" v="5"/>
        <pc:sldMasterMkLst>
          <pc:docMk/>
          <pc:sldMasterMk cId="682196783" sldId="2147483697"/>
        </pc:sldMasterMkLst>
      </pc:sldMasterChg>
      <pc:sldMasterChg chg="setBg">
        <pc:chgData name="Kanika Mathur" userId="d4b421e2-2f78-4dc1-886e-5f1c5f4170d8" providerId="ADAL" clId="{C84C1976-AED1-8F43-8B9E-BD4862D042CA}" dt="2020-04-01T14:00:52.320" v="7"/>
        <pc:sldMasterMkLst>
          <pc:docMk/>
          <pc:sldMasterMk cId="473419242" sldId="2147483709"/>
        </pc:sldMasterMkLst>
      </pc:sldMasterChg>
    </pc:docChg>
  </pc:docChgLst>
  <pc:docChgLst>
    <pc:chgData name="Kanika Mathur" userId="d4b421e2-2f78-4dc1-886e-5f1c5f4170d8" providerId="ADAL" clId="{2066AAC0-1AC7-C64E-8BB3-D22541843B54}"/>
    <pc:docChg chg="modSld">
      <pc:chgData name="Kanika Mathur" userId="d4b421e2-2f78-4dc1-886e-5f1c5f4170d8" providerId="ADAL" clId="{2066AAC0-1AC7-C64E-8BB3-D22541843B54}" dt="2020-04-01T13:40:33.262" v="5"/>
      <pc:docMkLst>
        <pc:docMk/>
      </pc:docMkLst>
      <pc:sldChg chg="setBg">
        <pc:chgData name="Kanika Mathur" userId="d4b421e2-2f78-4dc1-886e-5f1c5f4170d8" providerId="ADAL" clId="{2066AAC0-1AC7-C64E-8BB3-D22541843B54}" dt="2020-04-01T13:40:28.386" v="3"/>
        <pc:sldMkLst>
          <pc:docMk/>
          <pc:sldMk cId="172463319" sldId="257"/>
        </pc:sldMkLst>
      </pc:sldChg>
      <pc:sldChg chg="setBg">
        <pc:chgData name="Kanika Mathur" userId="d4b421e2-2f78-4dc1-886e-5f1c5f4170d8" providerId="ADAL" clId="{2066AAC0-1AC7-C64E-8BB3-D22541843B54}" dt="2020-04-01T13:40:33.262" v="5"/>
        <pc:sldMkLst>
          <pc:docMk/>
          <pc:sldMk cId="1779225914" sldId="258"/>
        </pc:sldMkLst>
      </pc:sldChg>
      <pc:sldChg chg="setBg">
        <pc:chgData name="Kanika Mathur" userId="d4b421e2-2f78-4dc1-886e-5f1c5f4170d8" providerId="ADAL" clId="{2066AAC0-1AC7-C64E-8BB3-D22541843B54}" dt="2020-04-01T13:40:23.051" v="1"/>
        <pc:sldMkLst>
          <pc:docMk/>
          <pc:sldMk cId="164949591" sldId="259"/>
        </pc:sldMkLst>
      </pc:sldChg>
    </pc:docChg>
  </pc:docChgLst>
  <pc:docChgLst>
    <pc:chgData name="Kanika Mathur" userId="d4b421e2-2f78-4dc1-886e-5f1c5f4170d8" providerId="ADAL" clId="{54B59F0C-F807-434B-992E-1402969F20AA}"/>
    <pc:docChg chg="modMainMaster">
      <pc:chgData name="Kanika Mathur" userId="d4b421e2-2f78-4dc1-886e-5f1c5f4170d8" providerId="ADAL" clId="{54B59F0C-F807-434B-992E-1402969F20AA}" dt="2020-06-05T09:02:34.359" v="5"/>
      <pc:docMkLst>
        <pc:docMk/>
      </pc:docMkLst>
      <pc:sldMasterChg chg="setBg">
        <pc:chgData name="Kanika Mathur" userId="d4b421e2-2f78-4dc1-886e-5f1c5f4170d8" providerId="ADAL" clId="{54B59F0C-F807-434B-992E-1402969F20AA}" dt="2020-06-05T09:02:22.318" v="1"/>
        <pc:sldMasterMkLst>
          <pc:docMk/>
          <pc:sldMasterMk cId="68014301" sldId="2147483685"/>
        </pc:sldMasterMkLst>
      </pc:sldMasterChg>
      <pc:sldMasterChg chg="setBg">
        <pc:chgData name="Kanika Mathur" userId="d4b421e2-2f78-4dc1-886e-5f1c5f4170d8" providerId="ADAL" clId="{54B59F0C-F807-434B-992E-1402969F20AA}" dt="2020-06-05T09:02:28.493" v="3"/>
        <pc:sldMasterMkLst>
          <pc:docMk/>
          <pc:sldMasterMk cId="682196783" sldId="2147483697"/>
        </pc:sldMasterMkLst>
      </pc:sldMasterChg>
      <pc:sldMasterChg chg="setBg">
        <pc:chgData name="Kanika Mathur" userId="d4b421e2-2f78-4dc1-886e-5f1c5f4170d8" providerId="ADAL" clId="{54B59F0C-F807-434B-992E-1402969F20AA}" dt="2020-06-05T09:02:34.359" v="5"/>
        <pc:sldMasterMkLst>
          <pc:docMk/>
          <pc:sldMasterMk cId="473419242" sldId="2147483709"/>
        </pc:sldMasterMkLst>
      </pc:sldMasterChg>
    </pc:docChg>
  </pc:docChgLst>
  <pc:docChgLst>
    <pc:chgData name="Kanika Mathur" userId="d4b421e2-2f78-4dc1-886e-5f1c5f4170d8" providerId="ADAL" clId="{A0953153-7851-1C43-B5DB-DD679E96005A}"/>
    <pc:docChg chg="modMainMaster">
      <pc:chgData name="Kanika Mathur" userId="d4b421e2-2f78-4dc1-886e-5f1c5f4170d8" providerId="ADAL" clId="{A0953153-7851-1C43-B5DB-DD679E96005A}" dt="2020-06-05T08:31:17.790" v="5"/>
      <pc:docMkLst>
        <pc:docMk/>
      </pc:docMkLst>
      <pc:sldMasterChg chg="setBg">
        <pc:chgData name="Kanika Mathur" userId="d4b421e2-2f78-4dc1-886e-5f1c5f4170d8" providerId="ADAL" clId="{A0953153-7851-1C43-B5DB-DD679E96005A}" dt="2020-06-05T08:31:02.557" v="1"/>
        <pc:sldMasterMkLst>
          <pc:docMk/>
          <pc:sldMasterMk cId="68014301" sldId="2147483685"/>
        </pc:sldMasterMkLst>
      </pc:sldMasterChg>
      <pc:sldMasterChg chg="setBg">
        <pc:chgData name="Kanika Mathur" userId="d4b421e2-2f78-4dc1-886e-5f1c5f4170d8" providerId="ADAL" clId="{A0953153-7851-1C43-B5DB-DD679E96005A}" dt="2020-06-05T08:31:10.246" v="3"/>
        <pc:sldMasterMkLst>
          <pc:docMk/>
          <pc:sldMasterMk cId="682196783" sldId="2147483697"/>
        </pc:sldMasterMkLst>
      </pc:sldMasterChg>
      <pc:sldMasterChg chg="setBg">
        <pc:chgData name="Kanika Mathur" userId="d4b421e2-2f78-4dc1-886e-5f1c5f4170d8" providerId="ADAL" clId="{A0953153-7851-1C43-B5DB-DD679E96005A}" dt="2020-06-05T08:31:17.790" v="5"/>
        <pc:sldMasterMkLst>
          <pc:docMk/>
          <pc:sldMasterMk cId="473419242" sldId="2147483709"/>
        </pc:sldMasterMkLst>
      </pc:sldMasterChg>
    </pc:docChg>
  </pc:docChgLst>
  <pc:docChgLst>
    <pc:chgData name="Shruti Gupta" userId="efc20510-ac0f-4b78-ab9b-febf1b22575a" providerId="ADAL" clId="{7985075D-4F0A-4717-8B4F-EC3CE464A788}"/>
    <pc:docChg chg="custSel modSld">
      <pc:chgData name="Shruti Gupta" userId="efc20510-ac0f-4b78-ab9b-febf1b22575a" providerId="ADAL" clId="{7985075D-4F0A-4717-8B4F-EC3CE464A788}" dt="2020-08-14T11:51:03.538" v="88" actId="313"/>
      <pc:docMkLst>
        <pc:docMk/>
      </pc:docMkLst>
      <pc:sldChg chg="modSp mod">
        <pc:chgData name="Shruti Gupta" userId="efc20510-ac0f-4b78-ab9b-febf1b22575a" providerId="ADAL" clId="{7985075D-4F0A-4717-8B4F-EC3CE464A788}" dt="2020-08-14T11:50:21.820" v="84" actId="403"/>
        <pc:sldMkLst>
          <pc:docMk/>
          <pc:sldMk cId="164949591" sldId="259"/>
        </pc:sldMkLst>
        <pc:spChg chg="mod">
          <ac:chgData name="Shruti Gupta" userId="efc20510-ac0f-4b78-ab9b-febf1b22575a" providerId="ADAL" clId="{7985075D-4F0A-4717-8B4F-EC3CE464A788}" dt="2020-08-14T11:50:21.820" v="84" actId="403"/>
          <ac:spMkLst>
            <pc:docMk/>
            <pc:sldMk cId="164949591" sldId="259"/>
            <ac:spMk id="2" creationId="{00000000-0000-0000-0000-000000000000}"/>
          </ac:spMkLst>
        </pc:spChg>
      </pc:sldChg>
      <pc:sldChg chg="modSp mod">
        <pc:chgData name="Shruti Gupta" userId="efc20510-ac0f-4b78-ab9b-febf1b22575a" providerId="ADAL" clId="{7985075D-4F0A-4717-8B4F-EC3CE464A788}" dt="2020-08-04T07:16:54.026" v="81" actId="20577"/>
        <pc:sldMkLst>
          <pc:docMk/>
          <pc:sldMk cId="2217309356" sldId="261"/>
        </pc:sldMkLst>
        <pc:spChg chg="mod">
          <ac:chgData name="Shruti Gupta" userId="efc20510-ac0f-4b78-ab9b-febf1b22575a" providerId="ADAL" clId="{7985075D-4F0A-4717-8B4F-EC3CE464A788}" dt="2020-08-04T07:16:54.026" v="81" actId="20577"/>
          <ac:spMkLst>
            <pc:docMk/>
            <pc:sldMk cId="2217309356" sldId="261"/>
            <ac:spMk id="2" creationId="{00000000-0000-0000-0000-000000000000}"/>
          </ac:spMkLst>
        </pc:spChg>
      </pc:sldChg>
      <pc:sldChg chg="modSp mod">
        <pc:chgData name="Shruti Gupta" userId="efc20510-ac0f-4b78-ab9b-febf1b22575a" providerId="ADAL" clId="{7985075D-4F0A-4717-8B4F-EC3CE464A788}" dt="2020-08-04T06:58:31.554" v="3" actId="20577"/>
        <pc:sldMkLst>
          <pc:docMk/>
          <pc:sldMk cId="250206857" sldId="263"/>
        </pc:sldMkLst>
        <pc:spChg chg="mod">
          <ac:chgData name="Shruti Gupta" userId="efc20510-ac0f-4b78-ab9b-febf1b22575a" providerId="ADAL" clId="{7985075D-4F0A-4717-8B4F-EC3CE464A788}" dt="2020-08-04T06:58:31.554" v="3" actId="20577"/>
          <ac:spMkLst>
            <pc:docMk/>
            <pc:sldMk cId="250206857" sldId="263"/>
            <ac:spMk id="2" creationId="{00000000-0000-0000-0000-000000000000}"/>
          </ac:spMkLst>
        </pc:spChg>
      </pc:sldChg>
      <pc:sldChg chg="modSp mod">
        <pc:chgData name="Shruti Gupta" userId="efc20510-ac0f-4b78-ab9b-febf1b22575a" providerId="ADAL" clId="{7985075D-4F0A-4717-8B4F-EC3CE464A788}" dt="2020-08-04T06:58:17.269" v="2" actId="20577"/>
        <pc:sldMkLst>
          <pc:docMk/>
          <pc:sldMk cId="3606975428" sldId="264"/>
        </pc:sldMkLst>
        <pc:spChg chg="mod">
          <ac:chgData name="Shruti Gupta" userId="efc20510-ac0f-4b78-ab9b-febf1b22575a" providerId="ADAL" clId="{7985075D-4F0A-4717-8B4F-EC3CE464A788}" dt="2020-08-04T06:58:17.269" v="2" actId="20577"/>
          <ac:spMkLst>
            <pc:docMk/>
            <pc:sldMk cId="3606975428" sldId="264"/>
            <ac:spMk id="3" creationId="{00000000-0000-0000-0000-000000000000}"/>
          </ac:spMkLst>
        </pc:spChg>
      </pc:sldChg>
      <pc:sldChg chg="modSp mod">
        <pc:chgData name="Shruti Gupta" userId="efc20510-ac0f-4b78-ab9b-febf1b22575a" providerId="ADAL" clId="{7985075D-4F0A-4717-8B4F-EC3CE464A788}" dt="2020-08-04T07:16:38.243" v="78" actId="20577"/>
        <pc:sldMkLst>
          <pc:docMk/>
          <pc:sldMk cId="3310064269" sldId="265"/>
        </pc:sldMkLst>
        <pc:graphicFrameChg chg="modGraphic">
          <ac:chgData name="Shruti Gupta" userId="efc20510-ac0f-4b78-ab9b-febf1b22575a" providerId="ADAL" clId="{7985075D-4F0A-4717-8B4F-EC3CE464A788}" dt="2020-08-04T07:16:38.243" v="78" actId="20577"/>
          <ac:graphicFrameMkLst>
            <pc:docMk/>
            <pc:sldMk cId="3310064269" sldId="265"/>
            <ac:graphicFrameMk id="3" creationId="{00000000-0000-0000-0000-000000000000}"/>
          </ac:graphicFrameMkLst>
        </pc:graphicFrameChg>
      </pc:sldChg>
      <pc:sldChg chg="modSp mod">
        <pc:chgData name="Shruti Gupta" userId="efc20510-ac0f-4b78-ab9b-febf1b22575a" providerId="ADAL" clId="{7985075D-4F0A-4717-8B4F-EC3CE464A788}" dt="2020-08-04T07:00:59.688" v="29" actId="20577"/>
        <pc:sldMkLst>
          <pc:docMk/>
          <pc:sldMk cId="2601385372" sldId="267"/>
        </pc:sldMkLst>
        <pc:spChg chg="mod">
          <ac:chgData name="Shruti Gupta" userId="efc20510-ac0f-4b78-ab9b-febf1b22575a" providerId="ADAL" clId="{7985075D-4F0A-4717-8B4F-EC3CE464A788}" dt="2020-08-04T07:00:44.577" v="28" actId="20577"/>
          <ac:spMkLst>
            <pc:docMk/>
            <pc:sldMk cId="2601385372" sldId="267"/>
            <ac:spMk id="3" creationId="{00000000-0000-0000-0000-000000000000}"/>
          </ac:spMkLst>
        </pc:spChg>
        <pc:graphicFrameChg chg="modGraphic">
          <ac:chgData name="Shruti Gupta" userId="efc20510-ac0f-4b78-ab9b-febf1b22575a" providerId="ADAL" clId="{7985075D-4F0A-4717-8B4F-EC3CE464A788}" dt="2020-08-04T07:00:59.688" v="29" actId="20577"/>
          <ac:graphicFrameMkLst>
            <pc:docMk/>
            <pc:sldMk cId="2601385372" sldId="267"/>
            <ac:graphicFrameMk id="5" creationId="{00000000-0000-0000-0000-000000000000}"/>
          </ac:graphicFrameMkLst>
        </pc:graphicFrameChg>
      </pc:sldChg>
      <pc:sldChg chg="modSp mod">
        <pc:chgData name="Shruti Gupta" userId="efc20510-ac0f-4b78-ab9b-febf1b22575a" providerId="ADAL" clId="{7985075D-4F0A-4717-8B4F-EC3CE464A788}" dt="2020-08-04T07:00:09.866" v="27" actId="20577"/>
        <pc:sldMkLst>
          <pc:docMk/>
          <pc:sldMk cId="329686422" sldId="268"/>
        </pc:sldMkLst>
        <pc:spChg chg="mod">
          <ac:chgData name="Shruti Gupta" userId="efc20510-ac0f-4b78-ab9b-febf1b22575a" providerId="ADAL" clId="{7985075D-4F0A-4717-8B4F-EC3CE464A788}" dt="2020-08-04T07:00:09.866" v="27" actId="20577"/>
          <ac:spMkLst>
            <pc:docMk/>
            <pc:sldMk cId="329686422" sldId="268"/>
            <ac:spMk id="2" creationId="{00000000-0000-0000-0000-000000000000}"/>
          </ac:spMkLst>
        </pc:spChg>
      </pc:sldChg>
      <pc:sldChg chg="modSp mod">
        <pc:chgData name="Shruti Gupta" userId="efc20510-ac0f-4b78-ab9b-febf1b22575a" providerId="ADAL" clId="{7985075D-4F0A-4717-8B4F-EC3CE464A788}" dt="2020-08-04T06:59:29.371" v="13" actId="20577"/>
        <pc:sldMkLst>
          <pc:docMk/>
          <pc:sldMk cId="2479737956" sldId="269"/>
        </pc:sldMkLst>
        <pc:spChg chg="mod">
          <ac:chgData name="Shruti Gupta" userId="efc20510-ac0f-4b78-ab9b-febf1b22575a" providerId="ADAL" clId="{7985075D-4F0A-4717-8B4F-EC3CE464A788}" dt="2020-08-04T06:59:29.371" v="13" actId="20577"/>
          <ac:spMkLst>
            <pc:docMk/>
            <pc:sldMk cId="2479737956" sldId="269"/>
            <ac:spMk id="2" creationId="{00000000-0000-0000-0000-000000000000}"/>
          </ac:spMkLst>
        </pc:spChg>
      </pc:sldChg>
      <pc:sldChg chg="modSp mod">
        <pc:chgData name="Shruti Gupta" userId="efc20510-ac0f-4b78-ab9b-febf1b22575a" providerId="ADAL" clId="{7985075D-4F0A-4717-8B4F-EC3CE464A788}" dt="2020-08-14T11:51:02.018" v="86" actId="313"/>
        <pc:sldMkLst>
          <pc:docMk/>
          <pc:sldMk cId="293120712" sldId="270"/>
        </pc:sldMkLst>
        <pc:graphicFrameChg chg="modGraphic">
          <ac:chgData name="Shruti Gupta" userId="efc20510-ac0f-4b78-ab9b-febf1b22575a" providerId="ADAL" clId="{7985075D-4F0A-4717-8B4F-EC3CE464A788}" dt="2020-08-14T11:51:02.018" v="86" actId="313"/>
          <ac:graphicFrameMkLst>
            <pc:docMk/>
            <pc:sldMk cId="293120712" sldId="270"/>
            <ac:graphicFrameMk id="5" creationId="{00000000-0000-0000-0000-000000000000}"/>
          </ac:graphicFrameMkLst>
        </pc:graphicFrameChg>
      </pc:sldChg>
      <pc:sldChg chg="modSp mod">
        <pc:chgData name="Shruti Gupta" userId="efc20510-ac0f-4b78-ab9b-febf1b22575a" providerId="ADAL" clId="{7985075D-4F0A-4717-8B4F-EC3CE464A788}" dt="2020-08-14T11:51:01.247" v="85" actId="313"/>
        <pc:sldMkLst>
          <pc:docMk/>
          <pc:sldMk cId="3189943100" sldId="272"/>
        </pc:sldMkLst>
        <pc:graphicFrameChg chg="modGraphic">
          <ac:chgData name="Shruti Gupta" userId="efc20510-ac0f-4b78-ab9b-febf1b22575a" providerId="ADAL" clId="{7985075D-4F0A-4717-8B4F-EC3CE464A788}" dt="2020-08-14T11:51:01.247" v="85" actId="313"/>
          <ac:graphicFrameMkLst>
            <pc:docMk/>
            <pc:sldMk cId="3189943100" sldId="272"/>
            <ac:graphicFrameMk id="5" creationId="{00000000-0000-0000-0000-000000000000}"/>
          </ac:graphicFrameMkLst>
        </pc:graphicFrameChg>
      </pc:sldChg>
      <pc:sldChg chg="modSp mod">
        <pc:chgData name="Shruti Gupta" userId="efc20510-ac0f-4b78-ab9b-febf1b22575a" providerId="ADAL" clId="{7985075D-4F0A-4717-8B4F-EC3CE464A788}" dt="2020-08-14T11:51:02.818" v="87" actId="313"/>
        <pc:sldMkLst>
          <pc:docMk/>
          <pc:sldMk cId="3314237969" sldId="274"/>
        </pc:sldMkLst>
        <pc:spChg chg="mod">
          <ac:chgData name="Shruti Gupta" userId="efc20510-ac0f-4b78-ab9b-febf1b22575a" providerId="ADAL" clId="{7985075D-4F0A-4717-8B4F-EC3CE464A788}" dt="2020-08-04T07:17:03.491" v="83" actId="20577"/>
          <ac:spMkLst>
            <pc:docMk/>
            <pc:sldMk cId="3314237969" sldId="274"/>
            <ac:spMk id="2" creationId="{00000000-0000-0000-0000-000000000000}"/>
          </ac:spMkLst>
        </pc:spChg>
        <pc:graphicFrameChg chg="modGraphic">
          <ac:chgData name="Shruti Gupta" userId="efc20510-ac0f-4b78-ab9b-febf1b22575a" providerId="ADAL" clId="{7985075D-4F0A-4717-8B4F-EC3CE464A788}" dt="2020-08-14T11:51:02.818" v="87" actId="313"/>
          <ac:graphicFrameMkLst>
            <pc:docMk/>
            <pc:sldMk cId="3314237969" sldId="274"/>
            <ac:graphicFrameMk id="3" creationId="{00000000-0000-0000-0000-000000000000}"/>
          </ac:graphicFrameMkLst>
        </pc:graphicFrameChg>
      </pc:sldChg>
      <pc:sldChg chg="modSp mod">
        <pc:chgData name="Shruti Gupta" userId="efc20510-ac0f-4b78-ab9b-febf1b22575a" providerId="ADAL" clId="{7985075D-4F0A-4717-8B4F-EC3CE464A788}" dt="2020-08-04T07:16:19.164" v="76" actId="20577"/>
        <pc:sldMkLst>
          <pc:docMk/>
          <pc:sldMk cId="3973872923" sldId="276"/>
        </pc:sldMkLst>
        <pc:spChg chg="mod">
          <ac:chgData name="Shruti Gupta" userId="efc20510-ac0f-4b78-ab9b-febf1b22575a" providerId="ADAL" clId="{7985075D-4F0A-4717-8B4F-EC3CE464A788}" dt="2020-08-04T07:16:19.164" v="76" actId="20577"/>
          <ac:spMkLst>
            <pc:docMk/>
            <pc:sldMk cId="3973872923" sldId="276"/>
            <ac:spMk id="5" creationId="{00000000-0000-0000-0000-000000000000}"/>
          </ac:spMkLst>
        </pc:spChg>
        <pc:graphicFrameChg chg="modGraphic">
          <ac:chgData name="Shruti Gupta" userId="efc20510-ac0f-4b78-ab9b-febf1b22575a" providerId="ADAL" clId="{7985075D-4F0A-4717-8B4F-EC3CE464A788}" dt="2020-08-04T07:05:00.723" v="42" actId="404"/>
          <ac:graphicFrameMkLst>
            <pc:docMk/>
            <pc:sldMk cId="3973872923" sldId="276"/>
            <ac:graphicFrameMk id="3" creationId="{00000000-0000-0000-0000-000000000000}"/>
          </ac:graphicFrameMkLst>
        </pc:graphicFrameChg>
      </pc:sldChg>
      <pc:sldChg chg="modSp mod">
        <pc:chgData name="Shruti Gupta" userId="efc20510-ac0f-4b78-ab9b-febf1b22575a" providerId="ADAL" clId="{7985075D-4F0A-4717-8B4F-EC3CE464A788}" dt="2020-08-04T07:04:47.048" v="41" actId="20577"/>
        <pc:sldMkLst>
          <pc:docMk/>
          <pc:sldMk cId="3573826280" sldId="277"/>
        </pc:sldMkLst>
        <pc:spChg chg="mod">
          <ac:chgData name="Shruti Gupta" userId="efc20510-ac0f-4b78-ab9b-febf1b22575a" providerId="ADAL" clId="{7985075D-4F0A-4717-8B4F-EC3CE464A788}" dt="2020-08-04T07:04:47.048" v="41" actId="20577"/>
          <ac:spMkLst>
            <pc:docMk/>
            <pc:sldMk cId="3573826280" sldId="277"/>
            <ac:spMk id="3" creationId="{00000000-0000-0000-0000-000000000000}"/>
          </ac:spMkLst>
        </pc:spChg>
      </pc:sldChg>
      <pc:sldChg chg="modSp mod">
        <pc:chgData name="Shruti Gupta" userId="efc20510-ac0f-4b78-ab9b-febf1b22575a" providerId="ADAL" clId="{7985075D-4F0A-4717-8B4F-EC3CE464A788}" dt="2020-08-04T07:16:46.206" v="79" actId="20577"/>
        <pc:sldMkLst>
          <pc:docMk/>
          <pc:sldMk cId="3195156738" sldId="278"/>
        </pc:sldMkLst>
        <pc:spChg chg="mod">
          <ac:chgData name="Shruti Gupta" userId="efc20510-ac0f-4b78-ab9b-febf1b22575a" providerId="ADAL" clId="{7985075D-4F0A-4717-8B4F-EC3CE464A788}" dt="2020-08-04T07:16:46.206" v="79" actId="20577"/>
          <ac:spMkLst>
            <pc:docMk/>
            <pc:sldMk cId="3195156738" sldId="278"/>
            <ac:spMk id="6" creationId="{00000000-0000-0000-0000-000000000000}"/>
          </ac:spMkLst>
        </pc:spChg>
      </pc:sldChg>
      <pc:sldChg chg="modSp mod">
        <pc:chgData name="Shruti Gupta" userId="efc20510-ac0f-4b78-ab9b-febf1b22575a" providerId="ADAL" clId="{7985075D-4F0A-4717-8B4F-EC3CE464A788}" dt="2020-08-04T07:16:23.869" v="77" actId="20577"/>
        <pc:sldMkLst>
          <pc:docMk/>
          <pc:sldMk cId="3699069932" sldId="281"/>
        </pc:sldMkLst>
        <pc:spChg chg="mod">
          <ac:chgData name="Shruti Gupta" userId="efc20510-ac0f-4b78-ab9b-febf1b22575a" providerId="ADAL" clId="{7985075D-4F0A-4717-8B4F-EC3CE464A788}" dt="2020-08-04T07:05:40.683" v="57" actId="20577"/>
          <ac:spMkLst>
            <pc:docMk/>
            <pc:sldMk cId="3699069932" sldId="281"/>
            <ac:spMk id="3" creationId="{00000000-0000-0000-0000-000000000000}"/>
          </ac:spMkLst>
        </pc:spChg>
        <pc:spChg chg="mod">
          <ac:chgData name="Shruti Gupta" userId="efc20510-ac0f-4b78-ab9b-febf1b22575a" providerId="ADAL" clId="{7985075D-4F0A-4717-8B4F-EC3CE464A788}" dt="2020-08-04T07:16:23.869" v="77" actId="20577"/>
          <ac:spMkLst>
            <pc:docMk/>
            <pc:sldMk cId="3699069932" sldId="281"/>
            <ac:spMk id="6" creationId="{00000000-0000-0000-0000-000000000000}"/>
          </ac:spMkLst>
        </pc:spChg>
      </pc:sldChg>
      <pc:sldChg chg="modSp mod">
        <pc:chgData name="Shruti Gupta" userId="efc20510-ac0f-4b78-ab9b-febf1b22575a" providerId="ADAL" clId="{7985075D-4F0A-4717-8B4F-EC3CE464A788}" dt="2020-08-04T07:13:18.131" v="75" actId="20577"/>
        <pc:sldMkLst>
          <pc:docMk/>
          <pc:sldMk cId="4202649286" sldId="284"/>
        </pc:sldMkLst>
        <pc:spChg chg="mod">
          <ac:chgData name="Shruti Gupta" userId="efc20510-ac0f-4b78-ab9b-febf1b22575a" providerId="ADAL" clId="{7985075D-4F0A-4717-8B4F-EC3CE464A788}" dt="2020-08-04T07:13:18.131" v="75" actId="20577"/>
          <ac:spMkLst>
            <pc:docMk/>
            <pc:sldMk cId="4202649286" sldId="284"/>
            <ac:spMk id="3" creationId="{00000000-0000-0000-0000-000000000000}"/>
          </ac:spMkLst>
        </pc:spChg>
      </pc:sldChg>
      <pc:sldChg chg="modSp mod">
        <pc:chgData name="Shruti Gupta" userId="efc20510-ac0f-4b78-ab9b-febf1b22575a" providerId="ADAL" clId="{7985075D-4F0A-4717-8B4F-EC3CE464A788}" dt="2020-08-04T07:09:42.564" v="69" actId="20577"/>
        <pc:sldMkLst>
          <pc:docMk/>
          <pc:sldMk cId="697288644" sldId="287"/>
        </pc:sldMkLst>
        <pc:spChg chg="mod">
          <ac:chgData name="Shruti Gupta" userId="efc20510-ac0f-4b78-ab9b-febf1b22575a" providerId="ADAL" clId="{7985075D-4F0A-4717-8B4F-EC3CE464A788}" dt="2020-08-04T07:09:42.564" v="69" actId="20577"/>
          <ac:spMkLst>
            <pc:docMk/>
            <pc:sldMk cId="697288644" sldId="287"/>
            <ac:spMk id="3" creationId="{00000000-0000-0000-0000-000000000000}"/>
          </ac:spMkLst>
        </pc:spChg>
      </pc:sldChg>
      <pc:sldChg chg="modSp mod">
        <pc:chgData name="Shruti Gupta" userId="efc20510-ac0f-4b78-ab9b-febf1b22575a" providerId="ADAL" clId="{7985075D-4F0A-4717-8B4F-EC3CE464A788}" dt="2020-08-14T11:51:03.538" v="88" actId="313"/>
        <pc:sldMkLst>
          <pc:docMk/>
          <pc:sldMk cId="1986032299" sldId="289"/>
        </pc:sldMkLst>
        <pc:graphicFrameChg chg="modGraphic">
          <ac:chgData name="Shruti Gupta" userId="efc20510-ac0f-4b78-ab9b-febf1b22575a" providerId="ADAL" clId="{7985075D-4F0A-4717-8B4F-EC3CE464A788}" dt="2020-08-14T11:51:03.538" v="88" actId="313"/>
          <ac:graphicFrameMkLst>
            <pc:docMk/>
            <pc:sldMk cId="1986032299" sldId="289"/>
            <ac:graphicFrameMk id="5" creationId="{00000000-0000-0000-0000-000000000000}"/>
          </ac:graphicFrameMkLst>
        </pc:graphicFrameChg>
      </pc:sldChg>
    </pc:docChg>
  </pc:docChgLst>
  <pc:docChgLst>
    <pc:chgData name="Kanika Mathur" userId="d4b421e2-2f78-4dc1-886e-5f1c5f4170d8" providerId="ADAL" clId="{E0B99FBB-89C9-CB4B-8566-F06F894F32BB}"/>
    <pc:docChg chg="modSld modMainMaster">
      <pc:chgData name="Kanika Mathur" userId="d4b421e2-2f78-4dc1-886e-5f1c5f4170d8" providerId="ADAL" clId="{E0B99FBB-89C9-CB4B-8566-F06F894F32BB}" dt="2020-06-05T04:22:26.089" v="6"/>
      <pc:docMkLst>
        <pc:docMk/>
      </pc:docMkLst>
      <pc:sldChg chg="setBg">
        <pc:chgData name="Kanika Mathur" userId="d4b421e2-2f78-4dc1-886e-5f1c5f4170d8" providerId="ADAL" clId="{E0B99FBB-89C9-CB4B-8566-F06F894F32BB}" dt="2020-06-05T04:22:26.089" v="6"/>
        <pc:sldMkLst>
          <pc:docMk/>
          <pc:sldMk cId="164949591" sldId="259"/>
        </pc:sldMkLst>
      </pc:sldChg>
      <pc:sldMasterChg chg="setBg">
        <pc:chgData name="Kanika Mathur" userId="d4b421e2-2f78-4dc1-886e-5f1c5f4170d8" providerId="ADAL" clId="{E0B99FBB-89C9-CB4B-8566-F06F894F32BB}" dt="2020-06-05T04:18:46.341" v="1"/>
        <pc:sldMasterMkLst>
          <pc:docMk/>
          <pc:sldMasterMk cId="68014301" sldId="2147483685"/>
        </pc:sldMasterMkLst>
      </pc:sldMasterChg>
      <pc:sldMasterChg chg="setBg">
        <pc:chgData name="Kanika Mathur" userId="d4b421e2-2f78-4dc1-886e-5f1c5f4170d8" providerId="ADAL" clId="{E0B99FBB-89C9-CB4B-8566-F06F894F32BB}" dt="2020-06-05T04:22:07.951" v="3"/>
        <pc:sldMasterMkLst>
          <pc:docMk/>
          <pc:sldMasterMk cId="682196783" sldId="2147483697"/>
        </pc:sldMasterMkLst>
      </pc:sldMasterChg>
      <pc:sldMasterChg chg="setBg">
        <pc:chgData name="Kanika Mathur" userId="d4b421e2-2f78-4dc1-886e-5f1c5f4170d8" providerId="ADAL" clId="{E0B99FBB-89C9-CB4B-8566-F06F894F32BB}" dt="2020-06-05T04:22:19.231" v="5"/>
        <pc:sldMasterMkLst>
          <pc:docMk/>
          <pc:sldMasterMk cId="473419242" sldId="2147483709"/>
        </pc:sldMasterMkLst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C77BCA-DCF0-F946-8233-A7ABE3BAD15F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9A1FFE-FF2A-9C45-BFDE-1592D97A9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502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4B42CB-6A0F-7241-912B-5D2F7B9CB09B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550658-7FED-A04E-B5AC-33B821300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835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056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D0FA263-D86B-984D-84C1-5ED377832A62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B9F15812-4465-3A41-91D7-ACAC76FBE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790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D0FA263-D86B-984D-84C1-5ED377832A62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B9F15812-4465-3A41-91D7-ACAC76FBE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0760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C7150078-1CD9-A249-AEB8-86EDB1DC1F29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12B35C06-9B16-FA4B-A763-8E2BE7368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405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76414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C7150078-1CD9-A249-AEB8-86EDB1DC1F29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12B35C06-9B16-FA4B-A763-8E2BE7368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2371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C7150078-1CD9-A249-AEB8-86EDB1DC1F29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12B35C06-9B16-FA4B-A763-8E2BE7368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17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76414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C7150078-1CD9-A249-AEB8-86EDB1DC1F29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12B35C06-9B16-FA4B-A763-8E2BE7368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2005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C7150078-1CD9-A249-AEB8-86EDB1DC1F29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12B35C06-9B16-FA4B-A763-8E2BE7368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1817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76414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C7150078-1CD9-A249-AEB8-86EDB1DC1F29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12B35C06-9B16-FA4B-A763-8E2BE7368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5279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C7150078-1CD9-A249-AEB8-86EDB1DC1F29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12B35C06-9B16-FA4B-A763-8E2BE7368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72175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C7150078-1CD9-A249-AEB8-86EDB1DC1F29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12B35C06-9B16-FA4B-A763-8E2BE7368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147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D0FA263-D86B-984D-84C1-5ED377832A62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B9F15812-4465-3A41-91D7-ACAC76FBE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83279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C7150078-1CD9-A249-AEB8-86EDB1DC1F29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12B35C06-9B16-FA4B-A763-8E2BE7368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2528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76414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C7150078-1CD9-A249-AEB8-86EDB1DC1F29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12B35C06-9B16-FA4B-A763-8E2BE7368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36970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C7150078-1CD9-A249-AEB8-86EDB1DC1F29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12B35C06-9B16-FA4B-A763-8E2BE7368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05521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B59A5BF-F978-B646-B5EF-6818E8D75643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31689F0-965D-F443-B401-B2C22DD72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69029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B59A5BF-F978-B646-B5EF-6818E8D75643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31689F0-965D-F443-B401-B2C22DD72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04841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B59A5BF-F978-B646-B5EF-6818E8D75643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31689F0-965D-F443-B401-B2C22DD72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87083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B59A5BF-F978-B646-B5EF-6818E8D75643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31689F0-965D-F443-B401-B2C22DD72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44622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B59A5BF-F978-B646-B5EF-6818E8D75643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31689F0-965D-F443-B401-B2C22DD72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23364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B59A5BF-F978-B646-B5EF-6818E8D75643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31689F0-965D-F443-B401-B2C22DD72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61195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B59A5BF-F978-B646-B5EF-6818E8D75643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31689F0-965D-F443-B401-B2C22DD72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038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D0FA263-D86B-984D-84C1-5ED377832A62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B9F15812-4465-3A41-91D7-ACAC76FBE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03032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B59A5BF-F978-B646-B5EF-6818E8D75643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31689F0-965D-F443-B401-B2C22DD72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96695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B59A5BF-F978-B646-B5EF-6818E8D75643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31689F0-965D-F443-B401-B2C22DD72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21134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B59A5BF-F978-B646-B5EF-6818E8D75643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31689F0-965D-F443-B401-B2C22DD72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90978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B59A5BF-F978-B646-B5EF-6818E8D75643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31689F0-965D-F443-B401-B2C22DD72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280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D0FA263-D86B-984D-84C1-5ED377832A62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B9F15812-4465-3A41-91D7-ACAC76FBE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94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D0FA263-D86B-984D-84C1-5ED377832A62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B9F15812-4465-3A41-91D7-ACAC76FBE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198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D0FA263-D86B-984D-84C1-5ED377832A62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B9F15812-4465-3A41-91D7-ACAC76FBE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8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D0FA263-D86B-984D-84C1-5ED377832A62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B9F15812-4465-3A41-91D7-ACAC76FBE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698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D0FA263-D86B-984D-84C1-5ED377832A62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B9F15812-4465-3A41-91D7-ACAC76FBE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45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D0FA263-D86B-984D-84C1-5ED377832A62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B9F15812-4465-3A41-91D7-ACAC76FBE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256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3.jp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014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2196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3419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428652" y="5275571"/>
            <a:ext cx="8229600" cy="1070640"/>
          </a:xfrm>
          <a:prstGeom prst="rect">
            <a:avLst/>
          </a:prstGeom>
        </p:spPr>
        <p:txBody>
          <a:bodyPr rtlCol="0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n-US" sz="3500" b="1" dirty="0">
                <a:latin typeface="+mn-lt"/>
              </a:rPr>
              <a:t>Chapter 8</a:t>
            </a:r>
          </a:p>
          <a:p>
            <a:pPr marL="69850" algn="ctr"/>
            <a:r>
              <a:rPr lang="en-US" altLang="en-US" sz="2900" b="1" dirty="0">
                <a:latin typeface="+mn-lt"/>
              </a:rPr>
              <a:t>Paired-Sample </a:t>
            </a:r>
            <a:r>
              <a:rPr lang="en-US" altLang="en-US" sz="2900" b="1" i="1" dirty="0">
                <a:latin typeface="+mn-lt"/>
              </a:rPr>
              <a:t>t</a:t>
            </a:r>
            <a:r>
              <a:rPr lang="en-US" altLang="en-US" sz="2900" b="1" dirty="0">
                <a:latin typeface="+mn-lt"/>
              </a:rPr>
              <a:t>-Test </a:t>
            </a:r>
          </a:p>
        </p:txBody>
      </p:sp>
    </p:spTree>
    <p:extLst>
      <p:ext uri="{BB962C8B-B14F-4D97-AF65-F5344CB8AC3E}">
        <p14:creationId xmlns:p14="http://schemas.microsoft.com/office/powerpoint/2010/main" val="1649495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09600" y="177800"/>
            <a:ext cx="7561997" cy="5334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n-US" sz="3400" b="1" dirty="0">
                <a:latin typeface="+mn-lt"/>
              </a:rPr>
              <a:t>Paired-Sample </a:t>
            </a:r>
            <a:r>
              <a:rPr lang="en-US" sz="3400" b="1" i="1" dirty="0">
                <a:latin typeface="+mn-lt"/>
              </a:rPr>
              <a:t>t</a:t>
            </a:r>
            <a:r>
              <a:rPr lang="en-US" sz="3400" b="1" dirty="0">
                <a:latin typeface="+mn-lt"/>
              </a:rPr>
              <a:t>-Test (Two-tailed)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165746" y="1157785"/>
            <a:ext cx="7005851" cy="35083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defRPr/>
            </a:pPr>
            <a:r>
              <a:rPr lang="en-US" sz="2200" dirty="0"/>
              <a:t>Paired-sample </a:t>
            </a:r>
            <a:r>
              <a:rPr lang="en-US" sz="2200" i="1" dirty="0"/>
              <a:t>t</a:t>
            </a:r>
            <a:r>
              <a:rPr lang="en-US" sz="2200" dirty="0"/>
              <a:t>-test with two-tailed condition determines the significant mean difference between two related observations at different points of time and are obtained from the same population.</a:t>
            </a:r>
          </a:p>
          <a:p>
            <a:pPr marL="69850" indent="0" algn="just">
              <a:buFont typeface="Wingdings 2" panose="05020102010507070707" pitchFamily="18" charset="2"/>
              <a:buNone/>
              <a:defRPr/>
            </a:pPr>
            <a:r>
              <a:rPr lang="en-US" sz="2200" b="1" dirty="0"/>
              <a:t>Executing Paired-Sample </a:t>
            </a:r>
            <a:r>
              <a:rPr lang="en-US" sz="2200" b="1" i="1" dirty="0"/>
              <a:t>t</a:t>
            </a:r>
            <a:r>
              <a:rPr lang="en-US" sz="2200" b="1" dirty="0"/>
              <a:t>-Test with SPSS Procedure</a:t>
            </a:r>
          </a:p>
          <a:p>
            <a:pPr algn="just">
              <a:defRPr/>
            </a:pPr>
            <a:r>
              <a:rPr lang="en-US" sz="2200" b="1" dirty="0"/>
              <a:t>Assessing Normality</a:t>
            </a:r>
            <a:endParaRPr lang="en-US" sz="2200" dirty="0"/>
          </a:p>
          <a:p>
            <a:pPr marL="69850" indent="0" algn="just">
              <a:buFont typeface="Wingdings 2" panose="05020102010507070707" pitchFamily="18" charset="2"/>
              <a:buNone/>
              <a:defRPr/>
            </a:pPr>
            <a:endParaRPr lang="en-US" sz="2200" dirty="0"/>
          </a:p>
        </p:txBody>
      </p:sp>
      <p:graphicFrame>
        <p:nvGraphicFramePr>
          <p:cNvPr id="5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47371838"/>
              </p:ext>
            </p:extLst>
          </p:nvPr>
        </p:nvGraphicFramePr>
        <p:xfrm>
          <a:off x="1302661" y="3617794"/>
          <a:ext cx="6732020" cy="2919667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{5940675A-B579-460E-94D1-54222C63F5DA}</a:tableStyleId>
              </a:tblPr>
              <a:tblGrid>
                <a:gridCol w="6732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05000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kern="1200" dirty="0">
                          <a:effectLst/>
                        </a:rPr>
                        <a:t>Exhibit 8.1. </a:t>
                      </a:r>
                      <a:r>
                        <a:rPr lang="en-US" sz="2400" kern="1200" dirty="0">
                          <a:effectLst/>
                        </a:rPr>
                        <a:t>Use student.sav » Transform » Compute Variable » Type the name of new variable (difference) in the box Target Variable » Select » Score before and transfer to box Numeric expression » Select the sign of minus » Select score after in same numeric expression » Click </a:t>
                      </a:r>
                      <a:r>
                        <a:rPr lang="en-US" sz="2400" i="1" kern="1200" dirty="0">
                          <a:effectLst/>
                        </a:rPr>
                        <a:t>OK</a:t>
                      </a:r>
                      <a:r>
                        <a:rPr lang="en-US" sz="2400" kern="1200" dirty="0">
                          <a:effectLst/>
                        </a:rPr>
                        <a:t> (check a new variable difference in the data view</a:t>
                      </a:r>
                      <a:r>
                        <a:rPr lang="en-US" sz="2200" kern="1200" dirty="0">
                          <a:effectLst/>
                        </a:rPr>
                        <a:t>) </a:t>
                      </a:r>
                      <a:endParaRPr lang="en-US" sz="22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3" marR="68583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 bwMode="auto">
          <a:xfrm>
            <a:off x="2756848" y="6481503"/>
            <a:ext cx="3261816" cy="365125"/>
          </a:xfrm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sz="1400" dirty="0">
                <a:latin typeface="+mn-lt"/>
              </a:rPr>
              <a:t>Lokesh Jasrai (2020), SAGE TEXTS</a:t>
            </a:r>
          </a:p>
        </p:txBody>
      </p:sp>
    </p:spTree>
    <p:extLst>
      <p:ext uri="{BB962C8B-B14F-4D97-AF65-F5344CB8AC3E}">
        <p14:creationId xmlns:p14="http://schemas.microsoft.com/office/powerpoint/2010/main" val="26013853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934871" y="191069"/>
            <a:ext cx="6939887" cy="58685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n-US" sz="3400" b="1" dirty="0">
                <a:latin typeface="+mn-lt"/>
              </a:rPr>
              <a:t>Examine the Assumptions</a:t>
            </a:r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174750"/>
            <a:ext cx="3581400" cy="263525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38741942"/>
              </p:ext>
            </p:extLst>
          </p:nvPr>
        </p:nvGraphicFramePr>
        <p:xfrm>
          <a:off x="4512860" y="2427541"/>
          <a:ext cx="4321175" cy="3337941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{5940675A-B579-460E-94D1-54222C63F5DA}</a:tableStyleId>
              </a:tblPr>
              <a:tblGrid>
                <a:gridCol w="4321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09825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dirty="0">
                          <a:effectLst/>
                        </a:rPr>
                        <a:t>Exhibit 8.2. </a:t>
                      </a:r>
                      <a:r>
                        <a:rPr lang="en-US" sz="2400" kern="1200" dirty="0">
                          <a:effectLst/>
                        </a:rPr>
                        <a:t>Use student.sav » Menu bar » </a:t>
                      </a:r>
                      <a:r>
                        <a:rPr lang="en-US" sz="2400" kern="1200" dirty="0" err="1">
                          <a:effectLst/>
                        </a:rPr>
                        <a:t>analyse</a:t>
                      </a:r>
                      <a:r>
                        <a:rPr lang="en-US" sz="2400" kern="1200" dirty="0">
                          <a:effectLst/>
                        </a:rPr>
                        <a:t> » Non-parametric test » Legacy Dialogs » One-sample KS test » Difference transfer to Test Variable(s) List » Click on Normal distribution under Test distribution » Click </a:t>
                      </a:r>
                      <a:r>
                        <a:rPr lang="en-US" sz="2400" i="1" kern="1200" dirty="0">
                          <a:effectLst/>
                        </a:rPr>
                        <a:t>OK</a:t>
                      </a:r>
                      <a:endParaRPr lang="en-US" sz="2400" i="1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3" marR="68583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886200"/>
            <a:ext cx="3581400" cy="25146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 bwMode="auto">
          <a:xfrm>
            <a:off x="2756848" y="6481503"/>
            <a:ext cx="3261816" cy="365125"/>
          </a:xfrm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sz="1400" dirty="0">
                <a:latin typeface="+mn-lt"/>
              </a:rPr>
              <a:t>Lokesh Jasrai (2020), SAGE TEXTS</a:t>
            </a:r>
          </a:p>
        </p:txBody>
      </p:sp>
    </p:spTree>
    <p:extLst>
      <p:ext uri="{BB962C8B-B14F-4D97-AF65-F5344CB8AC3E}">
        <p14:creationId xmlns:p14="http://schemas.microsoft.com/office/powerpoint/2010/main" val="31899431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357953" y="214408"/>
            <a:ext cx="6380328" cy="56410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n-US" sz="3400" b="1" dirty="0">
                <a:latin typeface="+mn-lt"/>
              </a:rPr>
              <a:t>Results of Assumptions </a:t>
            </a:r>
          </a:p>
        </p:txBody>
      </p:sp>
      <p:graphicFrame>
        <p:nvGraphicFramePr>
          <p:cNvPr id="3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36418718"/>
              </p:ext>
            </p:extLst>
          </p:nvPr>
        </p:nvGraphicFramePr>
        <p:xfrm>
          <a:off x="909851" y="2200744"/>
          <a:ext cx="7276531" cy="1575562"/>
        </p:xfrm>
        <a:graphic>
          <a:graphicData uri="http://schemas.openxmlformats.org/drawingml/2006/table">
            <a:tbl>
              <a:tblPr/>
              <a:tblGrid>
                <a:gridCol w="1575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93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44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726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492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1530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7338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3810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  <a:p>
                      <a:pPr marL="3810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3810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  <a:p>
                      <a:pPr marL="3810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Normal Parameters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3810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  <a:p>
                      <a:pPr marL="3810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K-S  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3810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  <a:p>
                      <a:pPr marL="3810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Sig. (2-tailed)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41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  <a:p>
                      <a:pPr marL="3810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Mean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810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  <a:p>
                      <a:pPr marL="3810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Std. Deviation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7050">
                <a:tc>
                  <a:txBody>
                    <a:bodyPr/>
                    <a:lstStyle/>
                    <a:p>
                      <a:pPr marL="3810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Difference (d</a:t>
                      </a:r>
                      <a:r>
                        <a:rPr kumimoji="0" lang="en-US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−d</a:t>
                      </a:r>
                      <a:r>
                        <a:rPr kumimoji="0" lang="en-US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)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810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  <a:p>
                      <a:pPr marL="3810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810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  <a:p>
                      <a:pPr marL="3810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−3.1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810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  <a:p>
                      <a:pPr marL="3810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7.36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810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  <a:p>
                      <a:pPr marL="3810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0.100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810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  <a:p>
                      <a:pPr marL="3810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0.200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157785" y="1388217"/>
            <a:ext cx="6002477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  <a:ea typeface="Times New Roman" pitchFamily="18" charset="0"/>
                <a:cs typeface="Times New Roman" pitchFamily="18" charset="0"/>
              </a:rPr>
              <a:t>Table 8.2. Assessing Normality: One-Sample KS</a:t>
            </a:r>
            <a:endParaRPr lang="en-US" sz="2400" dirty="0">
              <a:latin typeface="+mn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66716" y="3911481"/>
            <a:ext cx="7162800" cy="1785104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2200" dirty="0">
                <a:latin typeface="+mn-lt"/>
              </a:rPr>
              <a:t>Null hypothesis 			H</a:t>
            </a:r>
            <a:r>
              <a:rPr lang="en-US" sz="2200" baseline="-25000" dirty="0">
                <a:latin typeface="+mn-lt"/>
              </a:rPr>
              <a:t>0</a:t>
            </a:r>
            <a:r>
              <a:rPr lang="en-US" sz="2200" dirty="0">
                <a:latin typeface="+mn-lt"/>
              </a:rPr>
              <a:t>: Population is normal 					distributed. </a:t>
            </a:r>
            <a:r>
              <a:rPr lang="en-US" sz="2200" baseline="-25000" dirty="0">
                <a:latin typeface="+mn-lt"/>
              </a:rPr>
              <a:t>	</a:t>
            </a:r>
            <a:endParaRPr lang="en-US" sz="2200" dirty="0">
              <a:latin typeface="+mn-lt"/>
            </a:endParaRPr>
          </a:p>
          <a:p>
            <a:pPr eaLnBrk="1" hangingPunct="1">
              <a:defRPr/>
            </a:pPr>
            <a:r>
              <a:rPr lang="en-US" sz="2200" dirty="0">
                <a:latin typeface="+mn-lt"/>
              </a:rPr>
              <a:t> </a:t>
            </a:r>
          </a:p>
          <a:p>
            <a:pPr eaLnBrk="1" hangingPunct="1">
              <a:defRPr/>
            </a:pPr>
            <a:r>
              <a:rPr lang="en-US" sz="2200" dirty="0">
                <a:latin typeface="+mn-lt"/>
              </a:rPr>
              <a:t>Alternative hypothesis 		H</a:t>
            </a:r>
            <a:r>
              <a:rPr lang="en-US" sz="2200" baseline="-25000" dirty="0">
                <a:latin typeface="+mn-lt"/>
              </a:rPr>
              <a:t>a</a:t>
            </a:r>
            <a:r>
              <a:rPr lang="en-US" sz="2200" dirty="0">
                <a:latin typeface="+mn-lt"/>
              </a:rPr>
              <a:t>:  Population is not normal 				distributed. </a:t>
            </a:r>
            <a:r>
              <a:rPr lang="en-US" sz="2200" baseline="-25000" dirty="0">
                <a:latin typeface="+mn-lt"/>
              </a:rPr>
              <a:t>	</a:t>
            </a:r>
            <a:endParaRPr lang="en-US" sz="2200" dirty="0">
              <a:latin typeface="+mn-lt"/>
            </a:endParaRP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 bwMode="auto">
          <a:xfrm>
            <a:off x="2756848" y="6481503"/>
            <a:ext cx="3261816" cy="365125"/>
          </a:xfrm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sz="1400" dirty="0">
                <a:latin typeface="+mn-lt"/>
              </a:rPr>
              <a:t>Lokesh Jasrai (2020), SAGE TEXTS</a:t>
            </a:r>
          </a:p>
        </p:txBody>
      </p:sp>
    </p:spTree>
    <p:extLst>
      <p:ext uri="{BB962C8B-B14F-4D97-AF65-F5344CB8AC3E}">
        <p14:creationId xmlns:p14="http://schemas.microsoft.com/office/powerpoint/2010/main" val="14567722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24251" y="1902394"/>
            <a:ext cx="5804848" cy="230832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sz="2400" dirty="0">
                <a:latin typeface="+mn-lt"/>
              </a:rPr>
              <a:t>The </a:t>
            </a:r>
            <a:r>
              <a:rPr lang="en-US" sz="2400" i="1" dirty="0">
                <a:latin typeface="+mn-lt"/>
              </a:rPr>
              <a:t>p</a:t>
            </a:r>
            <a:r>
              <a:rPr lang="en-US" sz="2400" dirty="0">
                <a:latin typeface="+mn-lt"/>
              </a:rPr>
              <a:t>-value (Sig. (2-tailed)) as shown in the last column is used to examine the normality of paired difference. As the </a:t>
            </a:r>
            <a:r>
              <a:rPr lang="en-US" sz="2400" i="1" dirty="0">
                <a:latin typeface="+mn-lt"/>
              </a:rPr>
              <a:t>p</a:t>
            </a:r>
            <a:r>
              <a:rPr lang="en-US" sz="2400" dirty="0">
                <a:latin typeface="+mn-lt"/>
              </a:rPr>
              <a:t>-value is more than 0.05 (</a:t>
            </a:r>
            <a:r>
              <a:rPr lang="en-US" sz="2400" i="1" dirty="0">
                <a:latin typeface="+mn-lt"/>
              </a:rPr>
              <a:t>p </a:t>
            </a:r>
            <a:r>
              <a:rPr lang="en-US" sz="2400" dirty="0">
                <a:latin typeface="+mn-lt"/>
              </a:rPr>
              <a:t>&gt; 0.05, 0.200 at 5% LoS), we fail to reject null hypothesis reflecting the condition of normality.</a:t>
            </a:r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11"/>
          </p:nvPr>
        </p:nvSpPr>
        <p:spPr bwMode="auto">
          <a:xfrm>
            <a:off x="2756848" y="6481503"/>
            <a:ext cx="3261816" cy="365125"/>
          </a:xfrm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sz="1400" dirty="0">
                <a:latin typeface="+mn-lt"/>
              </a:rPr>
              <a:t>Lokesh Jasrai (2020), SAGE TEXTS</a:t>
            </a:r>
          </a:p>
        </p:txBody>
      </p:sp>
    </p:spTree>
    <p:extLst>
      <p:ext uri="{BB962C8B-B14F-4D97-AF65-F5344CB8AC3E}">
        <p14:creationId xmlns:p14="http://schemas.microsoft.com/office/powerpoint/2010/main" val="25421933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206185"/>
            <a:ext cx="9300949" cy="5334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n-US" sz="3400" b="1" dirty="0">
                <a:latin typeface="+mn-lt"/>
              </a:rPr>
              <a:t>Check the Assumption of Normality Graphically</a:t>
            </a:r>
          </a:p>
        </p:txBody>
      </p:sp>
      <p:graphicFrame>
        <p:nvGraphicFramePr>
          <p:cNvPr id="5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41438965"/>
              </p:ext>
            </p:extLst>
          </p:nvPr>
        </p:nvGraphicFramePr>
        <p:xfrm>
          <a:off x="1264693" y="1268104"/>
          <a:ext cx="6787487" cy="1707107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{5940675A-B579-460E-94D1-54222C63F5DA}</a:tableStyleId>
              </a:tblPr>
              <a:tblGrid>
                <a:gridCol w="67874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07107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dirty="0">
                          <a:effectLst/>
                        </a:rPr>
                        <a:t>Exhibit 8.3. </a:t>
                      </a:r>
                      <a:r>
                        <a:rPr lang="en-US" sz="2400" kern="1200" dirty="0">
                          <a:effectLst/>
                        </a:rPr>
                        <a:t>Use student.sav » Menu bar » </a:t>
                      </a:r>
                      <a:r>
                        <a:rPr lang="en-US" sz="2400" kern="1200" dirty="0" err="1">
                          <a:effectLst/>
                        </a:rPr>
                        <a:t>analyse</a:t>
                      </a:r>
                      <a:r>
                        <a:rPr lang="en-US" sz="2400" kern="1200" dirty="0">
                          <a:effectLst/>
                        </a:rPr>
                        <a:t> » Descriptive statistics » Explore » Select Differences and transfer in Dependent List box » Select Plots under Display box » Plots » Continue » Click </a:t>
                      </a:r>
                      <a:r>
                        <a:rPr lang="en-US" sz="2400" i="1" kern="1200" dirty="0">
                          <a:effectLst/>
                        </a:rPr>
                        <a:t>OK</a:t>
                      </a:r>
                      <a:endParaRPr lang="en-US" sz="24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3" marR="68583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5974" y="3220871"/>
            <a:ext cx="3429000" cy="25908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 bwMode="auto">
          <a:xfrm>
            <a:off x="2756848" y="6481503"/>
            <a:ext cx="3261816" cy="365125"/>
          </a:xfrm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sz="1400" dirty="0">
                <a:latin typeface="+mn-lt"/>
              </a:rPr>
              <a:t>Lokesh Jasrai (2020), SAGE TEXTS</a:t>
            </a:r>
          </a:p>
        </p:txBody>
      </p:sp>
    </p:spTree>
    <p:extLst>
      <p:ext uri="{BB962C8B-B14F-4D97-AF65-F5344CB8AC3E}">
        <p14:creationId xmlns:p14="http://schemas.microsoft.com/office/powerpoint/2010/main" val="2931207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2189399" y="4195547"/>
            <a:ext cx="5535233" cy="4222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en-US" sz="2400" dirty="0"/>
              <a:t>Fairly symmetric distribution of differences in scores and indicate the assumption of normality in data.</a:t>
            </a:r>
          </a:p>
        </p:txBody>
      </p:sp>
      <p:pic>
        <p:nvPicPr>
          <p:cNvPr id="3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4481" y="852983"/>
            <a:ext cx="319405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>
          <a:xfrm>
            <a:off x="2756848" y="6481503"/>
            <a:ext cx="3261816" cy="365125"/>
          </a:xfrm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sz="1400" dirty="0">
                <a:latin typeface="+mn-lt"/>
              </a:rPr>
              <a:t>Lokesh Jasrai (2020), SAGE TEXTS</a:t>
            </a:r>
          </a:p>
        </p:txBody>
      </p:sp>
    </p:spTree>
    <p:extLst>
      <p:ext uri="{BB962C8B-B14F-4D97-AF65-F5344CB8AC3E}">
        <p14:creationId xmlns:p14="http://schemas.microsoft.com/office/powerpoint/2010/main" val="21644527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74331" y="-27296"/>
            <a:ext cx="8082815" cy="90985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n-US" sz="3200" b="1" dirty="0">
                <a:latin typeface="+mn-lt"/>
              </a:rPr>
              <a:t>SPSS Path for Descriptive Statistics, Paired-Samples Correlation and Measure of </a:t>
            </a:r>
            <a:r>
              <a:rPr lang="en-US" sz="3200" b="1" i="1" dirty="0">
                <a:latin typeface="+mn-lt"/>
              </a:rPr>
              <a:t>t</a:t>
            </a:r>
            <a:r>
              <a:rPr lang="en-US" sz="3200" b="1" dirty="0">
                <a:latin typeface="+mn-lt"/>
              </a:rPr>
              <a:t>-Test</a:t>
            </a:r>
          </a:p>
        </p:txBody>
      </p:sp>
      <p:graphicFrame>
        <p:nvGraphicFramePr>
          <p:cNvPr id="3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40918935"/>
              </p:ext>
            </p:extLst>
          </p:nvPr>
        </p:nvGraphicFramePr>
        <p:xfrm>
          <a:off x="1314200" y="1178243"/>
          <a:ext cx="6403075" cy="2076069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{5940675A-B579-460E-94D1-54222C63F5DA}</a:tableStyleId>
              </a:tblPr>
              <a:tblGrid>
                <a:gridCol w="6403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6206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</a:rPr>
                        <a:t>Exhibit 8.4.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Use student.sav » </a:t>
                      </a:r>
                      <a:r>
                        <a:rPr lang="en-US" sz="2400" dirty="0" err="1">
                          <a:solidFill>
                            <a:schemeClr val="tx1"/>
                          </a:solidFill>
                          <a:effectLst/>
                        </a:rPr>
                        <a:t>analyse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 » Compare means » Paired-samples </a:t>
                      </a:r>
                      <a:r>
                        <a:rPr lang="en-US" sz="2400" i="1" dirty="0">
                          <a:solidFill>
                            <a:schemeClr val="tx1"/>
                          </a:solidFill>
                          <a:effectLst/>
                        </a:rPr>
                        <a:t>t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-test » Select » Score before extra tutorial and transfer to Paired Variable 1 » Select Score after extra tutorial and transfer to Paired Variable 2 » Click </a:t>
                      </a:r>
                      <a:r>
                        <a:rPr lang="en-US" sz="2400" i="1" dirty="0">
                          <a:solidFill>
                            <a:schemeClr val="tx1"/>
                          </a:solidFill>
                          <a:effectLst/>
                        </a:rPr>
                        <a:t>OK</a:t>
                      </a:r>
                      <a:endParaRPr lang="en-US" sz="2400" i="1" dirty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887" y="3577051"/>
            <a:ext cx="3695700" cy="23622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 bwMode="auto">
          <a:xfrm>
            <a:off x="2756848" y="6481503"/>
            <a:ext cx="3261816" cy="365125"/>
          </a:xfrm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sz="1400" dirty="0">
                <a:latin typeface="+mn-lt"/>
              </a:rPr>
              <a:t>Lokesh Jasrai (2020), SAGE TEXTS</a:t>
            </a:r>
          </a:p>
        </p:txBody>
      </p:sp>
    </p:spTree>
    <p:extLst>
      <p:ext uri="{BB962C8B-B14F-4D97-AF65-F5344CB8AC3E}">
        <p14:creationId xmlns:p14="http://schemas.microsoft.com/office/powerpoint/2010/main" val="33142379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86771" y="170100"/>
            <a:ext cx="8206854" cy="52517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n-US" sz="3400" b="1" dirty="0">
                <a:latin typeface="+mn-lt"/>
              </a:rPr>
              <a:t>Interpreting Outputs of Paired-Sample </a:t>
            </a:r>
            <a:r>
              <a:rPr lang="en-US" sz="3400" b="1" i="1" dirty="0">
                <a:latin typeface="+mn-lt"/>
              </a:rPr>
              <a:t>t</a:t>
            </a:r>
            <a:r>
              <a:rPr lang="en-US" sz="3400" b="1" dirty="0">
                <a:latin typeface="+mn-lt"/>
              </a:rPr>
              <a:t>-Test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762000" y="1295400"/>
            <a:ext cx="7543800" cy="66987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b="1" dirty="0"/>
              <a:t>Descriptive Statistics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1889422"/>
              </p:ext>
            </p:extLst>
          </p:nvPr>
        </p:nvGraphicFramePr>
        <p:xfrm>
          <a:off x="627797" y="3002129"/>
          <a:ext cx="7678003" cy="2806859"/>
        </p:xfrm>
        <a:graphic>
          <a:graphicData uri="http://schemas.openxmlformats.org/drawingml/2006/table">
            <a:tbl>
              <a:tblPr/>
              <a:tblGrid>
                <a:gridCol w="11374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99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7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72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107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4519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584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19050" marR="19050" marT="18981" marB="189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19050" marR="19050" marT="18981" marB="189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Mean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19050" marR="19050" marT="18981" marB="18981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19050" marR="19050" marT="18981" marB="18981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Std. Deviation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19050" marR="19050" marT="18981" marB="18981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Std. Error Mean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19050" marR="19050" marT="18981" marB="18981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1093">
                <a:tc rowSpan="2">
                  <a:txBody>
                    <a:bodyPr/>
                    <a:lstStyle/>
                    <a:p>
                      <a:pPr marL="3810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Pair 1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19050" marR="19050" marT="18981" marB="1898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8100" marR="0" lvl="0" indent="0" algn="l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  <a:p>
                      <a:pPr marL="38100" marR="0" lvl="0" indent="0" algn="l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Score before extra tutorials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19050" marR="19050" marT="18981" marB="1898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810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  <a:p>
                      <a:pPr marL="3810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51.3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19050" marR="19050" marT="18981" marB="189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810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  <a:p>
                      <a:pPr marL="3810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30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19050" marR="19050" marT="18981" marB="189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810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  <a:p>
                      <a:pPr marL="3810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11.13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19050" marR="19050" marT="18981" marB="189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810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  <a:p>
                      <a:pPr marL="3810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2.03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19050" marR="19050" marT="18981" marB="189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820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Score after extra tutorials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19050" marR="19050" marT="18981" marB="1898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54.4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19050" marR="19050" marT="18981" marB="189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30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19050" marR="19050" marT="18981" marB="189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11.38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19050" marR="19050" marT="18981" marB="189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2.07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19050" marR="19050" marT="18981" marB="189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838200" y="2008946"/>
            <a:ext cx="5856603" cy="830997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  <a:ea typeface="Times New Roman" pitchFamily="18" charset="0"/>
                <a:cs typeface="Times New Roman" pitchFamily="18" charset="0"/>
              </a:rPr>
              <a:t>Table 8.3. Paired-Sample Descriptive Statistics</a:t>
            </a:r>
            <a:endParaRPr lang="en-US" sz="2400" dirty="0">
              <a:latin typeface="+mn-lt"/>
            </a:endParaRPr>
          </a:p>
          <a:p>
            <a:pPr>
              <a:defRPr/>
            </a:pPr>
            <a:endParaRPr lang="en-US" sz="2400" dirty="0">
              <a:latin typeface="+mn-lt"/>
            </a:endParaRP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 bwMode="auto">
          <a:xfrm>
            <a:off x="2756848" y="6481503"/>
            <a:ext cx="3261816" cy="365125"/>
          </a:xfrm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sz="1400" dirty="0">
                <a:latin typeface="+mn-lt"/>
              </a:rPr>
              <a:t>Lokesh Jasrai (2020), SAGE TEXTS</a:t>
            </a:r>
          </a:p>
        </p:txBody>
      </p:sp>
    </p:spTree>
    <p:extLst>
      <p:ext uri="{BB962C8B-B14F-4D97-AF65-F5344CB8AC3E}">
        <p14:creationId xmlns:p14="http://schemas.microsoft.com/office/powerpoint/2010/main" val="31951567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/>
          </p:cNvSpPr>
          <p:nvPr/>
        </p:nvSpPr>
        <p:spPr>
          <a:xfrm>
            <a:off x="1580866" y="1172570"/>
            <a:ext cx="6812507" cy="352226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2800" b="1" dirty="0"/>
              <a:t>Paired-Sample Correlation</a:t>
            </a:r>
          </a:p>
          <a:p>
            <a:pPr marL="69850" indent="0">
              <a:buFont typeface="Wingdings 2" panose="05020102010507070707" pitchFamily="18" charset="2"/>
              <a:buNone/>
              <a:defRPr/>
            </a:pPr>
            <a:endParaRPr lang="en-US" b="1" i="1" dirty="0"/>
          </a:p>
          <a:p>
            <a:pPr marL="69850" indent="0">
              <a:buFont typeface="Wingdings 2" panose="05020102010507070707" pitchFamily="18" charset="2"/>
              <a:buNone/>
              <a:defRPr/>
            </a:pPr>
            <a:r>
              <a:rPr lang="en-US" sz="2400" dirty="0"/>
              <a:t>Null hypothesis 		H</a:t>
            </a:r>
            <a:r>
              <a:rPr lang="en-US" sz="2400" baseline="-25000" dirty="0"/>
              <a:t>0</a:t>
            </a:r>
            <a:r>
              <a:rPr lang="en-US" sz="2400" dirty="0"/>
              <a:t>: Population correlation coefficient 				(ρ) is equal to zero.</a:t>
            </a:r>
          </a:p>
          <a:p>
            <a:pPr marL="69850" indent="0">
              <a:buFont typeface="Wingdings 2" panose="05020102010507070707" pitchFamily="18" charset="2"/>
              <a:buNone/>
              <a:defRPr/>
            </a:pPr>
            <a:r>
              <a:rPr lang="en-US" sz="2400" dirty="0"/>
              <a:t> </a:t>
            </a:r>
          </a:p>
          <a:p>
            <a:pPr marL="69850" indent="0">
              <a:buFont typeface="Wingdings 2" panose="05020102010507070707" pitchFamily="18" charset="2"/>
              <a:buNone/>
              <a:defRPr/>
            </a:pPr>
            <a:r>
              <a:rPr lang="en-US" sz="2400" dirty="0"/>
              <a:t>Alternative hypothesis 	H</a:t>
            </a:r>
            <a:r>
              <a:rPr lang="en-US" sz="2400" baseline="-25000" dirty="0"/>
              <a:t>a</a:t>
            </a:r>
            <a:r>
              <a:rPr lang="en-US" sz="2400" dirty="0"/>
              <a:t>:  Population correlation coefficient 				(ρ) is not equal to zero.</a:t>
            </a:r>
          </a:p>
          <a:p>
            <a:pPr>
              <a:defRPr/>
            </a:pP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>
          <a:xfrm>
            <a:off x="2756848" y="6481503"/>
            <a:ext cx="3261816" cy="365125"/>
          </a:xfrm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sz="1400" dirty="0">
                <a:latin typeface="+mn-lt"/>
              </a:rPr>
              <a:t>Lokesh Jasrai (2020), SAGE TEXTS</a:t>
            </a:r>
          </a:p>
        </p:txBody>
      </p:sp>
    </p:spTree>
    <p:extLst>
      <p:ext uri="{BB962C8B-B14F-4D97-AF65-F5344CB8AC3E}">
        <p14:creationId xmlns:p14="http://schemas.microsoft.com/office/powerpoint/2010/main" val="35738262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185081" y="3164006"/>
            <a:ext cx="6615752" cy="2514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2400" dirty="0">
                <a:latin typeface="+mn-lt"/>
              </a:rPr>
              <a:t>A strong and positive association (</a:t>
            </a:r>
            <a:r>
              <a:rPr lang="en-US" sz="2400" i="1" dirty="0">
                <a:latin typeface="+mn-lt"/>
              </a:rPr>
              <a:t>r </a:t>
            </a:r>
            <a:r>
              <a:rPr lang="en-US" sz="2400" dirty="0">
                <a:latin typeface="+mn-lt"/>
              </a:rPr>
              <a:t>= 0.78) exists between these two scores. </a:t>
            </a:r>
            <a:br>
              <a:rPr lang="en-US" sz="2400" dirty="0">
                <a:latin typeface="+mn-lt"/>
              </a:rPr>
            </a:br>
            <a:r>
              <a:rPr lang="en-US" sz="2400" dirty="0">
                <a:latin typeface="+mn-lt"/>
              </a:rPr>
              <a:t> </a:t>
            </a:r>
            <a:br>
              <a:rPr lang="en-US" sz="2400" dirty="0">
                <a:latin typeface="+mn-lt"/>
              </a:rPr>
            </a:br>
            <a:r>
              <a:rPr lang="en-US" sz="2400" dirty="0">
                <a:latin typeface="+mn-lt"/>
              </a:rPr>
              <a:t>As </a:t>
            </a:r>
            <a:r>
              <a:rPr lang="en-US" sz="2400" i="1" dirty="0">
                <a:latin typeface="+mn-lt"/>
              </a:rPr>
              <a:t>p</a:t>
            </a:r>
            <a:r>
              <a:rPr lang="en-US" sz="2400" dirty="0">
                <a:latin typeface="+mn-lt"/>
              </a:rPr>
              <a:t>-value appears less than the </a:t>
            </a:r>
            <a:r>
              <a:rPr lang="en-US" sz="2400" dirty="0" err="1">
                <a:latin typeface="+mn-lt"/>
              </a:rPr>
              <a:t>LoS</a:t>
            </a:r>
            <a:r>
              <a:rPr lang="en-US" sz="2400" dirty="0">
                <a:latin typeface="+mn-lt"/>
              </a:rPr>
              <a:t> (</a:t>
            </a:r>
            <a:r>
              <a:rPr lang="en-US" sz="2400" i="1" dirty="0">
                <a:latin typeface="+mn-lt"/>
              </a:rPr>
              <a:t>p </a:t>
            </a:r>
            <a:r>
              <a:rPr lang="en-US" sz="2400" dirty="0">
                <a:latin typeface="+mn-lt"/>
              </a:rPr>
              <a:t>&lt; 0.05, </a:t>
            </a:r>
            <a:r>
              <a:rPr lang="en-US" sz="2400" i="1" dirty="0">
                <a:latin typeface="+mn-lt"/>
              </a:rPr>
              <a:t>p </a:t>
            </a:r>
            <a:r>
              <a:rPr lang="en-US" sz="2400" dirty="0">
                <a:latin typeface="+mn-lt"/>
              </a:rPr>
              <a:t>= 0.000),  we reject the null hypothesis and conclude that population correlation coefficient (ρ) is not equal to zero.</a:t>
            </a:r>
            <a:br>
              <a:rPr lang="en-US" sz="2400" dirty="0">
                <a:latin typeface="+mn-lt"/>
              </a:rPr>
            </a:br>
            <a:endParaRPr lang="en-US" sz="2400" dirty="0">
              <a:latin typeface="+mn-lt"/>
            </a:endParaRPr>
          </a:p>
        </p:txBody>
      </p:sp>
      <p:graphicFrame>
        <p:nvGraphicFramePr>
          <p:cNvPr id="3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86174221"/>
              </p:ext>
            </p:extLst>
          </p:nvPr>
        </p:nvGraphicFramePr>
        <p:xfrm>
          <a:off x="510654" y="1406267"/>
          <a:ext cx="7964606" cy="1189894"/>
        </p:xfrm>
        <a:graphic>
          <a:graphicData uri="http://schemas.openxmlformats.org/drawingml/2006/table">
            <a:tbl>
              <a:tblPr/>
              <a:tblGrid>
                <a:gridCol w="8268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68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19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869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20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8378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  <a:p>
                      <a:pPr marL="3810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810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  <a:p>
                      <a:pPr marL="3810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Correlation Coefficient (r)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810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  <a:p>
                      <a:pPr marL="3810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Sig.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4038">
                <a:tc>
                  <a:txBody>
                    <a:bodyPr/>
                    <a:lstStyle/>
                    <a:p>
                      <a:pPr marL="38100" marR="0" lvl="0" indent="0" algn="l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Pair 1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8100" marR="0" lvl="0" indent="0" algn="l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Score before and after extra tutorials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810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  <a:p>
                      <a:pPr marL="3810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810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  <a:p>
                      <a:pPr marL="3810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0.78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810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  <a:p>
                      <a:pPr marL="3810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0.000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988325" y="180794"/>
            <a:ext cx="7241275" cy="615553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sz="3400" b="1" dirty="0">
                <a:latin typeface="+mn-lt"/>
                <a:ea typeface="Times New Roman" pitchFamily="18" charset="0"/>
                <a:cs typeface="Times New Roman" pitchFamily="18" charset="0"/>
              </a:rPr>
              <a:t>Table 8.4. Paired-Sample Correlation</a:t>
            </a:r>
            <a:endParaRPr lang="en-US" sz="3400" b="1" dirty="0">
              <a:latin typeface="+mn-lt"/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 bwMode="auto">
          <a:xfrm>
            <a:off x="2756848" y="6481503"/>
            <a:ext cx="3261816" cy="365125"/>
          </a:xfrm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sz="1400" dirty="0">
                <a:latin typeface="+mn-lt"/>
              </a:rPr>
              <a:t>Lokesh Jasrai (2020), SAGE TEXTS</a:t>
            </a:r>
          </a:p>
        </p:txBody>
      </p:sp>
    </p:spTree>
    <p:extLst>
      <p:ext uri="{BB962C8B-B14F-4D97-AF65-F5344CB8AC3E}">
        <p14:creationId xmlns:p14="http://schemas.microsoft.com/office/powerpoint/2010/main" val="3973872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 bwMode="auto">
          <a:xfrm>
            <a:off x="2756848" y="6481503"/>
            <a:ext cx="3261816" cy="365125"/>
          </a:xfrm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sz="1400" dirty="0">
                <a:latin typeface="+mn-lt"/>
              </a:rPr>
              <a:t>Lokesh Jasrai (2020), SAGE TEXTS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2192740" y="194481"/>
            <a:ext cx="4419600" cy="6380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n-US" sz="3400" b="1" dirty="0">
                <a:latin typeface="+mn-lt"/>
              </a:rPr>
              <a:t>Learning Objectives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531961" y="1696872"/>
            <a:ext cx="5926540" cy="384411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400" dirty="0"/>
              <a:t>Explain the concept of paired-sample </a:t>
            </a:r>
            <a:r>
              <a:rPr lang="en-US" altLang="en-US" sz="2400" i="1" dirty="0"/>
              <a:t>t</a:t>
            </a:r>
            <a:r>
              <a:rPr lang="en-US" altLang="en-US" sz="2400" dirty="0"/>
              <a:t>-test</a:t>
            </a:r>
          </a:p>
          <a:p>
            <a:r>
              <a:rPr lang="en-US" altLang="en-US" sz="2400" dirty="0"/>
              <a:t>Describe the main assumptions and design considerations for the paired-sample </a:t>
            </a:r>
            <a:r>
              <a:rPr lang="en-US" altLang="en-US" sz="2400" i="1" dirty="0"/>
              <a:t>t</a:t>
            </a:r>
            <a:r>
              <a:rPr lang="en-US" altLang="en-US" sz="2400" dirty="0"/>
              <a:t>-test</a:t>
            </a:r>
          </a:p>
          <a:p>
            <a:r>
              <a:rPr lang="en-US" altLang="en-US" sz="2400" dirty="0"/>
              <a:t>Describe the statistical significance of the paired-sample </a:t>
            </a:r>
            <a:r>
              <a:rPr lang="en-US" altLang="en-US" sz="2400" i="1" dirty="0"/>
              <a:t>t</a:t>
            </a:r>
            <a:r>
              <a:rPr lang="en-US" altLang="en-US" sz="2400" dirty="0"/>
              <a:t>-test</a:t>
            </a:r>
          </a:p>
          <a:p>
            <a:r>
              <a:rPr lang="en-US" altLang="en-US" sz="2400" dirty="0"/>
              <a:t>Formulate a research problem and a design hypothesis for the paired-sample </a:t>
            </a:r>
            <a:r>
              <a:rPr lang="en-US" altLang="en-US" sz="2400" i="1" dirty="0"/>
              <a:t>t</a:t>
            </a:r>
            <a:r>
              <a:rPr lang="en-US" altLang="en-US" sz="2400" dirty="0"/>
              <a:t>-test</a:t>
            </a:r>
          </a:p>
          <a:p>
            <a:r>
              <a:rPr lang="en-US" altLang="en-US" sz="2400" dirty="0"/>
              <a:t>Describe the concept of one-tailed and two-tailed conditions</a:t>
            </a:r>
          </a:p>
          <a:p>
            <a:pPr algn="just"/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322875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831958" y="182539"/>
            <a:ext cx="2743200" cy="55444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n-US" sz="3400" b="1" dirty="0">
                <a:latin typeface="+mn-lt"/>
              </a:rPr>
              <a:t>Test Statistics 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838200" y="1105469"/>
            <a:ext cx="7772400" cy="17526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9850" indent="0">
              <a:buFont typeface="Wingdings 2" panose="05020102010507070707" pitchFamily="18" charset="2"/>
              <a:buNone/>
              <a:defRPr/>
            </a:pPr>
            <a:r>
              <a:rPr lang="en-US" sz="2400" dirty="0"/>
              <a:t>Null hypothesis 		H</a:t>
            </a:r>
            <a:r>
              <a:rPr lang="en-US" sz="2400" baseline="-25000" dirty="0"/>
              <a:t>0</a:t>
            </a:r>
            <a:r>
              <a:rPr lang="en-US" sz="2400" dirty="0"/>
              <a:t>: </a:t>
            </a:r>
            <a:r>
              <a:rPr lang="en-US" sz="2400" i="1" dirty="0"/>
              <a:t>µ</a:t>
            </a:r>
            <a:r>
              <a:rPr lang="en-US" sz="2400" baseline="-25000" dirty="0"/>
              <a:t>before</a:t>
            </a:r>
            <a:r>
              <a:rPr lang="en-US" sz="2400" dirty="0"/>
              <a:t> = </a:t>
            </a:r>
            <a:r>
              <a:rPr lang="en-US" sz="2400" i="1" dirty="0"/>
              <a:t>µ</a:t>
            </a:r>
            <a:r>
              <a:rPr lang="en-US" sz="2400" baseline="-25000" dirty="0"/>
              <a:t>after </a:t>
            </a:r>
          </a:p>
          <a:p>
            <a:pPr marL="69850" indent="0">
              <a:buFont typeface="Wingdings 2" panose="05020102010507070707" pitchFamily="18" charset="2"/>
              <a:buNone/>
              <a:defRPr/>
            </a:pPr>
            <a:r>
              <a:rPr lang="en-US" sz="2400" dirty="0"/>
              <a:t>(Mean scores before and after the tutorial are same.) </a:t>
            </a:r>
          </a:p>
          <a:p>
            <a:pPr marL="69850" indent="0">
              <a:buFont typeface="Wingdings 2" panose="05020102010507070707" pitchFamily="18" charset="2"/>
              <a:buNone/>
              <a:defRPr/>
            </a:pPr>
            <a:r>
              <a:rPr lang="en-US" sz="2400" dirty="0"/>
              <a:t>Alternative hypothesis 	H</a:t>
            </a:r>
            <a:r>
              <a:rPr lang="en-US" sz="2400" baseline="-25000" dirty="0"/>
              <a:t>a</a:t>
            </a:r>
            <a:r>
              <a:rPr lang="en-US" sz="2400" dirty="0"/>
              <a:t>:  </a:t>
            </a:r>
            <a:r>
              <a:rPr lang="en-US" sz="2400" i="1" dirty="0"/>
              <a:t>µ</a:t>
            </a:r>
            <a:r>
              <a:rPr lang="en-US" sz="2400" baseline="-25000" dirty="0"/>
              <a:t>before ≠ </a:t>
            </a:r>
            <a:r>
              <a:rPr lang="en-US" sz="2400" i="1" dirty="0"/>
              <a:t>µ</a:t>
            </a:r>
            <a:r>
              <a:rPr lang="en-US" sz="2400" baseline="-25000" dirty="0"/>
              <a:t>after</a:t>
            </a:r>
          </a:p>
          <a:p>
            <a:pPr marL="69850" indent="0">
              <a:buFont typeface="Wingdings 2" panose="05020102010507070707" pitchFamily="18" charset="2"/>
              <a:buNone/>
              <a:defRPr/>
            </a:pPr>
            <a:r>
              <a:rPr lang="en-US" sz="2400" baseline="-25000" dirty="0"/>
              <a:t> </a:t>
            </a:r>
            <a:r>
              <a:rPr lang="en-US" sz="2400" dirty="0"/>
              <a:t>(Mean scores before and after the tutorial are not same.) </a:t>
            </a:r>
            <a:r>
              <a:rPr lang="en-US" sz="2400" baseline="-25000" dirty="0"/>
              <a:t> </a:t>
            </a:r>
            <a:endParaRPr lang="en-US" sz="2400" dirty="0"/>
          </a:p>
          <a:p>
            <a:pPr>
              <a:defRPr/>
            </a:pPr>
            <a:endParaRPr lang="en-US" sz="2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9653829"/>
              </p:ext>
            </p:extLst>
          </p:nvPr>
        </p:nvGraphicFramePr>
        <p:xfrm>
          <a:off x="685800" y="3906670"/>
          <a:ext cx="8103359" cy="229235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8307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93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1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21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07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072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1245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945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0775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03295">
                <a:tc rowSpan="3"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Score of Students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/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3810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3810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Paired Differences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3810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3810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t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/>
                </a:tc>
                <a:tc rowSpan="3">
                  <a:txBody>
                    <a:bodyPr/>
                    <a:lstStyle/>
                    <a:p>
                      <a:pPr marL="3810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3810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df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/>
                </a:tc>
                <a:tc rowSpan="3">
                  <a:txBody>
                    <a:bodyPr/>
                    <a:lstStyle/>
                    <a:p>
                      <a:pPr marL="3810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3810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Sig. (2-tailed)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883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3810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3810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Mean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/>
                </a:tc>
                <a:tc rowSpan="2">
                  <a:txBody>
                    <a:bodyPr/>
                    <a:lstStyle/>
                    <a:p>
                      <a:pPr marL="3810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3810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Std. Deviation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/>
                </a:tc>
                <a:tc rowSpan="2">
                  <a:txBody>
                    <a:bodyPr/>
                    <a:lstStyle/>
                    <a:p>
                      <a:pPr marL="3810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3810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Std. Error Mean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/>
                </a:tc>
                <a:tc gridSpan="2">
                  <a:txBody>
                    <a:bodyPr/>
                    <a:lstStyle/>
                    <a:p>
                      <a:pPr marL="3810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3810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95% Confidence Interval of the Difference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3295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Lower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marL="3810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Upper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9127">
                <a:tc>
                  <a:txBody>
                    <a:bodyPr/>
                    <a:lstStyle/>
                    <a:p>
                      <a:pPr marL="3810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Pair 1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3810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Score before</a:t>
                      </a:r>
                    </a:p>
                    <a:p>
                      <a:pPr marL="3810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and after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3810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3810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−3.13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marL="3810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3810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7.36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marL="3810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3810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1.344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marL="3810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3810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−5.88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marL="3810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3810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−0.382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marL="3810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3810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−2.33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marL="3810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3810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29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marL="3810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3810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0.02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685800" y="3422966"/>
            <a:ext cx="4958089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  <a:cs typeface="Times New Roman" pitchFamily="18" charset="0"/>
              </a:rPr>
              <a:t>Table 8.5. Paired-Sample Test Statistics</a:t>
            </a:r>
            <a:endParaRPr lang="en-US" sz="2400" dirty="0">
              <a:latin typeface="+mn-lt"/>
            </a:endParaRP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 bwMode="auto">
          <a:xfrm>
            <a:off x="2756848" y="6481503"/>
            <a:ext cx="3261816" cy="365125"/>
          </a:xfrm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sz="1400" dirty="0">
                <a:latin typeface="+mn-lt"/>
              </a:rPr>
              <a:t>Lokesh Jasrai (2020), SAGE TEXTS</a:t>
            </a:r>
          </a:p>
        </p:txBody>
      </p:sp>
    </p:spTree>
    <p:extLst>
      <p:ext uri="{BB962C8B-B14F-4D97-AF65-F5344CB8AC3E}">
        <p14:creationId xmlns:p14="http://schemas.microsoft.com/office/powerpoint/2010/main" val="36990699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1518313" y="1038368"/>
            <a:ext cx="6834116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27305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4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200">
                <a:solidFill>
                  <a:schemeClr val="tx2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000">
                <a:solidFill>
                  <a:schemeClr val="tx2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>
                <a:solidFill>
                  <a:schemeClr val="tx2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9pPr>
          </a:lstStyle>
          <a:p>
            <a:pPr algn="just"/>
            <a:r>
              <a:rPr lang="en-US" altLang="en-US" dirty="0">
                <a:solidFill>
                  <a:schemeClr val="tx1"/>
                </a:solidFill>
                <a:latin typeface="+mn-lt"/>
              </a:rPr>
              <a:t>The negative value of mean difference (−3.31) indicates the improvement in score after the treatment.</a:t>
            </a:r>
          </a:p>
          <a:p>
            <a:pPr algn="just"/>
            <a:r>
              <a:rPr lang="en-US" altLang="en-US" dirty="0">
                <a:solidFill>
                  <a:schemeClr val="tx1"/>
                </a:solidFill>
                <a:latin typeface="+mn-lt"/>
              </a:rPr>
              <a:t>As this interval does not include zero, there is an evidence of mean difference in the population and supports the decision for rejecting null hypothesis. </a:t>
            </a:r>
          </a:p>
          <a:p>
            <a:pPr algn="just"/>
            <a:r>
              <a:rPr lang="en-US" altLang="en-US" dirty="0">
                <a:solidFill>
                  <a:schemeClr val="tx1"/>
                </a:solidFill>
                <a:latin typeface="+mn-lt"/>
              </a:rPr>
              <a:t>As the </a:t>
            </a:r>
            <a:r>
              <a:rPr lang="en-US" altLang="en-US" i="1" dirty="0">
                <a:solidFill>
                  <a:schemeClr val="tx1"/>
                </a:solidFill>
                <a:latin typeface="+mn-lt"/>
              </a:rPr>
              <a:t>p</a:t>
            </a:r>
            <a:r>
              <a:rPr lang="en-US" altLang="en-US" dirty="0">
                <a:solidFill>
                  <a:schemeClr val="tx1"/>
                </a:solidFill>
                <a:latin typeface="+mn-lt"/>
              </a:rPr>
              <a:t>-value associated with paired-sample </a:t>
            </a:r>
            <a:r>
              <a:rPr lang="en-US" altLang="en-US" i="1" dirty="0">
                <a:solidFill>
                  <a:schemeClr val="tx1"/>
                </a:solidFill>
                <a:latin typeface="+mn-lt"/>
              </a:rPr>
              <a:t>t-</a:t>
            </a:r>
            <a:r>
              <a:rPr lang="en-US" altLang="en-US" dirty="0">
                <a:solidFill>
                  <a:schemeClr val="tx1"/>
                </a:solidFill>
                <a:latin typeface="+mn-lt"/>
              </a:rPr>
              <a:t>test is less than (p&lt;0.05, 0.02) 5% </a:t>
            </a:r>
            <a:r>
              <a:rPr lang="en-US" altLang="en-US" dirty="0" err="1">
                <a:solidFill>
                  <a:schemeClr val="tx1"/>
                </a:solidFill>
                <a:latin typeface="+mn-lt"/>
              </a:rPr>
              <a:t>LoS</a:t>
            </a:r>
            <a:r>
              <a:rPr lang="en-US" altLang="en-US" dirty="0">
                <a:solidFill>
                  <a:schemeClr val="tx1"/>
                </a:solidFill>
                <a:latin typeface="+mn-lt"/>
              </a:rPr>
              <a:t> (α), the null hypothesis of ‘no difference’ in mean score is also rejected. </a:t>
            </a:r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11"/>
          </p:nvPr>
        </p:nvSpPr>
        <p:spPr bwMode="auto">
          <a:xfrm>
            <a:off x="2756848" y="6481503"/>
            <a:ext cx="3261816" cy="365125"/>
          </a:xfrm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sz="1400" dirty="0">
                <a:latin typeface="+mn-lt"/>
              </a:rPr>
              <a:t>Lokesh Jasrai (2020), SAGE TEXTS</a:t>
            </a:r>
          </a:p>
        </p:txBody>
      </p:sp>
    </p:spTree>
    <p:extLst>
      <p:ext uri="{BB962C8B-B14F-4D97-AF65-F5344CB8AC3E}">
        <p14:creationId xmlns:p14="http://schemas.microsoft.com/office/powerpoint/2010/main" val="1671460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533400" y="-5688"/>
            <a:ext cx="8269406" cy="97467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n-US" sz="3200" b="1" dirty="0">
                <a:latin typeface="+mn-lt"/>
              </a:rPr>
              <a:t>Sample Data and Important Formula for Paired-Sample Statistics</a:t>
            </a:r>
          </a:p>
        </p:txBody>
      </p:sp>
      <p:graphicFrame>
        <p:nvGraphicFramePr>
          <p:cNvPr id="3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19061681"/>
              </p:ext>
            </p:extLst>
          </p:nvPr>
        </p:nvGraphicFramePr>
        <p:xfrm>
          <a:off x="903028" y="1996926"/>
          <a:ext cx="7176446" cy="4266709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740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7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18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031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842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2622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Case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Scores 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Difference (D)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Square of Difference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22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Before (d</a:t>
                      </a:r>
                      <a:r>
                        <a:rPr lang="en-US" sz="1800" baseline="-25000" dirty="0">
                          <a:solidFill>
                            <a:schemeClr val="tx1"/>
                          </a:solidFill>
                          <a:effectLst/>
                        </a:rPr>
                        <a:t>1i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After (d</a:t>
                      </a:r>
                      <a:r>
                        <a:rPr lang="en-US" sz="1800" baseline="-25000" dirty="0">
                          <a:solidFill>
                            <a:schemeClr val="tx1"/>
                          </a:solidFill>
                          <a:effectLst/>
                        </a:rPr>
                        <a:t>2i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D</a:t>
                      </a:r>
                      <a:r>
                        <a:rPr lang="en-US" sz="1800" baseline="-25000" dirty="0">
                          <a:solidFill>
                            <a:schemeClr val="tx1"/>
                          </a:solidFill>
                          <a:effectLst/>
                        </a:rPr>
                        <a:t>i 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= (d</a:t>
                      </a:r>
                      <a:r>
                        <a:rPr lang="en-US" sz="1800" baseline="-25000" dirty="0">
                          <a:solidFill>
                            <a:schemeClr val="tx1"/>
                          </a:solidFill>
                          <a:effectLst/>
                        </a:rPr>
                        <a:t>1i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-d</a:t>
                      </a:r>
                      <a:r>
                        <a:rPr lang="en-US" sz="1800" baseline="-25000" dirty="0">
                          <a:solidFill>
                            <a:schemeClr val="tx1"/>
                          </a:solidFill>
                          <a:effectLst/>
                        </a:rPr>
                        <a:t>2i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D</a:t>
                      </a:r>
                      <a:r>
                        <a:rPr lang="en-US" sz="1800" baseline="-25000" dirty="0">
                          <a:solidFill>
                            <a:schemeClr val="tx1"/>
                          </a:solidFill>
                          <a:effectLst/>
                        </a:rPr>
                        <a:t>i</a:t>
                      </a:r>
                      <a:r>
                        <a:rPr lang="en-US" sz="1800" baseline="3000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311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50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55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−5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25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311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55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45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100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311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45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56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−11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121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311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56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45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11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121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311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60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67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−7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49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3114">
                <a:tc gridSpan="5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Intermittent cells from 6 to 25 are omitted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311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43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55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−12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144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311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27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56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60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−4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311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28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57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60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−3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311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29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60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65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−5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25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311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30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70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75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−5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25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400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0" marB="0" anchor="b">
                    <a:blipFill rotWithShape="1">
                      <a:blip r:embed="rId2"/>
                      <a:stretch>
                        <a:fillRect l="-172901" t="-1213636" r="-104198" b="-195455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0" marB="0">
                    <a:blipFill rotWithShape="1">
                      <a:blip r:embed="rId2"/>
                      <a:stretch>
                        <a:fillRect l="-261905" t="-1213636" b="-195455"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066801" y="1276937"/>
            <a:ext cx="4715843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  <a:ea typeface="Times New Roman" pitchFamily="18" charset="0"/>
                <a:cs typeface="Times New Roman" pitchFamily="18" charset="0"/>
              </a:rPr>
              <a:t>Table 8.6. Difference in Mean Scores</a:t>
            </a:r>
            <a:endParaRPr lang="en-US" sz="2400" dirty="0">
              <a:latin typeface="+mn-lt"/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 bwMode="auto">
          <a:xfrm>
            <a:off x="2756848" y="6481503"/>
            <a:ext cx="3261816" cy="365125"/>
          </a:xfrm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sz="1400" dirty="0">
                <a:latin typeface="+mn-lt"/>
              </a:rPr>
              <a:t>Lokesh Jasrai (2020), SAGE TEXTS</a:t>
            </a:r>
          </a:p>
        </p:txBody>
      </p:sp>
    </p:spTree>
    <p:extLst>
      <p:ext uri="{BB962C8B-B14F-4D97-AF65-F5344CB8AC3E}">
        <p14:creationId xmlns:p14="http://schemas.microsoft.com/office/powerpoint/2010/main" val="17924715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838200" y="1060495"/>
            <a:ext cx="7239000" cy="5219570"/>
          </a:xfrm>
          <a:prstGeom prst="rect">
            <a:avLst/>
          </a:prstGeom>
          <a:blipFill rotWithShape="1">
            <a:blip r:embed="rId2"/>
            <a:stretch>
              <a:fillRect l="-505" t="-350" r="-1179" b="-8879"/>
            </a:stretch>
          </a:blipFill>
        </p:spPr>
        <p:txBody>
          <a:bodyPr/>
          <a:lstStyle/>
          <a:p>
            <a:pPr eaLnBrk="1" hangingPunct="1">
              <a:defRPr/>
            </a:pPr>
            <a:r>
              <a:rPr lang="en-US" dirty="0">
                <a:noFill/>
                <a:latin typeface="Arial" charset="0"/>
              </a:rPr>
              <a:t> 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>
          <a:xfrm>
            <a:off x="2756848" y="6481503"/>
            <a:ext cx="3261816" cy="365125"/>
          </a:xfrm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sz="1400" dirty="0">
                <a:latin typeface="+mn-lt"/>
              </a:rPr>
              <a:t>Lokesh Jasrai (2020), SAGE TEXTS</a:t>
            </a:r>
          </a:p>
        </p:txBody>
      </p:sp>
    </p:spTree>
    <p:extLst>
      <p:ext uri="{BB962C8B-B14F-4D97-AF65-F5344CB8AC3E}">
        <p14:creationId xmlns:p14="http://schemas.microsoft.com/office/powerpoint/2010/main" val="37717266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199" y="228600"/>
            <a:ext cx="8072651" cy="57661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n-US" sz="3400" b="1" dirty="0">
                <a:latin typeface="+mn-lt"/>
              </a:rPr>
              <a:t>Graphical Presentation of Mean Difference</a:t>
            </a:r>
          </a:p>
        </p:txBody>
      </p:sp>
      <p:graphicFrame>
        <p:nvGraphicFramePr>
          <p:cNvPr id="4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5552549"/>
              </p:ext>
            </p:extLst>
          </p:nvPr>
        </p:nvGraphicFramePr>
        <p:xfrm>
          <a:off x="855258" y="1119602"/>
          <a:ext cx="7276532" cy="1655445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{5940675A-B579-460E-94D1-54222C63F5DA}</a:tableStyleId>
              </a:tblPr>
              <a:tblGrid>
                <a:gridCol w="72765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35075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dirty="0">
                          <a:effectLst/>
                        </a:rPr>
                        <a:t>Exhibit 8.5.</a:t>
                      </a:r>
                      <a:r>
                        <a:rPr lang="en-US" sz="2400" kern="1200" dirty="0">
                          <a:effectLst/>
                        </a:rPr>
                        <a:t> Use student.sav » Graphs » Legacy Dialogs » Select Bar » Select Simple bar » Select Summaries of separate variables » Transfer score before tutorial and score after tutorials in variable » Click </a:t>
                      </a:r>
                      <a:r>
                        <a:rPr lang="en-US" sz="2400" i="1" kern="1200" dirty="0">
                          <a:effectLst/>
                        </a:rPr>
                        <a:t>OK</a:t>
                      </a:r>
                      <a:r>
                        <a:rPr lang="en-US" sz="2400" kern="1200" dirty="0">
                          <a:effectLst/>
                        </a:rPr>
                        <a:t> </a:t>
                      </a:r>
                      <a:endParaRPr lang="en-US" sz="24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3" marR="68583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010472"/>
            <a:ext cx="2971800" cy="29718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3008885"/>
            <a:ext cx="3657600" cy="2973387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 bwMode="auto">
          <a:xfrm>
            <a:off x="2756848" y="6481503"/>
            <a:ext cx="3261816" cy="365125"/>
          </a:xfrm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sz="1400" dirty="0">
                <a:latin typeface="+mn-lt"/>
              </a:rPr>
              <a:t>Lokesh Jasrai (2020), SAGE TEXTS</a:t>
            </a:r>
          </a:p>
        </p:txBody>
      </p:sp>
    </p:spTree>
    <p:extLst>
      <p:ext uri="{BB962C8B-B14F-4D97-AF65-F5344CB8AC3E}">
        <p14:creationId xmlns:p14="http://schemas.microsoft.com/office/powerpoint/2010/main" val="28175865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059656" y="174008"/>
            <a:ext cx="7024688" cy="609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n-US" sz="3400" b="1" dirty="0">
                <a:latin typeface="+mn-lt"/>
              </a:rPr>
              <a:t>Graph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952999" y="2676099"/>
            <a:ext cx="3358487" cy="1718481"/>
          </a:xfrm>
          <a:prstGeom prst="rect">
            <a:avLst/>
          </a:prstGeom>
          <a:ln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en-US" sz="2400" dirty="0"/>
              <a:t>It can be observed that a difference occurs in the height of the two bars due to unequal mean scores. </a:t>
            </a:r>
          </a:p>
          <a:p>
            <a:pPr algn="just"/>
            <a:endParaRPr lang="en-US" altLang="en-US" sz="2400" dirty="0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17511"/>
            <a:ext cx="37338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 bwMode="auto">
          <a:xfrm>
            <a:off x="2756848" y="6481503"/>
            <a:ext cx="3261816" cy="365125"/>
          </a:xfrm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sz="1400" dirty="0">
                <a:latin typeface="+mn-lt"/>
              </a:rPr>
              <a:t>Lokesh Jasrai (2020), SAGE TEXTS</a:t>
            </a:r>
          </a:p>
        </p:txBody>
      </p:sp>
    </p:spTree>
    <p:extLst>
      <p:ext uri="{BB962C8B-B14F-4D97-AF65-F5344CB8AC3E}">
        <p14:creationId xmlns:p14="http://schemas.microsoft.com/office/powerpoint/2010/main" val="27564354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774583" y="148988"/>
            <a:ext cx="7414075" cy="60277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n-US" sz="3400" b="1" dirty="0">
                <a:latin typeface="+mn-lt"/>
              </a:rPr>
              <a:t>Paired-Sample </a:t>
            </a:r>
            <a:r>
              <a:rPr lang="en-US" sz="3400" b="1" i="1" dirty="0">
                <a:latin typeface="+mn-lt"/>
              </a:rPr>
              <a:t>t</a:t>
            </a:r>
            <a:r>
              <a:rPr lang="en-US" sz="3400" b="1" dirty="0">
                <a:latin typeface="+mn-lt"/>
              </a:rPr>
              <a:t>-Test (One-tailed)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997460" y="1148924"/>
            <a:ext cx="7300379" cy="508306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defRPr/>
            </a:pPr>
            <a:r>
              <a:rPr lang="en-US" sz="2400" dirty="0"/>
              <a:t>It is worth noting that practically, we are more concerned to examine whether </a:t>
            </a:r>
            <a:r>
              <a:rPr lang="en-US" sz="2400" i="1" dirty="0"/>
              <a:t>µ</a:t>
            </a:r>
            <a:r>
              <a:rPr lang="en-US" sz="2400" baseline="-25000" dirty="0"/>
              <a:t>1 </a:t>
            </a:r>
            <a:r>
              <a:rPr lang="en-US" sz="2400" dirty="0"/>
              <a:t>(before the experiment) is greater than </a:t>
            </a:r>
            <a:r>
              <a:rPr lang="en-US" sz="2400" i="1" dirty="0"/>
              <a:t>µ</a:t>
            </a:r>
            <a:r>
              <a:rPr lang="en-US" sz="2400" baseline="-25000" dirty="0"/>
              <a:t>2 </a:t>
            </a:r>
            <a:r>
              <a:rPr lang="en-US" sz="2400" dirty="0"/>
              <a:t>(before the experiment) or vice versa depending on the researchers’ idea about the direction of alternative hypothesis.</a:t>
            </a:r>
          </a:p>
          <a:p>
            <a:pPr marL="69850" indent="0" algn="just">
              <a:buFont typeface="Wingdings 2" panose="05020102010507070707" pitchFamily="18" charset="2"/>
              <a:buNone/>
              <a:defRPr/>
            </a:pPr>
            <a:endParaRPr lang="en-US" sz="2400" dirty="0"/>
          </a:p>
          <a:p>
            <a:pPr marL="69850" indent="0">
              <a:buFont typeface="Wingdings 2" panose="05020102010507070707" pitchFamily="18" charset="2"/>
              <a:buNone/>
              <a:defRPr/>
            </a:pPr>
            <a:r>
              <a:rPr lang="en-US" sz="2400" dirty="0"/>
              <a:t>Null hypothesis 		H</a:t>
            </a:r>
            <a:r>
              <a:rPr lang="en-US" sz="2400" baseline="-25000" dirty="0"/>
              <a:t>0</a:t>
            </a:r>
            <a:r>
              <a:rPr lang="en-US" sz="2400" dirty="0"/>
              <a:t>:  </a:t>
            </a:r>
            <a:r>
              <a:rPr lang="en-US" sz="2400" i="1" dirty="0"/>
              <a:t>µ</a:t>
            </a:r>
            <a:r>
              <a:rPr lang="en-US" sz="2400" baseline="-25000" dirty="0"/>
              <a:t>d</a:t>
            </a:r>
            <a:r>
              <a:rPr lang="en-US" sz="2400" dirty="0"/>
              <a:t> =</a:t>
            </a:r>
            <a:r>
              <a:rPr lang="en-US" sz="2400" baseline="-25000" dirty="0"/>
              <a:t>  </a:t>
            </a:r>
            <a:r>
              <a:rPr lang="en-US" sz="2400" dirty="0"/>
              <a:t>0 </a:t>
            </a:r>
            <a:r>
              <a:rPr lang="en-US" sz="2400" baseline="-25000" dirty="0"/>
              <a:t> </a:t>
            </a:r>
          </a:p>
          <a:p>
            <a:pPr marL="69850" indent="0">
              <a:buFont typeface="Wingdings 2" panose="05020102010507070707" pitchFamily="18" charset="2"/>
              <a:buNone/>
              <a:defRPr/>
            </a:pPr>
            <a:r>
              <a:rPr lang="en-US" sz="2400" dirty="0"/>
              <a:t>(The mean difference is zero; the tutorials are ineffective.) </a:t>
            </a:r>
          </a:p>
          <a:p>
            <a:pPr>
              <a:defRPr/>
            </a:pPr>
            <a:endParaRPr lang="en-US" sz="2400" dirty="0"/>
          </a:p>
          <a:p>
            <a:pPr marL="69850" indent="0" algn="ctr">
              <a:buFont typeface="Wingdings 2" panose="05020102010507070707" pitchFamily="18" charset="2"/>
              <a:buNone/>
              <a:defRPr/>
            </a:pPr>
            <a:r>
              <a:rPr lang="en-US" sz="2400" dirty="0"/>
              <a:t>Alternative hypothesis 	H</a:t>
            </a:r>
            <a:r>
              <a:rPr lang="en-US" sz="2400" baseline="-25000" dirty="0"/>
              <a:t>a </a:t>
            </a:r>
            <a:r>
              <a:rPr lang="en-US" sz="2400" dirty="0"/>
              <a:t>  </a:t>
            </a:r>
            <a:r>
              <a:rPr lang="en-US" sz="2400" i="1" dirty="0"/>
              <a:t>µ</a:t>
            </a:r>
            <a:r>
              <a:rPr lang="en-US" sz="2400" baseline="-25000" dirty="0"/>
              <a:t>d</a:t>
            </a:r>
            <a:r>
              <a:rPr lang="en-US" sz="2400" dirty="0"/>
              <a:t> &gt; 0 </a:t>
            </a:r>
            <a:r>
              <a:rPr lang="en-US" sz="2400" baseline="-25000" dirty="0"/>
              <a:t> </a:t>
            </a:r>
          </a:p>
          <a:p>
            <a:pPr marL="69850" indent="0" algn="ctr">
              <a:buFont typeface="Wingdings 2" panose="05020102010507070707" pitchFamily="18" charset="2"/>
              <a:buNone/>
              <a:defRPr/>
            </a:pPr>
            <a:r>
              <a:rPr lang="en-US" sz="2400" baseline="-25000" dirty="0"/>
              <a:t> </a:t>
            </a:r>
            <a:r>
              <a:rPr lang="en-US" sz="2400" dirty="0"/>
              <a:t>(The mean difference is positive; the tutorials are              effective.)</a:t>
            </a:r>
          </a:p>
          <a:p>
            <a:pPr marL="69850" indent="0">
              <a:buFont typeface="Wingdings 2" panose="05020102010507070707" pitchFamily="18" charset="2"/>
              <a:buNone/>
              <a:defRPr/>
            </a:pPr>
            <a:r>
              <a:rPr lang="en-US" sz="2400" dirty="0"/>
              <a:t> </a:t>
            </a:r>
          </a:p>
          <a:p>
            <a:pPr algn="just">
              <a:defRPr/>
            </a:pPr>
            <a:endParaRPr lang="en-US" sz="2400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 bwMode="auto">
          <a:xfrm>
            <a:off x="2756848" y="6481503"/>
            <a:ext cx="3261816" cy="365125"/>
          </a:xfrm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sz="1400" dirty="0">
                <a:latin typeface="+mn-lt"/>
              </a:rPr>
              <a:t>Lokesh Jasrai (2020), SAGE TEXTS</a:t>
            </a:r>
          </a:p>
        </p:txBody>
      </p:sp>
    </p:spTree>
    <p:extLst>
      <p:ext uri="{BB962C8B-B14F-4D97-AF65-F5344CB8AC3E}">
        <p14:creationId xmlns:p14="http://schemas.microsoft.com/office/powerpoint/2010/main" val="6972886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911593" y="-13648"/>
            <a:ext cx="7092214" cy="57661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n-US" sz="3200" b="1" dirty="0">
                <a:latin typeface="+mn-lt"/>
              </a:rPr>
              <a:t>Decision Rule in Paired-Sample </a:t>
            </a:r>
            <a:r>
              <a:rPr lang="en-US" sz="3200" b="1" i="1" dirty="0">
                <a:latin typeface="+mn-lt"/>
              </a:rPr>
              <a:t>t</a:t>
            </a:r>
            <a:r>
              <a:rPr lang="en-US" sz="3200" b="1" dirty="0">
                <a:latin typeface="+mn-lt"/>
              </a:rPr>
              <a:t>-Test (One-tailed)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843888" y="1460310"/>
            <a:ext cx="7391400" cy="41910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defRPr/>
            </a:pPr>
            <a:r>
              <a:rPr lang="en-US" sz="2400" dirty="0"/>
              <a:t>In one-tailed condition, the </a:t>
            </a:r>
            <a:r>
              <a:rPr lang="en-US" sz="2400" i="1" dirty="0"/>
              <a:t>p</a:t>
            </a:r>
            <a:r>
              <a:rPr lang="en-US" sz="2400" dirty="0"/>
              <a:t>-value as computed by SPSS is divided by 2 and this modified </a:t>
            </a:r>
            <a:r>
              <a:rPr lang="en-US" sz="2400" i="1" dirty="0"/>
              <a:t>p</a:t>
            </a:r>
            <a:r>
              <a:rPr lang="en-US" sz="2400" dirty="0"/>
              <a:t>-value will be used for decision-making. </a:t>
            </a:r>
          </a:p>
          <a:p>
            <a:pPr marL="69850" indent="0" algn="just">
              <a:buFont typeface="Wingdings 2" panose="05020102010507070707" pitchFamily="18" charset="2"/>
              <a:buNone/>
              <a:defRPr/>
            </a:pPr>
            <a:endParaRPr lang="en-US" sz="2400" dirty="0"/>
          </a:p>
          <a:p>
            <a:pPr algn="just">
              <a:defRPr/>
            </a:pPr>
            <a:r>
              <a:rPr lang="en-US" sz="2400" dirty="0"/>
              <a:t>With continuation of previous analysis as shown in Table 8.3c, a modified </a:t>
            </a:r>
            <a:r>
              <a:rPr lang="en-US" sz="2400" i="1" dirty="0"/>
              <a:t>p</a:t>
            </a:r>
            <a:r>
              <a:rPr lang="en-US" sz="2400" dirty="0"/>
              <a:t>-value will be used as 0.01 after dividing the two-tailed </a:t>
            </a:r>
            <a:r>
              <a:rPr lang="en-US" sz="2400" i="1" dirty="0"/>
              <a:t>p</a:t>
            </a:r>
            <a:r>
              <a:rPr lang="en-US" sz="2400" dirty="0"/>
              <a:t>-value by 2 (0.02/2 = 0.01).</a:t>
            </a:r>
          </a:p>
          <a:p>
            <a:pPr marL="69850" indent="0" algn="just">
              <a:buFont typeface="Wingdings 2" panose="05020102010507070707" pitchFamily="18" charset="2"/>
              <a:buNone/>
              <a:defRPr/>
            </a:pPr>
            <a:endParaRPr lang="en-US" sz="2400" dirty="0"/>
          </a:p>
          <a:p>
            <a:pPr algn="just">
              <a:defRPr/>
            </a:pPr>
            <a:r>
              <a:rPr lang="en-US" sz="2400" dirty="0"/>
              <a:t>In this view, as the value is less than 0.05 (α level), the null hypothesis is rejected and we conclude that mean difference is positive and tutorials are effective. </a:t>
            </a:r>
          </a:p>
          <a:p>
            <a:pPr algn="just">
              <a:defRPr/>
            </a:pPr>
            <a:endParaRPr lang="en-US" sz="2400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 bwMode="auto">
          <a:xfrm>
            <a:off x="2756848" y="6481503"/>
            <a:ext cx="3261816" cy="365125"/>
          </a:xfrm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sz="1400" dirty="0">
                <a:latin typeface="+mn-lt"/>
              </a:rPr>
              <a:t>Lokesh Jasrai (2020), SAGE TEXTS</a:t>
            </a:r>
          </a:p>
        </p:txBody>
      </p:sp>
    </p:spTree>
    <p:extLst>
      <p:ext uri="{BB962C8B-B14F-4D97-AF65-F5344CB8AC3E}">
        <p14:creationId xmlns:p14="http://schemas.microsoft.com/office/powerpoint/2010/main" val="38816278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383273" y="152400"/>
            <a:ext cx="8446827" cy="54363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n-US" sz="3400" b="1" dirty="0">
                <a:latin typeface="+mn-lt"/>
              </a:rPr>
              <a:t>Using One-Sample </a:t>
            </a:r>
            <a:r>
              <a:rPr lang="en-US" sz="3400" b="1" i="1" dirty="0">
                <a:latin typeface="+mn-lt"/>
              </a:rPr>
              <a:t>t</a:t>
            </a:r>
            <a:r>
              <a:rPr lang="en-US" sz="3400" b="1" dirty="0">
                <a:latin typeface="+mn-lt"/>
              </a:rPr>
              <a:t>-Test for Difference Scores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414711" y="1073345"/>
            <a:ext cx="5928815" cy="12192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9850" indent="0" algn="just">
              <a:buFont typeface="Wingdings 2" panose="05020102010507070707" pitchFamily="18" charset="2"/>
              <a:buNone/>
            </a:pPr>
            <a:r>
              <a:rPr lang="en-US" altLang="en-US" sz="2200" dirty="0"/>
              <a:t>We can also apply one-sample </a:t>
            </a:r>
            <a:r>
              <a:rPr lang="en-US" altLang="en-US" sz="2200" i="1" dirty="0"/>
              <a:t>t</a:t>
            </a:r>
            <a:r>
              <a:rPr lang="en-US" altLang="en-US" sz="2200" dirty="0"/>
              <a:t>-test to find out the statistical evidence for difference in scores (</a:t>
            </a:r>
            <a:r>
              <a:rPr lang="en-US" altLang="en-US" sz="2200" i="1" dirty="0"/>
              <a:t>µ</a:t>
            </a:r>
            <a:r>
              <a:rPr lang="en-US" altLang="en-US" sz="2200" baseline="-25000" dirty="0"/>
              <a:t>before </a:t>
            </a:r>
            <a:r>
              <a:rPr lang="en-US" altLang="en-US" sz="2200" dirty="0"/>
              <a:t>− </a:t>
            </a:r>
            <a:r>
              <a:rPr lang="en-US" altLang="en-US" sz="2200" i="1" dirty="0"/>
              <a:t>µ</a:t>
            </a:r>
            <a:r>
              <a:rPr lang="en-US" altLang="en-US" sz="2200" baseline="-25000" dirty="0"/>
              <a:t>after</a:t>
            </a:r>
            <a:r>
              <a:rPr lang="en-US" altLang="en-US" sz="2200" dirty="0"/>
              <a:t>). In this case, we examine whether the score difference equals to zero or not.</a:t>
            </a:r>
          </a:p>
          <a:p>
            <a:pPr marL="69850" indent="0" algn="just">
              <a:buFont typeface="Wingdings 2" panose="05020102010507070707" pitchFamily="18" charset="2"/>
              <a:buNone/>
            </a:pPr>
            <a:endParaRPr lang="en-US" altLang="en-US" sz="2200" dirty="0"/>
          </a:p>
        </p:txBody>
      </p:sp>
      <p:graphicFrame>
        <p:nvGraphicFramePr>
          <p:cNvPr id="5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62368332"/>
              </p:ext>
            </p:extLst>
          </p:nvPr>
        </p:nvGraphicFramePr>
        <p:xfrm>
          <a:off x="1308915" y="2549114"/>
          <a:ext cx="6595541" cy="1131951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{5940675A-B579-460E-94D1-54222C63F5DA}</a:tableStyleId>
              </a:tblPr>
              <a:tblGrid>
                <a:gridCol w="65955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90600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kern="1200" dirty="0">
                          <a:solidFill>
                            <a:schemeClr val="tx1"/>
                          </a:solidFill>
                          <a:effectLst/>
                        </a:rPr>
                        <a:t>Exhibit 8.6. </a:t>
                      </a:r>
                      <a:r>
                        <a:rPr lang="en-US" sz="2200" kern="1200" dirty="0">
                          <a:solidFill>
                            <a:schemeClr val="tx1"/>
                          </a:solidFill>
                          <a:effectLst/>
                        </a:rPr>
                        <a:t>Use student.sav » </a:t>
                      </a:r>
                      <a:r>
                        <a:rPr lang="en-US" sz="2200" kern="1200" dirty="0" err="1">
                          <a:solidFill>
                            <a:schemeClr val="tx1"/>
                          </a:solidFill>
                          <a:effectLst/>
                        </a:rPr>
                        <a:t>analyse</a:t>
                      </a:r>
                      <a:r>
                        <a:rPr lang="en-US" sz="2200" kern="1200" dirty="0">
                          <a:solidFill>
                            <a:schemeClr val="tx1"/>
                          </a:solidFill>
                          <a:effectLst/>
                        </a:rPr>
                        <a:t> » Compare means » One-sample </a:t>
                      </a:r>
                      <a:r>
                        <a:rPr lang="en-US" sz="2200" i="1" kern="1200" dirty="0">
                          <a:solidFill>
                            <a:schemeClr val="tx1"/>
                          </a:solidFill>
                          <a:effectLst/>
                        </a:rPr>
                        <a:t>t</a:t>
                      </a:r>
                      <a:r>
                        <a:rPr lang="en-US" sz="2200" kern="1200" dirty="0">
                          <a:solidFill>
                            <a:schemeClr val="tx1"/>
                          </a:solidFill>
                          <a:effectLst/>
                        </a:rPr>
                        <a:t>-test » Select » Difference transfer to Test Variable(s) » Type 0 as test value » Click </a:t>
                      </a:r>
                      <a:r>
                        <a:rPr lang="en-US" sz="2200" i="1" kern="1200" dirty="0">
                          <a:solidFill>
                            <a:schemeClr val="tx1"/>
                          </a:solidFill>
                          <a:effectLst/>
                        </a:rPr>
                        <a:t>OK</a:t>
                      </a:r>
                      <a:endParaRPr lang="en-US" sz="2200" i="1" dirty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3" marR="68583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7386" y="3962400"/>
            <a:ext cx="4038600" cy="22860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 bwMode="auto">
          <a:xfrm>
            <a:off x="2756848" y="6481503"/>
            <a:ext cx="3261816" cy="365125"/>
          </a:xfrm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sz="1400" dirty="0">
                <a:latin typeface="+mn-lt"/>
              </a:rPr>
              <a:t>Lokesh Jasrai (2020), SAGE TEXTS</a:t>
            </a:r>
          </a:p>
        </p:txBody>
      </p:sp>
    </p:spTree>
    <p:extLst>
      <p:ext uri="{BB962C8B-B14F-4D97-AF65-F5344CB8AC3E}">
        <p14:creationId xmlns:p14="http://schemas.microsoft.com/office/powerpoint/2010/main" val="19860322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278175" y="119252"/>
            <a:ext cx="6241576" cy="51276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n-US" sz="3400" b="1" dirty="0">
                <a:latin typeface="+mn-lt"/>
              </a:rPr>
              <a:t>One-Sample Test Statistics</a:t>
            </a:r>
          </a:p>
        </p:txBody>
      </p:sp>
      <p:graphicFrame>
        <p:nvGraphicFramePr>
          <p:cNvPr id="3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61117105"/>
              </p:ext>
            </p:extLst>
          </p:nvPr>
        </p:nvGraphicFramePr>
        <p:xfrm>
          <a:off x="919921" y="2628500"/>
          <a:ext cx="7036724" cy="2040354"/>
        </p:xfrm>
        <a:graphic>
          <a:graphicData uri="http://schemas.openxmlformats.org/drawingml/2006/table">
            <a:tbl>
              <a:tblPr/>
              <a:tblGrid>
                <a:gridCol w="11589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04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23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76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07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382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3829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71740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6">
                  <a:txBody>
                    <a:bodyPr/>
                    <a:lstStyle/>
                    <a:p>
                      <a:pPr marL="3810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I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  <a:p>
                      <a:pPr marL="3810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Test Value = 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003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3810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I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  <a:p>
                      <a:pPr marL="3810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3810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I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  <a:p>
                      <a:pPr marL="3810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df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3810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I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  <a:p>
                      <a:pPr marL="3810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Sig. (2-tailed)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3810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I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  <a:p>
                      <a:pPr marL="3810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Mean Difference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3810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I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  <a:p>
                      <a:pPr marL="3810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95% CI of the Difference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561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I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  <a:p>
                      <a:pPr marL="3810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Lower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810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I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  <a:p>
                      <a:pPr marL="3810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Upper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9186">
                <a:tc>
                  <a:txBody>
                    <a:bodyPr/>
                    <a:lstStyle/>
                    <a:p>
                      <a:pPr marL="3810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Difference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810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  <a:p>
                      <a:pPr marL="3810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−</a:t>
                      </a:r>
                      <a:r>
                        <a:rPr kumimoji="0" lang="en-I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2.33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810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I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  <a:p>
                      <a:pPr marL="3810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29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810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I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  <a:p>
                      <a:pPr marL="3810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0.027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810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  <a:p>
                      <a:pPr marL="3810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−</a:t>
                      </a:r>
                      <a:r>
                        <a:rPr kumimoji="0" lang="en-I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3.13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810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  <a:p>
                      <a:pPr marL="3810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−</a:t>
                      </a:r>
                      <a:r>
                        <a:rPr kumimoji="0" lang="en-I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5.88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810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  <a:p>
                      <a:pPr marL="3810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−0</a:t>
                      </a:r>
                      <a:r>
                        <a:rPr kumimoji="0" lang="en-I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.382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924323" y="1549549"/>
            <a:ext cx="4713855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  <a:ea typeface="Times New Roman" pitchFamily="18" charset="0"/>
                <a:cs typeface="Times New Roman" pitchFamily="18" charset="0"/>
              </a:rPr>
              <a:t>Table 8.7. One-Sample Test Statistics</a:t>
            </a:r>
            <a:endParaRPr lang="en-US" sz="2400" dirty="0">
              <a:latin typeface="+mn-lt"/>
            </a:endParaRP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 bwMode="auto">
          <a:xfrm>
            <a:off x="2756848" y="6481503"/>
            <a:ext cx="3261816" cy="365125"/>
          </a:xfrm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sz="1400" dirty="0">
                <a:latin typeface="+mn-lt"/>
              </a:rPr>
              <a:t>Lokesh Jasrai (2020), SAGE TEXTS</a:t>
            </a:r>
          </a:p>
        </p:txBody>
      </p:sp>
    </p:spTree>
    <p:extLst>
      <p:ext uri="{BB962C8B-B14F-4D97-AF65-F5344CB8AC3E}">
        <p14:creationId xmlns:p14="http://schemas.microsoft.com/office/powerpoint/2010/main" val="4090849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1804916" y="1096370"/>
            <a:ext cx="6083490" cy="425355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400" dirty="0"/>
              <a:t>Demonstrate the steps used in SPSS to execute the paired-sample t-test</a:t>
            </a:r>
          </a:p>
          <a:p>
            <a:r>
              <a:rPr lang="en-US" altLang="en-US" sz="2400" dirty="0"/>
              <a:t>Explain how to </a:t>
            </a:r>
            <a:r>
              <a:rPr lang="en-US" altLang="en-US" sz="2400" dirty="0" err="1"/>
              <a:t>analyse</a:t>
            </a:r>
            <a:r>
              <a:rPr lang="en-US" altLang="en-US" sz="2400" dirty="0"/>
              <a:t> and interpret the SPSS outputs</a:t>
            </a:r>
          </a:p>
          <a:p>
            <a:r>
              <a:rPr lang="en-US" altLang="en-US" sz="2400" dirty="0"/>
              <a:t>Describe the formulae and calculations of the paired-sample </a:t>
            </a:r>
            <a:r>
              <a:rPr lang="en-US" altLang="en-US" sz="2400" i="1" dirty="0"/>
              <a:t>t</a:t>
            </a:r>
            <a:r>
              <a:rPr lang="en-US" altLang="en-US" sz="2400" dirty="0"/>
              <a:t>-test</a:t>
            </a:r>
          </a:p>
          <a:p>
            <a:r>
              <a:rPr lang="en-US" altLang="en-US" sz="2400" dirty="0"/>
              <a:t>Report the final results of the paired-sample </a:t>
            </a:r>
            <a:r>
              <a:rPr lang="en-US" altLang="en-US" sz="2400" i="1" dirty="0"/>
              <a:t>t</a:t>
            </a:r>
            <a:r>
              <a:rPr lang="en-US" altLang="en-US" sz="2400" dirty="0"/>
              <a:t>-test</a:t>
            </a:r>
          </a:p>
          <a:p>
            <a:r>
              <a:rPr lang="en-US" altLang="en-US" sz="2400" dirty="0"/>
              <a:t>Explain how to use the one-sample </a:t>
            </a:r>
            <a:r>
              <a:rPr lang="en-US" altLang="en-US" sz="2400" i="1" dirty="0"/>
              <a:t>t</a:t>
            </a:r>
            <a:r>
              <a:rPr lang="en-US" altLang="en-US" sz="2400" dirty="0"/>
              <a:t>-test for the scores obtained in paired difference</a:t>
            </a:r>
          </a:p>
          <a:p>
            <a:pPr algn="just"/>
            <a:endParaRPr lang="en-US" altLang="en-US" sz="2400" dirty="0"/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11"/>
          </p:nvPr>
        </p:nvSpPr>
        <p:spPr bwMode="auto">
          <a:xfrm>
            <a:off x="2756848" y="6481503"/>
            <a:ext cx="3261816" cy="365125"/>
          </a:xfrm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sz="1400" dirty="0">
                <a:latin typeface="+mn-lt"/>
              </a:rPr>
              <a:t>Lokesh Jasrai (2020), SAGE TEXTS</a:t>
            </a:r>
          </a:p>
        </p:txBody>
      </p:sp>
    </p:spTree>
    <p:extLst>
      <p:ext uri="{BB962C8B-B14F-4D97-AF65-F5344CB8AC3E}">
        <p14:creationId xmlns:p14="http://schemas.microsoft.com/office/powerpoint/2010/main" val="22173093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 bwMode="auto">
          <a:xfrm>
            <a:off x="1720827" y="1023582"/>
            <a:ext cx="6290409" cy="4460543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1"/>
                </a:solidFill>
                <a:latin typeface="Century Gothic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1"/>
                </a:solidFill>
                <a:latin typeface="Century Gothic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1"/>
                </a:solidFill>
                <a:latin typeface="Century Gothic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1"/>
                </a:solidFill>
                <a:latin typeface="Century Gothic" pitchFamily="34" charset="0"/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 algn="just">
              <a:buFont typeface="Arial" pitchFamily="34" charset="0"/>
              <a:buChar char="•"/>
              <a:defRPr/>
            </a:pPr>
            <a:r>
              <a:rPr lang="en-US" sz="2400" dirty="0">
                <a:solidFill>
                  <a:schemeClr val="tx1"/>
                </a:solidFill>
                <a:latin typeface="+mn-lt"/>
              </a:rPr>
              <a:t>It is important to note that we have assigned zero as a test value on the basis of null hypothesis. </a:t>
            </a:r>
          </a:p>
          <a:p>
            <a:pPr algn="just">
              <a:defRPr/>
            </a:pPr>
            <a:endParaRPr lang="en-US" sz="2400" dirty="0">
              <a:solidFill>
                <a:schemeClr val="tx1"/>
              </a:solidFill>
              <a:latin typeface="+mn-lt"/>
            </a:endParaRPr>
          </a:p>
          <a:p>
            <a:pPr marL="342900" indent="-342900" algn="just">
              <a:buFont typeface="Arial" pitchFamily="34" charset="0"/>
              <a:buChar char="•"/>
              <a:defRPr/>
            </a:pPr>
            <a:r>
              <a:rPr lang="en-US" sz="2400" dirty="0">
                <a:solidFill>
                  <a:schemeClr val="tx1"/>
                </a:solidFill>
                <a:latin typeface="+mn-lt"/>
              </a:rPr>
              <a:t>The smaller </a:t>
            </a:r>
            <a:r>
              <a:rPr lang="en-US" sz="2400" i="1" dirty="0">
                <a:solidFill>
                  <a:schemeClr val="tx1"/>
                </a:solidFill>
                <a:latin typeface="+mn-lt"/>
              </a:rPr>
              <a:t>p</a:t>
            </a:r>
            <a:r>
              <a:rPr lang="en-US" sz="2400" dirty="0">
                <a:solidFill>
                  <a:schemeClr val="tx1"/>
                </a:solidFill>
                <a:latin typeface="+mn-lt"/>
              </a:rPr>
              <a:t>-value (</a:t>
            </a:r>
            <a:r>
              <a:rPr lang="en-US" sz="2400" i="1" dirty="0">
                <a:solidFill>
                  <a:schemeClr val="tx1"/>
                </a:solidFill>
                <a:latin typeface="+mn-lt"/>
              </a:rPr>
              <a:t>p </a:t>
            </a:r>
            <a:r>
              <a:rPr lang="en-US" sz="2400" dirty="0">
                <a:solidFill>
                  <a:schemeClr val="tx1"/>
                </a:solidFill>
                <a:latin typeface="+mn-lt"/>
              </a:rPr>
              <a:t>&lt; 0.05, 0.027) as computed by SPSS at 5 per cent LoS leads to reject the null hypothesis of ‘zero mean difference’. </a:t>
            </a:r>
          </a:p>
          <a:p>
            <a:pPr algn="just">
              <a:defRPr/>
            </a:pPr>
            <a:endParaRPr lang="en-US" sz="2400" dirty="0">
              <a:solidFill>
                <a:schemeClr val="tx1"/>
              </a:solidFill>
              <a:latin typeface="+mn-lt"/>
            </a:endParaRPr>
          </a:p>
          <a:p>
            <a:pPr marL="342900" indent="-342900" algn="just">
              <a:buFont typeface="Arial" pitchFamily="34" charset="0"/>
              <a:buChar char="•"/>
              <a:defRPr/>
            </a:pPr>
            <a:r>
              <a:rPr lang="en-US" sz="2400" dirty="0">
                <a:solidFill>
                  <a:schemeClr val="tx1"/>
                </a:solidFill>
                <a:latin typeface="+mn-lt"/>
              </a:rPr>
              <a:t>Thus, there is enough evidence to conclude that the mean difference of scores before and after tutorials are different from zero.</a:t>
            </a: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 bwMode="auto">
          <a:xfrm>
            <a:off x="2756848" y="6481503"/>
            <a:ext cx="3261816" cy="365125"/>
          </a:xfrm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sz="1400" dirty="0">
                <a:latin typeface="+mn-lt"/>
              </a:rPr>
              <a:t>Lokesh Jasrai (2020), SAGE TEXTS</a:t>
            </a:r>
          </a:p>
        </p:txBody>
      </p:sp>
    </p:spTree>
    <p:extLst>
      <p:ext uri="{BB962C8B-B14F-4D97-AF65-F5344CB8AC3E}">
        <p14:creationId xmlns:p14="http://schemas.microsoft.com/office/powerpoint/2010/main" val="10596076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773371" y="0"/>
            <a:ext cx="7696200" cy="8734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n-GB" sz="3200" b="1" dirty="0">
                <a:latin typeface="+mn-lt"/>
              </a:rPr>
              <a:t>Reporting the Final Results of Paired-Sample </a:t>
            </a:r>
            <a:r>
              <a:rPr lang="en-GB" sz="3200" b="1" i="1" dirty="0">
                <a:latin typeface="+mn-lt"/>
              </a:rPr>
              <a:t>t</a:t>
            </a:r>
            <a:r>
              <a:rPr lang="en-GB" sz="3200" b="1" dirty="0">
                <a:latin typeface="+mn-lt"/>
              </a:rPr>
              <a:t>-Test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773371" y="1411406"/>
            <a:ext cx="7696200" cy="41910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defRPr/>
            </a:pPr>
            <a:r>
              <a:rPr lang="en-GB" sz="2400" dirty="0"/>
              <a:t>As the </a:t>
            </a:r>
            <a:r>
              <a:rPr lang="en-GB" sz="2400" i="1" dirty="0"/>
              <a:t>p</a:t>
            </a:r>
            <a:r>
              <a:rPr lang="en-GB" sz="2400" dirty="0"/>
              <a:t>-values associated with one-sample KS test (KS Z = 0.100,  </a:t>
            </a:r>
            <a:r>
              <a:rPr lang="en-GB" sz="2400" i="1" dirty="0"/>
              <a:t>p</a:t>
            </a:r>
            <a:r>
              <a:rPr lang="en-GB" sz="2400" dirty="0"/>
              <a:t> &gt; 0.05, 0.200) is more than 5 per cent </a:t>
            </a:r>
            <a:r>
              <a:rPr lang="en-GB" sz="2400" dirty="0" err="1"/>
              <a:t>LoS</a:t>
            </a:r>
            <a:r>
              <a:rPr lang="en-GB" sz="2400" dirty="0"/>
              <a:t>, we fail to reject the null hypothesis of normal distributed population.</a:t>
            </a:r>
          </a:p>
          <a:p>
            <a:pPr marL="69850" indent="0" algn="just">
              <a:buFont typeface="Wingdings 2" panose="05020102010507070707" pitchFamily="18" charset="2"/>
              <a:buNone/>
              <a:defRPr/>
            </a:pPr>
            <a:endParaRPr lang="en-GB" sz="2400" dirty="0"/>
          </a:p>
          <a:p>
            <a:pPr algn="just">
              <a:defRPr/>
            </a:pPr>
            <a:r>
              <a:rPr lang="en-GB" sz="2400" dirty="0"/>
              <a:t>The correlation is also significant due to lower </a:t>
            </a:r>
            <a:r>
              <a:rPr lang="en-GB" sz="2400" i="1" dirty="0"/>
              <a:t>p</a:t>
            </a:r>
            <a:r>
              <a:rPr lang="en-GB" sz="2400" dirty="0"/>
              <a:t>-value at 5 per cent </a:t>
            </a:r>
            <a:r>
              <a:rPr lang="en-GB" sz="2400" dirty="0" err="1"/>
              <a:t>LoS</a:t>
            </a:r>
            <a:r>
              <a:rPr lang="en-GB" sz="2400" dirty="0"/>
              <a:t> (ρ = 0.78, </a:t>
            </a:r>
            <a:r>
              <a:rPr lang="en-GB" sz="2400" i="1" dirty="0"/>
              <a:t>p</a:t>
            </a:r>
            <a:r>
              <a:rPr lang="en-GB" sz="2400" dirty="0"/>
              <a:t> &lt; 0.05, 0.000).</a:t>
            </a:r>
          </a:p>
          <a:p>
            <a:pPr marL="69850" indent="0" algn="just">
              <a:buFont typeface="Wingdings 2" panose="05020102010507070707" pitchFamily="18" charset="2"/>
              <a:buNone/>
              <a:defRPr/>
            </a:pPr>
            <a:endParaRPr lang="en-GB" sz="2400" dirty="0"/>
          </a:p>
          <a:p>
            <a:pPr algn="just">
              <a:defRPr/>
            </a:pPr>
            <a:r>
              <a:rPr lang="en-GB" sz="2400" dirty="0"/>
              <a:t>As the </a:t>
            </a:r>
            <a:r>
              <a:rPr lang="en-GB" sz="2400" i="1" dirty="0"/>
              <a:t>p</a:t>
            </a:r>
            <a:r>
              <a:rPr lang="en-GB" sz="2400" dirty="0"/>
              <a:t>-value associated with </a:t>
            </a:r>
            <a:r>
              <a:rPr lang="en-GB" sz="2400" i="1" dirty="0"/>
              <a:t>t</a:t>
            </a:r>
            <a:r>
              <a:rPr lang="en-GB" sz="2400" dirty="0"/>
              <a:t>-test statistics [</a:t>
            </a:r>
            <a:r>
              <a:rPr lang="en-GB" sz="2400" i="1" dirty="0"/>
              <a:t>t</a:t>
            </a:r>
            <a:r>
              <a:rPr lang="en-GB" sz="2400" baseline="-25000" dirty="0"/>
              <a:t> </a:t>
            </a:r>
            <a:r>
              <a:rPr lang="en-GB" sz="2400" dirty="0"/>
              <a:t>(29) = −2.33, </a:t>
            </a:r>
            <a:r>
              <a:rPr lang="en-GB" sz="2400" i="1" dirty="0"/>
              <a:t>p</a:t>
            </a:r>
            <a:r>
              <a:rPr lang="en-GB" sz="2400" dirty="0"/>
              <a:t> &lt; 0.05, 0.02)] is less than the criterion value (5% </a:t>
            </a:r>
            <a:r>
              <a:rPr lang="en-GB" sz="2400" dirty="0" err="1"/>
              <a:t>LoS</a:t>
            </a:r>
            <a:r>
              <a:rPr lang="en-GB" sz="2400" dirty="0"/>
              <a:t>), we reject the null hypothesis of equal means before and after the treatment (</a:t>
            </a:r>
            <a:r>
              <a:rPr lang="en-GB" sz="2400" i="1" dirty="0"/>
              <a:t>µ</a:t>
            </a:r>
            <a:r>
              <a:rPr lang="en-GB" sz="2400" baseline="-25000" dirty="0"/>
              <a:t>before</a:t>
            </a:r>
            <a:r>
              <a:rPr lang="en-GB" sz="2400" dirty="0"/>
              <a:t>=</a:t>
            </a:r>
            <a:r>
              <a:rPr lang="en-GB" sz="2400" baseline="-25000" dirty="0"/>
              <a:t> </a:t>
            </a:r>
            <a:r>
              <a:rPr lang="en-GB" sz="2400" i="1" dirty="0"/>
              <a:t>µ</a:t>
            </a:r>
            <a:r>
              <a:rPr lang="en-GB" sz="2400" baseline="-25000" dirty="0"/>
              <a:t>after</a:t>
            </a:r>
            <a:r>
              <a:rPr lang="en-GB" sz="2400" dirty="0"/>
              <a:t>). </a:t>
            </a:r>
          </a:p>
          <a:p>
            <a:pPr algn="just">
              <a:defRPr/>
            </a:pPr>
            <a:endParaRPr lang="en-GB" sz="2400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 bwMode="auto">
          <a:xfrm>
            <a:off x="2756848" y="6481503"/>
            <a:ext cx="3261816" cy="365125"/>
          </a:xfrm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sz="1400" dirty="0">
                <a:latin typeface="+mn-lt"/>
              </a:rPr>
              <a:t>Lokesh Jasrai (2020), SAGE TEXTS</a:t>
            </a:r>
          </a:p>
        </p:txBody>
      </p:sp>
    </p:spTree>
    <p:extLst>
      <p:ext uri="{BB962C8B-B14F-4D97-AF65-F5344CB8AC3E}">
        <p14:creationId xmlns:p14="http://schemas.microsoft.com/office/powerpoint/2010/main" val="42026492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>
          <a:xfrm>
            <a:off x="790846" y="63307"/>
            <a:ext cx="7886700" cy="1325563"/>
          </a:xfrm>
        </p:spPr>
        <p:txBody>
          <a:bodyPr/>
          <a:lstStyle/>
          <a:p>
            <a:pPr algn="ctr"/>
            <a:r>
              <a:rPr lang="en-US" sz="3600" b="1" dirty="0">
                <a:latin typeface="+mn-lt"/>
              </a:rPr>
              <a:t>Key Terms 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0791886"/>
              </p:ext>
            </p:extLst>
          </p:nvPr>
        </p:nvGraphicFramePr>
        <p:xfrm>
          <a:off x="990598" y="2362200"/>
          <a:ext cx="7487196" cy="292608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5803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06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7952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95% confidence interval of mean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Correlation coefficient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Differences of Paired Data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Matched pair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Mean difference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One-Sample t-test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 </a:t>
                      </a:r>
                      <a:endParaRPr lang="en-US" sz="24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4" marR="6858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Paired Sample Correlation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Paired Sample Statistics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Paired sample t-test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Simple bar chart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Two tailed and One-tailed condition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Variability between Paired Data</a:t>
                      </a:r>
                      <a:endParaRPr lang="en-US" sz="24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4" marR="68584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779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D2E3337-3A5C-4E02-80C7-B5E826F8E214}" type="slidenum">
              <a:rPr lang="en-US" smtClean="0">
                <a:solidFill>
                  <a:srgbClr val="FEFEFE"/>
                </a:solidFill>
              </a:rPr>
              <a:pPr eaLnBrk="1" hangingPunct="1"/>
              <a:t>32</a:t>
            </a:fld>
            <a:endParaRPr lang="en-US">
              <a:solidFill>
                <a:srgbClr val="FEFEFE"/>
              </a:solidFill>
            </a:endParaRPr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 bwMode="auto">
          <a:xfrm>
            <a:off x="2756848" y="6457703"/>
            <a:ext cx="3261816" cy="365125"/>
          </a:xfrm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sz="1400" dirty="0">
                <a:latin typeface="+mn-lt"/>
              </a:rPr>
              <a:t>Lokesh Jasrai (2020), SAGE TEXTS</a:t>
            </a:r>
          </a:p>
        </p:txBody>
      </p:sp>
    </p:spTree>
    <p:extLst>
      <p:ext uri="{BB962C8B-B14F-4D97-AF65-F5344CB8AC3E}">
        <p14:creationId xmlns:p14="http://schemas.microsoft.com/office/powerpoint/2010/main" val="561201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338617" y="228600"/>
            <a:ext cx="6276833" cy="4572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n-US" sz="3400" b="1" dirty="0">
                <a:latin typeface="+mn-lt"/>
              </a:rPr>
              <a:t>Introduction 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 bwMode="auto">
          <a:xfrm>
            <a:off x="2756848" y="6481503"/>
            <a:ext cx="3261816" cy="365125"/>
          </a:xfrm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sz="1400" dirty="0">
                <a:latin typeface="+mn-lt"/>
              </a:rPr>
              <a:t>Lokesh Jasrai (2020), SAGE TEXTS</a:t>
            </a:r>
          </a:p>
        </p:txBody>
      </p:sp>
      <p:pic>
        <p:nvPicPr>
          <p:cNvPr id="7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6960" y="4500154"/>
            <a:ext cx="3562350" cy="1657350"/>
          </a:xfrm>
          <a:prstGeom prst="rect">
            <a:avLst/>
          </a:prstGeom>
          <a:noFill/>
          <a:ln w="6350">
            <a:solidFill>
              <a:schemeClr val="accent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8BEE8B8-3125-4397-997F-0A709D2218BA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33400" y="762000"/>
            <a:ext cx="7467600" cy="5562600"/>
          </a:xfrm>
          <a:prstGeom prst="rect">
            <a:avLst/>
          </a:prstGeom>
          <a:blipFill rotWithShape="1">
            <a:blip r:embed="rId3"/>
            <a:stretch>
              <a:fillRect t="-109" r="-489"/>
            </a:stretch>
          </a:blipFill>
          <a:ln>
            <a:solidFill>
              <a:schemeClr val="accent1"/>
            </a:solidFill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/>
              <a:t>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533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533399" y="180263"/>
            <a:ext cx="7614313" cy="59481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n-GB" sz="3400" b="1" dirty="0">
                <a:latin typeface="+mn-lt"/>
              </a:rPr>
              <a:t>Assumptions for Paired-Sample </a:t>
            </a:r>
            <a:r>
              <a:rPr lang="en-GB" sz="3400" b="1" i="1" dirty="0">
                <a:latin typeface="+mn-lt"/>
              </a:rPr>
              <a:t>t</a:t>
            </a:r>
            <a:r>
              <a:rPr lang="en-GB" sz="3400" b="1" dirty="0">
                <a:latin typeface="+mn-lt"/>
              </a:rPr>
              <a:t>-Test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223749" y="1683223"/>
            <a:ext cx="6569122" cy="395330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GB" altLang="en-US" sz="2400" b="1" dirty="0"/>
              <a:t>Designing experiment: </a:t>
            </a:r>
            <a:r>
              <a:rPr lang="en-GB" altLang="en-US" sz="2400" dirty="0"/>
              <a:t>Consideration of pairs and respective measurement are the important criteria to design experiment in paired-sample </a:t>
            </a:r>
            <a:r>
              <a:rPr lang="en-GB" altLang="en-US" sz="2400" i="1" dirty="0"/>
              <a:t>t</a:t>
            </a:r>
            <a:r>
              <a:rPr lang="en-GB" altLang="en-US" sz="2400" dirty="0"/>
              <a:t>-test.  A single group consists of cases or subjects and the measurement before and after the treatment could be applied to generate the results. </a:t>
            </a:r>
          </a:p>
          <a:p>
            <a:pPr algn="just"/>
            <a:r>
              <a:rPr lang="en-GB" altLang="en-US" sz="2400" b="1" dirty="0"/>
              <a:t>Variability between paired data:</a:t>
            </a:r>
            <a:r>
              <a:rPr lang="en-GB" altLang="en-US" sz="2400" dirty="0"/>
              <a:t> A paired-sample </a:t>
            </a:r>
            <a:r>
              <a:rPr lang="en-GB" altLang="en-US" sz="2400" i="1" dirty="0"/>
              <a:t>t</a:t>
            </a:r>
            <a:r>
              <a:rPr lang="en-GB" altLang="en-US" sz="2400" dirty="0"/>
              <a:t>-test is appropriate with the observations of distinct and large variability between the experiment groups.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>
          <a:xfrm>
            <a:off x="2756848" y="6481503"/>
            <a:ext cx="3261816" cy="365125"/>
          </a:xfrm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sz="1400" dirty="0">
                <a:latin typeface="+mn-lt"/>
              </a:rPr>
              <a:t>Lokesh Jasrai (2020), SAGE TEXTS</a:t>
            </a:r>
          </a:p>
        </p:txBody>
      </p:sp>
    </p:spTree>
    <p:extLst>
      <p:ext uri="{BB962C8B-B14F-4D97-AF65-F5344CB8AC3E}">
        <p14:creationId xmlns:p14="http://schemas.microsoft.com/office/powerpoint/2010/main" val="3606975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1524000" y="1355677"/>
            <a:ext cx="6446293" cy="346198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GB" altLang="en-US" sz="2400" b="1" dirty="0"/>
              <a:t>Differences of paired data: </a:t>
            </a:r>
            <a:r>
              <a:rPr lang="en-GB" altLang="en-US" sz="2400" dirty="0"/>
              <a:t>The data used in paired-sample </a:t>
            </a:r>
            <a:r>
              <a:rPr lang="en-GB" altLang="en-US" sz="2400" i="1" dirty="0"/>
              <a:t>t</a:t>
            </a:r>
            <a:r>
              <a:rPr lang="en-GB" altLang="en-US" sz="2400" dirty="0"/>
              <a:t>-test is actually the differences between the paired samples that are measured at ratio or interval scale.</a:t>
            </a:r>
          </a:p>
          <a:p>
            <a:pPr algn="just"/>
            <a:r>
              <a:rPr lang="en-GB" altLang="en-US" sz="2400" b="1" dirty="0"/>
              <a:t>Normality of differences: </a:t>
            </a:r>
            <a:r>
              <a:rPr lang="en-GB" altLang="en-US" sz="2400" dirty="0"/>
              <a:t>The basic assumption affecting the validity of results is the normal distribution of difference scores of the target pairs that represent a random sample of the population of the differences.</a:t>
            </a:r>
          </a:p>
          <a:p>
            <a:pPr algn="just"/>
            <a:endParaRPr lang="en-GB" altLang="en-US" sz="2400" dirty="0"/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11"/>
          </p:nvPr>
        </p:nvSpPr>
        <p:spPr bwMode="auto">
          <a:xfrm>
            <a:off x="2756848" y="6481503"/>
            <a:ext cx="3261816" cy="365125"/>
          </a:xfrm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sz="1400" dirty="0">
                <a:latin typeface="+mn-lt"/>
              </a:rPr>
              <a:t>Lokesh Jasrai (2020), SAGE TEXTS</a:t>
            </a:r>
          </a:p>
        </p:txBody>
      </p:sp>
    </p:spTree>
    <p:extLst>
      <p:ext uri="{BB962C8B-B14F-4D97-AF65-F5344CB8AC3E}">
        <p14:creationId xmlns:p14="http://schemas.microsoft.com/office/powerpoint/2010/main" val="250206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414431" y="235424"/>
            <a:ext cx="6282519" cy="54249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n-US" sz="3400" b="1" dirty="0">
                <a:latin typeface="+mn-lt"/>
              </a:rPr>
              <a:t>Summary of Assumptions </a:t>
            </a:r>
          </a:p>
        </p:txBody>
      </p:sp>
      <p:graphicFrame>
        <p:nvGraphicFramePr>
          <p:cNvPr id="3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4625272"/>
              </p:ext>
            </p:extLst>
          </p:nvPr>
        </p:nvGraphicFramePr>
        <p:xfrm>
          <a:off x="338531" y="2202265"/>
          <a:ext cx="8434317" cy="396240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8114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114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114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137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</a:rPr>
                        <a:t>Assumptions </a:t>
                      </a:r>
                      <a:endParaRPr lang="en-US" sz="2000" b="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6117" marR="66117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</a:rPr>
                        <a:t>Examine Approach </a:t>
                      </a:r>
                      <a:endParaRPr lang="en-US" sz="2000" b="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6117" marR="66117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</a:rPr>
                        <a:t>Measures/Tests </a:t>
                      </a:r>
                      <a:endParaRPr lang="en-US" sz="2000" b="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6117" marR="66117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0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Pair or matched sample </a:t>
                      </a:r>
                      <a:endParaRPr lang="en-US" sz="20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6117" marR="6611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Methodological  </a:t>
                      </a:r>
                      <a:endParaRPr lang="en-US" sz="20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6117" marR="66117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US" sz="20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6117" marR="66117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274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Variability between paired data</a:t>
                      </a:r>
                      <a:endParaRPr lang="en-US" sz="20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6117" marR="6611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Numerical method</a:t>
                      </a:r>
                      <a:endParaRPr lang="en-US" sz="20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6117" marR="6611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Paired-sample correlation coefficient </a:t>
                      </a:r>
                      <a:endParaRPr lang="en-US" sz="20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6117" marR="66117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04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Differences of paired data</a:t>
                      </a:r>
                      <a:endParaRPr lang="en-US" sz="20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6117" marR="6611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Methodological (Interval or ratio scale of measurement)</a:t>
                      </a:r>
                      <a:endParaRPr lang="en-US" sz="20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6117" marR="66117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US" sz="20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6117" marR="66117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4120">
                <a:tc rowSpan="3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Normality of differences</a:t>
                      </a:r>
                      <a:endParaRPr lang="en-US" sz="20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6117" marR="6611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Graphical method</a:t>
                      </a:r>
                      <a:endParaRPr lang="en-US" sz="20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6117" marR="6611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Histogram, Box and whisker plot</a:t>
                      </a:r>
                      <a:endParaRPr lang="en-US" sz="20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6117" marR="66117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137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Numerical method</a:t>
                      </a:r>
                      <a:endParaRPr lang="en-US" sz="20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6117" marR="6611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Skewness and kurtosis </a:t>
                      </a:r>
                      <a:endParaRPr lang="en-US" sz="20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6117" marR="66117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274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KS one sample and Shapiro–Wilk</a:t>
                      </a:r>
                      <a:endParaRPr lang="en-US" sz="20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6117" marR="66117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895066" y="1448097"/>
            <a:ext cx="6119496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  <a:ea typeface="Times New Roman" pitchFamily="18" charset="0"/>
                <a:cs typeface="Times New Roman" pitchFamily="18" charset="0"/>
              </a:rPr>
              <a:t>Table 8.1. Assumptions for Paired-sample </a:t>
            </a:r>
            <a:r>
              <a:rPr lang="en-US" sz="2400" i="1" dirty="0">
                <a:latin typeface="+mn-lt"/>
                <a:ea typeface="Times New Roman" pitchFamily="18" charset="0"/>
                <a:cs typeface="Times New Roman" pitchFamily="18" charset="0"/>
              </a:rPr>
              <a:t>t-T</a:t>
            </a:r>
            <a:r>
              <a:rPr lang="en-US" sz="2400" dirty="0">
                <a:latin typeface="+mn-lt"/>
                <a:ea typeface="Times New Roman" pitchFamily="18" charset="0"/>
                <a:cs typeface="Times New Roman" pitchFamily="18" charset="0"/>
              </a:rPr>
              <a:t>est</a:t>
            </a:r>
            <a:endParaRPr lang="en-US" sz="2400" dirty="0">
              <a:latin typeface="+mn-lt"/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 bwMode="auto">
          <a:xfrm>
            <a:off x="2756848" y="6481503"/>
            <a:ext cx="3261816" cy="365125"/>
          </a:xfrm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sz="1400" dirty="0">
                <a:latin typeface="+mn-lt"/>
              </a:rPr>
              <a:t>Lokesh Jasrai (2020), SAGE TEXTS</a:t>
            </a:r>
          </a:p>
        </p:txBody>
      </p:sp>
    </p:spTree>
    <p:extLst>
      <p:ext uri="{BB962C8B-B14F-4D97-AF65-F5344CB8AC3E}">
        <p14:creationId xmlns:p14="http://schemas.microsoft.com/office/powerpoint/2010/main" val="3310064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1196453" y="1394346"/>
            <a:ext cx="7101385" cy="473349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2400" b="1" dirty="0"/>
              <a:t>Hypothesis for two-tailed condition: </a:t>
            </a:r>
            <a:r>
              <a:rPr lang="en-US" sz="2400" dirty="0"/>
              <a:t>The two-tailed test is used to investigate the difference in mean score either in lower or upper tail of the normal distribution. </a:t>
            </a:r>
          </a:p>
          <a:p>
            <a:pPr marL="69850" indent="0">
              <a:buFont typeface="Wingdings 2" panose="05020102010507070707" pitchFamily="18" charset="2"/>
              <a:buNone/>
              <a:defRPr/>
            </a:pPr>
            <a:r>
              <a:rPr lang="en-US" sz="2400" dirty="0"/>
              <a:t>	Null hypothesis 		H</a:t>
            </a:r>
            <a:r>
              <a:rPr lang="en-US" sz="2400" baseline="-25000" dirty="0"/>
              <a:t>0</a:t>
            </a:r>
            <a:r>
              <a:rPr lang="en-US" sz="2400" dirty="0"/>
              <a:t>: </a:t>
            </a:r>
            <a:r>
              <a:rPr lang="en-US" sz="2400" i="1" dirty="0"/>
              <a:t>µ</a:t>
            </a:r>
            <a:r>
              <a:rPr lang="en-US" sz="2400" baseline="-25000" dirty="0"/>
              <a:t>before</a:t>
            </a:r>
            <a:r>
              <a:rPr lang="en-US" sz="2400" dirty="0"/>
              <a:t>=</a:t>
            </a:r>
            <a:r>
              <a:rPr lang="en-US" sz="2400" baseline="-25000" dirty="0"/>
              <a:t> </a:t>
            </a:r>
            <a:r>
              <a:rPr lang="en-US" sz="2400" i="1" dirty="0"/>
              <a:t>µ</a:t>
            </a:r>
            <a:r>
              <a:rPr lang="en-US" sz="2400" baseline="-25000" dirty="0"/>
              <a:t>after	</a:t>
            </a:r>
            <a:endParaRPr lang="en-US" sz="2400" dirty="0"/>
          </a:p>
          <a:p>
            <a:pPr marL="69850" indent="0">
              <a:buFont typeface="Wingdings 2" panose="05020102010507070707" pitchFamily="18" charset="2"/>
              <a:buNone/>
              <a:defRPr/>
            </a:pPr>
            <a:r>
              <a:rPr lang="en-US" sz="2400" dirty="0"/>
              <a:t>	(Mean scores before and after the treatment are same.) </a:t>
            </a:r>
          </a:p>
          <a:p>
            <a:pPr marL="69850" indent="0">
              <a:buFont typeface="Wingdings 2" panose="05020102010507070707" pitchFamily="18" charset="2"/>
              <a:buNone/>
              <a:defRPr/>
            </a:pPr>
            <a:r>
              <a:rPr lang="en-US" sz="2400" dirty="0"/>
              <a:t> 	Alternative hypothesis 	H</a:t>
            </a:r>
            <a:r>
              <a:rPr lang="en-US" sz="2400" baseline="-25000" dirty="0"/>
              <a:t>a</a:t>
            </a:r>
            <a:r>
              <a:rPr lang="en-US" sz="2400" dirty="0"/>
              <a:t>:  </a:t>
            </a:r>
            <a:r>
              <a:rPr lang="en-US" sz="2400" i="1" dirty="0"/>
              <a:t>µ</a:t>
            </a:r>
            <a:r>
              <a:rPr lang="en-US" sz="2400" baseline="-25000" dirty="0"/>
              <a:t>before</a:t>
            </a:r>
            <a:r>
              <a:rPr lang="en-US" sz="2400" dirty="0"/>
              <a:t> ≠</a:t>
            </a:r>
            <a:r>
              <a:rPr lang="en-US" sz="2400" baseline="-25000" dirty="0"/>
              <a:t> </a:t>
            </a:r>
            <a:r>
              <a:rPr lang="en-US" sz="2400" i="1" dirty="0"/>
              <a:t>µ</a:t>
            </a:r>
            <a:r>
              <a:rPr lang="en-US" sz="2400" baseline="-25000" dirty="0"/>
              <a:t>after  	</a:t>
            </a:r>
            <a:endParaRPr lang="en-US" sz="2400" dirty="0"/>
          </a:p>
          <a:p>
            <a:pPr marL="69850" indent="0">
              <a:buFont typeface="Wingdings 2" panose="05020102010507070707" pitchFamily="18" charset="2"/>
              <a:buNone/>
              <a:defRPr/>
            </a:pPr>
            <a:r>
              <a:rPr lang="en-US" sz="2400" dirty="0"/>
              <a:t>	(Mean scores before and after the treatment are not same.)</a:t>
            </a:r>
          </a:p>
          <a:p>
            <a:pPr>
              <a:defRPr/>
            </a:pPr>
            <a:endParaRPr lang="en-US" sz="2400" dirty="0"/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1153234" y="141029"/>
            <a:ext cx="6631675" cy="632347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1"/>
                </a:solidFill>
                <a:latin typeface="Century Gothic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1"/>
                </a:solidFill>
                <a:latin typeface="Century Gothic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1"/>
                </a:solidFill>
                <a:latin typeface="Century Gothic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1"/>
                </a:solidFill>
                <a:latin typeface="Century Gothic" pitchFamily="34" charset="0"/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defRPr/>
            </a:pPr>
            <a:r>
              <a:rPr lang="en-US" sz="3400" b="1" dirty="0">
                <a:solidFill>
                  <a:schemeClr val="tx1"/>
                </a:solidFill>
                <a:latin typeface="+mn-lt"/>
              </a:rPr>
              <a:t>Framing Hypotheses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 bwMode="auto">
          <a:xfrm>
            <a:off x="2756848" y="6481503"/>
            <a:ext cx="3261816" cy="365125"/>
          </a:xfrm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sz="1400" dirty="0">
                <a:latin typeface="+mn-lt"/>
              </a:rPr>
              <a:t>Lokesh Jasrai (2020), SAGE TEXTS</a:t>
            </a:r>
          </a:p>
        </p:txBody>
      </p:sp>
    </p:spTree>
    <p:extLst>
      <p:ext uri="{BB962C8B-B14F-4D97-AF65-F5344CB8AC3E}">
        <p14:creationId xmlns:p14="http://schemas.microsoft.com/office/powerpoint/2010/main" val="24797379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1605887" y="739254"/>
            <a:ext cx="6487236" cy="53340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2400" dirty="0"/>
              <a:t>  </a:t>
            </a:r>
            <a:r>
              <a:rPr lang="en-US" sz="2400" b="1" dirty="0"/>
              <a:t>Hypothesis for one-tailed condition: </a:t>
            </a:r>
            <a:r>
              <a:rPr lang="en-US" sz="2400" dirty="0"/>
              <a:t>When we are interested in detecting the difference of mean scores in a particular direction of interest (either increase or decrease). </a:t>
            </a:r>
          </a:p>
          <a:p>
            <a:pPr marL="69850" indent="0">
              <a:buFont typeface="Wingdings 2" panose="05020102010507070707" pitchFamily="18" charset="2"/>
              <a:buNone/>
              <a:defRPr/>
            </a:pPr>
            <a:r>
              <a:rPr lang="en-US" sz="2400" dirty="0"/>
              <a:t>	Null hypothesis 		H</a:t>
            </a:r>
            <a:r>
              <a:rPr lang="en-US" sz="2400" baseline="-25000" dirty="0"/>
              <a:t>0</a:t>
            </a:r>
            <a:r>
              <a:rPr lang="en-US" sz="2400" dirty="0"/>
              <a:t>: </a:t>
            </a:r>
            <a:r>
              <a:rPr lang="en-US" sz="2400" i="1" dirty="0"/>
              <a:t>µ</a:t>
            </a:r>
            <a:r>
              <a:rPr lang="en-US" sz="2400" baseline="-25000" dirty="0"/>
              <a:t>before </a:t>
            </a:r>
            <a:r>
              <a:rPr lang="en-US" sz="2400" dirty="0"/>
              <a:t>= </a:t>
            </a:r>
            <a:r>
              <a:rPr lang="en-US" sz="2400" i="1" dirty="0"/>
              <a:t>µ</a:t>
            </a:r>
            <a:r>
              <a:rPr lang="en-US" sz="2400" baseline="-25000" dirty="0"/>
              <a:t>after	</a:t>
            </a:r>
            <a:endParaRPr lang="en-US" sz="2400" dirty="0"/>
          </a:p>
          <a:p>
            <a:pPr marL="69850" indent="0">
              <a:buFont typeface="Wingdings 2" panose="05020102010507070707" pitchFamily="18" charset="2"/>
              <a:buNone/>
              <a:defRPr/>
            </a:pPr>
            <a:r>
              <a:rPr lang="en-US" sz="2400" dirty="0"/>
              <a:t>	(Mean scores before and after the treatment are same.) </a:t>
            </a:r>
          </a:p>
          <a:p>
            <a:pPr marL="69850" indent="0">
              <a:buFont typeface="Wingdings 2" panose="05020102010507070707" pitchFamily="18" charset="2"/>
              <a:buNone/>
              <a:defRPr/>
            </a:pPr>
            <a:r>
              <a:rPr lang="en-US" sz="2400" dirty="0"/>
              <a:t> 	Alternative hypothesis 	H</a:t>
            </a:r>
            <a:r>
              <a:rPr lang="en-US" sz="2400" baseline="-25000" dirty="0"/>
              <a:t>a</a:t>
            </a:r>
            <a:r>
              <a:rPr lang="en-US" sz="2400" dirty="0"/>
              <a:t>: </a:t>
            </a:r>
            <a:r>
              <a:rPr lang="en-US" sz="2400" i="1" dirty="0"/>
              <a:t>µ</a:t>
            </a:r>
            <a:r>
              <a:rPr lang="en-US" sz="2400" baseline="-25000" dirty="0"/>
              <a:t>before</a:t>
            </a:r>
            <a:r>
              <a:rPr lang="en-US" sz="2400" dirty="0"/>
              <a:t> &gt; </a:t>
            </a:r>
            <a:r>
              <a:rPr lang="en-US" sz="2400" i="1" dirty="0"/>
              <a:t>µ</a:t>
            </a:r>
            <a:r>
              <a:rPr lang="en-US" sz="2400" baseline="-25000" dirty="0"/>
              <a:t>after	</a:t>
            </a:r>
            <a:endParaRPr lang="en-US" sz="2400" dirty="0"/>
          </a:p>
          <a:p>
            <a:pPr marL="69850" indent="0">
              <a:buFont typeface="Wingdings 2" panose="05020102010507070707" pitchFamily="18" charset="2"/>
              <a:buNone/>
              <a:defRPr/>
            </a:pPr>
            <a:r>
              <a:rPr lang="en-US" sz="2400" dirty="0"/>
              <a:t>	(Mean score before the treatment is greater than after.) </a:t>
            </a:r>
          </a:p>
          <a:p>
            <a:pPr marL="69850" indent="0">
              <a:buFont typeface="Wingdings 2" panose="05020102010507070707" pitchFamily="18" charset="2"/>
              <a:buNone/>
              <a:defRPr/>
            </a:pPr>
            <a:r>
              <a:rPr lang="en-US" sz="2400" dirty="0"/>
              <a:t> 	</a:t>
            </a:r>
            <a:r>
              <a:rPr lang="en-US" sz="2400" i="1" dirty="0"/>
              <a:t>				</a:t>
            </a:r>
            <a:r>
              <a:rPr lang="en-US" sz="2400" dirty="0"/>
              <a:t>H</a:t>
            </a:r>
            <a:r>
              <a:rPr lang="en-US" sz="2400" baseline="-25000" dirty="0"/>
              <a:t>a</a:t>
            </a:r>
            <a:r>
              <a:rPr lang="en-US" sz="2400" dirty="0"/>
              <a:t>: </a:t>
            </a:r>
            <a:r>
              <a:rPr lang="en-US" sz="2400" i="1" dirty="0"/>
              <a:t>µ</a:t>
            </a:r>
            <a:r>
              <a:rPr lang="en-US" sz="2400" baseline="-25000" dirty="0"/>
              <a:t>before</a:t>
            </a:r>
            <a:r>
              <a:rPr lang="en-US" sz="2400" dirty="0"/>
              <a:t> &lt; </a:t>
            </a:r>
            <a:r>
              <a:rPr lang="en-US" sz="2400" i="1" dirty="0"/>
              <a:t>µ</a:t>
            </a:r>
            <a:r>
              <a:rPr lang="en-US" sz="2400" baseline="-25000" dirty="0"/>
              <a:t>after	</a:t>
            </a:r>
            <a:endParaRPr lang="en-US" sz="2400" dirty="0"/>
          </a:p>
          <a:p>
            <a:pPr marL="69850" indent="0">
              <a:buFont typeface="Wingdings 2" panose="05020102010507070707" pitchFamily="18" charset="2"/>
              <a:buNone/>
              <a:defRPr/>
            </a:pPr>
            <a:r>
              <a:rPr lang="en-US" sz="2400" dirty="0"/>
              <a:t>	(Mean score before the treatment is lower than after.)</a:t>
            </a:r>
          </a:p>
          <a:p>
            <a:pPr>
              <a:defRPr/>
            </a:pPr>
            <a:endParaRPr lang="en-US" sz="2400" dirty="0"/>
          </a:p>
          <a:p>
            <a:pPr>
              <a:defRPr/>
            </a:pPr>
            <a:endParaRPr lang="en-US" sz="2400" dirty="0"/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11"/>
          </p:nvPr>
        </p:nvSpPr>
        <p:spPr bwMode="auto">
          <a:xfrm>
            <a:off x="2756848" y="6481503"/>
            <a:ext cx="3261816" cy="365125"/>
          </a:xfrm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sz="1400" dirty="0">
                <a:latin typeface="+mn-lt"/>
              </a:rPr>
              <a:t>Lokesh Jasrai (2020), SAGE TEXTS</a:t>
            </a:r>
          </a:p>
        </p:txBody>
      </p:sp>
    </p:spTree>
    <p:extLst>
      <p:ext uri="{BB962C8B-B14F-4D97-AF65-F5344CB8AC3E}">
        <p14:creationId xmlns:p14="http://schemas.microsoft.com/office/powerpoint/2010/main" val="329686422"/>
      </p:ext>
    </p:extLst>
  </p:cSld>
  <p:clrMapOvr>
    <a:masterClrMapping/>
  </p:clrMapOvr>
</p:sld>
</file>

<file path=ppt/theme/theme1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328</TotalTime>
  <Words>2175</Words>
  <Application>Microsoft Office PowerPoint</Application>
  <PresentationFormat>On-screen Show (4:3)</PresentationFormat>
  <Paragraphs>372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Arial</vt:lpstr>
      <vt:lpstr>Calibri</vt:lpstr>
      <vt:lpstr>Calibri Light</vt:lpstr>
      <vt:lpstr>Wingdings 2</vt:lpstr>
      <vt:lpstr>2_Custom Design</vt:lpstr>
      <vt:lpstr>Custom Design</vt:lpstr>
      <vt:lpstr>1_Custom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Key Terms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Shruti Gupta</cp:lastModifiedBy>
  <cp:revision>119</cp:revision>
  <dcterms:created xsi:type="dcterms:W3CDTF">2016-03-11T09:55:25Z</dcterms:created>
  <dcterms:modified xsi:type="dcterms:W3CDTF">2020-12-08T10:18:17Z</dcterms:modified>
</cp:coreProperties>
</file>