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709" r:id="rId3"/>
  </p:sldMasterIdLst>
  <p:notesMasterIdLst>
    <p:notesMasterId r:id="rId27"/>
  </p:notesMasterIdLst>
  <p:handoutMasterIdLst>
    <p:handoutMasterId r:id="rId28"/>
  </p:handoutMasterIdLst>
  <p:sldIdLst>
    <p:sldId id="259" r:id="rId4"/>
    <p:sldId id="260" r:id="rId5"/>
    <p:sldId id="261" r:id="rId6"/>
    <p:sldId id="262" r:id="rId7"/>
    <p:sldId id="266" r:id="rId8"/>
    <p:sldId id="267" r:id="rId9"/>
    <p:sldId id="268" r:id="rId10"/>
    <p:sldId id="265" r:id="rId11"/>
    <p:sldId id="264" r:id="rId12"/>
    <p:sldId id="271" r:id="rId13"/>
    <p:sldId id="272" r:id="rId14"/>
    <p:sldId id="273" r:id="rId15"/>
    <p:sldId id="270" r:id="rId16"/>
    <p:sldId id="269" r:id="rId17"/>
    <p:sldId id="276" r:id="rId18"/>
    <p:sldId id="275" r:id="rId19"/>
    <p:sldId id="274" r:id="rId20"/>
    <p:sldId id="278" r:id="rId21"/>
    <p:sldId id="281" r:id="rId22"/>
    <p:sldId id="277" r:id="rId23"/>
    <p:sldId id="280" r:id="rId24"/>
    <p:sldId id="279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Mathur" userId="d4b421e2-2f78-4dc1-886e-5f1c5f4170d8" providerId="ADAL" clId="{C5BF768F-3591-094D-8F17-2A52D1EEEC96}"/>
    <pc:docChg chg="modSld">
      <pc:chgData name="Kanika Mathur" userId="d4b421e2-2f78-4dc1-886e-5f1c5f4170d8" providerId="ADAL" clId="{C5BF768F-3591-094D-8F17-2A52D1EEEC96}" dt="2020-04-01T13:24:33.381" v="5"/>
      <pc:docMkLst>
        <pc:docMk/>
      </pc:docMkLst>
      <pc:sldChg chg="setBg">
        <pc:chgData name="Kanika Mathur" userId="d4b421e2-2f78-4dc1-886e-5f1c5f4170d8" providerId="ADAL" clId="{C5BF768F-3591-094D-8F17-2A52D1EEEC96}" dt="2020-04-01T13:24:28.559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5BF768F-3591-094D-8F17-2A52D1EEEC96}" dt="2020-04-01T13:24:33.381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5BF768F-3591-094D-8F17-2A52D1EEEC96}" dt="2020-04-01T13:24:24.074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FEA5C985-96BF-E74E-B1D7-D349DCE25A47}"/>
    <pc:docChg chg="modSld">
      <pc:chgData name="Kanika Mathur" userId="d4b421e2-2f78-4dc1-886e-5f1c5f4170d8" providerId="ADAL" clId="{FEA5C985-96BF-E74E-B1D7-D349DCE25A47}" dt="2020-04-01T13:00:28.035" v="5"/>
      <pc:docMkLst>
        <pc:docMk/>
      </pc:docMkLst>
      <pc:sldChg chg="setBg">
        <pc:chgData name="Kanika Mathur" userId="d4b421e2-2f78-4dc1-886e-5f1c5f4170d8" providerId="ADAL" clId="{FEA5C985-96BF-E74E-B1D7-D349DCE25A47}" dt="2020-04-01T12:59:48.320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FEA5C985-96BF-E74E-B1D7-D349DCE25A47}" dt="2020-04-01T13:00:28.035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FEA5C985-96BF-E74E-B1D7-D349DCE25A47}" dt="2020-04-01T12:59:37.379" v="1"/>
        <pc:sldMkLst>
          <pc:docMk/>
          <pc:sldMk cId="164949591" sldId="259"/>
        </pc:sldMkLst>
      </pc:sldChg>
    </pc:docChg>
  </pc:docChgLst>
  <pc:docChgLst>
    <pc:chgData name="Shruti Gupta" userId="efc20510-ac0f-4b78-ab9b-febf1b22575a" providerId="ADAL" clId="{C7F509AA-E933-4B0A-9EB5-F57B1173667A}"/>
    <pc:docChg chg="custSel modSld">
      <pc:chgData name="Shruti Gupta" userId="efc20510-ac0f-4b78-ab9b-febf1b22575a" providerId="ADAL" clId="{C7F509AA-E933-4B0A-9EB5-F57B1173667A}" dt="2020-08-14T11:59:53.827" v="113" actId="313"/>
      <pc:docMkLst>
        <pc:docMk/>
      </pc:docMkLst>
      <pc:sldChg chg="modSp mod">
        <pc:chgData name="Shruti Gupta" userId="efc20510-ac0f-4b78-ab9b-febf1b22575a" providerId="ADAL" clId="{C7F509AA-E933-4B0A-9EB5-F57B1173667A}" dt="2020-08-04T07:33:09.318" v="69" actId="20577"/>
        <pc:sldMkLst>
          <pc:docMk/>
          <pc:sldMk cId="4113022280" sldId="265"/>
        </pc:sldMkLst>
        <pc:spChg chg="mod">
          <ac:chgData name="Shruti Gupta" userId="efc20510-ac0f-4b78-ab9b-febf1b22575a" providerId="ADAL" clId="{C7F509AA-E933-4B0A-9EB5-F57B1173667A}" dt="2020-08-04T07:33:09.318" v="69" actId="20577"/>
          <ac:spMkLst>
            <pc:docMk/>
            <pc:sldMk cId="4113022280" sldId="265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C7F509AA-E933-4B0A-9EB5-F57B1173667A}" dt="2020-08-04T07:18:42.382" v="0" actId="20577"/>
        <pc:sldMkLst>
          <pc:docMk/>
          <pc:sldMk cId="2200746963" sldId="266"/>
        </pc:sldMkLst>
        <pc:spChg chg="mod">
          <ac:chgData name="Shruti Gupta" userId="efc20510-ac0f-4b78-ab9b-febf1b22575a" providerId="ADAL" clId="{C7F509AA-E933-4B0A-9EB5-F57B1173667A}" dt="2020-08-04T07:18:42.382" v="0" actId="20577"/>
          <ac:spMkLst>
            <pc:docMk/>
            <pc:sldMk cId="2200746963" sldId="266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C7F509AA-E933-4B0A-9EB5-F57B1173667A}" dt="2020-08-04T07:32:18.859" v="35" actId="14100"/>
        <pc:sldMkLst>
          <pc:docMk/>
          <pc:sldMk cId="2247262985" sldId="268"/>
        </pc:sldMkLst>
        <pc:spChg chg="mod">
          <ac:chgData name="Shruti Gupta" userId="efc20510-ac0f-4b78-ab9b-febf1b22575a" providerId="ADAL" clId="{C7F509AA-E933-4B0A-9EB5-F57B1173667A}" dt="2020-08-04T07:32:18.859" v="35" actId="14100"/>
          <ac:spMkLst>
            <pc:docMk/>
            <pc:sldMk cId="2247262985" sldId="268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C7F509AA-E933-4B0A-9EB5-F57B1173667A}" dt="2020-08-14T11:59:53.827" v="113" actId="313"/>
        <pc:sldMkLst>
          <pc:docMk/>
          <pc:sldMk cId="4038763949" sldId="269"/>
        </pc:sldMkLst>
        <pc:spChg chg="mod">
          <ac:chgData name="Shruti Gupta" userId="efc20510-ac0f-4b78-ab9b-febf1b22575a" providerId="ADAL" clId="{C7F509AA-E933-4B0A-9EB5-F57B1173667A}" dt="2020-08-04T07:39:02.225" v="109" actId="20577"/>
          <ac:spMkLst>
            <pc:docMk/>
            <pc:sldMk cId="4038763949" sldId="269"/>
            <ac:spMk id="2" creationId="{00000000-0000-0000-0000-000000000000}"/>
          </ac:spMkLst>
        </pc:spChg>
        <pc:graphicFrameChg chg="modGraphic">
          <ac:chgData name="Shruti Gupta" userId="efc20510-ac0f-4b78-ab9b-febf1b22575a" providerId="ADAL" clId="{C7F509AA-E933-4B0A-9EB5-F57B1173667A}" dt="2020-08-14T11:59:53.827" v="113" actId="313"/>
          <ac:graphicFrameMkLst>
            <pc:docMk/>
            <pc:sldMk cId="4038763949" sldId="269"/>
            <ac:graphicFrameMk id="4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C7F509AA-E933-4B0A-9EB5-F57B1173667A}" dt="2020-08-14T11:59:52.372" v="111" actId="313"/>
        <pc:sldMkLst>
          <pc:docMk/>
          <pc:sldMk cId="87014588" sldId="271"/>
        </pc:sldMkLst>
        <pc:graphicFrameChg chg="modGraphic">
          <ac:chgData name="Shruti Gupta" userId="efc20510-ac0f-4b78-ab9b-febf1b22575a" providerId="ADAL" clId="{C7F509AA-E933-4B0A-9EB5-F57B1173667A}" dt="2020-08-14T11:59:52.372" v="111" actId="313"/>
          <ac:graphicFrameMkLst>
            <pc:docMk/>
            <pc:sldMk cId="87014588" sldId="271"/>
            <ac:graphicFrameMk id="5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C7F509AA-E933-4B0A-9EB5-F57B1173667A}" dt="2020-08-14T11:59:53.163" v="112" actId="313"/>
        <pc:sldMkLst>
          <pc:docMk/>
          <pc:sldMk cId="3805578437" sldId="273"/>
        </pc:sldMkLst>
        <pc:graphicFrameChg chg="modGraphic">
          <ac:chgData name="Shruti Gupta" userId="efc20510-ac0f-4b78-ab9b-febf1b22575a" providerId="ADAL" clId="{C7F509AA-E933-4B0A-9EB5-F57B1173667A}" dt="2020-08-14T11:59:53.163" v="112" actId="313"/>
          <ac:graphicFrameMkLst>
            <pc:docMk/>
            <pc:sldMk cId="3805578437" sldId="273"/>
            <ac:graphicFrameMk id="4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C7F509AA-E933-4B0A-9EB5-F57B1173667A}" dt="2020-08-05T09:43:52.631" v="110" actId="2710"/>
        <pc:sldMkLst>
          <pc:docMk/>
          <pc:sldMk cId="3774470079" sldId="274"/>
        </pc:sldMkLst>
        <pc:graphicFrameChg chg="modGraphic">
          <ac:chgData name="Shruti Gupta" userId="efc20510-ac0f-4b78-ab9b-febf1b22575a" providerId="ADAL" clId="{C7F509AA-E933-4B0A-9EB5-F57B1173667A}" dt="2020-08-05T09:43:52.631" v="110" actId="2710"/>
          <ac:graphicFrameMkLst>
            <pc:docMk/>
            <pc:sldMk cId="3774470079" sldId="274"/>
            <ac:graphicFrameMk id="3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C7F509AA-E933-4B0A-9EB5-F57B1173667A}" dt="2020-08-04T07:34:44.811" v="82" actId="20577"/>
        <pc:sldMkLst>
          <pc:docMk/>
          <pc:sldMk cId="1794523554" sldId="275"/>
        </pc:sldMkLst>
        <pc:spChg chg="mod">
          <ac:chgData name="Shruti Gupta" userId="efc20510-ac0f-4b78-ab9b-febf1b22575a" providerId="ADAL" clId="{C7F509AA-E933-4B0A-9EB5-F57B1173667A}" dt="2020-08-04T07:34:44.811" v="82" actId="20577"/>
          <ac:spMkLst>
            <pc:docMk/>
            <pc:sldMk cId="1794523554" sldId="275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C7F509AA-E933-4B0A-9EB5-F57B1173667A}" dt="2020-08-04T07:37:46.092" v="105" actId="20577"/>
        <pc:sldMkLst>
          <pc:docMk/>
          <pc:sldMk cId="696187414" sldId="277"/>
        </pc:sldMkLst>
        <pc:spChg chg="mod">
          <ac:chgData name="Shruti Gupta" userId="efc20510-ac0f-4b78-ab9b-febf1b22575a" providerId="ADAL" clId="{C7F509AA-E933-4B0A-9EB5-F57B1173667A}" dt="2020-08-04T07:37:46.092" v="105" actId="20577"/>
          <ac:spMkLst>
            <pc:docMk/>
            <pc:sldMk cId="696187414" sldId="277"/>
            <ac:spMk id="3" creationId="{00000000-0000-0000-0000-000000000000}"/>
          </ac:spMkLst>
        </pc:spChg>
      </pc:sldChg>
      <pc:sldChg chg="modSp mod">
        <pc:chgData name="Shruti Gupta" userId="efc20510-ac0f-4b78-ab9b-febf1b22575a" providerId="ADAL" clId="{C7F509AA-E933-4B0A-9EB5-F57B1173667A}" dt="2020-08-04T07:38:39.236" v="108" actId="20577"/>
        <pc:sldMkLst>
          <pc:docMk/>
          <pc:sldMk cId="3946698501" sldId="279"/>
        </pc:sldMkLst>
        <pc:spChg chg="mod">
          <ac:chgData name="Shruti Gupta" userId="efc20510-ac0f-4b78-ab9b-febf1b22575a" providerId="ADAL" clId="{C7F509AA-E933-4B0A-9EB5-F57B1173667A}" dt="2020-08-04T07:38:39.236" v="108" actId="20577"/>
          <ac:spMkLst>
            <pc:docMk/>
            <pc:sldMk cId="3946698501" sldId="279"/>
            <ac:spMk id="3" creationId="{00000000-0000-0000-0000-000000000000}"/>
          </ac:spMkLst>
        </pc:spChg>
      </pc:sldChg>
    </pc:docChg>
  </pc:docChgLst>
  <pc:docChgLst>
    <pc:chgData name="Kanika Mathur" userId="d4b421e2-2f78-4dc1-886e-5f1c5f4170d8" providerId="ADAL" clId="{2066AAC0-1AC7-C64E-8BB3-D22541843B54}"/>
    <pc:docChg chg="modSld">
      <pc:chgData name="Kanika Mathur" userId="d4b421e2-2f78-4dc1-886e-5f1c5f4170d8" providerId="ADAL" clId="{2066AAC0-1AC7-C64E-8BB3-D22541843B54}" dt="2020-04-01T13:40:33.262" v="5"/>
      <pc:docMkLst>
        <pc:docMk/>
      </pc:docMkLst>
      <pc:sldChg chg="setBg">
        <pc:chgData name="Kanika Mathur" userId="d4b421e2-2f78-4dc1-886e-5f1c5f4170d8" providerId="ADAL" clId="{2066AAC0-1AC7-C64E-8BB3-D22541843B54}" dt="2020-04-01T13:40:28.386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2066AAC0-1AC7-C64E-8BB3-D22541843B54}" dt="2020-04-01T13:40:33.262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2066AAC0-1AC7-C64E-8BB3-D22541843B54}" dt="2020-04-01T13:40:23.051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C84C1976-AED1-8F43-8B9E-BD4862D042CA}"/>
    <pc:docChg chg="modSld modMainMaster">
      <pc:chgData name="Kanika Mathur" userId="d4b421e2-2f78-4dc1-886e-5f1c5f4170d8" providerId="ADAL" clId="{C84C1976-AED1-8F43-8B9E-BD4862D042CA}" dt="2020-04-01T14:01:08.056" v="9"/>
      <pc:docMkLst>
        <pc:docMk/>
      </pc:docMkLst>
      <pc:sldChg chg="setBg">
        <pc:chgData name="Kanika Mathur" userId="d4b421e2-2f78-4dc1-886e-5f1c5f4170d8" providerId="ADAL" clId="{C84C1976-AED1-8F43-8B9E-BD4862D042CA}" dt="2020-04-01T14:01:05.383" v="8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84C1976-AED1-8F43-8B9E-BD4862D042CA}" dt="2020-04-01T14:01:08.056" v="9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84C1976-AED1-8F43-8B9E-BD4862D042CA}" dt="2020-04-01T14:00:26.280" v="1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C84C1976-AED1-8F43-8B9E-BD4862D042CA}" dt="2020-04-01T14:00:41.823" v="3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C84C1976-AED1-8F43-8B9E-BD4862D042CA}" dt="2020-04-01T14:00:46.991" v="5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C84C1976-AED1-8F43-8B9E-BD4862D042CA}" dt="2020-04-01T14:00:52.320" v="7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54B59F0C-F807-434B-992E-1402969F20AA}"/>
    <pc:docChg chg="modMainMaster">
      <pc:chgData name="Kanika Mathur" userId="d4b421e2-2f78-4dc1-886e-5f1c5f4170d8" providerId="ADAL" clId="{54B59F0C-F807-434B-992E-1402969F20AA}" dt="2020-06-05T09:02:34.359" v="5"/>
      <pc:docMkLst>
        <pc:docMk/>
      </pc:docMkLst>
      <pc:sldMasterChg chg="setBg">
        <pc:chgData name="Kanika Mathur" userId="d4b421e2-2f78-4dc1-886e-5f1c5f4170d8" providerId="ADAL" clId="{54B59F0C-F807-434B-992E-1402969F20AA}" dt="2020-06-05T09:02:22.318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54B59F0C-F807-434B-992E-1402969F20AA}" dt="2020-06-05T09:02:28.493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54B59F0C-F807-434B-992E-1402969F20AA}" dt="2020-06-05T09:02:34.359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A0953153-7851-1C43-B5DB-DD679E96005A}"/>
    <pc:docChg chg="modMainMaster">
      <pc:chgData name="Kanika Mathur" userId="d4b421e2-2f78-4dc1-886e-5f1c5f4170d8" providerId="ADAL" clId="{A0953153-7851-1C43-B5DB-DD679E96005A}" dt="2020-06-05T08:31:17.790" v="5"/>
      <pc:docMkLst>
        <pc:docMk/>
      </pc:docMkLst>
      <pc:sldMasterChg chg="setBg">
        <pc:chgData name="Kanika Mathur" userId="d4b421e2-2f78-4dc1-886e-5f1c5f4170d8" providerId="ADAL" clId="{A0953153-7851-1C43-B5DB-DD679E96005A}" dt="2020-06-05T08:31:02.557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A0953153-7851-1C43-B5DB-DD679E96005A}" dt="2020-06-05T08:31:10.246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A0953153-7851-1C43-B5DB-DD679E96005A}" dt="2020-06-05T08:31:17.790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E0B99FBB-89C9-CB4B-8566-F06F894F32BB}"/>
    <pc:docChg chg="modSld modMainMaster">
      <pc:chgData name="Kanika Mathur" userId="d4b421e2-2f78-4dc1-886e-5f1c5f4170d8" providerId="ADAL" clId="{E0B99FBB-89C9-CB4B-8566-F06F894F32BB}" dt="2020-06-05T04:22:26.089" v="6"/>
      <pc:docMkLst>
        <pc:docMk/>
      </pc:docMkLst>
      <pc:sldChg chg="setBg">
        <pc:chgData name="Kanika Mathur" userId="d4b421e2-2f78-4dc1-886e-5f1c5f4170d8" providerId="ADAL" clId="{E0B99FBB-89C9-CB4B-8566-F06F894F32BB}" dt="2020-06-05T04:22:26.089" v="6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E0B99FBB-89C9-CB4B-8566-F06F894F32BB}" dt="2020-06-05T04:18:46.341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E0B99FBB-89C9-CB4B-8566-F06F894F32BB}" dt="2020-06-05T04:22:07.951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E0B99FBB-89C9-CB4B-8566-F06F894F32BB}" dt="2020-06-05T04:22:19.231" v="5"/>
        <pc:sldMasterMkLst>
          <pc:docMk/>
          <pc:sldMasterMk cId="473419242" sldId="214748370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7BCA-DCF0-F946-8233-A7ABE3BAD15F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1FFE-FF2A-9C45-BFDE-1592D97A9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42CB-6A0F-7241-912B-5D2F7B9CB09B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50658-7FED-A04E-B5AC-33B82130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3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1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1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652" y="5275571"/>
            <a:ext cx="8229600" cy="1070640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500" b="1" dirty="0">
                <a:latin typeface="+mn-lt"/>
              </a:rPr>
              <a:t>Chapter 9</a:t>
            </a:r>
          </a:p>
          <a:p>
            <a:pPr marL="69850" algn="ctr"/>
            <a:r>
              <a:rPr lang="en-US" altLang="en-US" sz="2500" b="1" dirty="0">
                <a:latin typeface="+mn-lt"/>
              </a:rPr>
              <a:t>One-Sample </a:t>
            </a:r>
            <a:r>
              <a:rPr lang="en-US" altLang="en-US" sz="2500" b="1" i="1" dirty="0">
                <a:latin typeface="+mn-lt"/>
              </a:rPr>
              <a:t>t</a:t>
            </a:r>
            <a:r>
              <a:rPr lang="en-US" altLang="en-US" sz="2500" b="1" dirty="0">
                <a:latin typeface="+mn-lt"/>
              </a:rPr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16494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199" y="0"/>
            <a:ext cx="8400197" cy="928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Executing One-Sample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with SPSS Procedure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069643"/>
            <a:ext cx="6777038" cy="451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Assessing Normality</a:t>
            </a:r>
            <a:endParaRPr lang="en-US" altLang="en-US" sz="24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52439"/>
              </p:ext>
            </p:extLst>
          </p:nvPr>
        </p:nvGraphicFramePr>
        <p:xfrm>
          <a:off x="838200" y="1560479"/>
          <a:ext cx="7597775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59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</a:rPr>
                        <a:t>Exhibit 9.1.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Use graduate.sav » Menu bar »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</a:rPr>
                        <a:t>analyse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</a:rPr>
                        <a:t> » Non-parametric test » Legacy Dialogs » One sample KS test » CGPA transfer to Test Variable(s) List » Click on Normal distribution under Test Distribution » OK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60760"/>
            <a:ext cx="3505200" cy="293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8701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936" y="169459"/>
            <a:ext cx="7657531" cy="643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Result of Assumption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996329"/>
              </p:ext>
            </p:extLst>
          </p:nvPr>
        </p:nvGraphicFramePr>
        <p:xfrm>
          <a:off x="847301" y="2067358"/>
          <a:ext cx="7302118" cy="1267968"/>
        </p:xfrm>
        <a:graphic>
          <a:graphicData uri="http://schemas.openxmlformats.org/drawingml/2006/table">
            <a:tbl>
              <a:tblPr/>
              <a:tblGrid>
                <a:gridCol w="158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1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Normal Parameters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K-S  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84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CGPA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0.065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9306" y="1441083"/>
            <a:ext cx="6544292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9.2. Assessing Normality with One-Sample KS</a:t>
            </a:r>
            <a:endParaRPr lang="en-US" sz="2400" dirty="0">
              <a:latin typeface="+mn-lt"/>
            </a:endParaRPr>
          </a:p>
          <a:p>
            <a:pPr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3057" y="3656759"/>
            <a:ext cx="623679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</a:rPr>
              <a:t>The </a:t>
            </a:r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-value is more than 0.05 (</a:t>
            </a:r>
            <a:r>
              <a:rPr lang="en-US" sz="2400" i="1" dirty="0">
                <a:latin typeface="+mn-lt"/>
              </a:rPr>
              <a:t>p </a:t>
            </a:r>
            <a:r>
              <a:rPr lang="en-US" sz="2400" dirty="0">
                <a:latin typeface="+mn-lt"/>
              </a:rPr>
              <a:t>&gt; 0.05, 0.065 at 5% LoS); hence, we fail to reject the null hypothesis indicating the condition of normality. Thus, we conclude that </a:t>
            </a:r>
            <a:r>
              <a:rPr lang="en-US" sz="2400" i="1" dirty="0">
                <a:latin typeface="+mn-lt"/>
              </a:rPr>
              <a:t>CGPA </a:t>
            </a:r>
            <a:r>
              <a:rPr lang="en-US" sz="2400" dirty="0">
                <a:latin typeface="+mn-lt"/>
              </a:rPr>
              <a:t>is normal distributed and can be used for </a:t>
            </a:r>
            <a:r>
              <a:rPr lang="en-US" sz="2400" i="1" dirty="0">
                <a:latin typeface="+mn-lt"/>
              </a:rPr>
              <a:t>t-</a:t>
            </a:r>
            <a:r>
              <a:rPr lang="en-US" sz="2400" dirty="0">
                <a:latin typeface="+mn-lt"/>
              </a:rPr>
              <a:t>test analysis.</a:t>
            </a:r>
            <a:r>
              <a:rPr lang="en-US" sz="2400" i="1" dirty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86503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0585" y="136478"/>
            <a:ext cx="7676866" cy="6277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Examine Assumption Graphically 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228848"/>
              </p:ext>
            </p:extLst>
          </p:nvPr>
        </p:nvGraphicFramePr>
        <p:xfrm>
          <a:off x="1244790" y="1231300"/>
          <a:ext cx="6588456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8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1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9.2. </a:t>
                      </a:r>
                      <a:r>
                        <a:rPr lang="en-US" sz="2400" kern="1200" dirty="0">
                          <a:effectLst/>
                        </a:rPr>
                        <a:t>Use graduate.sav » Menu bar » </a:t>
                      </a:r>
                      <a:r>
                        <a:rPr lang="en-US" sz="2400" kern="1200" dirty="0" err="1">
                          <a:effectLst/>
                        </a:rPr>
                        <a:t>analyse</a:t>
                      </a:r>
                      <a:r>
                        <a:rPr lang="en-US" sz="2400" kern="1200" dirty="0">
                          <a:effectLst/>
                        </a:rPr>
                        <a:t> » Descriptive statistics » Explore » Select CGPA and transfer into Dependent List box » Select Plots under Display box » Plots » Continue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7" y="3179928"/>
            <a:ext cx="4191000" cy="297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80557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55344"/>
            <a:ext cx="320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29452" y="4662795"/>
            <a:ext cx="5894696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latin typeface="+mn-lt"/>
              </a:rPr>
              <a:t>Fairly symmetric distribution of </a:t>
            </a:r>
            <a:r>
              <a:rPr lang="en-US" sz="2400" i="1" dirty="0">
                <a:latin typeface="+mn-lt"/>
              </a:rPr>
              <a:t>CGPA </a:t>
            </a:r>
            <a:r>
              <a:rPr lang="en-US" sz="2400" dirty="0">
                <a:latin typeface="+mn-lt"/>
              </a:rPr>
              <a:t>and indicates the assumption of normality in data.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09392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0"/>
            <a:ext cx="8326272" cy="931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SPSS Path for Descriptive Statistics and Measures of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209368"/>
              </p:ext>
            </p:extLst>
          </p:nvPr>
        </p:nvGraphicFramePr>
        <p:xfrm>
          <a:off x="1563806" y="1224682"/>
          <a:ext cx="6062426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06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713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9.3. </a:t>
                      </a:r>
                      <a:r>
                        <a:rPr lang="en-US" sz="2400" kern="1200" dirty="0">
                          <a:effectLst/>
                        </a:rPr>
                        <a:t>Use graduate.sav » Menu bar » </a:t>
                      </a:r>
                      <a:r>
                        <a:rPr lang="en-US" sz="2400" kern="1200" dirty="0" err="1">
                          <a:effectLst/>
                        </a:rPr>
                        <a:t>analyse</a:t>
                      </a:r>
                      <a:r>
                        <a:rPr lang="en-US" sz="2400" kern="1200" dirty="0">
                          <a:effectLst/>
                        </a:rPr>
                        <a:t> » Compare means » One-sample </a:t>
                      </a:r>
                      <a:r>
                        <a:rPr lang="en-US" sz="2400" i="1" kern="1200" dirty="0">
                          <a:effectLst/>
                        </a:rPr>
                        <a:t>t</a:t>
                      </a:r>
                      <a:r>
                        <a:rPr lang="en-US" sz="2400" kern="1200" dirty="0">
                          <a:effectLst/>
                        </a:rPr>
                        <a:t>-test » Select » CGPA transfer to Test Variable(s) » Type 7.0  in Test Value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922838" cy="2590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03876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3388" y="228031"/>
            <a:ext cx="8383066" cy="608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Interpreting Outputs of One-Sample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21766" y="1710175"/>
            <a:ext cx="4267200" cy="5550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2400" b="1" dirty="0"/>
              <a:t>Descriptive Statistics</a:t>
            </a:r>
            <a:endParaRPr lang="en-IN" sz="2400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1330"/>
              </p:ext>
            </p:extLst>
          </p:nvPr>
        </p:nvGraphicFramePr>
        <p:xfrm>
          <a:off x="1343167" y="3515564"/>
          <a:ext cx="6504296" cy="1157433"/>
        </p:xfrm>
        <a:graphic>
          <a:graphicData uri="http://schemas.openxmlformats.org/drawingml/2006/table">
            <a:tbl>
              <a:tblPr/>
              <a:tblGrid>
                <a:gridCol w="71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8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Deviation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Std. Error Mean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06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CGPA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6.16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0.188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21766" y="2577849"/>
            <a:ext cx="652569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Calibri" pitchFamily="34" charset="0"/>
                <a:cs typeface="Times New Roman" pitchFamily="18" charset="0"/>
              </a:rPr>
              <a:t>Table 9.3. Descriptive Statistics: One-Sample </a:t>
            </a:r>
            <a:r>
              <a:rPr lang="en-US" sz="2400" i="1" dirty="0">
                <a:latin typeface="+mn-lt"/>
                <a:ea typeface="Calibri" pitchFamily="34" charset="0"/>
                <a:cs typeface="Times New Roman" pitchFamily="18" charset="0"/>
              </a:rPr>
              <a:t>t</a:t>
            </a:r>
            <a:r>
              <a:rPr lang="en-US" sz="2400" dirty="0">
                <a:latin typeface="+mn-lt"/>
                <a:ea typeface="Calibri" pitchFamily="34" charset="0"/>
                <a:cs typeface="Times New Roman" pitchFamily="18" charset="0"/>
              </a:rPr>
              <a:t>-Test </a:t>
            </a:r>
          </a:p>
          <a:p>
            <a:pPr>
              <a:defRPr/>
            </a:pPr>
            <a:endParaRPr lang="en-US" sz="2400" dirty="0"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02736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24252" y="1096371"/>
            <a:ext cx="6528179" cy="42126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2400" b="1" dirty="0"/>
              <a:t>One-Sample </a:t>
            </a:r>
            <a:r>
              <a:rPr lang="en-IN" sz="2400" b="1" i="1" dirty="0"/>
              <a:t>t</a:t>
            </a:r>
            <a:r>
              <a:rPr lang="en-IN" sz="2400" b="1" dirty="0"/>
              <a:t>-Test Statistics </a:t>
            </a:r>
          </a:p>
          <a:p>
            <a:pPr>
              <a:defRPr/>
            </a:pPr>
            <a:endParaRPr lang="en-IN" sz="2400" b="1" i="1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Null hypothesis 	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i="1" dirty="0"/>
              <a:t>µ</a:t>
            </a:r>
            <a:r>
              <a:rPr lang="en-US" sz="2400" baseline="-25000" dirty="0"/>
              <a:t>0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</a:t>
            </a:r>
            <a:r>
              <a:rPr lang="en-US" sz="2400" i="1" dirty="0"/>
              <a:t>CGPA </a:t>
            </a:r>
            <a:r>
              <a:rPr lang="en-US" sz="2400" dirty="0"/>
              <a:t>mean is equal to 7.0.) </a:t>
            </a:r>
          </a:p>
          <a:p>
            <a:pPr>
              <a:defRPr/>
            </a:pP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 </a:t>
            </a:r>
            <a:r>
              <a:rPr lang="en-US" sz="2400" dirty="0"/>
              <a:t>≠ </a:t>
            </a:r>
            <a:r>
              <a:rPr lang="en-US" sz="2400" i="1" dirty="0"/>
              <a:t>µ</a:t>
            </a:r>
            <a:r>
              <a:rPr lang="en-US" sz="2400" baseline="-25000" dirty="0"/>
              <a:t>0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</a:t>
            </a:r>
            <a:r>
              <a:rPr lang="en-US" sz="2400" i="1" dirty="0"/>
              <a:t>CGPA </a:t>
            </a:r>
            <a:r>
              <a:rPr lang="en-US" sz="2400" dirty="0"/>
              <a:t>mean is not equal to 7.0.)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IN" sz="2400" b="1" dirty="0"/>
              <a:t> </a:t>
            </a: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79452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66704" y="206376"/>
            <a:ext cx="7458430" cy="466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Results 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49710"/>
              </p:ext>
            </p:extLst>
          </p:nvPr>
        </p:nvGraphicFramePr>
        <p:xfrm>
          <a:off x="600502" y="2506426"/>
          <a:ext cx="7981476" cy="2721492"/>
        </p:xfrm>
        <a:graphic>
          <a:graphicData uri="http://schemas.openxmlformats.org/drawingml/2006/table">
            <a:tbl>
              <a:tblPr/>
              <a:tblGrid>
                <a:gridCol w="789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8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140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Value = 7.0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Sig. (2-tailed)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Mean Difference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95% Confidence Interval of the Difference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Upper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404"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CGPA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−4.4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−0.83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−1.20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810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−0.45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4312" y="1672883"/>
            <a:ext cx="471385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Calibri" pitchFamily="34" charset="0"/>
                <a:cs typeface="Times New Roman" pitchFamily="18" charset="0"/>
              </a:rPr>
              <a:t>Table 9.4. One-Sample Test Statistics</a:t>
            </a:r>
            <a:endParaRPr lang="en-US" sz="2400" dirty="0"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774470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1729665" y="1173707"/>
            <a:ext cx="6349810" cy="396067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Century Gothic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One-sample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-test statistics indicate that the mean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CGPA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for graduate students is significantly less as compared to the preset value due to lower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-value (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&lt; 0.05,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p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= 0.000) at 5% LoS.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Thus, sufficient evidence favours in rejecting the null hypothesis and conclude that a significant difference exists between observed mean and the hypothesized value. 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912053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42988" y="2587625"/>
            <a:ext cx="6777037" cy="3508375"/>
          </a:xfrm>
          <a:prstGeom prst="rect">
            <a:avLst/>
          </a:prstGeom>
          <a:blipFill rotWithShape="1">
            <a:blip r:embed="rId2"/>
            <a:stretch>
              <a:fillRect l="-360" t="-1389"/>
            </a:stretch>
          </a:blip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  <p:sp>
        <p:nvSpPr>
          <p:cNvPr id="3" name="Rectangle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685800"/>
            <a:ext cx="4572000" cy="1841402"/>
          </a:xfrm>
          <a:prstGeom prst="rect">
            <a:avLst/>
          </a:prstGeom>
          <a:blipFill rotWithShape="1">
            <a:blip r:embed="rId3"/>
            <a:stretch>
              <a:fillRect l="-1200" t="-1656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 dirty="0">
                <a:noFill/>
                <a:latin typeface="Arial" charset="0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0930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26027" y="233103"/>
            <a:ext cx="6265460" cy="605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Learning Objectives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7845" y="1874838"/>
            <a:ext cx="5993642" cy="35700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Explain the concept of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Describe the main assumptions and design considerations of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Describe the statistical significance</a:t>
            </a:r>
          </a:p>
          <a:p>
            <a:r>
              <a:rPr lang="en-US" altLang="en-US" sz="2400" dirty="0"/>
              <a:t>Formulate research problem and frame hypothesis</a:t>
            </a:r>
          </a:p>
          <a:p>
            <a:r>
              <a:rPr lang="en-US" altLang="en-US" sz="2400" dirty="0"/>
              <a:t>Explain the decision for assigning a test value for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</p:txBody>
      </p:sp>
    </p:spTree>
    <p:extLst>
      <p:ext uri="{BB962C8B-B14F-4D97-AF65-F5344CB8AC3E}">
        <p14:creationId xmlns:p14="http://schemas.microsoft.com/office/powerpoint/2010/main" val="213228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604" y="152400"/>
            <a:ext cx="7542591" cy="59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One-Sample </a:t>
            </a:r>
            <a:r>
              <a:rPr lang="en-US" sz="3400" b="1" i="1" dirty="0">
                <a:latin typeface="+mn-lt"/>
              </a:rPr>
              <a:t>t</a:t>
            </a:r>
            <a:r>
              <a:rPr lang="en-US" sz="3400" b="1" dirty="0">
                <a:latin typeface="+mn-lt"/>
              </a:rPr>
              <a:t>-Test (One-tailed)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13795" y="2012144"/>
            <a:ext cx="7391400" cy="350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400" dirty="0"/>
              <a:t>Null hypothesis 		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= 7.0</a:t>
            </a:r>
            <a:r>
              <a:rPr lang="en-US" sz="2400" baseline="-25000" dirty="0"/>
              <a:t>	</a:t>
            </a:r>
            <a:endParaRPr lang="en-US" sz="2400" dirty="0"/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</a:t>
            </a:r>
            <a:r>
              <a:rPr lang="en-US" sz="2400" i="1" dirty="0"/>
              <a:t>CGPA </a:t>
            </a:r>
            <a:r>
              <a:rPr lang="en-US" sz="2400" dirty="0"/>
              <a:t>mean is equal to 7.0.) 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400" dirty="0"/>
              <a:t> 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		H</a:t>
            </a:r>
            <a:r>
              <a:rPr lang="en-US" sz="2400" baseline="-25000" dirty="0"/>
              <a:t>a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&lt; 7.0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</a:t>
            </a:r>
            <a:r>
              <a:rPr lang="en-US" sz="2400" i="1" dirty="0"/>
              <a:t>CGPA </a:t>
            </a:r>
            <a:r>
              <a:rPr lang="en-US" sz="2400" dirty="0"/>
              <a:t>mean is lower than 7.0.)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69618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11657" y="1514001"/>
            <a:ext cx="6067567" cy="350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/>
              <a:t>In one-tailed condition, Sig. (2-tailed) value as computed by SPSS will be divided by 2 and the modified </a:t>
            </a:r>
            <a:r>
              <a:rPr lang="en-US" sz="2400" i="1" dirty="0"/>
              <a:t>p</a:t>
            </a:r>
            <a:r>
              <a:rPr lang="en-US" sz="2400" dirty="0"/>
              <a:t>-value will be used for the decision-making. </a:t>
            </a:r>
          </a:p>
          <a:p>
            <a:pPr algn="just">
              <a:defRPr/>
            </a:pPr>
            <a:r>
              <a:rPr lang="en-US" sz="2400" dirty="0"/>
              <a:t>In our case, as the </a:t>
            </a:r>
            <a:r>
              <a:rPr lang="en-US" sz="2400" i="1" dirty="0"/>
              <a:t>p</a:t>
            </a:r>
            <a:r>
              <a:rPr lang="en-US" sz="2400" dirty="0"/>
              <a:t>-value is less than 0.05 (α level) after dividing by 2, we reject the null hypothesis and conclude that the population </a:t>
            </a:r>
            <a:r>
              <a:rPr lang="en-US" sz="2400" i="1" dirty="0"/>
              <a:t>CGPA</a:t>
            </a:r>
            <a:r>
              <a:rPr lang="en-US" sz="2400" dirty="0"/>
              <a:t> is less than the hypothesized value. 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 algn="just">
              <a:defRPr/>
            </a:pPr>
            <a:endParaRPr 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77506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07" y="180833"/>
            <a:ext cx="8844815" cy="5970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sz="3400" b="1" dirty="0">
                <a:latin typeface="+mn-lt"/>
              </a:rPr>
              <a:t>Reporting the Final Results of One-Sample </a:t>
            </a:r>
            <a:r>
              <a:rPr lang="en-GB" sz="3400" b="1" i="1" dirty="0">
                <a:latin typeface="+mn-lt"/>
              </a:rPr>
              <a:t>t-</a:t>
            </a:r>
            <a:r>
              <a:rPr lang="en-GB" sz="3400" b="1" dirty="0">
                <a:latin typeface="+mn-lt"/>
              </a:rPr>
              <a:t>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43000" y="1901825"/>
            <a:ext cx="6777038" cy="350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altLang="en-US" sz="2400" dirty="0"/>
              <a:t>The </a:t>
            </a:r>
            <a:r>
              <a:rPr lang="en-GB" altLang="en-US" sz="2400" i="1" dirty="0"/>
              <a:t>p</a:t>
            </a:r>
            <a:r>
              <a:rPr lang="en-GB" altLang="en-US" sz="2400" dirty="0"/>
              <a:t>-values associated with one-sample KS test (KS Z = 1.03, </a:t>
            </a:r>
            <a:r>
              <a:rPr lang="en-GB" altLang="en-US" sz="2400" i="1" dirty="0"/>
              <a:t>p</a:t>
            </a:r>
            <a:r>
              <a:rPr lang="en-GB" altLang="en-US" sz="2400" dirty="0"/>
              <a:t> &lt; 0.05, 0.065) is more than 5 per cent </a:t>
            </a:r>
            <a:r>
              <a:rPr lang="en-GB" altLang="en-US" sz="2400" dirty="0" err="1"/>
              <a:t>LoS</a:t>
            </a:r>
            <a:r>
              <a:rPr lang="en-GB" altLang="en-US" sz="2400" dirty="0"/>
              <a:t>; hence, we fail to reject the null hypothesis of normal distributed population.</a:t>
            </a:r>
          </a:p>
          <a:p>
            <a:pPr algn="just"/>
            <a:endParaRPr lang="en-GB" altLang="en-US" sz="2400" dirty="0"/>
          </a:p>
          <a:p>
            <a:pPr algn="just"/>
            <a:r>
              <a:rPr lang="en-GB" altLang="en-US" sz="2400" dirty="0"/>
              <a:t>The </a:t>
            </a:r>
            <a:r>
              <a:rPr lang="en-GB" altLang="en-US" sz="2400" i="1" dirty="0"/>
              <a:t>p</a:t>
            </a:r>
            <a:r>
              <a:rPr lang="en-GB" altLang="en-US" sz="2400" dirty="0"/>
              <a:t>-value associated with one sample </a:t>
            </a:r>
            <a:r>
              <a:rPr lang="en-GB" altLang="en-US" sz="2400" i="1" dirty="0"/>
              <a:t>t</a:t>
            </a:r>
            <a:r>
              <a:rPr lang="en-GB" altLang="en-US" sz="2400" dirty="0"/>
              <a:t>-test statistics [</a:t>
            </a:r>
            <a:r>
              <a:rPr lang="en-GB" altLang="en-US" sz="2400" i="1" dirty="0"/>
              <a:t>t</a:t>
            </a:r>
            <a:r>
              <a:rPr lang="en-GB" altLang="en-US" sz="2400" baseline="-25000" dirty="0"/>
              <a:t> </a:t>
            </a:r>
            <a:r>
              <a:rPr lang="en-GB" altLang="en-US" sz="2400" dirty="0"/>
              <a:t>(89) = −4.4, </a:t>
            </a:r>
            <a:r>
              <a:rPr lang="en-GB" altLang="en-US" sz="2400" i="1" dirty="0"/>
              <a:t>p</a:t>
            </a:r>
            <a:r>
              <a:rPr lang="en-GB" altLang="en-US" sz="2400" dirty="0"/>
              <a:t> &lt; 0.05, 0.000)] is less than the criterion value (5% </a:t>
            </a:r>
            <a:r>
              <a:rPr lang="en-GB" altLang="en-US" sz="2400" dirty="0" err="1"/>
              <a:t>LoS</a:t>
            </a:r>
            <a:r>
              <a:rPr lang="en-GB" altLang="en-US" sz="2400" dirty="0"/>
              <a:t>); hence, we reject the null hypothesis of equal means between population parameter and hypothesized value.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94669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Key</a:t>
            </a:r>
            <a:r>
              <a:rPr lang="en-US" dirty="0"/>
              <a:t> </a:t>
            </a:r>
            <a:r>
              <a:rPr lang="en-US" sz="4400" b="1" dirty="0">
                <a:latin typeface="+mn-lt"/>
              </a:rPr>
              <a:t>Terms 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957279"/>
              </p:ext>
            </p:extLst>
          </p:nvPr>
        </p:nvGraphicFramePr>
        <p:xfrm>
          <a:off x="1747910" y="1741997"/>
          <a:ext cx="5868988" cy="2926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69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95% confidence interval of mean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Dependent variable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Hypothesized value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Mean difference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Normally distributed population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One-Sample t-</a:t>
                      </a:r>
                      <a:r>
                        <a:rPr lang="en-US" sz="2400" dirty="0" err="1">
                          <a:effectLst/>
                        </a:rPr>
                        <a:t>testx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Population parameter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Pre-set value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Random sample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Test value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Two tailed and One-tailed condition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4" marR="6858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79E2D9-9708-4C70-8166-08192C006853}" type="slidenum">
              <a:rPr lang="en-US" smtClean="0">
                <a:solidFill>
                  <a:srgbClr val="FEFEFE"/>
                </a:solidFill>
              </a:rPr>
              <a:pPr eaLnBrk="1" hangingPunct="1"/>
              <a:t>23</a:t>
            </a:fld>
            <a:endParaRPr lang="en-US">
              <a:solidFill>
                <a:srgbClr val="FEFEFE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0483" y="6356349"/>
            <a:ext cx="3502025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Lokesh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Jasrai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6046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812878" y="1247633"/>
            <a:ext cx="6252949" cy="39521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Describe the concept of one- and two-tailed conditions</a:t>
            </a:r>
          </a:p>
          <a:p>
            <a:r>
              <a:rPr lang="en-US" altLang="en-US" sz="2400" dirty="0"/>
              <a:t>Demonstrate the steps used in SPSS to execute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-test.</a:t>
            </a:r>
          </a:p>
          <a:p>
            <a:r>
              <a:rPr lang="en-US" altLang="en-US" sz="2400" dirty="0"/>
              <a:t>Explain how to </a:t>
            </a:r>
            <a:r>
              <a:rPr lang="en-US" altLang="en-US" sz="2400" dirty="0" err="1"/>
              <a:t>analyse</a:t>
            </a:r>
            <a:r>
              <a:rPr lang="en-US" altLang="en-US" sz="2400" dirty="0"/>
              <a:t> and interpret SPSS outputs of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Describe the formulae and calculations of one 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r>
              <a:rPr lang="en-US" altLang="en-US" sz="2400" dirty="0"/>
              <a:t>Report the results of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</a:t>
            </a:r>
          </a:p>
          <a:p>
            <a:endParaRPr lang="en-US" altLang="en-US" sz="2400" dirty="0"/>
          </a:p>
          <a:p>
            <a:pPr algn="just"/>
            <a:endParaRPr lang="en-US" altLang="en-US" sz="24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21730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1296" y="181970"/>
            <a:ext cx="6132394" cy="514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Introduction </a:t>
            </a:r>
          </a:p>
        </p:txBody>
      </p:sp>
      <p:sp>
        <p:nvSpPr>
          <p:cNvPr id="3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838200"/>
            <a:ext cx="4724399" cy="5105400"/>
          </a:xfrm>
          <a:prstGeom prst="rect">
            <a:avLst/>
          </a:prstGeom>
          <a:blipFill rotWithShape="1">
            <a:blip r:embed="rId2"/>
            <a:stretch>
              <a:fillRect t="-597" r="-2455"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2438400" cy="374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17130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08630" y="-1"/>
            <a:ext cx="7649570" cy="9451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Assumptions and Design Consideration for One-Sample </a:t>
            </a:r>
            <a:r>
              <a:rPr lang="en-US" sz="3200" b="1" i="1" dirty="0">
                <a:latin typeface="+mn-lt"/>
              </a:rPr>
              <a:t>t</a:t>
            </a:r>
            <a:r>
              <a:rPr lang="en-US" sz="3200" b="1" dirty="0">
                <a:latin typeface="+mn-lt"/>
              </a:rPr>
              <a:t>-Test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30740" y="1477133"/>
            <a:ext cx="6405349" cy="350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b="1" dirty="0"/>
              <a:t>Normal distributed dependent variable:</a:t>
            </a:r>
            <a:r>
              <a:rPr lang="en-US" altLang="en-US" sz="2400" dirty="0"/>
              <a:t> The dependent variable should be normal distributed in target population. </a:t>
            </a:r>
          </a:p>
          <a:p>
            <a:pPr algn="just"/>
            <a:r>
              <a:rPr lang="en-US" altLang="en-US" sz="2400" b="1" dirty="0"/>
              <a:t>Designing experiment: </a:t>
            </a:r>
            <a:r>
              <a:rPr lang="en-US" altLang="en-US" sz="2400" dirty="0"/>
              <a:t>The sample should be drawn randomly from the target population. </a:t>
            </a:r>
          </a:p>
          <a:p>
            <a:pPr algn="just"/>
            <a:r>
              <a:rPr lang="en-US" altLang="en-US" sz="2400" b="1" dirty="0"/>
              <a:t>Data scale: </a:t>
            </a:r>
            <a:r>
              <a:rPr lang="en-US" altLang="en-US" sz="2400" dirty="0"/>
              <a:t>The measurement scale of dependent variable(s) is an important criterion for validity of results. </a:t>
            </a:r>
          </a:p>
          <a:p>
            <a:pPr algn="just"/>
            <a:r>
              <a:rPr lang="en-US" altLang="en-US" sz="2400" b="1" dirty="0"/>
              <a:t>Population parameter: </a:t>
            </a:r>
            <a:r>
              <a:rPr lang="en-US" altLang="en-US" sz="2400" dirty="0"/>
              <a:t>The assumption about the unknown population parameter affects the results of one-sample </a:t>
            </a:r>
            <a:r>
              <a:rPr lang="en-US" altLang="en-US" sz="2400" i="1" dirty="0"/>
              <a:t>t</a:t>
            </a:r>
            <a:r>
              <a:rPr lang="en-US" altLang="en-US" sz="2400" dirty="0"/>
              <a:t>-test.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2007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994550"/>
              </p:ext>
            </p:extLst>
          </p:nvPr>
        </p:nvGraphicFramePr>
        <p:xfrm>
          <a:off x="491321" y="1751414"/>
          <a:ext cx="8284191" cy="4358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6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Assumptions </a:t>
                      </a:r>
                      <a:endParaRPr lang="en-US" sz="2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Examine approach </a:t>
                      </a:r>
                      <a:endParaRPr lang="en-US" sz="2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Measures/Tests </a:t>
                      </a:r>
                      <a:endParaRPr lang="en-US" sz="2200" b="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37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Normal distribution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Graphical method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Histogram and box and whisker plot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3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Numerical method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Skewness and kurtosis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KS one sample and Shapiro–Wilk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Random sample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Methodological 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Independent observation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Methodological 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2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Data scale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Methodological 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Interval or ratio scales of measurement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3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Population parameter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Methodological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Hypothesized value</a:t>
                      </a:r>
                      <a:endParaRPr lang="en-US" sz="2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58935" marR="589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789200" y="177421"/>
            <a:ext cx="7576877" cy="5854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Summary of Assumptions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56101" y="1097235"/>
            <a:ext cx="584307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Table 9.1. Assumptions for One-Sample </a:t>
            </a:r>
            <a:r>
              <a:rPr lang="en-US" sz="2400" i="1" dirty="0"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+mn-lt"/>
                <a:ea typeface="Times New Roman" pitchFamily="18" charset="0"/>
                <a:cs typeface="Times New Roman" pitchFamily="18" charset="0"/>
              </a:rPr>
              <a:t>-Test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99926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538" y="171735"/>
            <a:ext cx="8871044" cy="6061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Framing Hypothesis and Statistical Significance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2360" y="1417093"/>
            <a:ext cx="7588594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/>
              <a:t>Hypothesis for Two-tailed Test:  </a:t>
            </a:r>
            <a:r>
              <a:rPr lang="en-US" sz="2400" dirty="0"/>
              <a:t>In these cases, null hypothesis expresses the condition of equality for population mean (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) and hypothesized value (</a:t>
            </a:r>
            <a:r>
              <a:rPr lang="en-US" sz="2400" i="1" dirty="0"/>
              <a:t>µ</a:t>
            </a:r>
            <a:r>
              <a:rPr lang="en-US" sz="2400" baseline="-25000" dirty="0"/>
              <a:t>0</a:t>
            </a:r>
            <a:r>
              <a:rPr lang="en-US" sz="2400" dirty="0"/>
              <a:t>).</a:t>
            </a:r>
          </a:p>
          <a:p>
            <a:pPr>
              <a:defRPr/>
            </a:pP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Null hypothesis 		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=</a:t>
            </a:r>
            <a:r>
              <a:rPr lang="en-US" sz="2400" baseline="-25000" dirty="0"/>
              <a:t> </a:t>
            </a:r>
            <a:r>
              <a:rPr lang="en-US" sz="2400" i="1" dirty="0"/>
              <a:t>µ</a:t>
            </a:r>
            <a:r>
              <a:rPr lang="en-US" sz="2400" baseline="-25000" dirty="0"/>
              <a:t>0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means and hypothesized value	are equal.)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Alternative hypothesis 	H</a:t>
            </a:r>
            <a:r>
              <a:rPr lang="en-US" sz="2400" baseline="-25000" dirty="0"/>
              <a:t>a</a:t>
            </a:r>
            <a:r>
              <a:rPr lang="en-US" sz="2400" dirty="0"/>
              <a:t>:  </a:t>
            </a:r>
            <a:r>
              <a:rPr lang="en-US" sz="2400" i="1" dirty="0"/>
              <a:t>µ</a:t>
            </a:r>
            <a:r>
              <a:rPr lang="en-US" sz="2400" baseline="-25000" dirty="0"/>
              <a:t>1</a:t>
            </a:r>
            <a:r>
              <a:rPr lang="en-US" sz="2400" dirty="0"/>
              <a:t> ≠</a:t>
            </a:r>
            <a:r>
              <a:rPr lang="en-US" sz="2400" baseline="-25000" dirty="0"/>
              <a:t> </a:t>
            </a:r>
            <a:r>
              <a:rPr lang="en-US" sz="2400" i="1" dirty="0"/>
              <a:t>µ</a:t>
            </a:r>
            <a:r>
              <a:rPr lang="en-US" sz="2400" baseline="-25000" dirty="0"/>
              <a:t>0  	</a:t>
            </a:r>
            <a:endParaRPr lang="en-US" sz="24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(Population means and hypothesized value are not equal.)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24726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471684" y="542498"/>
            <a:ext cx="7303828" cy="560508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200" dirty="0"/>
              <a:t> </a:t>
            </a:r>
            <a:r>
              <a:rPr lang="en-US" sz="2200" b="1" dirty="0"/>
              <a:t>Hypothesis for One-tailed Test: </a:t>
            </a:r>
            <a:r>
              <a:rPr lang="en-US" sz="2200" dirty="0"/>
              <a:t>One-tailed hypothesis is used to determine whether the population mean differs from the hypothesized value in a direction of interest (either positive or negative). </a:t>
            </a:r>
          </a:p>
          <a:p>
            <a:pPr>
              <a:defRPr/>
            </a:pPr>
            <a:endParaRPr lang="en-US" sz="2200" b="1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Null hypothesis 		H</a:t>
            </a:r>
            <a:r>
              <a:rPr lang="en-US" sz="2200" baseline="-25000" dirty="0"/>
              <a:t>0</a:t>
            </a:r>
            <a:r>
              <a:rPr lang="en-US" sz="2200" dirty="0"/>
              <a:t>: </a:t>
            </a:r>
            <a:r>
              <a:rPr lang="en-US" sz="2200" i="1" dirty="0"/>
              <a:t>µ</a:t>
            </a:r>
            <a:r>
              <a:rPr lang="en-US" sz="2200" baseline="-25000" dirty="0"/>
              <a:t>1</a:t>
            </a:r>
            <a:r>
              <a:rPr lang="en-US" sz="2200" dirty="0"/>
              <a:t> = </a:t>
            </a:r>
            <a:r>
              <a:rPr lang="en-US" sz="2200" i="1" dirty="0"/>
              <a:t>µ</a:t>
            </a:r>
            <a:r>
              <a:rPr lang="en-US" sz="2200" baseline="-25000" dirty="0"/>
              <a:t>0	</a:t>
            </a:r>
            <a:endParaRPr lang="en-US" sz="22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(Population means and hypothesized value are equal.)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 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Alternative hypothesis 	H</a:t>
            </a:r>
            <a:r>
              <a:rPr lang="en-US" sz="2200" baseline="-25000" dirty="0"/>
              <a:t>a1</a:t>
            </a:r>
            <a:r>
              <a:rPr lang="en-US" sz="2200" dirty="0"/>
              <a:t>: </a:t>
            </a:r>
            <a:r>
              <a:rPr lang="en-US" sz="2200" i="1" dirty="0"/>
              <a:t>µ</a:t>
            </a:r>
            <a:r>
              <a:rPr lang="en-US" sz="2200" baseline="-25000" dirty="0"/>
              <a:t>1</a:t>
            </a:r>
            <a:r>
              <a:rPr lang="en-US" sz="2200" dirty="0"/>
              <a:t> &gt; </a:t>
            </a:r>
            <a:r>
              <a:rPr lang="en-US" sz="2200" i="1" dirty="0"/>
              <a:t>µ</a:t>
            </a:r>
            <a:r>
              <a:rPr lang="en-US" sz="2200" baseline="-25000" dirty="0"/>
              <a:t>0	</a:t>
            </a:r>
            <a:endParaRPr lang="en-US" sz="22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(Population mean is greater than the hypothesized value.) 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 </a:t>
            </a:r>
            <a:r>
              <a:rPr lang="en-US" sz="2200" i="1" dirty="0"/>
              <a:t>			</a:t>
            </a:r>
            <a:r>
              <a:rPr lang="en-US" sz="2200" dirty="0"/>
              <a:t>H</a:t>
            </a:r>
            <a:r>
              <a:rPr lang="en-US" sz="2200" baseline="-25000" dirty="0"/>
              <a:t>a2</a:t>
            </a:r>
            <a:r>
              <a:rPr lang="en-US" sz="2200" dirty="0"/>
              <a:t>:  </a:t>
            </a:r>
            <a:r>
              <a:rPr lang="en-US" sz="2200" i="1" dirty="0"/>
              <a:t>µ</a:t>
            </a:r>
            <a:r>
              <a:rPr lang="en-US" sz="2200" baseline="-25000" dirty="0"/>
              <a:t>1</a:t>
            </a:r>
            <a:r>
              <a:rPr lang="en-US" sz="2200" dirty="0"/>
              <a:t> &lt; </a:t>
            </a:r>
            <a:r>
              <a:rPr lang="en-US" sz="2200" i="1" dirty="0"/>
              <a:t>µ</a:t>
            </a:r>
            <a:r>
              <a:rPr lang="en-US" sz="2200" baseline="-25000" dirty="0"/>
              <a:t>0	</a:t>
            </a:r>
            <a:endParaRPr lang="en-US" sz="2200" dirty="0"/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200" dirty="0"/>
              <a:t>(Population mean is lower than the hypothesized value.) </a:t>
            </a:r>
          </a:p>
          <a:p>
            <a:pPr>
              <a:defRPr/>
            </a:pPr>
            <a:endParaRPr lang="en-US" sz="22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1130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189931"/>
            <a:ext cx="7772400" cy="6846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Decision on Assigning the Test Value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156079" y="1946180"/>
            <a:ext cx="6831842" cy="28032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The test value is decided as per the criteria of null hypothesis. The test value is considered as a hypothesized value and used to compare with sample statistic (Steven 2008). </a:t>
            </a:r>
          </a:p>
          <a:p>
            <a:pPr algn="just"/>
            <a:r>
              <a:rPr lang="en-US" altLang="en-US" sz="2400" dirty="0"/>
              <a:t>This test value indicates a specific value about ‘test variable’ and is based on the continuous scale (either interval or ratio).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27899940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1268</Words>
  <Application>Microsoft Office PowerPoint</Application>
  <PresentationFormat>On-screen Show (4:3)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Wingdings 2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Terms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Abhishek</cp:lastModifiedBy>
  <cp:revision>107</cp:revision>
  <dcterms:created xsi:type="dcterms:W3CDTF">2016-03-11T09:55:25Z</dcterms:created>
  <dcterms:modified xsi:type="dcterms:W3CDTF">2022-09-27T05:36:36Z</dcterms:modified>
</cp:coreProperties>
</file>