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0080625" cy="567055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5QEt1Ng+dDsqxDKnRu04ZVzzQ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28" d="100"/>
          <a:sy n="128" d="100"/>
        </p:scale>
        <p:origin x="7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4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402138" y="0"/>
            <a:ext cx="3368675" cy="5048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3575"/>
            <a:ext cx="3368675" cy="5048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1: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9: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2: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1: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a28950e00_2_5: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7a28950e00_2_5: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7a28950e00_2_5: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6: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6: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08e60c225_0_167: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d08e60c225_0_167: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d08e60c225_0_167: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3: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4: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08e60c225_0_185: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d08e60c225_0_185: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d08e60c225_0_185: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5: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7: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08e60c225_0_158: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d08e60c225_0_158: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d08e60c225_0_158: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d08e60c225_0_105"/>
          <p:cNvSpPr txBox="1">
            <a:spLocks noGrp="1"/>
          </p:cNvSpPr>
          <p:nvPr>
            <p:ph type="ctrTitle"/>
          </p:nvPr>
        </p:nvSpPr>
        <p:spPr>
          <a:xfrm>
            <a:off x="343637" y="820871"/>
            <a:ext cx="9393300" cy="2262900"/>
          </a:xfrm>
          <a:prstGeom prst="rect">
            <a:avLst/>
          </a:prstGeom>
        </p:spPr>
        <p:txBody>
          <a:bodyPr spcFirstLastPara="1" wrap="square" lIns="100800" tIns="100800" rIns="100800" bIns="100800" anchor="b" anchorCtr="0">
            <a:normAutofit/>
          </a:bodyPr>
          <a:lstStyle>
            <a:lvl1pPr lvl="0" algn="ctr">
              <a:spcBef>
                <a:spcPts val="0"/>
              </a:spcBef>
              <a:spcAft>
                <a:spcPts val="0"/>
              </a:spcAft>
              <a:buSzPts val="5700"/>
              <a:buNone/>
              <a:defRPr sz="5700"/>
            </a:lvl1pPr>
            <a:lvl2pPr lvl="1" algn="ctr">
              <a:spcBef>
                <a:spcPts val="0"/>
              </a:spcBef>
              <a:spcAft>
                <a:spcPts val="0"/>
              </a:spcAft>
              <a:buSzPts val="5700"/>
              <a:buNone/>
              <a:defRPr sz="5700"/>
            </a:lvl2pPr>
            <a:lvl3pPr lvl="2" algn="ctr">
              <a:spcBef>
                <a:spcPts val="0"/>
              </a:spcBef>
              <a:spcAft>
                <a:spcPts val="0"/>
              </a:spcAft>
              <a:buSzPts val="5700"/>
              <a:buNone/>
              <a:defRPr sz="5700"/>
            </a:lvl3pPr>
            <a:lvl4pPr lvl="3" algn="ctr">
              <a:spcBef>
                <a:spcPts val="0"/>
              </a:spcBef>
              <a:spcAft>
                <a:spcPts val="0"/>
              </a:spcAft>
              <a:buSzPts val="5700"/>
              <a:buNone/>
              <a:defRPr sz="5700"/>
            </a:lvl4pPr>
            <a:lvl5pPr lvl="4" algn="ctr">
              <a:spcBef>
                <a:spcPts val="0"/>
              </a:spcBef>
              <a:spcAft>
                <a:spcPts val="0"/>
              </a:spcAft>
              <a:buSzPts val="5700"/>
              <a:buNone/>
              <a:defRPr sz="5700"/>
            </a:lvl5pPr>
            <a:lvl6pPr lvl="5" algn="ctr">
              <a:spcBef>
                <a:spcPts val="0"/>
              </a:spcBef>
              <a:spcAft>
                <a:spcPts val="0"/>
              </a:spcAft>
              <a:buSzPts val="5700"/>
              <a:buNone/>
              <a:defRPr sz="5700"/>
            </a:lvl6pPr>
            <a:lvl7pPr lvl="6" algn="ctr">
              <a:spcBef>
                <a:spcPts val="0"/>
              </a:spcBef>
              <a:spcAft>
                <a:spcPts val="0"/>
              </a:spcAft>
              <a:buSzPts val="5700"/>
              <a:buNone/>
              <a:defRPr sz="5700"/>
            </a:lvl7pPr>
            <a:lvl8pPr lvl="7" algn="ctr">
              <a:spcBef>
                <a:spcPts val="0"/>
              </a:spcBef>
              <a:spcAft>
                <a:spcPts val="0"/>
              </a:spcAft>
              <a:buSzPts val="5700"/>
              <a:buNone/>
              <a:defRPr sz="5700"/>
            </a:lvl8pPr>
            <a:lvl9pPr lvl="8" algn="ctr">
              <a:spcBef>
                <a:spcPts val="0"/>
              </a:spcBef>
              <a:spcAft>
                <a:spcPts val="0"/>
              </a:spcAft>
              <a:buSzPts val="5700"/>
              <a:buNone/>
              <a:defRPr sz="5700"/>
            </a:lvl9pPr>
          </a:lstStyle>
          <a:p>
            <a:endParaRPr/>
          </a:p>
        </p:txBody>
      </p:sp>
      <p:sp>
        <p:nvSpPr>
          <p:cNvPr id="15" name="Google Shape;15;gd08e60c225_0_105"/>
          <p:cNvSpPr txBox="1">
            <a:spLocks noGrp="1"/>
          </p:cNvSpPr>
          <p:nvPr>
            <p:ph type="subTitle" idx="1"/>
          </p:nvPr>
        </p:nvSpPr>
        <p:spPr>
          <a:xfrm>
            <a:off x="343628" y="3124535"/>
            <a:ext cx="9393300" cy="873900"/>
          </a:xfrm>
          <a:prstGeom prst="rect">
            <a:avLst/>
          </a:prstGeom>
        </p:spPr>
        <p:txBody>
          <a:bodyPr spcFirstLastPara="1" wrap="square" lIns="100800" tIns="100800" rIns="100800" bIns="100800" anchor="t" anchorCtr="0">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a:endParaRPr/>
          </a:p>
        </p:txBody>
      </p:sp>
      <p:sp>
        <p:nvSpPr>
          <p:cNvPr id="16" name="Google Shape;16;gd08e60c225_0_105"/>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d08e60c225_0_140"/>
          <p:cNvSpPr txBox="1">
            <a:spLocks noGrp="1"/>
          </p:cNvSpPr>
          <p:nvPr>
            <p:ph type="title" hasCustomPrompt="1"/>
          </p:nvPr>
        </p:nvSpPr>
        <p:spPr>
          <a:xfrm>
            <a:off x="343628" y="1219469"/>
            <a:ext cx="9393300" cy="2164800"/>
          </a:xfrm>
          <a:prstGeom prst="rect">
            <a:avLst/>
          </a:prstGeom>
        </p:spPr>
        <p:txBody>
          <a:bodyPr spcFirstLastPara="1" wrap="square" lIns="100800" tIns="100800" rIns="100800" bIns="100800" anchor="b" anchorCtr="0">
            <a:normAutofit/>
          </a:bodyPr>
          <a:lstStyle>
            <a:lvl1pPr lvl="0" algn="ctr">
              <a:spcBef>
                <a:spcPts val="0"/>
              </a:spcBef>
              <a:spcAft>
                <a:spcPts val="0"/>
              </a:spcAft>
              <a:buSzPts val="13200"/>
              <a:buNone/>
              <a:defRPr sz="13200"/>
            </a:lvl1pPr>
            <a:lvl2pPr lvl="1" algn="ctr">
              <a:spcBef>
                <a:spcPts val="0"/>
              </a:spcBef>
              <a:spcAft>
                <a:spcPts val="0"/>
              </a:spcAft>
              <a:buSzPts val="13200"/>
              <a:buNone/>
              <a:defRPr sz="13200"/>
            </a:lvl2pPr>
            <a:lvl3pPr lvl="2" algn="ctr">
              <a:spcBef>
                <a:spcPts val="0"/>
              </a:spcBef>
              <a:spcAft>
                <a:spcPts val="0"/>
              </a:spcAft>
              <a:buSzPts val="13200"/>
              <a:buNone/>
              <a:defRPr sz="13200"/>
            </a:lvl3pPr>
            <a:lvl4pPr lvl="3" algn="ctr">
              <a:spcBef>
                <a:spcPts val="0"/>
              </a:spcBef>
              <a:spcAft>
                <a:spcPts val="0"/>
              </a:spcAft>
              <a:buSzPts val="13200"/>
              <a:buNone/>
              <a:defRPr sz="13200"/>
            </a:lvl4pPr>
            <a:lvl5pPr lvl="4" algn="ctr">
              <a:spcBef>
                <a:spcPts val="0"/>
              </a:spcBef>
              <a:spcAft>
                <a:spcPts val="0"/>
              </a:spcAft>
              <a:buSzPts val="13200"/>
              <a:buNone/>
              <a:defRPr sz="13200"/>
            </a:lvl5pPr>
            <a:lvl6pPr lvl="5" algn="ctr">
              <a:spcBef>
                <a:spcPts val="0"/>
              </a:spcBef>
              <a:spcAft>
                <a:spcPts val="0"/>
              </a:spcAft>
              <a:buSzPts val="13200"/>
              <a:buNone/>
              <a:defRPr sz="13200"/>
            </a:lvl6pPr>
            <a:lvl7pPr lvl="6" algn="ctr">
              <a:spcBef>
                <a:spcPts val="0"/>
              </a:spcBef>
              <a:spcAft>
                <a:spcPts val="0"/>
              </a:spcAft>
              <a:buSzPts val="13200"/>
              <a:buNone/>
              <a:defRPr sz="13200"/>
            </a:lvl7pPr>
            <a:lvl8pPr lvl="7" algn="ctr">
              <a:spcBef>
                <a:spcPts val="0"/>
              </a:spcBef>
              <a:spcAft>
                <a:spcPts val="0"/>
              </a:spcAft>
              <a:buSzPts val="13200"/>
              <a:buNone/>
              <a:defRPr sz="13200"/>
            </a:lvl8pPr>
            <a:lvl9pPr lvl="8" algn="ctr">
              <a:spcBef>
                <a:spcPts val="0"/>
              </a:spcBef>
              <a:spcAft>
                <a:spcPts val="0"/>
              </a:spcAft>
              <a:buSzPts val="13200"/>
              <a:buNone/>
              <a:defRPr sz="13200"/>
            </a:lvl9pPr>
          </a:lstStyle>
          <a:p>
            <a:r>
              <a:t>xx%</a:t>
            </a:r>
          </a:p>
        </p:txBody>
      </p:sp>
      <p:sp>
        <p:nvSpPr>
          <p:cNvPr id="50" name="Google Shape;50;gd08e60c225_0_140"/>
          <p:cNvSpPr txBox="1">
            <a:spLocks noGrp="1"/>
          </p:cNvSpPr>
          <p:nvPr>
            <p:ph type="body" idx="1"/>
          </p:nvPr>
        </p:nvSpPr>
        <p:spPr>
          <a:xfrm>
            <a:off x="343628" y="3475231"/>
            <a:ext cx="9393300" cy="1434000"/>
          </a:xfrm>
          <a:prstGeom prst="rect">
            <a:avLst/>
          </a:prstGeom>
        </p:spPr>
        <p:txBody>
          <a:bodyPr spcFirstLastPara="1" wrap="square" lIns="100800" tIns="100800" rIns="100800" bIns="100800" anchor="t" anchorCtr="0">
            <a:normAutofit/>
          </a:bodyPr>
          <a:lstStyle>
            <a:lvl1pPr marL="457200" lvl="0" indent="-355600" algn="ctr">
              <a:spcBef>
                <a:spcPts val="0"/>
              </a:spcBef>
              <a:spcAft>
                <a:spcPts val="0"/>
              </a:spcAft>
              <a:buSzPts val="20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51" name="Google Shape;51;gd08e60c225_0_140"/>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d08e60c225_0_144"/>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54"/>
        <p:cNvGrpSpPr/>
        <p:nvPr/>
      </p:nvGrpSpPr>
      <p:grpSpPr>
        <a:xfrm>
          <a:off x="0" y="0"/>
          <a:ext cx="0" cy="0"/>
          <a:chOff x="0" y="0"/>
          <a:chExt cx="0" cy="0"/>
        </a:xfrm>
      </p:grpSpPr>
      <p:sp>
        <p:nvSpPr>
          <p:cNvPr id="55" name="Google Shape;55;gd08e60c225_0_146"/>
          <p:cNvSpPr txBox="1">
            <a:spLocks noGrp="1"/>
          </p:cNvSpPr>
          <p:nvPr>
            <p:ph type="title"/>
          </p:nvPr>
        </p:nvSpPr>
        <p:spPr>
          <a:xfrm>
            <a:off x="922320" y="453600"/>
            <a:ext cx="8406300" cy="975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6" name="Google Shape;56;gd08e60c225_0_146"/>
          <p:cNvSpPr txBox="1">
            <a:spLocks noGrp="1"/>
          </p:cNvSpPr>
          <p:nvPr>
            <p:ph type="subTitle" idx="1"/>
          </p:nvPr>
        </p:nvSpPr>
        <p:spPr>
          <a:xfrm>
            <a:off x="922320" y="2048400"/>
            <a:ext cx="8406300" cy="30543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1300"/>
              </a:spcBef>
              <a:spcAft>
                <a:spcPts val="0"/>
              </a:spcAft>
              <a:buClr>
                <a:schemeClr val="dk1"/>
              </a:buClr>
              <a:buSzPts val="1800"/>
              <a:buChar char="○"/>
              <a:defRPr/>
            </a:lvl2pPr>
            <a:lvl3pPr lvl="2" algn="l" rtl="0">
              <a:lnSpc>
                <a:spcPct val="90000"/>
              </a:lnSpc>
              <a:spcBef>
                <a:spcPts val="1300"/>
              </a:spcBef>
              <a:spcAft>
                <a:spcPts val="0"/>
              </a:spcAft>
              <a:buClr>
                <a:schemeClr val="dk1"/>
              </a:buClr>
              <a:buSzPts val="1800"/>
              <a:buChar char="■"/>
              <a:defRPr/>
            </a:lvl3pPr>
            <a:lvl4pPr lvl="3" algn="l" rtl="0">
              <a:lnSpc>
                <a:spcPct val="90000"/>
              </a:lnSpc>
              <a:spcBef>
                <a:spcPts val="1300"/>
              </a:spcBef>
              <a:spcAft>
                <a:spcPts val="0"/>
              </a:spcAft>
              <a:buClr>
                <a:schemeClr val="dk1"/>
              </a:buClr>
              <a:buSzPts val="1800"/>
              <a:buChar char="●"/>
              <a:defRPr/>
            </a:lvl4pPr>
            <a:lvl5pPr lvl="4" algn="l" rtl="0">
              <a:lnSpc>
                <a:spcPct val="90000"/>
              </a:lnSpc>
              <a:spcBef>
                <a:spcPts val="1300"/>
              </a:spcBef>
              <a:spcAft>
                <a:spcPts val="0"/>
              </a:spcAft>
              <a:buClr>
                <a:schemeClr val="dk1"/>
              </a:buClr>
              <a:buSzPts val="1800"/>
              <a:buChar char="○"/>
              <a:defRPr/>
            </a:lvl5pPr>
            <a:lvl6pPr lvl="5" algn="l" rtl="0">
              <a:lnSpc>
                <a:spcPct val="90000"/>
              </a:lnSpc>
              <a:spcBef>
                <a:spcPts val="1300"/>
              </a:spcBef>
              <a:spcAft>
                <a:spcPts val="0"/>
              </a:spcAft>
              <a:buClr>
                <a:schemeClr val="dk1"/>
              </a:buClr>
              <a:buSzPts val="1800"/>
              <a:buChar char="■"/>
              <a:defRPr/>
            </a:lvl6pPr>
            <a:lvl7pPr lvl="6" algn="l" rtl="0">
              <a:lnSpc>
                <a:spcPct val="90000"/>
              </a:lnSpc>
              <a:spcBef>
                <a:spcPts val="1300"/>
              </a:spcBef>
              <a:spcAft>
                <a:spcPts val="0"/>
              </a:spcAft>
              <a:buClr>
                <a:schemeClr val="dk1"/>
              </a:buClr>
              <a:buSzPts val="1800"/>
              <a:buChar char="●"/>
              <a:defRPr/>
            </a:lvl7pPr>
            <a:lvl8pPr lvl="7" algn="l" rtl="0">
              <a:lnSpc>
                <a:spcPct val="90000"/>
              </a:lnSpc>
              <a:spcBef>
                <a:spcPts val="1300"/>
              </a:spcBef>
              <a:spcAft>
                <a:spcPts val="0"/>
              </a:spcAft>
              <a:buClr>
                <a:schemeClr val="dk1"/>
              </a:buClr>
              <a:buSzPts val="1800"/>
              <a:buChar char="○"/>
              <a:defRPr/>
            </a:lvl8pPr>
            <a:lvl9pPr lvl="8" algn="l" rtl="0">
              <a:lnSpc>
                <a:spcPct val="90000"/>
              </a:lnSpc>
              <a:spcBef>
                <a:spcPts val="1300"/>
              </a:spcBef>
              <a:spcAft>
                <a:spcPts val="13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d08e60c225_0_109"/>
          <p:cNvSpPr txBox="1">
            <a:spLocks noGrp="1"/>
          </p:cNvSpPr>
          <p:nvPr>
            <p:ph type="title"/>
          </p:nvPr>
        </p:nvSpPr>
        <p:spPr>
          <a:xfrm>
            <a:off x="343628" y="2371246"/>
            <a:ext cx="9393300" cy="928200"/>
          </a:xfrm>
          <a:prstGeom prst="rect">
            <a:avLst/>
          </a:prstGeom>
        </p:spPr>
        <p:txBody>
          <a:bodyPr spcFirstLastPara="1" wrap="square" lIns="100800" tIns="100800" rIns="100800" bIns="100800" anchor="ctr"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gd08e60c225_0_109"/>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d08e60c225_0_112"/>
          <p:cNvSpPr txBox="1">
            <a:spLocks noGrp="1"/>
          </p:cNvSpPr>
          <p:nvPr>
            <p:ph type="title"/>
          </p:nvPr>
        </p:nvSpPr>
        <p:spPr>
          <a:xfrm>
            <a:off x="343628" y="490626"/>
            <a:ext cx="9393300" cy="631500"/>
          </a:xfrm>
          <a:prstGeom prst="rect">
            <a:avLst/>
          </a:prstGeom>
        </p:spPr>
        <p:txBody>
          <a:bodyPr spcFirstLastPara="1" wrap="square" lIns="100800" tIns="100800" rIns="100800" bIns="100800" anchor="t" anchorCtr="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2" name="Google Shape;22;gd08e60c225_0_112"/>
          <p:cNvSpPr txBox="1">
            <a:spLocks noGrp="1"/>
          </p:cNvSpPr>
          <p:nvPr>
            <p:ph type="body" idx="1"/>
          </p:nvPr>
        </p:nvSpPr>
        <p:spPr>
          <a:xfrm>
            <a:off x="343628" y="1270568"/>
            <a:ext cx="9393300" cy="3766500"/>
          </a:xfrm>
          <a:prstGeom prst="rect">
            <a:avLst/>
          </a:prstGeom>
        </p:spPr>
        <p:txBody>
          <a:bodyPr spcFirstLastPara="1" wrap="square" lIns="100800" tIns="100800" rIns="100800" bIns="100800" anchor="t" anchorCtr="0">
            <a:normAutofit/>
          </a:bodyPr>
          <a:lstStyle>
            <a:lvl1pPr marL="457200" lvl="0" indent="-355600">
              <a:spcBef>
                <a:spcPts val="0"/>
              </a:spcBef>
              <a:spcAft>
                <a:spcPts val="0"/>
              </a:spcAft>
              <a:buSzPts val="20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3" name="Google Shape;23;gd08e60c225_0_112"/>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d08e60c225_0_116"/>
          <p:cNvSpPr txBox="1">
            <a:spLocks noGrp="1"/>
          </p:cNvSpPr>
          <p:nvPr>
            <p:ph type="title"/>
          </p:nvPr>
        </p:nvSpPr>
        <p:spPr>
          <a:xfrm>
            <a:off x="343628" y="490626"/>
            <a:ext cx="9393300" cy="631500"/>
          </a:xfrm>
          <a:prstGeom prst="rect">
            <a:avLst/>
          </a:prstGeom>
        </p:spPr>
        <p:txBody>
          <a:bodyPr spcFirstLastPara="1" wrap="square" lIns="100800" tIns="100800" rIns="100800" bIns="100800" anchor="t" anchorCtr="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6" name="Google Shape;26;gd08e60c225_0_116"/>
          <p:cNvSpPr txBox="1">
            <a:spLocks noGrp="1"/>
          </p:cNvSpPr>
          <p:nvPr>
            <p:ph type="body" idx="1"/>
          </p:nvPr>
        </p:nvSpPr>
        <p:spPr>
          <a:xfrm>
            <a:off x="343628" y="1270568"/>
            <a:ext cx="4409700" cy="3766500"/>
          </a:xfrm>
          <a:prstGeom prst="rect">
            <a:avLst/>
          </a:prstGeom>
        </p:spPr>
        <p:txBody>
          <a:bodyPr spcFirstLastPara="1" wrap="square" lIns="100800" tIns="100800" rIns="100800" bIns="100800"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7" name="Google Shape;27;gd08e60c225_0_116"/>
          <p:cNvSpPr txBox="1">
            <a:spLocks noGrp="1"/>
          </p:cNvSpPr>
          <p:nvPr>
            <p:ph type="body" idx="2"/>
          </p:nvPr>
        </p:nvSpPr>
        <p:spPr>
          <a:xfrm>
            <a:off x="5327385" y="1270568"/>
            <a:ext cx="4409700" cy="3766500"/>
          </a:xfrm>
          <a:prstGeom prst="rect">
            <a:avLst/>
          </a:prstGeom>
        </p:spPr>
        <p:txBody>
          <a:bodyPr spcFirstLastPara="1" wrap="square" lIns="100800" tIns="100800" rIns="100800" bIns="100800"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8" name="Google Shape;28;gd08e60c225_0_116"/>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d08e60c225_0_121"/>
          <p:cNvSpPr txBox="1">
            <a:spLocks noGrp="1"/>
          </p:cNvSpPr>
          <p:nvPr>
            <p:ph type="title"/>
          </p:nvPr>
        </p:nvSpPr>
        <p:spPr>
          <a:xfrm>
            <a:off x="343628" y="490626"/>
            <a:ext cx="9393300" cy="631500"/>
          </a:xfrm>
          <a:prstGeom prst="rect">
            <a:avLst/>
          </a:prstGeom>
        </p:spPr>
        <p:txBody>
          <a:bodyPr spcFirstLastPara="1" wrap="square" lIns="100800" tIns="100800" rIns="100800" bIns="100800" anchor="t" anchorCtr="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1" name="Google Shape;31;gd08e60c225_0_121"/>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d08e60c225_0_124"/>
          <p:cNvSpPr txBox="1">
            <a:spLocks noGrp="1"/>
          </p:cNvSpPr>
          <p:nvPr>
            <p:ph type="title"/>
          </p:nvPr>
        </p:nvSpPr>
        <p:spPr>
          <a:xfrm>
            <a:off x="343628" y="612532"/>
            <a:ext cx="3095700" cy="833100"/>
          </a:xfrm>
          <a:prstGeom prst="rect">
            <a:avLst/>
          </a:prstGeom>
        </p:spPr>
        <p:txBody>
          <a:bodyPr spcFirstLastPara="1" wrap="square" lIns="100800" tIns="100800" rIns="100800" bIns="100800" anchor="b"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4" name="Google Shape;34;gd08e60c225_0_124"/>
          <p:cNvSpPr txBox="1">
            <a:spLocks noGrp="1"/>
          </p:cNvSpPr>
          <p:nvPr>
            <p:ph type="body" idx="1"/>
          </p:nvPr>
        </p:nvSpPr>
        <p:spPr>
          <a:xfrm>
            <a:off x="343628" y="1531991"/>
            <a:ext cx="3095700" cy="3505200"/>
          </a:xfrm>
          <a:prstGeom prst="rect">
            <a:avLst/>
          </a:prstGeom>
        </p:spPr>
        <p:txBody>
          <a:bodyPr spcFirstLastPara="1" wrap="square" lIns="100800" tIns="100800" rIns="100800" bIns="100800" anchor="t" anchorCtr="0">
            <a:normAutofit/>
          </a:bodyPr>
          <a:lstStyle>
            <a:lvl1pPr marL="457200" lvl="0" indent="-311150">
              <a:spcBef>
                <a:spcPts val="0"/>
              </a:spcBef>
              <a:spcAft>
                <a:spcPts val="0"/>
              </a:spcAft>
              <a:buSzPts val="1300"/>
              <a:buChar char="●"/>
              <a:defRPr sz="13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35" name="Google Shape;35;gd08e60c225_0_124"/>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d08e60c225_0_128"/>
          <p:cNvSpPr txBox="1">
            <a:spLocks noGrp="1"/>
          </p:cNvSpPr>
          <p:nvPr>
            <p:ph type="title"/>
          </p:nvPr>
        </p:nvSpPr>
        <p:spPr>
          <a:xfrm>
            <a:off x="540467" y="496276"/>
            <a:ext cx="7020000" cy="4509900"/>
          </a:xfrm>
          <a:prstGeom prst="rect">
            <a:avLst/>
          </a:prstGeom>
        </p:spPr>
        <p:txBody>
          <a:bodyPr spcFirstLastPara="1" wrap="square" lIns="100800" tIns="100800" rIns="100800" bIns="100800" anchor="ctr"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38" name="Google Shape;38;gd08e60c225_0_128"/>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d08e60c225_0_131"/>
          <p:cNvSpPr/>
          <p:nvPr/>
        </p:nvSpPr>
        <p:spPr>
          <a:xfrm>
            <a:off x="5040313" y="28"/>
            <a:ext cx="5040300" cy="5670600"/>
          </a:xfrm>
          <a:prstGeom prst="rect">
            <a:avLst/>
          </a:prstGeom>
          <a:solidFill>
            <a:schemeClr val="dk2"/>
          </a:solidFill>
          <a:ln>
            <a:noFill/>
          </a:ln>
        </p:spPr>
        <p:txBody>
          <a:bodyPr spcFirstLastPara="1" wrap="square" lIns="100800" tIns="100800" rIns="100800" bIns="100800" anchor="ctr" anchorCtr="0">
            <a:noAutofit/>
          </a:bodyPr>
          <a:lstStyle/>
          <a:p>
            <a:pPr marL="0" lvl="0" indent="0" algn="l" rtl="0">
              <a:spcBef>
                <a:spcPts val="0"/>
              </a:spcBef>
              <a:spcAft>
                <a:spcPts val="0"/>
              </a:spcAft>
              <a:buNone/>
            </a:pPr>
            <a:endParaRPr/>
          </a:p>
        </p:txBody>
      </p:sp>
      <p:sp>
        <p:nvSpPr>
          <p:cNvPr id="41" name="Google Shape;41;gd08e60c225_0_131"/>
          <p:cNvSpPr txBox="1">
            <a:spLocks noGrp="1"/>
          </p:cNvSpPr>
          <p:nvPr>
            <p:ph type="title"/>
          </p:nvPr>
        </p:nvSpPr>
        <p:spPr>
          <a:xfrm>
            <a:off x="292695" y="1359537"/>
            <a:ext cx="4459500" cy="1634100"/>
          </a:xfrm>
          <a:prstGeom prst="rect">
            <a:avLst/>
          </a:prstGeom>
        </p:spPr>
        <p:txBody>
          <a:bodyPr spcFirstLastPara="1" wrap="square" lIns="100800" tIns="100800" rIns="100800" bIns="100800" anchor="b" anchorCtr="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42" name="Google Shape;42;gd08e60c225_0_131"/>
          <p:cNvSpPr txBox="1">
            <a:spLocks noGrp="1"/>
          </p:cNvSpPr>
          <p:nvPr>
            <p:ph type="subTitle" idx="1"/>
          </p:nvPr>
        </p:nvSpPr>
        <p:spPr>
          <a:xfrm>
            <a:off x="292695" y="3090304"/>
            <a:ext cx="4459500" cy="1361700"/>
          </a:xfrm>
          <a:prstGeom prst="rect">
            <a:avLst/>
          </a:prstGeom>
        </p:spPr>
        <p:txBody>
          <a:bodyPr spcFirstLastPara="1" wrap="square" lIns="100800" tIns="100800" rIns="100800" bIns="100800" anchor="t" anchorCtr="0">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a:endParaRPr/>
          </a:p>
        </p:txBody>
      </p:sp>
      <p:sp>
        <p:nvSpPr>
          <p:cNvPr id="43" name="Google Shape;43;gd08e60c225_0_131"/>
          <p:cNvSpPr txBox="1">
            <a:spLocks noGrp="1"/>
          </p:cNvSpPr>
          <p:nvPr>
            <p:ph type="body" idx="2"/>
          </p:nvPr>
        </p:nvSpPr>
        <p:spPr>
          <a:xfrm>
            <a:off x="5445456" y="798408"/>
            <a:ext cx="4230000" cy="4073700"/>
          </a:xfrm>
          <a:prstGeom prst="rect">
            <a:avLst/>
          </a:prstGeom>
        </p:spPr>
        <p:txBody>
          <a:bodyPr spcFirstLastPara="1" wrap="square" lIns="100800" tIns="100800" rIns="100800" bIns="100800" anchor="ctr" anchorCtr="0">
            <a:normAutofit/>
          </a:bodyPr>
          <a:lstStyle>
            <a:lvl1pPr marL="457200" lvl="0" indent="-355600">
              <a:spcBef>
                <a:spcPts val="0"/>
              </a:spcBef>
              <a:spcAft>
                <a:spcPts val="0"/>
              </a:spcAft>
              <a:buClr>
                <a:schemeClr val="dk1"/>
              </a:buClr>
              <a:buSzPts val="2000"/>
              <a:buChar char="●"/>
              <a:defRPr>
                <a:solidFill>
                  <a:schemeClr val="dk1"/>
                </a:solidFill>
              </a:defRPr>
            </a:lvl1pPr>
            <a:lvl2pPr marL="914400" lvl="1" indent="-323850">
              <a:spcBef>
                <a:spcPts val="0"/>
              </a:spcBef>
              <a:spcAft>
                <a:spcPts val="0"/>
              </a:spcAft>
              <a:buClr>
                <a:schemeClr val="dk1"/>
              </a:buClr>
              <a:buSzPts val="1500"/>
              <a:buChar char="○"/>
              <a:defRPr>
                <a:solidFill>
                  <a:schemeClr val="dk1"/>
                </a:solidFill>
              </a:defRPr>
            </a:lvl2pPr>
            <a:lvl3pPr marL="1371600" lvl="2" indent="-323850">
              <a:spcBef>
                <a:spcPts val="0"/>
              </a:spcBef>
              <a:spcAft>
                <a:spcPts val="0"/>
              </a:spcAft>
              <a:buClr>
                <a:schemeClr val="dk1"/>
              </a:buClr>
              <a:buSzPts val="1500"/>
              <a:buChar char="■"/>
              <a:defRPr>
                <a:solidFill>
                  <a:schemeClr val="dk1"/>
                </a:solidFill>
              </a:defRPr>
            </a:lvl3pPr>
            <a:lvl4pPr marL="1828800" lvl="3" indent="-323850">
              <a:spcBef>
                <a:spcPts val="0"/>
              </a:spcBef>
              <a:spcAft>
                <a:spcPts val="0"/>
              </a:spcAft>
              <a:buClr>
                <a:schemeClr val="dk1"/>
              </a:buClr>
              <a:buSzPts val="1500"/>
              <a:buChar char="●"/>
              <a:defRPr>
                <a:solidFill>
                  <a:schemeClr val="dk1"/>
                </a:solidFill>
              </a:defRPr>
            </a:lvl4pPr>
            <a:lvl5pPr marL="2286000" lvl="4" indent="-323850">
              <a:spcBef>
                <a:spcPts val="0"/>
              </a:spcBef>
              <a:spcAft>
                <a:spcPts val="0"/>
              </a:spcAft>
              <a:buClr>
                <a:schemeClr val="dk1"/>
              </a:buClr>
              <a:buSzPts val="1500"/>
              <a:buChar char="○"/>
              <a:defRPr>
                <a:solidFill>
                  <a:schemeClr val="dk1"/>
                </a:solidFill>
              </a:defRPr>
            </a:lvl5pPr>
            <a:lvl6pPr marL="2743200" lvl="5" indent="-323850">
              <a:spcBef>
                <a:spcPts val="0"/>
              </a:spcBef>
              <a:spcAft>
                <a:spcPts val="0"/>
              </a:spcAft>
              <a:buClr>
                <a:schemeClr val="dk1"/>
              </a:buClr>
              <a:buSzPts val="1500"/>
              <a:buChar char="■"/>
              <a:defRPr>
                <a:solidFill>
                  <a:schemeClr val="dk1"/>
                </a:solidFill>
              </a:defRPr>
            </a:lvl6pPr>
            <a:lvl7pPr marL="3200400" lvl="6" indent="-323850">
              <a:spcBef>
                <a:spcPts val="0"/>
              </a:spcBef>
              <a:spcAft>
                <a:spcPts val="0"/>
              </a:spcAft>
              <a:buClr>
                <a:schemeClr val="dk1"/>
              </a:buClr>
              <a:buSzPts val="1500"/>
              <a:buChar char="●"/>
              <a:defRPr>
                <a:solidFill>
                  <a:schemeClr val="dk1"/>
                </a:solidFill>
              </a:defRPr>
            </a:lvl7pPr>
            <a:lvl8pPr marL="3657600" lvl="7" indent="-323850">
              <a:spcBef>
                <a:spcPts val="0"/>
              </a:spcBef>
              <a:spcAft>
                <a:spcPts val="0"/>
              </a:spcAft>
              <a:buClr>
                <a:schemeClr val="dk1"/>
              </a:buClr>
              <a:buSzPts val="1500"/>
              <a:buChar char="○"/>
              <a:defRPr>
                <a:solidFill>
                  <a:schemeClr val="dk1"/>
                </a:solidFill>
              </a:defRPr>
            </a:lvl8pPr>
            <a:lvl9pPr marL="4114800" lvl="8" indent="-323850">
              <a:spcBef>
                <a:spcPts val="0"/>
              </a:spcBef>
              <a:spcAft>
                <a:spcPts val="0"/>
              </a:spcAft>
              <a:buClr>
                <a:schemeClr val="dk1"/>
              </a:buClr>
              <a:buSzPts val="1500"/>
              <a:buChar char="■"/>
              <a:defRPr>
                <a:solidFill>
                  <a:schemeClr val="dk1"/>
                </a:solidFill>
              </a:defRPr>
            </a:lvl9pPr>
          </a:lstStyle>
          <a:p>
            <a:endParaRPr/>
          </a:p>
        </p:txBody>
      </p:sp>
      <p:sp>
        <p:nvSpPr>
          <p:cNvPr id="44" name="Google Shape;44;gd08e60c225_0_131"/>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d08e60c225_0_137"/>
          <p:cNvSpPr txBox="1">
            <a:spLocks noGrp="1"/>
          </p:cNvSpPr>
          <p:nvPr>
            <p:ph type="body" idx="1"/>
          </p:nvPr>
        </p:nvSpPr>
        <p:spPr>
          <a:xfrm>
            <a:off x="343628" y="4664078"/>
            <a:ext cx="6613200" cy="667200"/>
          </a:xfrm>
          <a:prstGeom prst="rect">
            <a:avLst/>
          </a:prstGeom>
        </p:spPr>
        <p:txBody>
          <a:bodyPr spcFirstLastPara="1" wrap="square" lIns="100800" tIns="100800" rIns="100800" bIns="100800" anchor="ctr" anchorCtr="0">
            <a:normAutofit/>
          </a:bodyPr>
          <a:lstStyle>
            <a:lvl1pPr marL="457200" lvl="0" indent="-228600">
              <a:lnSpc>
                <a:spcPct val="100000"/>
              </a:lnSpc>
              <a:spcBef>
                <a:spcPts val="0"/>
              </a:spcBef>
              <a:spcAft>
                <a:spcPts val="0"/>
              </a:spcAft>
              <a:buSzPts val="2000"/>
              <a:buNone/>
              <a:defRPr/>
            </a:lvl1pPr>
          </a:lstStyle>
          <a:p>
            <a:endParaRPr/>
          </a:p>
        </p:txBody>
      </p:sp>
      <p:sp>
        <p:nvSpPr>
          <p:cNvPr id="47" name="Google Shape;47;gd08e60c225_0_137"/>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9"/>
        <p:cNvGrpSpPr/>
        <p:nvPr/>
      </p:nvGrpSpPr>
      <p:grpSpPr>
        <a:xfrm>
          <a:off x="0" y="0"/>
          <a:ext cx="0" cy="0"/>
          <a:chOff x="0" y="0"/>
          <a:chExt cx="0" cy="0"/>
        </a:xfrm>
      </p:grpSpPr>
      <p:sp>
        <p:nvSpPr>
          <p:cNvPr id="10" name="Google Shape;10;gd08e60c225_0_101"/>
          <p:cNvSpPr txBox="1">
            <a:spLocks noGrp="1"/>
          </p:cNvSpPr>
          <p:nvPr>
            <p:ph type="title"/>
          </p:nvPr>
        </p:nvSpPr>
        <p:spPr>
          <a:xfrm>
            <a:off x="343628" y="490626"/>
            <a:ext cx="9393300" cy="631500"/>
          </a:xfrm>
          <a:prstGeom prst="rect">
            <a:avLst/>
          </a:prstGeom>
          <a:noFill/>
          <a:ln>
            <a:noFill/>
          </a:ln>
        </p:spPr>
        <p:txBody>
          <a:bodyPr spcFirstLastPara="1" wrap="square" lIns="100800" tIns="100800" rIns="100800" bIns="100800" anchor="t" anchorCtr="0">
            <a:norm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a:endParaRPr/>
          </a:p>
        </p:txBody>
      </p:sp>
      <p:sp>
        <p:nvSpPr>
          <p:cNvPr id="11" name="Google Shape;11;gd08e60c225_0_101"/>
          <p:cNvSpPr txBox="1">
            <a:spLocks noGrp="1"/>
          </p:cNvSpPr>
          <p:nvPr>
            <p:ph type="body" idx="1"/>
          </p:nvPr>
        </p:nvSpPr>
        <p:spPr>
          <a:xfrm>
            <a:off x="343628" y="1270568"/>
            <a:ext cx="9393300" cy="3766500"/>
          </a:xfrm>
          <a:prstGeom prst="rect">
            <a:avLst/>
          </a:prstGeom>
          <a:noFill/>
          <a:ln>
            <a:noFill/>
          </a:ln>
        </p:spPr>
        <p:txBody>
          <a:bodyPr spcFirstLastPara="1" wrap="square" lIns="100800" tIns="100800" rIns="100800" bIns="100800" anchor="t" anchorCtr="0">
            <a:normAutofit/>
          </a:bodyPr>
          <a:lstStyle>
            <a:lvl1pPr marL="457200" lvl="0" indent="-355600">
              <a:lnSpc>
                <a:spcPct val="115000"/>
              </a:lnSpc>
              <a:spcBef>
                <a:spcPts val="0"/>
              </a:spcBef>
              <a:spcAft>
                <a:spcPts val="0"/>
              </a:spcAft>
              <a:buClr>
                <a:schemeClr val="lt2"/>
              </a:buClr>
              <a:buSzPts val="2000"/>
              <a:buChar char="●"/>
              <a:defRPr sz="2000">
                <a:solidFill>
                  <a:schemeClr val="lt2"/>
                </a:solidFill>
              </a:defRPr>
            </a:lvl1pPr>
            <a:lvl2pPr marL="914400" lvl="1" indent="-323850">
              <a:lnSpc>
                <a:spcPct val="115000"/>
              </a:lnSpc>
              <a:spcBef>
                <a:spcPts val="0"/>
              </a:spcBef>
              <a:spcAft>
                <a:spcPts val="0"/>
              </a:spcAft>
              <a:buClr>
                <a:schemeClr val="lt2"/>
              </a:buClr>
              <a:buSzPts val="1500"/>
              <a:buChar char="○"/>
              <a:defRPr sz="1500">
                <a:solidFill>
                  <a:schemeClr val="lt2"/>
                </a:solidFill>
              </a:defRPr>
            </a:lvl2pPr>
            <a:lvl3pPr marL="1371600" lvl="2" indent="-323850">
              <a:lnSpc>
                <a:spcPct val="115000"/>
              </a:lnSpc>
              <a:spcBef>
                <a:spcPts val="0"/>
              </a:spcBef>
              <a:spcAft>
                <a:spcPts val="0"/>
              </a:spcAft>
              <a:buClr>
                <a:schemeClr val="lt2"/>
              </a:buClr>
              <a:buSzPts val="1500"/>
              <a:buChar char="■"/>
              <a:defRPr sz="1500">
                <a:solidFill>
                  <a:schemeClr val="lt2"/>
                </a:solidFill>
              </a:defRPr>
            </a:lvl3pPr>
            <a:lvl4pPr marL="1828800" lvl="3" indent="-323850">
              <a:lnSpc>
                <a:spcPct val="115000"/>
              </a:lnSpc>
              <a:spcBef>
                <a:spcPts val="0"/>
              </a:spcBef>
              <a:spcAft>
                <a:spcPts val="0"/>
              </a:spcAft>
              <a:buClr>
                <a:schemeClr val="lt2"/>
              </a:buClr>
              <a:buSzPts val="1500"/>
              <a:buChar char="●"/>
              <a:defRPr sz="1500">
                <a:solidFill>
                  <a:schemeClr val="lt2"/>
                </a:solidFill>
              </a:defRPr>
            </a:lvl4pPr>
            <a:lvl5pPr marL="2286000" lvl="4" indent="-323850">
              <a:lnSpc>
                <a:spcPct val="115000"/>
              </a:lnSpc>
              <a:spcBef>
                <a:spcPts val="0"/>
              </a:spcBef>
              <a:spcAft>
                <a:spcPts val="0"/>
              </a:spcAft>
              <a:buClr>
                <a:schemeClr val="lt2"/>
              </a:buClr>
              <a:buSzPts val="1500"/>
              <a:buChar char="○"/>
              <a:defRPr sz="1500">
                <a:solidFill>
                  <a:schemeClr val="lt2"/>
                </a:solidFill>
              </a:defRPr>
            </a:lvl5pPr>
            <a:lvl6pPr marL="2743200" lvl="5" indent="-323850">
              <a:lnSpc>
                <a:spcPct val="115000"/>
              </a:lnSpc>
              <a:spcBef>
                <a:spcPts val="0"/>
              </a:spcBef>
              <a:spcAft>
                <a:spcPts val="0"/>
              </a:spcAft>
              <a:buClr>
                <a:schemeClr val="lt2"/>
              </a:buClr>
              <a:buSzPts val="1500"/>
              <a:buChar char="■"/>
              <a:defRPr sz="1500">
                <a:solidFill>
                  <a:schemeClr val="lt2"/>
                </a:solidFill>
              </a:defRPr>
            </a:lvl6pPr>
            <a:lvl7pPr marL="3200400" lvl="6" indent="-323850">
              <a:lnSpc>
                <a:spcPct val="115000"/>
              </a:lnSpc>
              <a:spcBef>
                <a:spcPts val="0"/>
              </a:spcBef>
              <a:spcAft>
                <a:spcPts val="0"/>
              </a:spcAft>
              <a:buClr>
                <a:schemeClr val="lt2"/>
              </a:buClr>
              <a:buSzPts val="1500"/>
              <a:buChar char="●"/>
              <a:defRPr sz="1500">
                <a:solidFill>
                  <a:schemeClr val="lt2"/>
                </a:solidFill>
              </a:defRPr>
            </a:lvl7pPr>
            <a:lvl8pPr marL="3657600" lvl="7" indent="-323850">
              <a:lnSpc>
                <a:spcPct val="115000"/>
              </a:lnSpc>
              <a:spcBef>
                <a:spcPts val="0"/>
              </a:spcBef>
              <a:spcAft>
                <a:spcPts val="0"/>
              </a:spcAft>
              <a:buClr>
                <a:schemeClr val="lt2"/>
              </a:buClr>
              <a:buSzPts val="1500"/>
              <a:buChar char="○"/>
              <a:defRPr sz="1500">
                <a:solidFill>
                  <a:schemeClr val="lt2"/>
                </a:solidFill>
              </a:defRPr>
            </a:lvl8pPr>
            <a:lvl9pPr marL="4114800" lvl="8" indent="-323850">
              <a:lnSpc>
                <a:spcPct val="115000"/>
              </a:lnSpc>
              <a:spcBef>
                <a:spcPts val="0"/>
              </a:spcBef>
              <a:spcAft>
                <a:spcPts val="0"/>
              </a:spcAft>
              <a:buClr>
                <a:schemeClr val="lt2"/>
              </a:buClr>
              <a:buSzPts val="1500"/>
              <a:buChar char="■"/>
              <a:defRPr sz="1500">
                <a:solidFill>
                  <a:schemeClr val="lt2"/>
                </a:solidFill>
              </a:defRPr>
            </a:lvl9pPr>
          </a:lstStyle>
          <a:p>
            <a:endParaRPr/>
          </a:p>
        </p:txBody>
      </p:sp>
      <p:sp>
        <p:nvSpPr>
          <p:cNvPr id="12" name="Google Shape;12;gd08e60c225_0_101"/>
          <p:cNvSpPr txBox="1">
            <a:spLocks noGrp="1"/>
          </p:cNvSpPr>
          <p:nvPr>
            <p:ph type="sldNum" idx="12"/>
          </p:nvPr>
        </p:nvSpPr>
        <p:spPr>
          <a:xfrm>
            <a:off x="9340296" y="5141053"/>
            <a:ext cx="604800" cy="433800"/>
          </a:xfrm>
          <a:prstGeom prst="rect">
            <a:avLst/>
          </a:prstGeom>
          <a:noFill/>
          <a:ln>
            <a:noFill/>
          </a:ln>
        </p:spPr>
        <p:txBody>
          <a:bodyPr spcFirstLastPara="1" wrap="square" lIns="100800" tIns="100800" rIns="100800" bIns="100800" anchor="ctr" anchorCtr="0">
            <a:normAutofit/>
          </a:bodyPr>
          <a:lstStyle>
            <a:lvl1pPr lvl="0" algn="r">
              <a:buNone/>
              <a:defRPr sz="1100">
                <a:solidFill>
                  <a:schemeClr val="lt2"/>
                </a:solidFill>
              </a:defRPr>
            </a:lvl1pPr>
            <a:lvl2pPr lvl="1" algn="r">
              <a:buNone/>
              <a:defRPr sz="1100">
                <a:solidFill>
                  <a:schemeClr val="lt2"/>
                </a:solidFill>
              </a:defRPr>
            </a:lvl2pPr>
            <a:lvl3pPr lvl="2" algn="r">
              <a:buNone/>
              <a:defRPr sz="1100">
                <a:solidFill>
                  <a:schemeClr val="lt2"/>
                </a:solidFill>
              </a:defRPr>
            </a:lvl3pPr>
            <a:lvl4pPr lvl="3" algn="r">
              <a:buNone/>
              <a:defRPr sz="1100">
                <a:solidFill>
                  <a:schemeClr val="lt2"/>
                </a:solidFill>
              </a:defRPr>
            </a:lvl4pPr>
            <a:lvl5pPr lvl="4" algn="r">
              <a:buNone/>
              <a:defRPr sz="1100">
                <a:solidFill>
                  <a:schemeClr val="lt2"/>
                </a:solidFill>
              </a:defRPr>
            </a:lvl5pPr>
            <a:lvl6pPr lvl="5" algn="r">
              <a:buNone/>
              <a:defRPr sz="1100">
                <a:solidFill>
                  <a:schemeClr val="lt2"/>
                </a:solidFill>
              </a:defRPr>
            </a:lvl6pPr>
            <a:lvl7pPr lvl="6" algn="r">
              <a:buNone/>
              <a:defRPr sz="1100">
                <a:solidFill>
                  <a:schemeClr val="lt2"/>
                </a:solidFill>
              </a:defRPr>
            </a:lvl7pPr>
            <a:lvl8pPr lvl="7" algn="r">
              <a:buNone/>
              <a:defRPr sz="1100">
                <a:solidFill>
                  <a:schemeClr val="lt2"/>
                </a:solidFill>
              </a:defRPr>
            </a:lvl8pPr>
            <a:lvl9pPr lvl="8" algn="r">
              <a:buNone/>
              <a:defRPr sz="11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ayushggarg/covid19-vaccine-adverse-reaction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hyperlink" Target="https://www.pewresearch.org/science/2021/03/05/growing-share-of-americans-say-they-plan-to-get-a-covid-19-vaccine-or-already-hav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p:nvPr/>
        </p:nvSpPr>
        <p:spPr>
          <a:xfrm>
            <a:off x="1757713" y="679575"/>
            <a:ext cx="6565200" cy="1662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4200">
                <a:solidFill>
                  <a:srgbClr val="538CD5"/>
                </a:solidFill>
              </a:rPr>
              <a:t>COVID-19 World Vaccine Adverse Reactions</a:t>
            </a:r>
            <a:endParaRPr sz="4200" b="0" i="0" u="none" strike="noStrike" cap="none">
              <a:solidFill>
                <a:srgbClr val="538CD5"/>
              </a:solidFill>
              <a:latin typeface="Arial"/>
              <a:ea typeface="Arial"/>
              <a:cs typeface="Arial"/>
              <a:sym typeface="Arial"/>
            </a:endParaRPr>
          </a:p>
        </p:txBody>
      </p:sp>
      <p:sp>
        <p:nvSpPr>
          <p:cNvPr id="63" name="Google Shape;63;p1"/>
          <p:cNvSpPr txBox="1"/>
          <p:nvPr/>
        </p:nvSpPr>
        <p:spPr>
          <a:xfrm>
            <a:off x="3356280" y="2412180"/>
            <a:ext cx="3366720" cy="174924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400" b="0" i="1" u="none" strike="noStrike" cap="none">
                <a:solidFill>
                  <a:srgbClr val="00FFFF"/>
                </a:solidFill>
                <a:latin typeface="Arial"/>
                <a:ea typeface="Arial"/>
                <a:cs typeface="Arial"/>
                <a:sym typeface="Arial"/>
              </a:rPr>
              <a:t>Prepared by:</a:t>
            </a:r>
            <a:endParaRPr sz="2400" b="0" i="1" u="none" strike="noStrike" cap="none">
              <a:solidFill>
                <a:srgbClr val="00FFFF"/>
              </a:solidFill>
              <a:latin typeface="Arial"/>
              <a:ea typeface="Arial"/>
              <a:cs typeface="Arial"/>
              <a:sym typeface="Arial"/>
            </a:endParaRPr>
          </a:p>
          <a:p>
            <a:pPr marL="0" marR="0" lvl="0" indent="0" algn="ctr" rtl="0">
              <a:lnSpc>
                <a:spcPct val="100000"/>
              </a:lnSpc>
              <a:spcBef>
                <a:spcPts val="0"/>
              </a:spcBef>
              <a:spcAft>
                <a:spcPts val="0"/>
              </a:spcAft>
              <a:buNone/>
            </a:pPr>
            <a:endParaRPr sz="2400" i="1">
              <a:solidFill>
                <a:srgbClr val="00FFFF"/>
              </a:solidFill>
            </a:endParaRPr>
          </a:p>
          <a:p>
            <a:pPr marL="0" marR="0" lvl="0" indent="0" algn="ctr" rtl="0">
              <a:lnSpc>
                <a:spcPct val="100000"/>
              </a:lnSpc>
              <a:spcBef>
                <a:spcPts val="0"/>
              </a:spcBef>
              <a:spcAft>
                <a:spcPts val="0"/>
              </a:spcAft>
              <a:buNone/>
            </a:pPr>
            <a:r>
              <a:rPr lang="en-US" sz="2100">
                <a:solidFill>
                  <a:srgbClr val="00FFFF"/>
                </a:solidFill>
              </a:rPr>
              <a:t>Christian Esqueda</a:t>
            </a:r>
            <a:endParaRPr>
              <a:solidFill>
                <a:srgbClr val="00FFFF"/>
              </a:solidFill>
            </a:endParaRPr>
          </a:p>
          <a:p>
            <a:pPr marL="0" marR="0" lvl="0" indent="0" algn="ctr" rtl="0">
              <a:lnSpc>
                <a:spcPct val="100000"/>
              </a:lnSpc>
              <a:spcBef>
                <a:spcPts val="0"/>
              </a:spcBef>
              <a:spcAft>
                <a:spcPts val="0"/>
              </a:spcAft>
              <a:buNone/>
            </a:pPr>
            <a:r>
              <a:rPr lang="en-US" sz="2100">
                <a:solidFill>
                  <a:srgbClr val="00FFFF"/>
                </a:solidFill>
              </a:rPr>
              <a:t>Sana Shaikh</a:t>
            </a:r>
            <a:endParaRPr>
              <a:solidFill>
                <a:srgbClr val="00FFFF"/>
              </a:solidFill>
            </a:endParaRPr>
          </a:p>
          <a:p>
            <a:pPr marL="0" marR="0" lvl="0" indent="0" algn="ctr" rtl="0">
              <a:lnSpc>
                <a:spcPct val="100000"/>
              </a:lnSpc>
              <a:spcBef>
                <a:spcPts val="0"/>
              </a:spcBef>
              <a:spcAft>
                <a:spcPts val="0"/>
              </a:spcAft>
              <a:buNone/>
            </a:pPr>
            <a:r>
              <a:rPr lang="en-US" sz="2100">
                <a:solidFill>
                  <a:srgbClr val="00FFFF"/>
                </a:solidFill>
              </a:rPr>
              <a:t>Funing Yang</a:t>
            </a:r>
            <a:endParaRPr sz="2100">
              <a:solidFill>
                <a:srgbClr val="00FFFF"/>
              </a:solidFill>
            </a:endParaRPr>
          </a:p>
          <a:p>
            <a:pPr marL="0" marR="0" lvl="0" indent="0" algn="ctr" rtl="0">
              <a:lnSpc>
                <a:spcPct val="100000"/>
              </a:lnSpc>
              <a:spcBef>
                <a:spcPts val="0"/>
              </a:spcBef>
              <a:spcAft>
                <a:spcPts val="0"/>
              </a:spcAft>
              <a:buNone/>
            </a:pPr>
            <a:r>
              <a:rPr lang="en-US" sz="2100">
                <a:solidFill>
                  <a:srgbClr val="00FFFF"/>
                </a:solidFill>
              </a:rPr>
              <a:t>Gauri Phatale</a:t>
            </a:r>
            <a:endParaRPr sz="2100">
              <a:solidFill>
                <a:srgbClr val="00FFFF"/>
              </a:solidFill>
            </a:endParaRPr>
          </a:p>
        </p:txBody>
      </p:sp>
      <p:sp>
        <p:nvSpPr>
          <p:cNvPr id="64" name="Google Shape;64;p1"/>
          <p:cNvSpPr txBox="1"/>
          <p:nvPr/>
        </p:nvSpPr>
        <p:spPr>
          <a:xfrm>
            <a:off x="3356330" y="4614165"/>
            <a:ext cx="3366600" cy="772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100" b="0" i="0" u="none" strike="noStrike" cap="none">
                <a:solidFill>
                  <a:srgbClr val="999999"/>
                </a:solidFill>
                <a:latin typeface="Arial"/>
                <a:ea typeface="Arial"/>
                <a:cs typeface="Arial"/>
                <a:sym typeface="Arial"/>
              </a:rPr>
              <a:t>Prof</a:t>
            </a:r>
            <a:r>
              <a:rPr lang="en-US" sz="2100">
                <a:solidFill>
                  <a:srgbClr val="999999"/>
                </a:solidFill>
              </a:rPr>
              <a:t>.</a:t>
            </a:r>
            <a:r>
              <a:rPr lang="en-US" sz="2100" b="0" i="0" u="none" strike="noStrike" cap="none">
                <a:solidFill>
                  <a:srgbClr val="999999"/>
                </a:solidFill>
                <a:latin typeface="Arial"/>
                <a:ea typeface="Arial"/>
                <a:cs typeface="Arial"/>
                <a:sym typeface="Arial"/>
              </a:rPr>
              <a:t> Navid Amini</a:t>
            </a:r>
            <a:endParaRPr sz="2100" b="0" i="0" u="none" strike="noStrike" cap="none">
              <a:solidFill>
                <a:srgbClr val="999999"/>
              </a:solidFill>
              <a:latin typeface="Arial"/>
              <a:ea typeface="Arial"/>
              <a:cs typeface="Arial"/>
              <a:sym typeface="Arial"/>
            </a:endParaRPr>
          </a:p>
        </p:txBody>
      </p:sp>
      <p:sp>
        <p:nvSpPr>
          <p:cNvPr id="65" name="Google Shape;65;p1"/>
          <p:cNvSpPr/>
          <p:nvPr/>
        </p:nvSpPr>
        <p:spPr>
          <a:xfrm>
            <a:off x="2914200" y="4993200"/>
            <a:ext cx="4329720" cy="39348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200" b="0" i="1" u="none" strike="noStrike" cap="none">
                <a:solidFill>
                  <a:srgbClr val="999999"/>
                </a:solidFill>
                <a:latin typeface="Arial"/>
                <a:ea typeface="Arial"/>
                <a:cs typeface="Arial"/>
                <a:sym typeface="Arial"/>
              </a:rPr>
              <a:t>Department of Computer Science</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200" b="0" i="1" u="none" strike="noStrike" cap="none">
                <a:solidFill>
                  <a:srgbClr val="999999"/>
                </a:solidFill>
                <a:latin typeface="Arial"/>
                <a:ea typeface="Arial"/>
                <a:cs typeface="Arial"/>
                <a:sym typeface="Arial"/>
              </a:rPr>
              <a:t>California State University, Los Angeles</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Death Rates by State</a:t>
            </a:r>
            <a:endParaRPr sz="4000" b="0" i="0" u="none" strike="noStrike" cap="none">
              <a:solidFill>
                <a:srgbClr val="538CD5"/>
              </a:solidFill>
              <a:latin typeface="Arial"/>
              <a:ea typeface="Arial"/>
              <a:cs typeface="Arial"/>
              <a:sym typeface="Arial"/>
            </a:endParaRPr>
          </a:p>
        </p:txBody>
      </p:sp>
      <p:sp>
        <p:nvSpPr>
          <p:cNvPr id="131" name="Google Shape;131;p9"/>
          <p:cNvSpPr txBox="1"/>
          <p:nvPr/>
        </p:nvSpPr>
        <p:spPr>
          <a:xfrm>
            <a:off x="334812" y="1428854"/>
            <a:ext cx="4229100" cy="3872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500">
                <a:solidFill>
                  <a:srgbClr val="7F7F7F"/>
                </a:solidFill>
              </a:rPr>
              <a:t>Goal: To find out the number of severe adverse reactions that resulted in deaths in each state along with the death rates. According to our data, the top three states with the highest death rates were Kentucky, Wyoming, and Kansas.</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0" lvl="0" indent="0" algn="l" rtl="0">
              <a:lnSpc>
                <a:spcPct val="115000"/>
              </a:lnSpc>
              <a:spcBef>
                <a:spcPts val="0"/>
              </a:spcBef>
              <a:spcAft>
                <a:spcPts val="0"/>
              </a:spcAft>
              <a:buNone/>
            </a:pPr>
            <a:r>
              <a:rPr lang="en-US" sz="1500">
                <a:solidFill>
                  <a:srgbClr val="7F7F7F"/>
                </a:solidFill>
              </a:rPr>
              <a:t>Encoding:</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Darker shade of red to indicate a higher number and lighter shade for a smaller number</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Each state labeled with rate of death (in percentage) and number of deaths reported in that state</a:t>
            </a:r>
            <a:endParaRPr sz="1500">
              <a:solidFill>
                <a:srgbClr val="7F7F7F"/>
              </a:solidFill>
            </a:endParaRPr>
          </a:p>
          <a:p>
            <a:pPr marL="360" marR="0" lvl="0" indent="0" algn="l" rtl="0">
              <a:lnSpc>
                <a:spcPct val="110000"/>
              </a:lnSpc>
              <a:spcBef>
                <a:spcPts val="1001"/>
              </a:spcBef>
              <a:spcAft>
                <a:spcPts val="0"/>
              </a:spcAft>
              <a:buNone/>
            </a:pPr>
            <a:endParaRPr sz="1500">
              <a:solidFill>
                <a:srgbClr val="7F7F7F"/>
              </a:solidFill>
            </a:endParaRPr>
          </a:p>
        </p:txBody>
      </p:sp>
      <p:pic>
        <p:nvPicPr>
          <p:cNvPr id="132" name="Google Shape;132;p9"/>
          <p:cNvPicPr preferRelativeResize="0"/>
          <p:nvPr/>
        </p:nvPicPr>
        <p:blipFill>
          <a:blip r:embed="rId3">
            <a:alphaModFix/>
          </a:blip>
          <a:stretch>
            <a:fillRect/>
          </a:stretch>
        </p:blipFill>
        <p:spPr>
          <a:xfrm>
            <a:off x="4716312" y="1581240"/>
            <a:ext cx="5211916" cy="36249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Most Affected Age Groups</a:t>
            </a:r>
            <a:endParaRPr sz="4000" b="0" i="0" u="none" strike="noStrike" cap="none">
              <a:solidFill>
                <a:srgbClr val="538CD5"/>
              </a:solidFill>
              <a:latin typeface="Arial"/>
              <a:ea typeface="Arial"/>
              <a:cs typeface="Arial"/>
              <a:sym typeface="Arial"/>
            </a:endParaRPr>
          </a:p>
        </p:txBody>
      </p:sp>
      <p:sp>
        <p:nvSpPr>
          <p:cNvPr id="139" name="Google Shape;139;p12"/>
          <p:cNvSpPr txBox="1"/>
          <p:nvPr/>
        </p:nvSpPr>
        <p:spPr>
          <a:xfrm>
            <a:off x="326201" y="1348500"/>
            <a:ext cx="3841200" cy="3797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500">
                <a:solidFill>
                  <a:srgbClr val="7F7F7F"/>
                </a:solidFill>
              </a:rPr>
              <a:t>Goal: To find out the most common types of allergic reactions according to different age groups. Our data shows a large number of people reported to have no known prior allergies, while some had a known drug allergy and others had both food and drug allergies. </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0" lvl="0" indent="0" algn="l" rtl="0">
              <a:lnSpc>
                <a:spcPct val="115000"/>
              </a:lnSpc>
              <a:spcBef>
                <a:spcPts val="0"/>
              </a:spcBef>
              <a:spcAft>
                <a:spcPts val="0"/>
              </a:spcAft>
              <a:buNone/>
            </a:pPr>
            <a:r>
              <a:rPr lang="en-US" sz="1500">
                <a:solidFill>
                  <a:srgbClr val="7F7F7F"/>
                </a:solidFill>
              </a:rPr>
              <a:t>Encoding:</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CVD-friendly Stacked Bar Chart showing a part-whole comparison between different types of allergies</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horizontal-axis shows the distribution of affected age groups </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p:txBody>
      </p:sp>
      <p:pic>
        <p:nvPicPr>
          <p:cNvPr id="140" name="Google Shape;140;p12"/>
          <p:cNvPicPr preferRelativeResize="0"/>
          <p:nvPr/>
        </p:nvPicPr>
        <p:blipFill>
          <a:blip r:embed="rId3">
            <a:alphaModFix/>
          </a:blip>
          <a:stretch>
            <a:fillRect/>
          </a:stretch>
        </p:blipFill>
        <p:spPr>
          <a:xfrm>
            <a:off x="4329701" y="1571315"/>
            <a:ext cx="5598525" cy="33514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Gender-wise comparison</a:t>
            </a:r>
            <a:endParaRPr sz="4000" b="0" i="0" u="none" strike="noStrike" cap="none">
              <a:solidFill>
                <a:srgbClr val="538CD5"/>
              </a:solidFill>
              <a:latin typeface="Arial"/>
              <a:ea typeface="Arial"/>
              <a:cs typeface="Arial"/>
              <a:sym typeface="Arial"/>
            </a:endParaRPr>
          </a:p>
        </p:txBody>
      </p:sp>
      <p:sp>
        <p:nvSpPr>
          <p:cNvPr id="147" name="Google Shape;147;p11"/>
          <p:cNvSpPr txBox="1"/>
          <p:nvPr/>
        </p:nvSpPr>
        <p:spPr>
          <a:xfrm>
            <a:off x="446812" y="1715454"/>
            <a:ext cx="4229100" cy="38721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1001"/>
              </a:spcBef>
              <a:spcAft>
                <a:spcPts val="0"/>
              </a:spcAft>
              <a:buNone/>
            </a:pPr>
            <a:r>
              <a:rPr lang="en-US" sz="1500">
                <a:solidFill>
                  <a:srgbClr val="7F7F7F"/>
                </a:solidFill>
              </a:rPr>
              <a:t>Goal: To compare genders getting severe adverse reactions after getting vaccinated categorized state wise. According to the data, females got more adverse reactions than men almost in all the states.</a:t>
            </a:r>
            <a:endParaRPr sz="1500">
              <a:solidFill>
                <a:srgbClr val="7F7F7F"/>
              </a:solidFill>
            </a:endParaRPr>
          </a:p>
          <a:p>
            <a:pPr marL="0" marR="0" lvl="0" indent="0" algn="l" rtl="0">
              <a:lnSpc>
                <a:spcPct val="110000"/>
              </a:lnSpc>
              <a:spcBef>
                <a:spcPts val="1001"/>
              </a:spcBef>
              <a:spcAft>
                <a:spcPts val="0"/>
              </a:spcAft>
              <a:buNone/>
            </a:pPr>
            <a:r>
              <a:rPr lang="en-US" sz="1500">
                <a:solidFill>
                  <a:srgbClr val="7F7F7F"/>
                </a:solidFill>
              </a:rPr>
              <a:t>Encoding:</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Blue color shows symptoms reported by female. </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Orange color shows symptoms reported by male gender.</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Red color shows symptoms reported by unknown.</a:t>
            </a:r>
            <a:endParaRPr sz="1500">
              <a:solidFill>
                <a:srgbClr val="7F7F7F"/>
              </a:solidFill>
            </a:endParaRPr>
          </a:p>
          <a:p>
            <a:pPr marL="0" marR="0" lvl="0" indent="0" algn="l" rtl="0">
              <a:lnSpc>
                <a:spcPct val="110000"/>
              </a:lnSpc>
              <a:spcBef>
                <a:spcPts val="1001"/>
              </a:spcBef>
              <a:spcAft>
                <a:spcPts val="0"/>
              </a:spcAft>
              <a:buNone/>
            </a:pPr>
            <a:endParaRPr sz="1500">
              <a:solidFill>
                <a:srgbClr val="7F7F7F"/>
              </a:solidFill>
            </a:endParaRPr>
          </a:p>
        </p:txBody>
      </p:sp>
      <p:pic>
        <p:nvPicPr>
          <p:cNvPr id="148" name="Google Shape;148;p11"/>
          <p:cNvPicPr preferRelativeResize="0"/>
          <p:nvPr/>
        </p:nvPicPr>
        <p:blipFill>
          <a:blip r:embed="rId3">
            <a:alphaModFix/>
          </a:blip>
          <a:stretch>
            <a:fillRect/>
          </a:stretch>
        </p:blipFill>
        <p:spPr>
          <a:xfrm>
            <a:off x="4581575" y="1581250"/>
            <a:ext cx="5346652" cy="349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7a28950e00_2_5"/>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Top 25 symptoms</a:t>
            </a:r>
            <a:endParaRPr sz="4000" b="0" i="0" u="none" strike="noStrike" cap="none">
              <a:solidFill>
                <a:srgbClr val="538CD5"/>
              </a:solidFill>
              <a:latin typeface="Arial"/>
              <a:ea typeface="Arial"/>
              <a:cs typeface="Arial"/>
              <a:sym typeface="Arial"/>
            </a:endParaRPr>
          </a:p>
        </p:txBody>
      </p:sp>
      <p:sp>
        <p:nvSpPr>
          <p:cNvPr id="155" name="Google Shape;155;g7a28950e00_2_5"/>
          <p:cNvSpPr txBox="1"/>
          <p:nvPr/>
        </p:nvSpPr>
        <p:spPr>
          <a:xfrm>
            <a:off x="446812" y="1715454"/>
            <a:ext cx="4229100" cy="38721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1001"/>
              </a:spcBef>
              <a:spcAft>
                <a:spcPts val="0"/>
              </a:spcAft>
              <a:buNone/>
            </a:pPr>
            <a:r>
              <a:rPr lang="en-US" sz="1500">
                <a:solidFill>
                  <a:srgbClr val="7F7F7F"/>
                </a:solidFill>
              </a:rPr>
              <a:t>Goal: To display top 25 adverse reactions reported by people who got vaccinated. According to the data, most of the people got chills, headache, dizziness etc</a:t>
            </a:r>
            <a:endParaRPr sz="1500">
              <a:solidFill>
                <a:srgbClr val="7F7F7F"/>
              </a:solidFill>
            </a:endParaRPr>
          </a:p>
          <a:p>
            <a:pPr marL="0" marR="0" lvl="0" indent="0" algn="l" rtl="0">
              <a:lnSpc>
                <a:spcPct val="110000"/>
              </a:lnSpc>
              <a:spcBef>
                <a:spcPts val="1001"/>
              </a:spcBef>
              <a:spcAft>
                <a:spcPts val="0"/>
              </a:spcAft>
              <a:buNone/>
            </a:pPr>
            <a:r>
              <a:rPr lang="en-US" sz="1500">
                <a:solidFill>
                  <a:srgbClr val="7F7F7F"/>
                </a:solidFill>
              </a:rPr>
              <a:t>Encoding:</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Blue color shows symptoms reported by people after getting vaccinated. </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As the blue color fades, the number of symptoms reported decreases.</a:t>
            </a:r>
            <a:endParaRPr sz="1500">
              <a:solidFill>
                <a:srgbClr val="7F7F7F"/>
              </a:solidFill>
            </a:endParaRPr>
          </a:p>
          <a:p>
            <a:pPr marL="0" marR="0" lvl="0" indent="0" algn="l" rtl="0">
              <a:lnSpc>
                <a:spcPct val="110000"/>
              </a:lnSpc>
              <a:spcBef>
                <a:spcPts val="1001"/>
              </a:spcBef>
              <a:spcAft>
                <a:spcPts val="0"/>
              </a:spcAft>
              <a:buNone/>
            </a:pPr>
            <a:endParaRPr sz="1500">
              <a:solidFill>
                <a:srgbClr val="7F7F7F"/>
              </a:solidFill>
            </a:endParaRPr>
          </a:p>
        </p:txBody>
      </p:sp>
      <p:pic>
        <p:nvPicPr>
          <p:cNvPr id="156" name="Google Shape;156;g7a28950e00_2_5"/>
          <p:cNvPicPr preferRelativeResize="0"/>
          <p:nvPr/>
        </p:nvPicPr>
        <p:blipFill>
          <a:blip r:embed="rId3">
            <a:alphaModFix/>
          </a:blip>
          <a:stretch>
            <a:fillRect/>
          </a:stretch>
        </p:blipFill>
        <p:spPr>
          <a:xfrm>
            <a:off x="4601200" y="1581300"/>
            <a:ext cx="5327024" cy="3559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Manufacturer’s Popularity</a:t>
            </a:r>
            <a:endParaRPr sz="4000" b="0" i="0" u="none" strike="noStrike" cap="none">
              <a:solidFill>
                <a:srgbClr val="538CD5"/>
              </a:solidFill>
              <a:latin typeface="Arial"/>
              <a:ea typeface="Arial"/>
              <a:cs typeface="Arial"/>
              <a:sym typeface="Arial"/>
            </a:endParaRPr>
          </a:p>
        </p:txBody>
      </p:sp>
      <p:sp>
        <p:nvSpPr>
          <p:cNvPr id="163" name="Google Shape;163;p10"/>
          <p:cNvSpPr txBox="1"/>
          <p:nvPr/>
        </p:nvSpPr>
        <p:spPr>
          <a:xfrm>
            <a:off x="446812" y="1428854"/>
            <a:ext cx="4229100" cy="38721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r>
              <a:rPr lang="en-US" sz="1500">
                <a:solidFill>
                  <a:srgbClr val="7F7F7F"/>
                </a:solidFill>
              </a:rPr>
              <a:t>Goal: This symbol map displays the share of vaccines by different manufacturers used in the States. According to our data, the Pfizer/Biontech vaccine is overwhelmingly more popular across most states.</a:t>
            </a:r>
            <a:endParaRPr sz="1500">
              <a:solidFill>
                <a:srgbClr val="7F7F7F"/>
              </a:solidFill>
            </a:endParaRPr>
          </a:p>
          <a:p>
            <a:pPr marL="0" marR="0" lvl="0" indent="0" algn="l" rtl="0">
              <a:lnSpc>
                <a:spcPct val="110000"/>
              </a:lnSpc>
              <a:spcBef>
                <a:spcPts val="0"/>
              </a:spcBef>
              <a:spcAft>
                <a:spcPts val="0"/>
              </a:spcAft>
              <a:buNone/>
            </a:pPr>
            <a:endParaRPr sz="1500">
              <a:solidFill>
                <a:srgbClr val="7F7F7F"/>
              </a:solidFill>
            </a:endParaRPr>
          </a:p>
          <a:p>
            <a:pPr marL="0" lvl="0" indent="0" algn="l" rtl="0">
              <a:lnSpc>
                <a:spcPct val="115000"/>
              </a:lnSpc>
              <a:spcBef>
                <a:spcPts val="0"/>
              </a:spcBef>
              <a:spcAft>
                <a:spcPts val="0"/>
              </a:spcAft>
              <a:buNone/>
            </a:pPr>
            <a:r>
              <a:rPr lang="en-US" sz="1500">
                <a:solidFill>
                  <a:srgbClr val="7F7F7F"/>
                </a:solidFill>
              </a:rPr>
              <a:t>Encoding:</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blue slice of each pie indicates Pfizer/Biontech as the manufacturer.</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grey slice of each pie indicates Moderna as the manufacturer.</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small orange slice of each pie indicates unknown manufacturers.</a:t>
            </a:r>
            <a:endParaRPr sz="1500">
              <a:solidFill>
                <a:srgbClr val="7F7F7F"/>
              </a:solidFill>
            </a:endParaRPr>
          </a:p>
          <a:p>
            <a:pPr marL="359" lvl="0" indent="0" algn="l" rtl="0">
              <a:lnSpc>
                <a:spcPct val="110000"/>
              </a:lnSpc>
              <a:spcBef>
                <a:spcPts val="1001"/>
              </a:spcBef>
              <a:spcAft>
                <a:spcPts val="0"/>
              </a:spcAft>
              <a:buNone/>
            </a:pPr>
            <a:endParaRPr sz="1500">
              <a:solidFill>
                <a:srgbClr val="7F7F7F"/>
              </a:solidFill>
            </a:endParaRPr>
          </a:p>
          <a:p>
            <a:pPr marL="360" marR="0" lvl="0" indent="0" algn="l" rtl="0">
              <a:lnSpc>
                <a:spcPct val="110000"/>
              </a:lnSpc>
              <a:spcBef>
                <a:spcPts val="1001"/>
              </a:spcBef>
              <a:spcAft>
                <a:spcPts val="0"/>
              </a:spcAft>
              <a:buNone/>
            </a:pPr>
            <a:endParaRPr sz="1500">
              <a:solidFill>
                <a:srgbClr val="7F7F7F"/>
              </a:solidFill>
            </a:endParaRPr>
          </a:p>
        </p:txBody>
      </p:sp>
      <p:pic>
        <p:nvPicPr>
          <p:cNvPr id="164" name="Google Shape;164;p10"/>
          <p:cNvPicPr preferRelativeResize="0"/>
          <p:nvPr/>
        </p:nvPicPr>
        <p:blipFill>
          <a:blip r:embed="rId3">
            <a:alphaModFix/>
          </a:blip>
          <a:stretch>
            <a:fillRect/>
          </a:stretch>
        </p:blipFill>
        <p:spPr>
          <a:xfrm>
            <a:off x="4675912" y="1844840"/>
            <a:ext cx="5099913" cy="21477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0" i="0" u="none" strike="noStrike" cap="none">
                <a:solidFill>
                  <a:srgbClr val="538CD5"/>
                </a:solidFill>
                <a:latin typeface="Arial"/>
                <a:ea typeface="Arial"/>
                <a:cs typeface="Arial"/>
                <a:sym typeface="Arial"/>
              </a:rPr>
              <a:t>Summary of Findings and Insights</a:t>
            </a:r>
            <a:endParaRPr sz="4000" b="0" i="0" u="none" strike="noStrike" cap="none">
              <a:solidFill>
                <a:srgbClr val="000000"/>
              </a:solidFill>
              <a:latin typeface="Arial"/>
              <a:ea typeface="Arial"/>
              <a:cs typeface="Arial"/>
              <a:sym typeface="Arial"/>
            </a:endParaRPr>
          </a:p>
        </p:txBody>
      </p:sp>
      <p:sp>
        <p:nvSpPr>
          <p:cNvPr id="178" name="Google Shape;178;p14"/>
          <p:cNvSpPr txBox="1"/>
          <p:nvPr/>
        </p:nvSpPr>
        <p:spPr>
          <a:xfrm>
            <a:off x="823320" y="1828800"/>
            <a:ext cx="8406360" cy="3730336"/>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Clr>
                <a:schemeClr val="dk1"/>
              </a:buClr>
              <a:buSzPts val="1800"/>
              <a:buChar char="●"/>
            </a:pPr>
            <a:r>
              <a:rPr lang="en-US" sz="1800">
                <a:solidFill>
                  <a:schemeClr val="dk1"/>
                </a:solidFill>
              </a:rPr>
              <a:t>The largest 3 categories of people with medical history account for less than 15% of people reporting adverse reactions.</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Kentucky, Wyoming, and Kansas had the highest number of death rates.</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Most people who reported an allergic reaction after receiving the vaccine had no known prior allergies.</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en-US" sz="1800">
                <a:solidFill>
                  <a:schemeClr val="dk1"/>
                </a:solidFill>
              </a:rPr>
              <a:t>Female gender seemed to get more severe adverse reactions as compared to males.</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en-US" sz="1800">
                <a:solidFill>
                  <a:schemeClr val="dk1"/>
                </a:solidFill>
              </a:rPr>
              <a:t>Pfizer’s vaccine is more popular all around.</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0" i="0" u="none" strike="noStrike" cap="none">
                <a:solidFill>
                  <a:srgbClr val="538CD5"/>
                </a:solidFill>
                <a:latin typeface="Arial"/>
                <a:ea typeface="Arial"/>
                <a:cs typeface="Arial"/>
                <a:sym typeface="Arial"/>
              </a:rPr>
              <a:t>Extensions and Future Work</a:t>
            </a:r>
            <a:endParaRPr sz="4000" b="0" i="0" u="none" strike="noStrike" cap="none">
              <a:solidFill>
                <a:srgbClr val="000000"/>
              </a:solidFill>
              <a:latin typeface="Arial"/>
              <a:ea typeface="Arial"/>
              <a:cs typeface="Arial"/>
              <a:sym typeface="Arial"/>
            </a:endParaRPr>
          </a:p>
        </p:txBody>
      </p:sp>
      <p:sp>
        <p:nvSpPr>
          <p:cNvPr id="184" name="Google Shape;184;p15"/>
          <p:cNvSpPr txBox="1"/>
          <p:nvPr/>
        </p:nvSpPr>
        <p:spPr>
          <a:xfrm>
            <a:off x="823320" y="1828800"/>
            <a:ext cx="8406360" cy="305424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r>
              <a:rPr lang="en-US" sz="1800">
                <a:solidFill>
                  <a:schemeClr val="dk1"/>
                </a:solidFill>
              </a:rPr>
              <a:t>The data and the predictions will get better as more people get vaccinated in the future so that more data can be generated and can be analysed.</a:t>
            </a:r>
            <a:endParaRPr sz="1800">
              <a:solidFill>
                <a:schemeClr val="dk1"/>
              </a:solidFill>
            </a:endParaRPr>
          </a:p>
          <a:p>
            <a:pPr marL="360" marR="0" lvl="0" indent="0" algn="l" rtl="0">
              <a:lnSpc>
                <a:spcPct val="110000"/>
              </a:lnSpc>
              <a:spcBef>
                <a:spcPts val="0"/>
              </a:spcBef>
              <a:spcAft>
                <a:spcPts val="0"/>
              </a:spcAft>
              <a:buNone/>
            </a:pP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0" i="0" u="none" strike="noStrike" cap="none">
                <a:solidFill>
                  <a:srgbClr val="538CD5"/>
                </a:solidFill>
                <a:latin typeface="Arial"/>
                <a:ea typeface="Arial"/>
                <a:cs typeface="Arial"/>
                <a:sym typeface="Arial"/>
              </a:rPr>
              <a:t>Reference</a:t>
            </a:r>
            <a:endParaRPr sz="4000" b="0" i="0" u="none" strike="noStrike" cap="none">
              <a:solidFill>
                <a:srgbClr val="000000"/>
              </a:solidFill>
              <a:latin typeface="Arial"/>
              <a:ea typeface="Arial"/>
              <a:cs typeface="Arial"/>
              <a:sym typeface="Arial"/>
            </a:endParaRPr>
          </a:p>
        </p:txBody>
      </p:sp>
      <p:sp>
        <p:nvSpPr>
          <p:cNvPr id="191" name="Google Shape;191;p16"/>
          <p:cNvSpPr txBox="1"/>
          <p:nvPr/>
        </p:nvSpPr>
        <p:spPr>
          <a:xfrm>
            <a:off x="761325" y="1635130"/>
            <a:ext cx="8728500" cy="24003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endParaRPr sz="1800" b="0" i="0" u="none" strike="noStrike" cap="none">
              <a:solidFill>
                <a:srgbClr val="FFFFFF"/>
              </a:solidFill>
              <a:latin typeface="Arial"/>
              <a:ea typeface="Arial"/>
              <a:cs typeface="Arial"/>
              <a:sym typeface="Arial"/>
            </a:endParaRPr>
          </a:p>
          <a:p>
            <a:pPr marL="457200" marR="0" lvl="0" indent="-342900" algn="l" rtl="0">
              <a:lnSpc>
                <a:spcPct val="110000"/>
              </a:lnSpc>
              <a:spcBef>
                <a:spcPts val="0"/>
              </a:spcBef>
              <a:spcAft>
                <a:spcPts val="0"/>
              </a:spcAft>
              <a:buClr>
                <a:srgbClr val="FFFFFF"/>
              </a:buClr>
              <a:buSzPts val="1800"/>
              <a:buChar char="●"/>
            </a:pPr>
            <a:r>
              <a:rPr lang="en-US" sz="1800" u="sng">
                <a:solidFill>
                  <a:srgbClr val="FFFFFF"/>
                </a:solidFill>
                <a:hlinkClick r:id="rId3">
                  <a:extLst>
                    <a:ext uri="{A12FA001-AC4F-418D-AE19-62706E023703}">
                      <ahyp:hlinkClr xmlns:ahyp="http://schemas.microsoft.com/office/drawing/2018/hyperlinkcolor" val="tx"/>
                    </a:ext>
                  </a:extLst>
                </a:hlinkClick>
              </a:rPr>
              <a:t>https://www.kaggle.com/ayushggarg/covid19-vaccine-adverse-reactions</a:t>
            </a:r>
            <a:endParaRPr sz="1800">
              <a:solidFill>
                <a:srgbClr val="FFFFFF"/>
              </a:solidFill>
            </a:endParaRPr>
          </a:p>
          <a:p>
            <a:pPr marL="914400" marR="0" lvl="0" indent="0" algn="l" rtl="0">
              <a:lnSpc>
                <a:spcPct val="110000"/>
              </a:lnSpc>
              <a:spcBef>
                <a:spcPts val="0"/>
              </a:spcBef>
              <a:spcAft>
                <a:spcPts val="0"/>
              </a:spcAft>
              <a:buNone/>
            </a:pPr>
            <a:endParaRPr sz="1800">
              <a:solidFill>
                <a:srgbClr val="FFFFFF"/>
              </a:solidFill>
            </a:endParaRPr>
          </a:p>
          <a:p>
            <a:pPr marL="457200" marR="0" lvl="0" indent="-342900" algn="l" rtl="0">
              <a:lnSpc>
                <a:spcPct val="110000"/>
              </a:lnSpc>
              <a:spcBef>
                <a:spcPts val="0"/>
              </a:spcBef>
              <a:spcAft>
                <a:spcPts val="0"/>
              </a:spcAft>
              <a:buClr>
                <a:srgbClr val="FFFFFF"/>
              </a:buClr>
              <a:buSzPts val="1800"/>
              <a:buChar char="●"/>
            </a:pPr>
            <a:r>
              <a:rPr lang="en-US" sz="1800" u="sng">
                <a:solidFill>
                  <a:srgbClr val="FFFFFF"/>
                </a:solidFill>
                <a:hlinkClick r:id="rId4">
                  <a:extLst>
                    <a:ext uri="{A12FA001-AC4F-418D-AE19-62706E023703}">
                      <ahyp:hlinkClr xmlns:ahyp="http://schemas.microsoft.com/office/drawing/2018/hyperlinkcolor" val="tx"/>
                    </a:ext>
                  </a:extLst>
                </a:hlinkClick>
              </a:rPr>
              <a:t>https://www.pewresearch.org/science/2021/03/05/growing-share-of-americans-say-they-plan-to-get-a-covid-19-vaccine-or-already-have/</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Introduction &amp; Significance</a:t>
            </a:r>
            <a:endParaRPr/>
          </a:p>
        </p:txBody>
      </p:sp>
      <p:sp>
        <p:nvSpPr>
          <p:cNvPr id="72" name="Google Shape;72;p2"/>
          <p:cNvSpPr txBox="1"/>
          <p:nvPr/>
        </p:nvSpPr>
        <p:spPr>
          <a:xfrm>
            <a:off x="837170" y="1610675"/>
            <a:ext cx="8406300" cy="37302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endParaRPr sz="1800">
              <a:solidFill>
                <a:schemeClr val="dk1"/>
              </a:solidFill>
            </a:endParaRPr>
          </a:p>
          <a:p>
            <a:pPr marL="0" marR="0" lvl="0" indent="0" algn="l" rtl="0">
              <a:lnSpc>
                <a:spcPct val="110000"/>
              </a:lnSpc>
              <a:spcBef>
                <a:spcPts val="0"/>
              </a:spcBef>
              <a:spcAft>
                <a:spcPts val="0"/>
              </a:spcAft>
              <a:buNone/>
            </a:pPr>
            <a:r>
              <a:rPr lang="en-US" sz="1800">
                <a:solidFill>
                  <a:schemeClr val="dk1"/>
                </a:solidFill>
              </a:rPr>
              <a:t>Our project aims to find patterns within the Vaccine Adverse Event Reporting System's (VAERS) data regarding the COVID-19 vaccine and the adverse reactions reported by the patients who have participated in receiving the vaccine.</a:t>
            </a:r>
            <a:endParaRPr sz="1800">
              <a:solidFill>
                <a:schemeClr val="dk1"/>
              </a:solidFill>
            </a:endParaRPr>
          </a:p>
          <a:p>
            <a:pPr marL="457200" marR="0" lvl="0" indent="0" algn="l" rtl="0">
              <a:lnSpc>
                <a:spcPct val="11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d08e60c225_0_167"/>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Introduction &amp; Significance</a:t>
            </a:r>
            <a:endParaRPr/>
          </a:p>
        </p:txBody>
      </p:sp>
      <p:sp>
        <p:nvSpPr>
          <p:cNvPr id="79" name="Google Shape;79;gd08e60c225_0_167"/>
          <p:cNvSpPr txBox="1"/>
          <p:nvPr/>
        </p:nvSpPr>
        <p:spPr>
          <a:xfrm>
            <a:off x="443450" y="1428900"/>
            <a:ext cx="5106000" cy="3807900"/>
          </a:xfrm>
          <a:prstGeom prst="rect">
            <a:avLst/>
          </a:prstGeom>
          <a:noFill/>
          <a:ln>
            <a:noFill/>
          </a:ln>
        </p:spPr>
        <p:txBody>
          <a:bodyPr spcFirstLastPara="1" wrap="square" lIns="91425" tIns="45700" rIns="91425" bIns="45700" anchor="t" anchorCtr="0">
            <a:noAutofit/>
          </a:bodyPr>
          <a:lstStyle/>
          <a:p>
            <a:pPr marL="457200" marR="0" lvl="0" indent="0" algn="l" rtl="0">
              <a:lnSpc>
                <a:spcPct val="110000"/>
              </a:lnSpc>
              <a:spcBef>
                <a:spcPts val="1001"/>
              </a:spcBef>
              <a:spcAft>
                <a:spcPts val="0"/>
              </a:spcAft>
              <a:buNone/>
            </a:pPr>
            <a:r>
              <a:rPr lang="en-US" sz="1800">
                <a:solidFill>
                  <a:schemeClr val="dk1"/>
                </a:solidFill>
              </a:rPr>
              <a:t>Our findings from this report are significant due to our current predicament with the pandemic and the widespread contrasting opinions about the experimental vaccine, which can easily cause confusion and misinformation for those pursuing the vaccination. We aim to find and visualize data that makes it easier to know the risks involved in participating in the vaccine and which groups of people have higher stakes in participating than others.</a:t>
            </a:r>
            <a:endParaRPr sz="1800">
              <a:solidFill>
                <a:schemeClr val="dk1"/>
              </a:solidFill>
            </a:endParaRPr>
          </a:p>
          <a:p>
            <a:pPr marL="359" marR="0" lvl="0" indent="0" algn="l" rtl="0">
              <a:lnSpc>
                <a:spcPct val="110000"/>
              </a:lnSpc>
              <a:spcBef>
                <a:spcPts val="1001"/>
              </a:spcBef>
              <a:spcAft>
                <a:spcPts val="0"/>
              </a:spcAft>
              <a:buNone/>
            </a:pPr>
            <a:endParaRPr/>
          </a:p>
        </p:txBody>
      </p:sp>
      <p:pic>
        <p:nvPicPr>
          <p:cNvPr id="80" name="Google Shape;80;gd08e60c225_0_167"/>
          <p:cNvPicPr preferRelativeResize="0"/>
          <p:nvPr/>
        </p:nvPicPr>
        <p:blipFill>
          <a:blip r:embed="rId3">
            <a:alphaModFix/>
          </a:blip>
          <a:stretch>
            <a:fillRect/>
          </a:stretch>
        </p:blipFill>
        <p:spPr>
          <a:xfrm>
            <a:off x="5713675" y="1486550"/>
            <a:ext cx="3773156" cy="393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Target Audience</a:t>
            </a:r>
            <a:endParaRPr sz="4000" b="0" i="0" u="none" strike="noStrike" cap="none">
              <a:solidFill>
                <a:srgbClr val="538CD5"/>
              </a:solidFill>
              <a:latin typeface="Arial"/>
              <a:ea typeface="Arial"/>
              <a:cs typeface="Arial"/>
              <a:sym typeface="Arial"/>
            </a:endParaRPr>
          </a:p>
        </p:txBody>
      </p:sp>
      <p:sp>
        <p:nvSpPr>
          <p:cNvPr id="87" name="Google Shape;87;p3"/>
          <p:cNvSpPr txBox="1"/>
          <p:nvPr/>
        </p:nvSpPr>
        <p:spPr>
          <a:xfrm>
            <a:off x="837133" y="1699925"/>
            <a:ext cx="8406300" cy="3730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0000"/>
              </a:lnSpc>
              <a:spcBef>
                <a:spcPts val="0"/>
              </a:spcBef>
              <a:spcAft>
                <a:spcPts val="0"/>
              </a:spcAft>
              <a:buClr>
                <a:schemeClr val="dk1"/>
              </a:buClr>
              <a:buSzPts val="1800"/>
              <a:buChar char="●"/>
            </a:pPr>
            <a:r>
              <a:rPr lang="en-US" sz="1800">
                <a:solidFill>
                  <a:schemeClr val="dk1"/>
                </a:solidFill>
              </a:rPr>
              <a:t>The target audience are the people who are considering vaccination and need to know the potential risks and side effects. Utilizing the feedback data, they can better prepare themselves.</a:t>
            </a:r>
            <a:endParaRPr sz="1800">
              <a:solidFill>
                <a:schemeClr val="dk1"/>
              </a:solidFill>
            </a:endParaRPr>
          </a:p>
          <a:p>
            <a:pPr marL="457200" marR="0" lvl="0" indent="0" algn="l" rtl="0">
              <a:lnSpc>
                <a:spcPct val="110000"/>
              </a:lnSpc>
              <a:spcBef>
                <a:spcPts val="0"/>
              </a:spcBef>
              <a:spcAft>
                <a:spcPts val="0"/>
              </a:spcAft>
              <a:buNone/>
            </a:pPr>
            <a:endParaRPr sz="1800">
              <a:solidFill>
                <a:schemeClr val="dk1"/>
              </a:solidFill>
            </a:endParaRPr>
          </a:p>
          <a:p>
            <a:pPr marL="457200" marR="0" lvl="0" indent="-342900" algn="l" rtl="0">
              <a:lnSpc>
                <a:spcPct val="110000"/>
              </a:lnSpc>
              <a:spcBef>
                <a:spcPts val="0"/>
              </a:spcBef>
              <a:spcAft>
                <a:spcPts val="0"/>
              </a:spcAft>
              <a:buClr>
                <a:schemeClr val="dk1"/>
              </a:buClr>
              <a:buSzPts val="1800"/>
              <a:buChar char="●"/>
            </a:pPr>
            <a:r>
              <a:rPr lang="en-US" sz="1800">
                <a:solidFill>
                  <a:schemeClr val="dk1"/>
                </a:solidFill>
              </a:rPr>
              <a:t>It can also be the people who are already vaccinated and looking to confirm or deny whether the negative effects they experienced are associated with the vaccine.</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About Dataset</a:t>
            </a:r>
            <a:endParaRPr/>
          </a:p>
        </p:txBody>
      </p:sp>
      <p:sp>
        <p:nvSpPr>
          <p:cNvPr id="94" name="Google Shape;94;p4"/>
          <p:cNvSpPr txBox="1"/>
          <p:nvPr/>
        </p:nvSpPr>
        <p:spPr>
          <a:xfrm>
            <a:off x="823320" y="1828800"/>
            <a:ext cx="8406360" cy="3730336"/>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0000"/>
              </a:lnSpc>
              <a:spcBef>
                <a:spcPts val="1001"/>
              </a:spcBef>
              <a:spcAft>
                <a:spcPts val="0"/>
              </a:spcAft>
              <a:buClr>
                <a:schemeClr val="dk1"/>
              </a:buClr>
              <a:buSzPts val="1800"/>
              <a:buChar char="●"/>
            </a:pPr>
            <a:r>
              <a:rPr lang="en-US" sz="1800" dirty="0">
                <a:solidFill>
                  <a:schemeClr val="dk1"/>
                </a:solidFill>
              </a:rPr>
              <a:t>The dataset contains three comma separated values files with information such as the following: patient gender, patient age, symptoms experienced from the vaccine, vaccination date, whether or not the patient died from an adverse reaction, the US State where vaccine was administered, and vaccine manufacturer.</a:t>
            </a:r>
            <a:endParaRPr sz="1800" dirty="0">
              <a:solidFill>
                <a:schemeClr val="dk1"/>
              </a:solidFill>
            </a:endParaRPr>
          </a:p>
          <a:p>
            <a:pPr marL="457200" marR="0" lvl="0" indent="-342900" algn="l" rtl="0">
              <a:lnSpc>
                <a:spcPct val="110000"/>
              </a:lnSpc>
              <a:spcBef>
                <a:spcPts val="0"/>
              </a:spcBef>
              <a:spcAft>
                <a:spcPts val="0"/>
              </a:spcAft>
              <a:buClr>
                <a:schemeClr val="dk1"/>
              </a:buClr>
              <a:buSzPts val="1800"/>
              <a:buChar char="●"/>
            </a:pPr>
            <a:r>
              <a:rPr lang="en-US" sz="1800" dirty="0">
                <a:solidFill>
                  <a:schemeClr val="dk1"/>
                </a:solidFill>
              </a:rPr>
              <a:t>The dataset titled COVID-19 World Vaccine Adverse Reactions can be found in the website </a:t>
            </a:r>
            <a:r>
              <a:rPr lang="en-US" sz="1800" u="sng" dirty="0">
                <a:solidFill>
                  <a:schemeClr val="hlink"/>
                </a:solidFill>
                <a:hlinkClick r:id="rId3"/>
              </a:rPr>
              <a:t>www.kaggle.com</a:t>
            </a:r>
            <a:r>
              <a:rPr lang="en-US" sz="1800" dirty="0">
                <a:solidFill>
                  <a:schemeClr val="dk1"/>
                </a:solidFill>
              </a:rPr>
              <a:t>.</a:t>
            </a:r>
            <a:endParaRPr dirty="0"/>
          </a:p>
          <a:p>
            <a:pPr marL="343260" marR="0" lvl="0" indent="-228600" algn="l" rtl="0">
              <a:lnSpc>
                <a:spcPct val="110000"/>
              </a:lnSpc>
              <a:spcBef>
                <a:spcPts val="1001"/>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d08e60c225_0_185"/>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About Dataset</a:t>
            </a:r>
            <a:endParaRPr/>
          </a:p>
        </p:txBody>
      </p:sp>
      <p:sp>
        <p:nvSpPr>
          <p:cNvPr id="101" name="Google Shape;101;gd08e60c225_0_185"/>
          <p:cNvSpPr txBox="1"/>
          <p:nvPr/>
        </p:nvSpPr>
        <p:spPr>
          <a:xfrm>
            <a:off x="837170" y="1541300"/>
            <a:ext cx="8406300" cy="3730200"/>
          </a:xfrm>
          <a:prstGeom prst="rect">
            <a:avLst/>
          </a:prstGeom>
          <a:noFill/>
          <a:ln>
            <a:noFill/>
          </a:ln>
        </p:spPr>
        <p:txBody>
          <a:bodyPr spcFirstLastPara="1" wrap="square" lIns="91425" tIns="45700" rIns="91425" bIns="45700" anchor="t" anchorCtr="0">
            <a:noAutofit/>
          </a:bodyPr>
          <a:lstStyle/>
          <a:p>
            <a:pPr marL="457200" marR="0" lvl="0" indent="0" algn="l" rtl="0">
              <a:lnSpc>
                <a:spcPct val="110000"/>
              </a:lnSpc>
              <a:spcBef>
                <a:spcPts val="1001"/>
              </a:spcBef>
              <a:spcAft>
                <a:spcPts val="0"/>
              </a:spcAft>
              <a:buNone/>
            </a:pPr>
            <a:endParaRPr/>
          </a:p>
          <a:p>
            <a:pPr marL="457200" marR="0" lvl="0" indent="-342900" algn="l" rtl="0">
              <a:lnSpc>
                <a:spcPct val="110000"/>
              </a:lnSpc>
              <a:spcBef>
                <a:spcPts val="1001"/>
              </a:spcBef>
              <a:spcAft>
                <a:spcPts val="0"/>
              </a:spcAft>
              <a:buClr>
                <a:schemeClr val="dk1"/>
              </a:buClr>
              <a:buSzPts val="1800"/>
              <a:buChar char="●"/>
            </a:pPr>
            <a:r>
              <a:rPr lang="en-US" sz="1800">
                <a:solidFill>
                  <a:schemeClr val="dk1"/>
                </a:solidFill>
              </a:rPr>
              <a:t>The dataset contains 5,352 rows of data.</a:t>
            </a:r>
            <a:endParaRPr sz="1800">
              <a:solidFill>
                <a:schemeClr val="dk1"/>
              </a:solidFill>
            </a:endParaRPr>
          </a:p>
          <a:p>
            <a:pPr marL="457200" marR="0" lvl="0" indent="-342900" algn="l" rtl="0">
              <a:lnSpc>
                <a:spcPct val="110000"/>
              </a:lnSpc>
              <a:spcBef>
                <a:spcPts val="0"/>
              </a:spcBef>
              <a:spcAft>
                <a:spcPts val="0"/>
              </a:spcAft>
              <a:buClr>
                <a:schemeClr val="dk1"/>
              </a:buClr>
              <a:buSzPts val="1800"/>
              <a:buChar char="●"/>
            </a:pPr>
            <a:r>
              <a:rPr lang="en-US" sz="1800">
                <a:solidFill>
                  <a:schemeClr val="dk1"/>
                </a:solidFill>
              </a:rPr>
              <a:t>Our group plotted different categories of data from the dataset using Tableau software to look for patterns and connections within the data. By using bar charts, treemaps, symbol maps and other visualization tools, we were able to produce knowledge that can be helpful for people with concerns about receiving or not receiving the COVID-19 vaccine at this time. </a:t>
            </a:r>
            <a:endParaRPr sz="1800">
              <a:solidFill>
                <a:schemeClr val="dk1"/>
              </a:solidFill>
            </a:endParaRPr>
          </a:p>
          <a:p>
            <a:pPr marL="0" marR="0" lvl="0" indent="0" algn="l" rtl="0">
              <a:lnSpc>
                <a:spcPct val="110000"/>
              </a:lnSpc>
              <a:spcBef>
                <a:spcPts val="1001"/>
              </a:spcBef>
              <a:spcAft>
                <a:spcPts val="0"/>
              </a:spcAft>
              <a:buNone/>
            </a:pPr>
            <a:endParaRPr/>
          </a:p>
          <a:p>
            <a:pPr marL="343259" marR="0" lvl="0" indent="-228600" algn="l" rtl="0">
              <a:lnSpc>
                <a:spcPct val="110000"/>
              </a:lnSpc>
              <a:spcBef>
                <a:spcPts val="1001"/>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Dataset Overview</a:t>
            </a:r>
            <a:endParaRPr/>
          </a:p>
        </p:txBody>
      </p:sp>
      <p:sp>
        <p:nvSpPr>
          <p:cNvPr id="108" name="Google Shape;108;p5"/>
          <p:cNvSpPr txBox="1"/>
          <p:nvPr/>
        </p:nvSpPr>
        <p:spPr>
          <a:xfrm>
            <a:off x="837170" y="1620625"/>
            <a:ext cx="8406300" cy="37302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3,358 out of the 5,352 patients are Female.</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1,681 patients are Male.</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Reported reactions range from mild symptoms such as dizziness and fatigue to more severe symptoms such as swelling, seizures, and painful respiration.</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7"/>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Symptom Amount by Medical History</a:t>
            </a:r>
            <a:endParaRPr sz="4000" b="0" i="0" u="none" strike="noStrike" cap="none">
              <a:solidFill>
                <a:srgbClr val="538CD5"/>
              </a:solidFill>
              <a:latin typeface="Arial"/>
              <a:ea typeface="Arial"/>
              <a:cs typeface="Arial"/>
              <a:sym typeface="Arial"/>
            </a:endParaRPr>
          </a:p>
        </p:txBody>
      </p:sp>
      <p:sp>
        <p:nvSpPr>
          <p:cNvPr id="115" name="Google Shape;115;p7"/>
          <p:cNvSpPr txBox="1"/>
          <p:nvPr/>
        </p:nvSpPr>
        <p:spPr>
          <a:xfrm>
            <a:off x="392527" y="1428850"/>
            <a:ext cx="3474300" cy="38721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1001"/>
              </a:spcBef>
              <a:spcAft>
                <a:spcPts val="0"/>
              </a:spcAft>
              <a:buNone/>
            </a:pPr>
            <a:r>
              <a:rPr lang="en-US" sz="1500">
                <a:solidFill>
                  <a:srgbClr val="7F7F7F"/>
                </a:solidFill>
              </a:rPr>
              <a:t>Goal: To find out which groups of people reported having symptoms according to their reported medical history. According to our data, the three largest groups with reported adverse reactions were those with Hypertension issues, Diabetes issues, and asthma.</a:t>
            </a:r>
            <a:endParaRPr sz="1500">
              <a:solidFill>
                <a:srgbClr val="7F7F7F"/>
              </a:solidFill>
            </a:endParaRPr>
          </a:p>
          <a:p>
            <a:pPr marL="359" marR="0" lvl="0" indent="0" algn="l" rtl="0">
              <a:lnSpc>
                <a:spcPct val="110000"/>
              </a:lnSpc>
              <a:spcBef>
                <a:spcPts val="1001"/>
              </a:spcBef>
              <a:spcAft>
                <a:spcPts val="0"/>
              </a:spcAft>
              <a:buNone/>
            </a:pPr>
            <a:r>
              <a:rPr lang="en-US" sz="1500">
                <a:solidFill>
                  <a:srgbClr val="7F7F7F"/>
                </a:solidFill>
              </a:rPr>
              <a:t>Encoding: </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Darker shade of orange to highlight higher amount and lighter shade for smaller amounts</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Size increases with count, decreases with smaller count.</a:t>
            </a:r>
            <a:endParaRPr sz="1500">
              <a:solidFill>
                <a:srgbClr val="7F7F7F"/>
              </a:solidFill>
            </a:endParaRPr>
          </a:p>
        </p:txBody>
      </p:sp>
      <p:pic>
        <p:nvPicPr>
          <p:cNvPr id="116" name="Google Shape;116;p7"/>
          <p:cNvPicPr preferRelativeResize="0"/>
          <p:nvPr/>
        </p:nvPicPr>
        <p:blipFill>
          <a:blip r:embed="rId3">
            <a:alphaModFix/>
          </a:blip>
          <a:stretch>
            <a:fillRect/>
          </a:stretch>
        </p:blipFill>
        <p:spPr>
          <a:xfrm>
            <a:off x="4187100" y="1584088"/>
            <a:ext cx="5528749" cy="371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08e60c225_0_158"/>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Symptom Amount by Reported Allergy</a:t>
            </a:r>
            <a:endParaRPr sz="4000" b="0" i="0" u="none" strike="noStrike" cap="none">
              <a:solidFill>
                <a:srgbClr val="538CD5"/>
              </a:solidFill>
              <a:latin typeface="Arial"/>
              <a:ea typeface="Arial"/>
              <a:cs typeface="Arial"/>
              <a:sym typeface="Arial"/>
            </a:endParaRPr>
          </a:p>
        </p:txBody>
      </p:sp>
      <p:sp>
        <p:nvSpPr>
          <p:cNvPr id="123" name="Google Shape;123;gd08e60c225_0_158"/>
          <p:cNvSpPr txBox="1"/>
          <p:nvPr/>
        </p:nvSpPr>
        <p:spPr>
          <a:xfrm>
            <a:off x="392527" y="1428850"/>
            <a:ext cx="3474300" cy="38721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1001"/>
              </a:spcBef>
              <a:spcAft>
                <a:spcPts val="0"/>
              </a:spcAft>
              <a:buNone/>
            </a:pPr>
            <a:r>
              <a:rPr lang="en-US" sz="1500">
                <a:solidFill>
                  <a:srgbClr val="7F7F7F"/>
                </a:solidFill>
              </a:rPr>
              <a:t>Goal: To find out which groups of people reported having symptoms according to their reported pre-existing allergies. According to our data, the three largest groups with reported adverse reactions were those with Penicillin, Sulfa, and Codeine allergies.</a:t>
            </a:r>
            <a:endParaRPr sz="1500">
              <a:solidFill>
                <a:srgbClr val="7F7F7F"/>
              </a:solidFill>
            </a:endParaRPr>
          </a:p>
          <a:p>
            <a:pPr marL="359" marR="0" lvl="0" indent="0" algn="l" rtl="0">
              <a:lnSpc>
                <a:spcPct val="110000"/>
              </a:lnSpc>
              <a:spcBef>
                <a:spcPts val="1001"/>
              </a:spcBef>
              <a:spcAft>
                <a:spcPts val="0"/>
              </a:spcAft>
              <a:buNone/>
            </a:pPr>
            <a:r>
              <a:rPr lang="en-US" sz="1500">
                <a:solidFill>
                  <a:srgbClr val="7F7F7F"/>
                </a:solidFill>
              </a:rPr>
              <a:t>Encoding: </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Single shade of blue was used in all of the bars in the chart.</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Size increases with count, decreases with smaller count.</a:t>
            </a:r>
            <a:endParaRPr sz="1500">
              <a:solidFill>
                <a:srgbClr val="7F7F7F"/>
              </a:solidFill>
            </a:endParaRPr>
          </a:p>
        </p:txBody>
      </p:sp>
      <p:pic>
        <p:nvPicPr>
          <p:cNvPr id="124" name="Google Shape;124;gd08e60c225_0_158"/>
          <p:cNvPicPr preferRelativeResize="0"/>
          <p:nvPr/>
        </p:nvPicPr>
        <p:blipFill>
          <a:blip r:embed="rId3">
            <a:alphaModFix/>
          </a:blip>
          <a:stretch>
            <a:fillRect/>
          </a:stretch>
        </p:blipFill>
        <p:spPr>
          <a:xfrm>
            <a:off x="4494100" y="1546925"/>
            <a:ext cx="4146265" cy="38721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1064</Words>
  <Application>Microsoft Macintosh PowerPoint</Application>
  <PresentationFormat>Custom</PresentationFormat>
  <Paragraphs>102</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Phatale, Gauri S</cp:lastModifiedBy>
  <cp:revision>2</cp:revision>
  <dcterms:created xsi:type="dcterms:W3CDTF">2021-02-16T13:59:07Z</dcterms:created>
  <dcterms:modified xsi:type="dcterms:W3CDTF">2021-04-15T19:01:24Z</dcterms:modified>
</cp:coreProperties>
</file>