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4"/>
  </p:sldMasterIdLst>
  <p:sldIdLst>
    <p:sldId id="256" r:id="rId5"/>
    <p:sldId id="257" r:id="rId6"/>
    <p:sldId id="261" r:id="rId7"/>
    <p:sldId id="262" r:id="rId8"/>
    <p:sldId id="265" r:id="rId9"/>
    <p:sldId id="259" r:id="rId10"/>
    <p:sldId id="268" r:id="rId11"/>
    <p:sldId id="269" r:id="rId12"/>
    <p:sldId id="270" r:id="rId13"/>
    <p:sldId id="271" r:id="rId14"/>
    <p:sldId id="266" r:id="rId15"/>
    <p:sldId id="273" r:id="rId16"/>
    <p:sldId id="274" r:id="rId17"/>
    <p:sldId id="275" r:id="rId18"/>
    <p:sldId id="277" r:id="rId19"/>
    <p:sldId id="278" r:id="rId20"/>
    <p:sldId id="279" r:id="rId21"/>
    <p:sldId id="281" r:id="rId22"/>
    <p:sldId id="283" r:id="rId23"/>
    <p:sldId id="284" r:id="rId24"/>
    <p:sldId id="286"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F5F20-476B-1B7A-DFAC-EF0E655BEDEB}" v="35" dt="2023-04-15T02:15:55.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7EEBB-468A-4198-8113-00A8023BF864}"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ADA792F-F31A-4220-B5F9-BAB87F460BFB}">
      <dgm:prSet/>
      <dgm:spPr/>
      <dgm:t>
        <a:bodyPr/>
        <a:lstStyle/>
        <a:p>
          <a:r>
            <a:rPr lang="en-US" b="1" dirty="0">
              <a:latin typeface="Times New Roman" panose="02020603050405020304" pitchFamily="18" charset="0"/>
              <a:cs typeface="Times New Roman" panose="02020603050405020304" pitchFamily="18" charset="0"/>
            </a:rPr>
            <a:t>Here we are exploring missing values, duplicate values from Match , Team</a:t>
          </a:r>
          <a:r>
            <a:rPr lang="en-US" b="1" dirty="0"/>
            <a:t>.</a:t>
          </a:r>
          <a:endParaRPr lang="en-US" dirty="0"/>
        </a:p>
      </dgm:t>
    </dgm:pt>
    <dgm:pt modelId="{C959DE1B-D65D-46A5-9A7B-375BE5A0A117}" type="parTrans" cxnId="{53645DC1-F323-4354-B66D-7F75CD9DA9BB}">
      <dgm:prSet/>
      <dgm:spPr/>
      <dgm:t>
        <a:bodyPr/>
        <a:lstStyle/>
        <a:p>
          <a:endParaRPr lang="en-US"/>
        </a:p>
      </dgm:t>
    </dgm:pt>
    <dgm:pt modelId="{C07C2925-2A9A-45EC-BE76-189D52C43393}" type="sibTrans" cxnId="{53645DC1-F323-4354-B66D-7F75CD9DA9BB}">
      <dgm:prSet/>
      <dgm:spPr/>
      <dgm:t>
        <a:bodyPr/>
        <a:lstStyle/>
        <a:p>
          <a:endParaRPr lang="en-US"/>
        </a:p>
      </dgm:t>
    </dgm:pt>
    <dgm:pt modelId="{C327F880-E8DF-4449-AB24-91642F939AEF}">
      <dgm:prSet custT="1"/>
      <dgm:spPr/>
      <dgm:t>
        <a:bodyPr/>
        <a:lstStyle/>
        <a:p>
          <a:r>
            <a:rPr lang="en-US" sz="16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Unwanted columns are dropped from Match table.</a:t>
          </a:r>
        </a:p>
      </dgm:t>
    </dgm:pt>
    <dgm:pt modelId="{5BD3AF36-B966-4703-89F7-220F63ACE0A7}" type="parTrans" cxnId="{CE54EFD0-8631-485A-80A6-412BEC6DC21A}">
      <dgm:prSet/>
      <dgm:spPr/>
      <dgm:t>
        <a:bodyPr/>
        <a:lstStyle/>
        <a:p>
          <a:endParaRPr lang="en-US"/>
        </a:p>
      </dgm:t>
    </dgm:pt>
    <dgm:pt modelId="{3FDC449A-26A0-4595-A752-137810C81D69}" type="sibTrans" cxnId="{CE54EFD0-8631-485A-80A6-412BEC6DC21A}">
      <dgm:prSet/>
      <dgm:spPr/>
      <dgm:t>
        <a:bodyPr/>
        <a:lstStyle/>
        <a:p>
          <a:endParaRPr lang="en-US"/>
        </a:p>
      </dgm:t>
    </dgm:pt>
    <dgm:pt modelId="{820A6D23-EFC1-4A17-B996-1DB20532716B}">
      <dgm:prSet custT="1"/>
      <dgm:spPr>
        <a:noFill/>
        <a:ln>
          <a:noFill/>
        </a:ln>
        <a:effectLst/>
      </dgm:spPr>
      <dgm:t>
        <a:bodyPr spcFirstLastPara="0" vert="horz" wrap="square" lIns="0" tIns="0" rIns="0" bIns="0" numCol="1" spcCol="1270" anchor="t" anchorCtr="0"/>
        <a:lstStyle/>
        <a:p>
          <a:pPr marL="0" lvl="0" indent="0" algn="ctr" defTabSz="711200">
            <a:lnSpc>
              <a:spcPct val="90000"/>
            </a:lnSpc>
            <a:spcBef>
              <a:spcPct val="0"/>
            </a:spcBef>
            <a:spcAft>
              <a:spcPct val="35000"/>
            </a:spcAft>
            <a:buNone/>
          </a:pPr>
          <a:r>
            <a:rPr lang="en-US" sz="16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Creating a new column ‘winner’ in Match table</a:t>
          </a:r>
          <a:r>
            <a:rPr lang="en-US" sz="1600" b="1" kern="1200" dirty="0">
              <a:solidFill>
                <a:prstClr val="black">
                  <a:hueOff val="0"/>
                  <a:satOff val="0"/>
                  <a:lumOff val="0"/>
                  <a:alphaOff val="0"/>
                </a:prstClr>
              </a:solidFill>
              <a:latin typeface="Avenir Next LT Pro"/>
              <a:ea typeface="+mn-ea"/>
              <a:cs typeface="+mn-cs"/>
            </a:rPr>
            <a:t>.</a:t>
          </a:r>
        </a:p>
      </dgm:t>
    </dgm:pt>
    <dgm:pt modelId="{272158C5-AAD2-4592-A3A9-654EEFE8B67E}" type="parTrans" cxnId="{6A38C3D1-EF88-4BA9-82D9-3B775315CB41}">
      <dgm:prSet/>
      <dgm:spPr/>
      <dgm:t>
        <a:bodyPr/>
        <a:lstStyle/>
        <a:p>
          <a:endParaRPr lang="en-US"/>
        </a:p>
      </dgm:t>
    </dgm:pt>
    <dgm:pt modelId="{EDCE595A-E423-43D5-BC3C-31E846110B38}" type="sibTrans" cxnId="{6A38C3D1-EF88-4BA9-82D9-3B775315CB41}">
      <dgm:prSet/>
      <dgm:spPr/>
      <dgm:t>
        <a:bodyPr/>
        <a:lstStyle/>
        <a:p>
          <a:endParaRPr lang="en-US"/>
        </a:p>
      </dgm:t>
    </dgm:pt>
    <dgm:pt modelId="{CC3679FB-BCFB-4231-98BB-ED89920DE832}">
      <dgm:prSet/>
      <dgm:spPr/>
      <dgm:t>
        <a:bodyPr/>
        <a:lstStyle/>
        <a:p>
          <a:r>
            <a:rPr lang="en-US" b="1" dirty="0">
              <a:latin typeface="Times New Roman" panose="02020603050405020304" pitchFamily="18" charset="0"/>
              <a:cs typeface="Times New Roman" panose="02020603050405020304" pitchFamily="18" charset="0"/>
            </a:rPr>
            <a:t>Changing datatype of Date column  from ‘String’ to ‘</a:t>
          </a:r>
          <a:r>
            <a:rPr lang="en-US" b="1" dirty="0" err="1">
              <a:latin typeface="Times New Roman" panose="02020603050405020304" pitchFamily="18" charset="0"/>
              <a:cs typeface="Times New Roman" panose="02020603050405020304" pitchFamily="18" charset="0"/>
            </a:rPr>
            <a:t>DateTime</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CF488B03-F642-42FE-B8D9-01429F6F898E}" type="parTrans" cxnId="{0CD0AA02-47F2-47B3-9436-8389B0FE0DBF}">
      <dgm:prSet/>
      <dgm:spPr/>
      <dgm:t>
        <a:bodyPr/>
        <a:lstStyle/>
        <a:p>
          <a:endParaRPr lang="en-US"/>
        </a:p>
      </dgm:t>
    </dgm:pt>
    <dgm:pt modelId="{BB1B7D24-0872-4FB2-94DA-BD7E78629A8A}" type="sibTrans" cxnId="{0CD0AA02-47F2-47B3-9436-8389B0FE0DBF}">
      <dgm:prSet/>
      <dgm:spPr/>
      <dgm:t>
        <a:bodyPr/>
        <a:lstStyle/>
        <a:p>
          <a:endParaRPr lang="en-US"/>
        </a:p>
      </dgm:t>
    </dgm:pt>
    <dgm:pt modelId="{9CDA1072-82A4-4CE3-9FEB-6CD2C41AAFDE}" type="pres">
      <dgm:prSet presAssocID="{D2C7EEBB-468A-4198-8113-00A8023BF864}" presName="root" presStyleCnt="0">
        <dgm:presLayoutVars>
          <dgm:dir/>
          <dgm:resizeHandles val="exact"/>
        </dgm:presLayoutVars>
      </dgm:prSet>
      <dgm:spPr/>
    </dgm:pt>
    <dgm:pt modelId="{BB9E030D-690B-4E9F-BE72-277A12FF9B87}" type="pres">
      <dgm:prSet presAssocID="{4ADA792F-F31A-4220-B5F9-BAB87F460BFB}" presName="compNode" presStyleCnt="0"/>
      <dgm:spPr/>
    </dgm:pt>
    <dgm:pt modelId="{2ECCE3F0-7D31-4384-9CD1-AB6840CD3E4D}" type="pres">
      <dgm:prSet presAssocID="{4ADA792F-F31A-4220-B5F9-BAB87F460B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5710016A-A98B-44D8-A9F8-FA92AC89FB85}" type="pres">
      <dgm:prSet presAssocID="{4ADA792F-F31A-4220-B5F9-BAB87F460BFB}" presName="spaceRect" presStyleCnt="0"/>
      <dgm:spPr/>
    </dgm:pt>
    <dgm:pt modelId="{9B8D0A7D-6466-42B7-AA9C-A88C80CFD5C6}" type="pres">
      <dgm:prSet presAssocID="{4ADA792F-F31A-4220-B5F9-BAB87F460BFB}" presName="textRect" presStyleLbl="revTx" presStyleIdx="0" presStyleCnt="4">
        <dgm:presLayoutVars>
          <dgm:chMax val="1"/>
          <dgm:chPref val="1"/>
        </dgm:presLayoutVars>
      </dgm:prSet>
      <dgm:spPr/>
    </dgm:pt>
    <dgm:pt modelId="{539F7082-5EE5-4539-95DB-57844FE45C08}" type="pres">
      <dgm:prSet presAssocID="{C07C2925-2A9A-45EC-BE76-189D52C43393}" presName="sibTrans" presStyleCnt="0"/>
      <dgm:spPr/>
    </dgm:pt>
    <dgm:pt modelId="{A4BE729C-2E55-4F09-BE9B-C57EAEE33250}" type="pres">
      <dgm:prSet presAssocID="{C327F880-E8DF-4449-AB24-91642F939AEF}" presName="compNode" presStyleCnt="0"/>
      <dgm:spPr/>
    </dgm:pt>
    <dgm:pt modelId="{13006DBF-253F-4161-982B-23087A0209A7}" type="pres">
      <dgm:prSet presAssocID="{C327F880-E8DF-4449-AB24-91642F939A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8CF30B11-2BA7-4C79-AA70-C80D0B760B9E}" type="pres">
      <dgm:prSet presAssocID="{C327F880-E8DF-4449-AB24-91642F939AEF}" presName="spaceRect" presStyleCnt="0"/>
      <dgm:spPr/>
    </dgm:pt>
    <dgm:pt modelId="{A947DDFA-3C1B-4BFE-86BF-E7EA0434C4B5}" type="pres">
      <dgm:prSet presAssocID="{C327F880-E8DF-4449-AB24-91642F939AEF}" presName="textRect" presStyleLbl="revTx" presStyleIdx="1" presStyleCnt="4">
        <dgm:presLayoutVars>
          <dgm:chMax val="1"/>
          <dgm:chPref val="1"/>
        </dgm:presLayoutVars>
      </dgm:prSet>
      <dgm:spPr/>
    </dgm:pt>
    <dgm:pt modelId="{D535DBD9-6810-4B53-9ACC-F31E9707C539}" type="pres">
      <dgm:prSet presAssocID="{3FDC449A-26A0-4595-A752-137810C81D69}" presName="sibTrans" presStyleCnt="0"/>
      <dgm:spPr/>
    </dgm:pt>
    <dgm:pt modelId="{B34E277A-566D-481B-A952-A61CCEB4B1AF}" type="pres">
      <dgm:prSet presAssocID="{820A6D23-EFC1-4A17-B996-1DB20532716B}" presName="compNode" presStyleCnt="0"/>
      <dgm:spPr/>
    </dgm:pt>
    <dgm:pt modelId="{7C44EA35-B029-4489-90A2-268272DD01B1}" type="pres">
      <dgm:prSet presAssocID="{820A6D23-EFC1-4A17-B996-1DB2053271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2BCB7B5B-C90D-4E64-86B5-5876E1DCE78E}" type="pres">
      <dgm:prSet presAssocID="{820A6D23-EFC1-4A17-B996-1DB20532716B}" presName="spaceRect" presStyleCnt="0"/>
      <dgm:spPr/>
    </dgm:pt>
    <dgm:pt modelId="{F2DE16A1-74DA-4FC4-B308-C9663EE20813}" type="pres">
      <dgm:prSet presAssocID="{820A6D23-EFC1-4A17-B996-1DB20532716B}" presName="textRect" presStyleLbl="revTx" presStyleIdx="2" presStyleCnt="4">
        <dgm:presLayoutVars>
          <dgm:chMax val="1"/>
          <dgm:chPref val="1"/>
        </dgm:presLayoutVars>
      </dgm:prSet>
      <dgm:spPr>
        <a:xfrm>
          <a:off x="106970" y="4494210"/>
          <a:ext cx="2351228" cy="720000"/>
        </a:xfrm>
        <a:prstGeom prst="rect">
          <a:avLst/>
        </a:prstGeom>
      </dgm:spPr>
    </dgm:pt>
    <dgm:pt modelId="{741D07C9-09C6-4D8A-951A-1F69BDECD284}" type="pres">
      <dgm:prSet presAssocID="{EDCE595A-E423-43D5-BC3C-31E846110B38}" presName="sibTrans" presStyleCnt="0"/>
      <dgm:spPr/>
    </dgm:pt>
    <dgm:pt modelId="{9539B774-748B-4B65-8752-BFF9A0439454}" type="pres">
      <dgm:prSet presAssocID="{CC3679FB-BCFB-4231-98BB-ED89920DE832}" presName="compNode" presStyleCnt="0"/>
      <dgm:spPr/>
    </dgm:pt>
    <dgm:pt modelId="{83ABB042-74D8-4AF2-98C5-26B6E0945B6B}" type="pres">
      <dgm:prSet presAssocID="{CC3679FB-BCFB-4231-98BB-ED89920DE8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Lines"/>
        </a:ext>
      </dgm:extLst>
    </dgm:pt>
    <dgm:pt modelId="{3F6F9022-92BB-4E85-BC57-122AA106AA6C}" type="pres">
      <dgm:prSet presAssocID="{CC3679FB-BCFB-4231-98BB-ED89920DE832}" presName="spaceRect" presStyleCnt="0"/>
      <dgm:spPr/>
    </dgm:pt>
    <dgm:pt modelId="{9F72DAB3-15B5-4527-8BB5-F871C5BADCD8}" type="pres">
      <dgm:prSet presAssocID="{CC3679FB-BCFB-4231-98BB-ED89920DE832}" presName="textRect" presStyleLbl="revTx" presStyleIdx="3" presStyleCnt="4">
        <dgm:presLayoutVars>
          <dgm:chMax val="1"/>
          <dgm:chPref val="1"/>
        </dgm:presLayoutVars>
      </dgm:prSet>
      <dgm:spPr/>
    </dgm:pt>
  </dgm:ptLst>
  <dgm:cxnLst>
    <dgm:cxn modelId="{0CD0AA02-47F2-47B3-9436-8389B0FE0DBF}" srcId="{D2C7EEBB-468A-4198-8113-00A8023BF864}" destId="{CC3679FB-BCFB-4231-98BB-ED89920DE832}" srcOrd="3" destOrd="0" parTransId="{CF488B03-F642-42FE-B8D9-01429F6F898E}" sibTransId="{BB1B7D24-0872-4FB2-94DA-BD7E78629A8A}"/>
    <dgm:cxn modelId="{29354813-D2C4-4244-94B2-B9F9DDE3FCD6}" type="presOf" srcId="{D2C7EEBB-468A-4198-8113-00A8023BF864}" destId="{9CDA1072-82A4-4CE3-9FEB-6CD2C41AAFDE}" srcOrd="0" destOrd="0" presId="urn:microsoft.com/office/officeart/2018/2/layout/IconLabelList"/>
    <dgm:cxn modelId="{2A13172C-CC9A-4270-827B-FAB19970DE1E}" type="presOf" srcId="{C327F880-E8DF-4449-AB24-91642F939AEF}" destId="{A947DDFA-3C1B-4BFE-86BF-E7EA0434C4B5}" srcOrd="0" destOrd="0" presId="urn:microsoft.com/office/officeart/2018/2/layout/IconLabelList"/>
    <dgm:cxn modelId="{EA310B84-C89F-45BE-9104-093A379D6FAB}" type="presOf" srcId="{820A6D23-EFC1-4A17-B996-1DB20532716B}" destId="{F2DE16A1-74DA-4FC4-B308-C9663EE20813}" srcOrd="0" destOrd="0" presId="urn:microsoft.com/office/officeart/2018/2/layout/IconLabelList"/>
    <dgm:cxn modelId="{99AFB5A6-A233-489D-94A2-EA37D57D2C60}" type="presOf" srcId="{4ADA792F-F31A-4220-B5F9-BAB87F460BFB}" destId="{9B8D0A7D-6466-42B7-AA9C-A88C80CFD5C6}" srcOrd="0" destOrd="0" presId="urn:microsoft.com/office/officeart/2018/2/layout/IconLabelList"/>
    <dgm:cxn modelId="{53645DC1-F323-4354-B66D-7F75CD9DA9BB}" srcId="{D2C7EEBB-468A-4198-8113-00A8023BF864}" destId="{4ADA792F-F31A-4220-B5F9-BAB87F460BFB}" srcOrd="0" destOrd="0" parTransId="{C959DE1B-D65D-46A5-9A7B-375BE5A0A117}" sibTransId="{C07C2925-2A9A-45EC-BE76-189D52C43393}"/>
    <dgm:cxn modelId="{CE54EFD0-8631-485A-80A6-412BEC6DC21A}" srcId="{D2C7EEBB-468A-4198-8113-00A8023BF864}" destId="{C327F880-E8DF-4449-AB24-91642F939AEF}" srcOrd="1" destOrd="0" parTransId="{5BD3AF36-B966-4703-89F7-220F63ACE0A7}" sibTransId="{3FDC449A-26A0-4595-A752-137810C81D69}"/>
    <dgm:cxn modelId="{6A38C3D1-EF88-4BA9-82D9-3B775315CB41}" srcId="{D2C7EEBB-468A-4198-8113-00A8023BF864}" destId="{820A6D23-EFC1-4A17-B996-1DB20532716B}" srcOrd="2" destOrd="0" parTransId="{272158C5-AAD2-4592-A3A9-654EEFE8B67E}" sibTransId="{EDCE595A-E423-43D5-BC3C-31E846110B38}"/>
    <dgm:cxn modelId="{2B723DFA-AB0E-4CC1-8050-0C2CB1E98107}" type="presOf" srcId="{CC3679FB-BCFB-4231-98BB-ED89920DE832}" destId="{9F72DAB3-15B5-4527-8BB5-F871C5BADCD8}" srcOrd="0" destOrd="0" presId="urn:microsoft.com/office/officeart/2018/2/layout/IconLabelList"/>
    <dgm:cxn modelId="{2C25FADE-CCE1-46CC-9234-3487BA5181FC}" type="presParOf" srcId="{9CDA1072-82A4-4CE3-9FEB-6CD2C41AAFDE}" destId="{BB9E030D-690B-4E9F-BE72-277A12FF9B87}" srcOrd="0" destOrd="0" presId="urn:microsoft.com/office/officeart/2018/2/layout/IconLabelList"/>
    <dgm:cxn modelId="{6843769B-994A-4F01-A206-CF711D562790}" type="presParOf" srcId="{BB9E030D-690B-4E9F-BE72-277A12FF9B87}" destId="{2ECCE3F0-7D31-4384-9CD1-AB6840CD3E4D}" srcOrd="0" destOrd="0" presId="urn:microsoft.com/office/officeart/2018/2/layout/IconLabelList"/>
    <dgm:cxn modelId="{237C944E-97F3-4E36-A75C-ECFFB07434F5}" type="presParOf" srcId="{BB9E030D-690B-4E9F-BE72-277A12FF9B87}" destId="{5710016A-A98B-44D8-A9F8-FA92AC89FB85}" srcOrd="1" destOrd="0" presId="urn:microsoft.com/office/officeart/2018/2/layout/IconLabelList"/>
    <dgm:cxn modelId="{18DC078D-A0C2-4D37-93DF-BBF4F76CBC87}" type="presParOf" srcId="{BB9E030D-690B-4E9F-BE72-277A12FF9B87}" destId="{9B8D0A7D-6466-42B7-AA9C-A88C80CFD5C6}" srcOrd="2" destOrd="0" presId="urn:microsoft.com/office/officeart/2018/2/layout/IconLabelList"/>
    <dgm:cxn modelId="{F1AA41B8-414E-4ADA-8468-55BF46FAE8F9}" type="presParOf" srcId="{9CDA1072-82A4-4CE3-9FEB-6CD2C41AAFDE}" destId="{539F7082-5EE5-4539-95DB-57844FE45C08}" srcOrd="1" destOrd="0" presId="urn:microsoft.com/office/officeart/2018/2/layout/IconLabelList"/>
    <dgm:cxn modelId="{EEA46828-DD2D-433B-ABE3-9DCDA573228B}" type="presParOf" srcId="{9CDA1072-82A4-4CE3-9FEB-6CD2C41AAFDE}" destId="{A4BE729C-2E55-4F09-BE9B-C57EAEE33250}" srcOrd="2" destOrd="0" presId="urn:microsoft.com/office/officeart/2018/2/layout/IconLabelList"/>
    <dgm:cxn modelId="{0A096E0C-A837-45A9-A84D-F285AA00599A}" type="presParOf" srcId="{A4BE729C-2E55-4F09-BE9B-C57EAEE33250}" destId="{13006DBF-253F-4161-982B-23087A0209A7}" srcOrd="0" destOrd="0" presId="urn:microsoft.com/office/officeart/2018/2/layout/IconLabelList"/>
    <dgm:cxn modelId="{6CAC92CA-EC15-4636-AB62-BB9364DA5EBB}" type="presParOf" srcId="{A4BE729C-2E55-4F09-BE9B-C57EAEE33250}" destId="{8CF30B11-2BA7-4C79-AA70-C80D0B760B9E}" srcOrd="1" destOrd="0" presId="urn:microsoft.com/office/officeart/2018/2/layout/IconLabelList"/>
    <dgm:cxn modelId="{ABA3DAEF-1E59-490D-8EA4-D5A2CDBC12B5}" type="presParOf" srcId="{A4BE729C-2E55-4F09-BE9B-C57EAEE33250}" destId="{A947DDFA-3C1B-4BFE-86BF-E7EA0434C4B5}" srcOrd="2" destOrd="0" presId="urn:microsoft.com/office/officeart/2018/2/layout/IconLabelList"/>
    <dgm:cxn modelId="{DF09AE9D-FB05-41B2-9334-BC212E629623}" type="presParOf" srcId="{9CDA1072-82A4-4CE3-9FEB-6CD2C41AAFDE}" destId="{D535DBD9-6810-4B53-9ACC-F31E9707C539}" srcOrd="3" destOrd="0" presId="urn:microsoft.com/office/officeart/2018/2/layout/IconLabelList"/>
    <dgm:cxn modelId="{4E907E2B-44D5-4377-8854-BEBCADD6618E}" type="presParOf" srcId="{9CDA1072-82A4-4CE3-9FEB-6CD2C41AAFDE}" destId="{B34E277A-566D-481B-A952-A61CCEB4B1AF}" srcOrd="4" destOrd="0" presId="urn:microsoft.com/office/officeart/2018/2/layout/IconLabelList"/>
    <dgm:cxn modelId="{C606CDBC-9B0A-4638-B2DD-57EF0DB3E4FE}" type="presParOf" srcId="{B34E277A-566D-481B-A952-A61CCEB4B1AF}" destId="{7C44EA35-B029-4489-90A2-268272DD01B1}" srcOrd="0" destOrd="0" presId="urn:microsoft.com/office/officeart/2018/2/layout/IconLabelList"/>
    <dgm:cxn modelId="{5007F4C5-66A2-4D98-B757-6B04D5CF0E05}" type="presParOf" srcId="{B34E277A-566D-481B-A952-A61CCEB4B1AF}" destId="{2BCB7B5B-C90D-4E64-86B5-5876E1DCE78E}" srcOrd="1" destOrd="0" presId="urn:microsoft.com/office/officeart/2018/2/layout/IconLabelList"/>
    <dgm:cxn modelId="{F00842F2-1606-4284-A38F-299AA565AC84}" type="presParOf" srcId="{B34E277A-566D-481B-A952-A61CCEB4B1AF}" destId="{F2DE16A1-74DA-4FC4-B308-C9663EE20813}" srcOrd="2" destOrd="0" presId="urn:microsoft.com/office/officeart/2018/2/layout/IconLabelList"/>
    <dgm:cxn modelId="{9C71DB37-4F5D-4C3C-97B4-24B4FBAAFDF9}" type="presParOf" srcId="{9CDA1072-82A4-4CE3-9FEB-6CD2C41AAFDE}" destId="{741D07C9-09C6-4D8A-951A-1F69BDECD284}" srcOrd="5" destOrd="0" presId="urn:microsoft.com/office/officeart/2018/2/layout/IconLabelList"/>
    <dgm:cxn modelId="{F82C0F42-D05A-46C2-8ED2-9AD41E1C5E04}" type="presParOf" srcId="{9CDA1072-82A4-4CE3-9FEB-6CD2C41AAFDE}" destId="{9539B774-748B-4B65-8752-BFF9A0439454}" srcOrd="6" destOrd="0" presId="urn:microsoft.com/office/officeart/2018/2/layout/IconLabelList"/>
    <dgm:cxn modelId="{FCDE19D3-D34F-49BD-B0D1-EE888AE44EC5}" type="presParOf" srcId="{9539B774-748B-4B65-8752-BFF9A0439454}" destId="{83ABB042-74D8-4AF2-98C5-26B6E0945B6B}" srcOrd="0" destOrd="0" presId="urn:microsoft.com/office/officeart/2018/2/layout/IconLabelList"/>
    <dgm:cxn modelId="{ADE9EFB3-4B14-49C7-A69E-E4F924E631B9}" type="presParOf" srcId="{9539B774-748B-4B65-8752-BFF9A0439454}" destId="{3F6F9022-92BB-4E85-BC57-122AA106AA6C}" srcOrd="1" destOrd="0" presId="urn:microsoft.com/office/officeart/2018/2/layout/IconLabelList"/>
    <dgm:cxn modelId="{3AE3EED4-A03A-4020-9B7B-40224240A4B1}" type="presParOf" srcId="{9539B774-748B-4B65-8752-BFF9A0439454}" destId="{9F72DAB3-15B5-4527-8BB5-F871C5BADCD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CE3F0-7D31-4384-9CD1-AB6840CD3E4D}">
      <dsp:nvSpPr>
        <dsp:cNvPr id="0" name=""/>
        <dsp:cNvSpPr/>
      </dsp:nvSpPr>
      <dsp:spPr>
        <a:xfrm>
          <a:off x="753558" y="396956"/>
          <a:ext cx="1058052" cy="1058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D0A7D-6466-42B7-AA9C-A88C80CFD5C6}">
      <dsp:nvSpPr>
        <dsp:cNvPr id="0" name=""/>
        <dsp:cNvSpPr/>
      </dsp:nvSpPr>
      <dsp:spPr>
        <a:xfrm>
          <a:off x="106970" y="1791679"/>
          <a:ext cx="23512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Here we are exploring missing values, duplicate values from Match , Team</a:t>
          </a:r>
          <a:r>
            <a:rPr lang="en-US" sz="1600" b="1" kern="1200" dirty="0"/>
            <a:t>.</a:t>
          </a:r>
          <a:endParaRPr lang="en-US" sz="1600" kern="1200" dirty="0"/>
        </a:p>
      </dsp:txBody>
      <dsp:txXfrm>
        <a:off x="106970" y="1791679"/>
        <a:ext cx="2351228" cy="720000"/>
      </dsp:txXfrm>
    </dsp:sp>
    <dsp:sp modelId="{13006DBF-253F-4161-982B-23087A0209A7}">
      <dsp:nvSpPr>
        <dsp:cNvPr id="0" name=""/>
        <dsp:cNvSpPr/>
      </dsp:nvSpPr>
      <dsp:spPr>
        <a:xfrm>
          <a:off x="3516252" y="396956"/>
          <a:ext cx="1058052" cy="1058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7DDFA-3C1B-4BFE-86BF-E7EA0434C4B5}">
      <dsp:nvSpPr>
        <dsp:cNvPr id="0" name=""/>
        <dsp:cNvSpPr/>
      </dsp:nvSpPr>
      <dsp:spPr>
        <a:xfrm>
          <a:off x="2869664" y="1791679"/>
          <a:ext cx="23512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Unwanted columns are dropped from Match table.</a:t>
          </a:r>
        </a:p>
      </dsp:txBody>
      <dsp:txXfrm>
        <a:off x="2869664" y="1791679"/>
        <a:ext cx="2351228" cy="720000"/>
      </dsp:txXfrm>
    </dsp:sp>
    <dsp:sp modelId="{7C44EA35-B029-4489-90A2-268272DD01B1}">
      <dsp:nvSpPr>
        <dsp:cNvPr id="0" name=""/>
        <dsp:cNvSpPr/>
      </dsp:nvSpPr>
      <dsp:spPr>
        <a:xfrm>
          <a:off x="753558" y="3099487"/>
          <a:ext cx="1058052" cy="10580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DE16A1-74DA-4FC4-B308-C9663EE20813}">
      <dsp:nvSpPr>
        <dsp:cNvPr id="0" name=""/>
        <dsp:cNvSpPr/>
      </dsp:nvSpPr>
      <dsp:spPr>
        <a:xfrm>
          <a:off x="106970" y="4494210"/>
          <a:ext cx="23512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Creating a new column ‘winner’ in Match table</a:t>
          </a:r>
          <a:r>
            <a:rPr lang="en-US" sz="1600" b="1" kern="1200" dirty="0">
              <a:solidFill>
                <a:prstClr val="black">
                  <a:hueOff val="0"/>
                  <a:satOff val="0"/>
                  <a:lumOff val="0"/>
                  <a:alphaOff val="0"/>
                </a:prstClr>
              </a:solidFill>
              <a:latin typeface="Avenir Next LT Pro"/>
              <a:ea typeface="+mn-ea"/>
              <a:cs typeface="+mn-cs"/>
            </a:rPr>
            <a:t>.</a:t>
          </a:r>
        </a:p>
      </dsp:txBody>
      <dsp:txXfrm>
        <a:off x="106970" y="4494210"/>
        <a:ext cx="2351228" cy="720000"/>
      </dsp:txXfrm>
    </dsp:sp>
    <dsp:sp modelId="{83ABB042-74D8-4AF2-98C5-26B6E0945B6B}">
      <dsp:nvSpPr>
        <dsp:cNvPr id="0" name=""/>
        <dsp:cNvSpPr/>
      </dsp:nvSpPr>
      <dsp:spPr>
        <a:xfrm>
          <a:off x="3516252" y="3099487"/>
          <a:ext cx="1058052" cy="10580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2DAB3-15B5-4527-8BB5-F871C5BADCD8}">
      <dsp:nvSpPr>
        <dsp:cNvPr id="0" name=""/>
        <dsp:cNvSpPr/>
      </dsp:nvSpPr>
      <dsp:spPr>
        <a:xfrm>
          <a:off x="2869664" y="4494210"/>
          <a:ext cx="23512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Changing datatype of Date column  from ‘String’ to ‘</a:t>
          </a:r>
          <a:r>
            <a:rPr lang="en-US" sz="1600" b="1" kern="1200" dirty="0" err="1">
              <a:latin typeface="Times New Roman" panose="02020603050405020304" pitchFamily="18" charset="0"/>
              <a:cs typeface="Times New Roman" panose="02020603050405020304" pitchFamily="18" charset="0"/>
            </a:rPr>
            <a:t>DateTime</a:t>
          </a:r>
          <a:r>
            <a:rPr lang="en-US" sz="1600" b="1" kern="1200" dirty="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2869664" y="4494210"/>
        <a:ext cx="2351228"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4/14/2023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1006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566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27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751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840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474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026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4/14/2023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14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7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846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691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4/14/2023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0480462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3" name="Rectangle 1032">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Soccer and European Identity - JSTOR Daily">
            <a:extLst>
              <a:ext uri="{FF2B5EF4-FFF2-40B4-BE49-F238E27FC236}">
                <a16:creationId xmlns:a16="http://schemas.microsoft.com/office/drawing/2014/main" id="{AC27022C-E355-927C-BD0E-D71756FB257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DBFD71-DA54-956E-712E-CC19D81DFE24}"/>
              </a:ext>
            </a:extLst>
          </p:cNvPr>
          <p:cNvSpPr>
            <a:spLocks noGrp="1"/>
          </p:cNvSpPr>
          <p:nvPr>
            <p:ph type="ctrTitle"/>
          </p:nvPr>
        </p:nvSpPr>
        <p:spPr>
          <a:xfrm>
            <a:off x="6775178" y="565846"/>
            <a:ext cx="4958128" cy="2264903"/>
          </a:xfrm>
        </p:spPr>
        <p:txBody>
          <a:bodyPr anchor="b">
            <a:normAutofit/>
          </a:bodyPr>
          <a:lstStyle/>
          <a:p>
            <a:pPr algn="l"/>
            <a:r>
              <a:rPr lang="en-US" dirty="0">
                <a:solidFill>
                  <a:srgbClr val="FFFFFF"/>
                </a:solidFill>
              </a:rPr>
              <a:t>European Soccer Analysis</a:t>
            </a:r>
          </a:p>
        </p:txBody>
      </p:sp>
      <p:sp>
        <p:nvSpPr>
          <p:cNvPr id="3" name="Subtitle 2">
            <a:extLst>
              <a:ext uri="{FF2B5EF4-FFF2-40B4-BE49-F238E27FC236}">
                <a16:creationId xmlns:a16="http://schemas.microsoft.com/office/drawing/2014/main" id="{849C96BC-59FF-4367-A46C-64819C8E36F8}"/>
              </a:ext>
            </a:extLst>
          </p:cNvPr>
          <p:cNvSpPr>
            <a:spLocks noGrp="1"/>
          </p:cNvSpPr>
          <p:nvPr>
            <p:ph type="subTitle" idx="1"/>
          </p:nvPr>
        </p:nvSpPr>
        <p:spPr>
          <a:xfrm>
            <a:off x="7013642" y="3429000"/>
            <a:ext cx="4719663" cy="1619655"/>
          </a:xfrm>
        </p:spPr>
        <p:txBody>
          <a:bodyPr anchor="t">
            <a:normAutofit fontScale="85000" lnSpcReduction="20000"/>
          </a:bodyPr>
          <a:lstStyle/>
          <a:p>
            <a:pPr algn="l"/>
            <a:r>
              <a:rPr lang="en-US" sz="2200" b="1" dirty="0">
                <a:solidFill>
                  <a:srgbClr val="FFFFFF"/>
                </a:solidFill>
                <a:latin typeface="+mj-lt"/>
              </a:rPr>
              <a:t>Team Number: 25</a:t>
            </a:r>
          </a:p>
          <a:p>
            <a:pPr algn="l"/>
            <a:r>
              <a:rPr lang="en-US" sz="2200" b="1" dirty="0">
                <a:solidFill>
                  <a:srgbClr val="FFFFFF"/>
                </a:solidFill>
                <a:latin typeface="+mj-lt"/>
              </a:rPr>
              <a:t>Team Members: </a:t>
            </a:r>
          </a:p>
          <a:p>
            <a:pPr marL="342900" indent="-342900" algn="l">
              <a:buFont typeface="Arial" panose="020B0604020202020204" pitchFamily="34" charset="0"/>
              <a:buChar char="•"/>
            </a:pPr>
            <a:r>
              <a:rPr lang="en-US" sz="2200" b="1" dirty="0">
                <a:solidFill>
                  <a:srgbClr val="FFFFFF"/>
                </a:solidFill>
                <a:latin typeface="+mj-lt"/>
              </a:rPr>
              <a:t>Akshita Barot</a:t>
            </a:r>
          </a:p>
          <a:p>
            <a:pPr marL="342900" indent="-342900" algn="l">
              <a:buFont typeface="Arial" panose="020B0604020202020204" pitchFamily="34" charset="0"/>
              <a:buChar char="•"/>
            </a:pPr>
            <a:r>
              <a:rPr lang="en-US" sz="2200" b="1" dirty="0">
                <a:solidFill>
                  <a:srgbClr val="FFFFFF"/>
                </a:solidFill>
                <a:latin typeface="+mj-lt"/>
              </a:rPr>
              <a:t>Gauri </a:t>
            </a:r>
            <a:r>
              <a:rPr lang="en-US" sz="2200" b="1" dirty="0" err="1">
                <a:solidFill>
                  <a:srgbClr val="FFFFFF"/>
                </a:solidFill>
                <a:latin typeface="+mj-lt"/>
              </a:rPr>
              <a:t>Patole</a:t>
            </a:r>
            <a:endParaRPr lang="en-US" sz="2200" b="1" dirty="0">
              <a:solidFill>
                <a:srgbClr val="FFFFFF"/>
              </a:solidFill>
              <a:latin typeface="+mj-lt"/>
            </a:endParaRPr>
          </a:p>
        </p:txBody>
      </p:sp>
    </p:spTree>
    <p:extLst>
      <p:ext uri="{BB962C8B-B14F-4D97-AF65-F5344CB8AC3E}">
        <p14:creationId xmlns:p14="http://schemas.microsoft.com/office/powerpoint/2010/main" val="6730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6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4" name="Rectangle 6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5" name="Group 66">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68" name="Picture 67">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9" name="Picture 68">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76" name="Content Placeholder 12">
            <a:extLst>
              <a:ext uri="{FF2B5EF4-FFF2-40B4-BE49-F238E27FC236}">
                <a16:creationId xmlns:a16="http://schemas.microsoft.com/office/drawing/2014/main" id="{656D96E0-DF9B-2794-9A69-CD0948363741}"/>
              </a:ext>
            </a:extLst>
          </p:cNvPr>
          <p:cNvSpPr>
            <a:spLocks noGrp="1"/>
          </p:cNvSpPr>
          <p:nvPr>
            <p:ph idx="1"/>
          </p:nvPr>
        </p:nvSpPr>
        <p:spPr>
          <a:xfrm>
            <a:off x="5793071" y="2043103"/>
            <a:ext cx="5867022" cy="3928822"/>
          </a:xfrm>
        </p:spPr>
        <p:txBody>
          <a:bodyPr vert="horz" lIns="91440" tIns="45720" rIns="91440" bIns="45720" rtlCol="0">
            <a:normAutofit/>
          </a:bodyPr>
          <a:lstStyle/>
          <a:p>
            <a:pPr>
              <a:spcAft>
                <a:spcPts val="600"/>
              </a:spcAft>
            </a:pPr>
            <a:r>
              <a:rPr lang="en-US" sz="1800" b="1" i="0" dirty="0">
                <a:effectLst/>
                <a:latin typeface="Times New Roman" panose="02020603050405020304" pitchFamily="18" charset="0"/>
                <a:cs typeface="Times New Roman" panose="02020603050405020304" pitchFamily="18" charset="0"/>
              </a:rPr>
              <a:t>Q3. What Team Attributes leads to a Team's Victory?</a:t>
            </a:r>
          </a:p>
          <a:p>
            <a:pPr>
              <a:spcAft>
                <a:spcPts val="600"/>
              </a:spcAft>
            </a:pPr>
            <a:endParaRPr lang="en-US" sz="1800" dirty="0">
              <a:latin typeface="Times New Roman" panose="02020603050405020304" pitchFamily="18" charset="0"/>
              <a:cs typeface="Times New Roman" panose="02020603050405020304" pitchFamily="18" charset="0"/>
            </a:endParaRPr>
          </a:p>
          <a:p>
            <a:pPr>
              <a:spcAft>
                <a:spcPts val="600"/>
              </a:spcAft>
            </a:pPr>
            <a:r>
              <a:rPr lang="en-US" sz="1800" dirty="0">
                <a:effectLst/>
                <a:latin typeface="Times New Roman" panose="02020603050405020304" pitchFamily="18" charset="0"/>
                <a:cs typeface="Times New Roman" panose="02020603050405020304" pitchFamily="18" charset="0"/>
              </a:rPr>
              <a:t>The chart below provides attributes of the winning teams. These charts display 9 distinct characteristics for the top 10 winners during the 2015-2016 season. </a:t>
            </a:r>
          </a:p>
          <a:p>
            <a:pPr>
              <a:spcAft>
                <a:spcPts val="600"/>
              </a:spcAft>
            </a:pPr>
            <a:endParaRPr lang="en-US" sz="1800" dirty="0"/>
          </a:p>
          <a:p>
            <a:pPr>
              <a:spcAft>
                <a:spcPts val="600"/>
              </a:spcAft>
            </a:pPr>
            <a:endParaRPr lang="en-US" sz="1800" dirty="0"/>
          </a:p>
        </p:txBody>
      </p:sp>
      <p:pic>
        <p:nvPicPr>
          <p:cNvPr id="17" name="Picture 16" descr="Chart, bar chart&#10;&#10;Description automatically generated">
            <a:extLst>
              <a:ext uri="{FF2B5EF4-FFF2-40B4-BE49-F238E27FC236}">
                <a16:creationId xmlns:a16="http://schemas.microsoft.com/office/drawing/2014/main" id="{381C5EF8-7A88-7072-7948-16033C2B8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315" y="747701"/>
            <a:ext cx="4814897" cy="4814897"/>
          </a:xfrm>
          <a:prstGeom prst="rect">
            <a:avLst/>
          </a:prstGeom>
        </p:spPr>
      </p:pic>
    </p:spTree>
    <p:extLst>
      <p:ext uri="{BB962C8B-B14F-4D97-AF65-F5344CB8AC3E}">
        <p14:creationId xmlns:p14="http://schemas.microsoft.com/office/powerpoint/2010/main" val="120762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icture containing application&#10;&#10;Description automatically generated">
            <a:extLst>
              <a:ext uri="{FF2B5EF4-FFF2-40B4-BE49-F238E27FC236}">
                <a16:creationId xmlns:a16="http://schemas.microsoft.com/office/drawing/2014/main" id="{1EE8279E-42DB-498C-B056-0462B7D54FA9}"/>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2471" r="8622"/>
          <a:stretch/>
        </p:blipFill>
        <p:spPr>
          <a:xfrm>
            <a:off x="20" y="10"/>
            <a:ext cx="12191980" cy="6856614"/>
          </a:xfrm>
          <a:prstGeom prst="rect">
            <a:avLst/>
          </a:prstGeom>
        </p:spPr>
      </p:pic>
    </p:spTree>
    <p:extLst>
      <p:ext uri="{BB962C8B-B14F-4D97-AF65-F5344CB8AC3E}">
        <p14:creationId xmlns:p14="http://schemas.microsoft.com/office/powerpoint/2010/main" val="219599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5" name="Picture 14">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8" name="Rectangle 17">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9D70EE1-9F36-14F9-E5A6-786AC2697DCC}"/>
              </a:ext>
            </a:extLst>
          </p:cNvPr>
          <p:cNvSpPr>
            <a:spLocks noGrp="1"/>
          </p:cNvSpPr>
          <p:nvPr>
            <p:ph type="title"/>
          </p:nvPr>
        </p:nvSpPr>
        <p:spPr>
          <a:xfrm>
            <a:off x="6196102" y="577636"/>
            <a:ext cx="5308543" cy="2342820"/>
          </a:xfrm>
        </p:spPr>
        <p:txBody>
          <a:bodyPr>
            <a:normAutofit/>
          </a:bodyPr>
          <a:lstStyle/>
          <a:p>
            <a:r>
              <a:rPr lang="en-US" sz="3200" b="1" i="0" dirty="0">
                <a:solidFill>
                  <a:srgbClr val="FFFFFF"/>
                </a:solidFill>
                <a:effectLst/>
                <a:latin typeface="Times New Roman" panose="02020603050405020304" pitchFamily="18" charset="0"/>
                <a:cs typeface="Times New Roman" panose="02020603050405020304" pitchFamily="18" charset="0"/>
              </a:rPr>
              <a:t>Visualizing our Target Variable: Match Result</a:t>
            </a:r>
            <a:br>
              <a:rPr lang="en-US" sz="3200" b="1"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id="{1AF7C112-9004-C3F4-1269-BFE8979E406E}"/>
              </a:ext>
            </a:extLst>
          </p:cNvPr>
          <p:cNvPicPr>
            <a:picLocks noChangeAspect="1"/>
          </p:cNvPicPr>
          <p:nvPr/>
        </p:nvPicPr>
        <p:blipFill>
          <a:blip r:embed="rId3"/>
          <a:stretch>
            <a:fillRect/>
          </a:stretch>
        </p:blipFill>
        <p:spPr>
          <a:xfrm>
            <a:off x="533400" y="1746282"/>
            <a:ext cx="4817466" cy="3360182"/>
          </a:xfrm>
          <a:prstGeom prst="rect">
            <a:avLst/>
          </a:prstGeom>
        </p:spPr>
      </p:pic>
      <p:sp>
        <p:nvSpPr>
          <p:cNvPr id="3" name="Content Placeholder 2">
            <a:extLst>
              <a:ext uri="{FF2B5EF4-FFF2-40B4-BE49-F238E27FC236}">
                <a16:creationId xmlns:a16="http://schemas.microsoft.com/office/drawing/2014/main" id="{4DC8D5A8-85F3-A499-9ECA-7E51245108DB}"/>
              </a:ext>
            </a:extLst>
          </p:cNvPr>
          <p:cNvSpPr>
            <a:spLocks noGrp="1"/>
          </p:cNvSpPr>
          <p:nvPr>
            <p:ph idx="1"/>
          </p:nvPr>
        </p:nvSpPr>
        <p:spPr>
          <a:xfrm>
            <a:off x="6193055" y="2660779"/>
            <a:ext cx="4952681" cy="3460964"/>
          </a:xfrm>
        </p:spPr>
        <p:txBody>
          <a:bodyPr anchor="ctr">
            <a:normAutofit/>
          </a:bodyPr>
          <a:lstStyle/>
          <a:p>
            <a:pPr algn="just"/>
            <a:r>
              <a:rPr lang="en-US" sz="1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We have used count plot of ‘Result’ column which represents the outcomes of soccer matches as an integer. The integers are replaced with strings representing the outcomes, such as ‘Home Win’ using ‘replace’ function.</a:t>
            </a:r>
          </a:p>
          <a:p>
            <a:endParaRPr lang="en-US" sz="1800" dirty="0">
              <a:solidFill>
                <a:srgbClr val="FFFFFF"/>
              </a:solidFill>
            </a:endParaRPr>
          </a:p>
        </p:txBody>
      </p:sp>
    </p:spTree>
    <p:extLst>
      <p:ext uri="{BB962C8B-B14F-4D97-AF65-F5344CB8AC3E}">
        <p14:creationId xmlns:p14="http://schemas.microsoft.com/office/powerpoint/2010/main" val="284549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9A97429C-8C10-CFBE-81C7-2F09CF292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95" y="289288"/>
            <a:ext cx="7129714" cy="2946281"/>
          </a:xfrm>
          <a:prstGeom prst="rect">
            <a:avLst/>
          </a:prstGeom>
        </p:spPr>
      </p:pic>
      <p:pic>
        <p:nvPicPr>
          <p:cNvPr id="7" name="Picture 6" descr="Chart, histogram&#10;&#10;Description automatically generated">
            <a:extLst>
              <a:ext uri="{FF2B5EF4-FFF2-40B4-BE49-F238E27FC236}">
                <a16:creationId xmlns:a16="http://schemas.microsoft.com/office/drawing/2014/main" id="{7F6503B8-20F9-58A8-45E7-44914E9FA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056" y="3524063"/>
            <a:ext cx="8489546" cy="3044649"/>
          </a:xfrm>
          <a:prstGeom prst="rect">
            <a:avLst/>
          </a:prstGeom>
        </p:spPr>
      </p:pic>
      <p:sp>
        <p:nvSpPr>
          <p:cNvPr id="8" name="TextBox 7">
            <a:extLst>
              <a:ext uri="{FF2B5EF4-FFF2-40B4-BE49-F238E27FC236}">
                <a16:creationId xmlns:a16="http://schemas.microsoft.com/office/drawing/2014/main" id="{E56D3129-560D-3F36-9B8A-CAD0F56A1F5D}"/>
              </a:ext>
            </a:extLst>
          </p:cNvPr>
          <p:cNvSpPr txBox="1"/>
          <p:nvPr/>
        </p:nvSpPr>
        <p:spPr>
          <a:xfrm>
            <a:off x="7832376" y="1116097"/>
            <a:ext cx="3567165" cy="646331"/>
          </a:xfrm>
          <a:prstGeom prst="rect">
            <a:avLst/>
          </a:prstGeom>
          <a:noFill/>
        </p:spPr>
        <p:txBody>
          <a:bodyPr wrap="square" rtlCol="0">
            <a:spAutoFit/>
          </a:bodyPr>
          <a:lstStyle/>
          <a:p>
            <a:r>
              <a:rPr lang="en-US" b="1" i="0" dirty="0">
                <a:effectLst/>
                <a:latin typeface="-apple-system"/>
              </a:rPr>
              <a:t>Player Attributes Exploration</a:t>
            </a:r>
          </a:p>
          <a:p>
            <a:endParaRPr lang="en-US" dirty="0"/>
          </a:p>
        </p:txBody>
      </p:sp>
      <p:sp>
        <p:nvSpPr>
          <p:cNvPr id="9" name="TextBox 8">
            <a:extLst>
              <a:ext uri="{FF2B5EF4-FFF2-40B4-BE49-F238E27FC236}">
                <a16:creationId xmlns:a16="http://schemas.microsoft.com/office/drawing/2014/main" id="{0CB2A09A-8B90-13F3-2E0F-D91B5D66387A}"/>
              </a:ext>
            </a:extLst>
          </p:cNvPr>
          <p:cNvSpPr txBox="1"/>
          <p:nvPr/>
        </p:nvSpPr>
        <p:spPr>
          <a:xfrm>
            <a:off x="361950" y="4524375"/>
            <a:ext cx="2571750" cy="369332"/>
          </a:xfrm>
          <a:prstGeom prst="rect">
            <a:avLst/>
          </a:prstGeom>
          <a:noFill/>
        </p:spPr>
        <p:txBody>
          <a:bodyPr wrap="square" rtlCol="0">
            <a:spAutoFit/>
          </a:bodyPr>
          <a:lstStyle/>
          <a:p>
            <a:r>
              <a:rPr lang="en-US" b="0" i="0" dirty="0">
                <a:effectLst/>
                <a:latin typeface="-apple-system"/>
              </a:rPr>
              <a:t>Goalkeeper Attributes:</a:t>
            </a:r>
            <a:endParaRPr lang="en-US" dirty="0"/>
          </a:p>
        </p:txBody>
      </p:sp>
    </p:spTree>
    <p:extLst>
      <p:ext uri="{BB962C8B-B14F-4D97-AF65-F5344CB8AC3E}">
        <p14:creationId xmlns:p14="http://schemas.microsoft.com/office/powerpoint/2010/main" val="135806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A1E14226-3C18-34D6-8B5B-FFCEDEE66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84" y="450350"/>
            <a:ext cx="8069298" cy="2948505"/>
          </a:xfrm>
        </p:spPr>
      </p:pic>
      <p:pic>
        <p:nvPicPr>
          <p:cNvPr id="7" name="Picture 6" descr="Chart, histogram&#10;&#10;Description automatically generated">
            <a:extLst>
              <a:ext uri="{FF2B5EF4-FFF2-40B4-BE49-F238E27FC236}">
                <a16:creationId xmlns:a16="http://schemas.microsoft.com/office/drawing/2014/main" id="{7A026C16-3EF7-D4EA-AE62-913743FD9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262" y="3647255"/>
            <a:ext cx="8230536" cy="2947229"/>
          </a:xfrm>
          <a:prstGeom prst="rect">
            <a:avLst/>
          </a:prstGeom>
        </p:spPr>
      </p:pic>
      <p:sp>
        <p:nvSpPr>
          <p:cNvPr id="8" name="TextBox 7">
            <a:extLst>
              <a:ext uri="{FF2B5EF4-FFF2-40B4-BE49-F238E27FC236}">
                <a16:creationId xmlns:a16="http://schemas.microsoft.com/office/drawing/2014/main" id="{162F24B3-F109-2526-6EF9-E995A74E900C}"/>
              </a:ext>
            </a:extLst>
          </p:cNvPr>
          <p:cNvSpPr txBox="1"/>
          <p:nvPr/>
        </p:nvSpPr>
        <p:spPr>
          <a:xfrm>
            <a:off x="8661679" y="1034980"/>
            <a:ext cx="3156119" cy="369332"/>
          </a:xfrm>
          <a:prstGeom prst="rect">
            <a:avLst/>
          </a:prstGeom>
          <a:noFill/>
        </p:spPr>
        <p:txBody>
          <a:bodyPr wrap="square" rtlCol="0">
            <a:spAutoFit/>
          </a:bodyPr>
          <a:lstStyle/>
          <a:p>
            <a:r>
              <a:rPr lang="en-US" b="0" i="0" dirty="0">
                <a:effectLst/>
                <a:latin typeface="-apple-system"/>
              </a:rPr>
              <a:t>Defensive Attributes:</a:t>
            </a:r>
            <a:endParaRPr lang="en-US" dirty="0"/>
          </a:p>
        </p:txBody>
      </p:sp>
      <p:sp>
        <p:nvSpPr>
          <p:cNvPr id="10" name="TextBox 9">
            <a:extLst>
              <a:ext uri="{FF2B5EF4-FFF2-40B4-BE49-F238E27FC236}">
                <a16:creationId xmlns:a16="http://schemas.microsoft.com/office/drawing/2014/main" id="{A32E5251-5D12-77E5-389D-785D502C33EC}"/>
              </a:ext>
            </a:extLst>
          </p:cNvPr>
          <p:cNvSpPr txBox="1"/>
          <p:nvPr/>
        </p:nvSpPr>
        <p:spPr>
          <a:xfrm>
            <a:off x="323850" y="4400550"/>
            <a:ext cx="2933700" cy="369332"/>
          </a:xfrm>
          <a:prstGeom prst="rect">
            <a:avLst/>
          </a:prstGeom>
          <a:noFill/>
        </p:spPr>
        <p:txBody>
          <a:bodyPr wrap="square" rtlCol="0">
            <a:spAutoFit/>
          </a:bodyPr>
          <a:lstStyle/>
          <a:p>
            <a:r>
              <a:rPr lang="en-US" b="0" i="0" dirty="0">
                <a:effectLst/>
                <a:latin typeface="-apple-system"/>
              </a:rPr>
              <a:t>Midfielder Attributes:</a:t>
            </a:r>
            <a:endParaRPr lang="en-US" dirty="0"/>
          </a:p>
        </p:txBody>
      </p:sp>
    </p:spTree>
    <p:extLst>
      <p:ext uri="{BB962C8B-B14F-4D97-AF65-F5344CB8AC3E}">
        <p14:creationId xmlns:p14="http://schemas.microsoft.com/office/powerpoint/2010/main" val="372434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Text&#10;&#10;Description automatically generated">
            <a:extLst>
              <a:ext uri="{FF2B5EF4-FFF2-40B4-BE49-F238E27FC236}">
                <a16:creationId xmlns:a16="http://schemas.microsoft.com/office/drawing/2014/main" id="{EF24B80A-09AC-FD0E-C47D-A7193FF15E56}"/>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t="5729" b="5706"/>
          <a:stretch/>
        </p:blipFill>
        <p:spPr>
          <a:xfrm>
            <a:off x="20" y="10"/>
            <a:ext cx="12191980" cy="6856614"/>
          </a:xfrm>
          <a:prstGeom prst="rect">
            <a:avLst/>
          </a:prstGeom>
        </p:spPr>
      </p:pic>
    </p:spTree>
    <p:extLst>
      <p:ext uri="{BB962C8B-B14F-4D97-AF65-F5344CB8AC3E}">
        <p14:creationId xmlns:p14="http://schemas.microsoft.com/office/powerpoint/2010/main" val="24901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oup 24">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26" name="Picture 25">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7" name="Picture 26">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9" name="Rectangle 28">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8D55AB-75BA-EDE9-54BE-91BEF9124BCA}"/>
              </a:ext>
            </a:extLst>
          </p:cNvPr>
          <p:cNvSpPr txBox="1"/>
          <p:nvPr/>
        </p:nvSpPr>
        <p:spPr>
          <a:xfrm>
            <a:off x="971975" y="2013923"/>
            <a:ext cx="5744930" cy="2876003"/>
          </a:xfrm>
          <a:prstGeom prst="rect">
            <a:avLst/>
          </a:prstGeom>
        </p:spPr>
        <p:txBody>
          <a:bodyPr vert="horz" lIns="91440" tIns="45720" rIns="91440" bIns="45720" rtlCol="0">
            <a:normAutofit/>
          </a:bodyPr>
          <a:lstStyle/>
          <a:p>
            <a:pPr algn="just">
              <a:spcAft>
                <a:spcPts val="600"/>
              </a:spcAft>
              <a:buClr>
                <a:schemeClr val="accent1"/>
              </a:buClr>
            </a:pPr>
            <a:r>
              <a:rPr lang="en-US" b="1" i="0" dirty="0">
                <a:effectLst/>
                <a:latin typeface="Times New Roman" panose="02020603050405020304" pitchFamily="18" charset="0"/>
                <a:cs typeface="Times New Roman" panose="02020603050405020304" pitchFamily="18" charset="0"/>
              </a:rPr>
              <a:t>Splitting Training and Test Data</a:t>
            </a:r>
          </a:p>
          <a:p>
            <a:pPr marL="285750" indent="-285750" algn="just">
              <a:spcAft>
                <a:spcPts val="600"/>
              </a:spcAft>
              <a:buClr>
                <a:schemeClr val="accent1"/>
              </a:buClr>
              <a:buFont typeface="Arial" panose="020B0604020202020204" pitchFamily="34" charset="0"/>
              <a:buChar char="•"/>
            </a:pPr>
            <a:endParaRPr lang="en-US" sz="1400" b="1" i="0" dirty="0">
              <a:effectLst/>
              <a:latin typeface="Times New Roman" panose="02020603050405020304" pitchFamily="18" charset="0"/>
              <a:cs typeface="Times New Roman" panose="02020603050405020304" pitchFamily="18" charset="0"/>
            </a:endParaRPr>
          </a:p>
          <a:p>
            <a:pPr indent="-228600" algn="just">
              <a:spcAft>
                <a:spcPts val="600"/>
              </a:spcAft>
              <a:buClr>
                <a:schemeClr val="accent1"/>
              </a:buCl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Training data - Matches played between 2008 and 2014.</a:t>
            </a:r>
          </a:p>
          <a:p>
            <a:pPr indent="-228600" algn="just">
              <a:spcAft>
                <a:spcPts val="600"/>
              </a:spcAft>
              <a:buClr>
                <a:schemeClr val="accent1"/>
              </a:buClr>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Test data - Matches played between 2015 and 2016.</a:t>
            </a:r>
          </a:p>
          <a:p>
            <a:pPr indent="-228600" algn="just">
              <a:spcAft>
                <a:spcPts val="600"/>
              </a:spcAft>
              <a:buClr>
                <a:schemeClr val="accent1"/>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Training data shape before dropping the null values: (16848,171)</a:t>
            </a:r>
          </a:p>
          <a:p>
            <a:pPr indent="-228600" algn="just">
              <a:spcAft>
                <a:spcPts val="600"/>
              </a:spcAft>
              <a:buClr>
                <a:schemeClr val="accent1"/>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Test data shape before dropping the null values: (4526,171)</a:t>
            </a:r>
          </a:p>
          <a:p>
            <a:pPr indent="-228600" algn="just">
              <a:spcAft>
                <a:spcPts val="600"/>
              </a:spcAft>
              <a:buClr>
                <a:schemeClr val="accent1"/>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Training data shape after dropping the null values: (15457,171)</a:t>
            </a:r>
          </a:p>
          <a:p>
            <a:pPr indent="-228600" algn="just">
              <a:spcAft>
                <a:spcPts val="600"/>
              </a:spcAft>
              <a:buClr>
                <a:schemeClr val="accent1"/>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Test data shape after dropping the null values: (3978,171)</a:t>
            </a:r>
          </a:p>
          <a:p>
            <a:pPr indent="-228600">
              <a:spcAft>
                <a:spcPts val="600"/>
              </a:spcAft>
              <a:buClr>
                <a:schemeClr val="accent1"/>
              </a:buClr>
              <a:buFont typeface="Arial" panose="020B0604020202020204" pitchFamily="34" charset="0"/>
              <a:buChar char="•"/>
            </a:pPr>
            <a:endParaRPr lang="en-US" sz="1400" dirty="0"/>
          </a:p>
          <a:p>
            <a:pPr indent="-228600">
              <a:spcAft>
                <a:spcPts val="600"/>
              </a:spcAft>
              <a:buClr>
                <a:schemeClr val="accent1"/>
              </a:buClr>
              <a:buFont typeface="Arial" panose="020B0604020202020204" pitchFamily="34" charset="0"/>
              <a:buChar char="•"/>
            </a:pPr>
            <a:endParaRPr lang="en-US" sz="1400" dirty="0"/>
          </a:p>
          <a:p>
            <a:pPr indent="-228600">
              <a:spcAft>
                <a:spcPts val="600"/>
              </a:spcAft>
              <a:buClr>
                <a:schemeClr val="accent1"/>
              </a:buClr>
              <a:buFont typeface="Arial" panose="020B0604020202020204" pitchFamily="34" charset="0"/>
              <a:buChar char="•"/>
            </a:pPr>
            <a:endParaRPr lang="en-US" sz="1400" dirty="0"/>
          </a:p>
          <a:p>
            <a:pPr indent="-228600">
              <a:spcAft>
                <a:spcPts val="600"/>
              </a:spcAft>
              <a:buClr>
                <a:schemeClr val="accent1"/>
              </a:buClr>
              <a:buFont typeface="Arial" panose="020B0604020202020204" pitchFamily="34" charset="0"/>
              <a:buChar char="•"/>
            </a:pPr>
            <a:endParaRPr lang="en-US" sz="1400" dirty="0"/>
          </a:p>
          <a:p>
            <a:pPr indent="-228600">
              <a:spcAft>
                <a:spcPts val="600"/>
              </a:spcAft>
              <a:buClr>
                <a:schemeClr val="accent1"/>
              </a:buClr>
              <a:buFont typeface="Arial" panose="020B0604020202020204" pitchFamily="34" charset="0"/>
              <a:buChar char="•"/>
            </a:pPr>
            <a:endParaRPr lang="en-US" sz="1400" b="0" i="0" dirty="0">
              <a:effectLst/>
            </a:endParaRPr>
          </a:p>
          <a:p>
            <a:pPr indent="-228600">
              <a:spcAft>
                <a:spcPts val="600"/>
              </a:spcAft>
              <a:buClr>
                <a:schemeClr val="accent1"/>
              </a:buClr>
              <a:buFont typeface="Arial" panose="020B0604020202020204" pitchFamily="34" charset="0"/>
              <a:buChar char="•"/>
            </a:pPr>
            <a:endParaRPr lang="en-US" sz="1400" dirty="0"/>
          </a:p>
          <a:p>
            <a:pPr indent="-228600">
              <a:spcAft>
                <a:spcPts val="600"/>
              </a:spcAft>
              <a:buClr>
                <a:schemeClr val="accent1"/>
              </a:buClr>
              <a:buFont typeface="Arial" panose="020B0604020202020204" pitchFamily="34" charset="0"/>
              <a:buChar char="•"/>
            </a:pPr>
            <a:endParaRPr lang="en-US" sz="1400" dirty="0"/>
          </a:p>
        </p:txBody>
      </p:sp>
      <p:pic>
        <p:nvPicPr>
          <p:cNvPr id="16" name="Picture 15" descr="Diagram&#10;&#10;Description automatically generated with medium confidence">
            <a:extLst>
              <a:ext uri="{FF2B5EF4-FFF2-40B4-BE49-F238E27FC236}">
                <a16:creationId xmlns:a16="http://schemas.microsoft.com/office/drawing/2014/main" id="{066EEB9F-5041-4045-08FE-475D25636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220155"/>
            <a:ext cx="4209625" cy="2417690"/>
          </a:xfrm>
          <a:prstGeom prst="rect">
            <a:avLst/>
          </a:prstGeom>
        </p:spPr>
      </p:pic>
      <p:sp>
        <p:nvSpPr>
          <p:cNvPr id="9" name="Rectangle 1">
            <a:extLst>
              <a:ext uri="{FF2B5EF4-FFF2-40B4-BE49-F238E27FC236}">
                <a16:creationId xmlns:a16="http://schemas.microsoft.com/office/drawing/2014/main" id="{4B5E8F7D-383C-67B4-627A-717461AF4995}"/>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368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2EE69D5-7E5C-129B-A803-61416A6C1D9B}"/>
              </a:ext>
            </a:extLst>
          </p:cNvPr>
          <p:cNvSpPr txBox="1"/>
          <p:nvPr/>
        </p:nvSpPr>
        <p:spPr>
          <a:xfrm>
            <a:off x="428730" y="1469200"/>
            <a:ext cx="5488315" cy="3570208"/>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Logistic Regression</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Logistic regression is a statistical analysis used to predict the probability of a binary outcome based on one or more predictor variables.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 logistic function is commonly used to represent the probability of a binary outcome as a function of the predictor variables.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40E1CB3-28D9-1100-F99D-D4DA91D1AA1E}"/>
              </a:ext>
            </a:extLst>
          </p:cNvPr>
          <p:cNvPicPr>
            <a:picLocks noChangeAspect="1"/>
          </p:cNvPicPr>
          <p:nvPr/>
        </p:nvPicPr>
        <p:blipFill>
          <a:blip r:embed="rId3"/>
          <a:stretch>
            <a:fillRect/>
          </a:stretch>
        </p:blipFill>
        <p:spPr>
          <a:xfrm>
            <a:off x="6247885" y="1234829"/>
            <a:ext cx="5944115" cy="4038950"/>
          </a:xfrm>
          <a:prstGeom prst="rect">
            <a:avLst/>
          </a:prstGeom>
        </p:spPr>
      </p:pic>
    </p:spTree>
    <p:extLst>
      <p:ext uri="{BB962C8B-B14F-4D97-AF65-F5344CB8AC3E}">
        <p14:creationId xmlns:p14="http://schemas.microsoft.com/office/powerpoint/2010/main" val="341283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74E8-DE4A-3C62-C01F-B7868FBF9C48}"/>
              </a:ext>
            </a:extLst>
          </p:cNvPr>
          <p:cNvSpPr txBox="1"/>
          <p:nvPr/>
        </p:nvSpPr>
        <p:spPr>
          <a:xfrm>
            <a:off x="391886" y="1315616"/>
            <a:ext cx="5976088" cy="3631763"/>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K-Nearest</a:t>
            </a:r>
            <a:r>
              <a:rPr lang="en-US" sz="3200" b="1"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Neighbors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The algorithm works by calculating the distances between the new observation and all the observations in the training set. It then selects the k closest observations and assigns the most common class or average value as the predicted outcome.</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KNN is a non-parametric algorithm, meaning it does not make any </a:t>
            </a:r>
            <a:r>
              <a:rPr lang="en-US" sz="2000" b="1" dirty="0">
                <a:latin typeface="Times New Roman" panose="02020603050405020304" pitchFamily="18" charset="0"/>
                <a:cs typeface="Times New Roman" panose="02020603050405020304" pitchFamily="18" charset="0"/>
              </a:rPr>
              <a:t>assumptions</a:t>
            </a:r>
            <a:r>
              <a:rPr lang="en-US" b="1" i="0" dirty="0">
                <a:effectLst/>
                <a:latin typeface="Times New Roman" panose="02020603050405020304" pitchFamily="18" charset="0"/>
                <a:cs typeface="Times New Roman" panose="02020603050405020304" pitchFamily="18" charset="0"/>
              </a:rPr>
              <a:t> about the underlying distribution of the data.</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9FEC52-AEC3-D611-38C4-1A5291BA7DBC}"/>
              </a:ext>
            </a:extLst>
          </p:cNvPr>
          <p:cNvPicPr>
            <a:picLocks noChangeAspect="1"/>
          </p:cNvPicPr>
          <p:nvPr/>
        </p:nvPicPr>
        <p:blipFill>
          <a:blip r:embed="rId3"/>
          <a:stretch>
            <a:fillRect/>
          </a:stretch>
        </p:blipFill>
        <p:spPr>
          <a:xfrm>
            <a:off x="6690050" y="1315616"/>
            <a:ext cx="5337110" cy="4216877"/>
          </a:xfrm>
          <a:prstGeom prst="rect">
            <a:avLst/>
          </a:prstGeom>
        </p:spPr>
      </p:pic>
    </p:spTree>
    <p:extLst>
      <p:ext uri="{BB962C8B-B14F-4D97-AF65-F5344CB8AC3E}">
        <p14:creationId xmlns:p14="http://schemas.microsoft.com/office/powerpoint/2010/main" val="352960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74E8-DE4A-3C62-C01F-B7868FBF9C48}"/>
              </a:ext>
            </a:extLst>
          </p:cNvPr>
          <p:cNvSpPr txBox="1"/>
          <p:nvPr/>
        </p:nvSpPr>
        <p:spPr>
          <a:xfrm>
            <a:off x="450501" y="1080914"/>
            <a:ext cx="5524979" cy="3570208"/>
          </a:xfrm>
          <a:prstGeom prst="rect">
            <a:avLst/>
          </a:prstGeom>
          <a:noFill/>
        </p:spPr>
        <p:txBody>
          <a:bodyPr wrap="square" rtlCol="0">
            <a:spAutoFit/>
          </a:bodyPr>
          <a:lstStyle/>
          <a:p>
            <a:r>
              <a:rPr lang="en-US" sz="28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It is an ensemble learning method that combines multiple decision trees to make a final prediction. </a:t>
            </a:r>
          </a:p>
          <a:p>
            <a:pPr algn="just"/>
            <a:endParaRPr lang="en-US" sz="2000"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Each tree in the forest is built using a random subset of the training data and a random subset of the features.</a:t>
            </a:r>
          </a:p>
          <a:p>
            <a:endParaRPr lang="en-US" b="1"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C071D4-54A8-869F-42BB-26132F2F1FD2}"/>
              </a:ext>
            </a:extLst>
          </p:cNvPr>
          <p:cNvPicPr>
            <a:picLocks noChangeAspect="1"/>
          </p:cNvPicPr>
          <p:nvPr/>
        </p:nvPicPr>
        <p:blipFill>
          <a:blip r:embed="rId3"/>
          <a:stretch>
            <a:fillRect/>
          </a:stretch>
        </p:blipFill>
        <p:spPr>
          <a:xfrm>
            <a:off x="6353907" y="1080914"/>
            <a:ext cx="5524979" cy="4092295"/>
          </a:xfrm>
          <a:prstGeom prst="rect">
            <a:avLst/>
          </a:prstGeom>
        </p:spPr>
      </p:pic>
    </p:spTree>
    <p:extLst>
      <p:ext uri="{BB962C8B-B14F-4D97-AF65-F5344CB8AC3E}">
        <p14:creationId xmlns:p14="http://schemas.microsoft.com/office/powerpoint/2010/main" val="1479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7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4" name="Rectangle 208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5" name="Rectangle 208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2" name="Picture 4" descr="Stadium Images – Browse 1,004,835 Stock Photos, Vectors, and Video | Adobe  Stock">
            <a:extLst>
              <a:ext uri="{FF2B5EF4-FFF2-40B4-BE49-F238E27FC236}">
                <a16:creationId xmlns:a16="http://schemas.microsoft.com/office/drawing/2014/main" id="{27CE75A0-C18E-7379-4824-89AFF5C6E0A7}"/>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6863" r="4231"/>
          <a:stretch/>
        </p:blipFill>
        <p:spPr bwMode="auto">
          <a:xfrm>
            <a:off x="20" y="10"/>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E916CD-3C17-90EA-43CA-4077C9D3FF1E}"/>
              </a:ext>
            </a:extLst>
          </p:cNvPr>
          <p:cNvSpPr>
            <a:spLocks noGrp="1"/>
          </p:cNvSpPr>
          <p:nvPr>
            <p:ph type="title"/>
          </p:nvPr>
        </p:nvSpPr>
        <p:spPr>
          <a:xfrm>
            <a:off x="1198181" y="726066"/>
            <a:ext cx="4795282" cy="5018227"/>
          </a:xfrm>
        </p:spPr>
        <p:txBody>
          <a:bodyPr anchor="ctr">
            <a:normAutofit/>
          </a:bodyPr>
          <a:lstStyle/>
          <a:p>
            <a:r>
              <a:rPr lang="en-US">
                <a:solidFill>
                  <a:srgbClr val="FFFFFF"/>
                </a:solidFill>
              </a:rPr>
              <a:t> Contents:</a:t>
            </a:r>
          </a:p>
        </p:txBody>
      </p:sp>
      <p:sp>
        <p:nvSpPr>
          <p:cNvPr id="3" name="Content Placeholder 2">
            <a:extLst>
              <a:ext uri="{FF2B5EF4-FFF2-40B4-BE49-F238E27FC236}">
                <a16:creationId xmlns:a16="http://schemas.microsoft.com/office/drawing/2014/main" id="{4A716343-1CA3-20A2-7E8D-C0D1E733A0D2}"/>
              </a:ext>
            </a:extLst>
          </p:cNvPr>
          <p:cNvSpPr>
            <a:spLocks noGrp="1"/>
          </p:cNvSpPr>
          <p:nvPr>
            <p:ph idx="1"/>
          </p:nvPr>
        </p:nvSpPr>
        <p:spPr>
          <a:xfrm>
            <a:off x="6195372" y="726538"/>
            <a:ext cx="4977905" cy="5017076"/>
          </a:xfrm>
        </p:spPr>
        <p:txBody>
          <a:bodyPr anchor="ctr">
            <a:normAutofit/>
          </a:bodyPr>
          <a:lstStyle/>
          <a:p>
            <a:pPr>
              <a:buFont typeface="Arial" panose="020B0604020202020204" pitchFamily="34" charset="0"/>
              <a:buChar char="•"/>
            </a:pPr>
            <a:r>
              <a:rPr lang="en-US" sz="1800">
                <a:solidFill>
                  <a:srgbClr val="FFFFFF"/>
                </a:solidFill>
                <a:latin typeface="Helvetica Neue"/>
              </a:rPr>
              <a:t>Introduction</a:t>
            </a:r>
            <a:endParaRPr lang="en-US" sz="1800" b="0" i="0">
              <a:solidFill>
                <a:srgbClr val="FFFFFF"/>
              </a:solidFill>
              <a:effectLst/>
              <a:latin typeface="Helvetica Neue"/>
            </a:endParaRPr>
          </a:p>
          <a:p>
            <a:pPr>
              <a:buFont typeface="Arial" panose="020B0604020202020204" pitchFamily="34" charset="0"/>
              <a:buChar char="•"/>
            </a:pPr>
            <a:r>
              <a:rPr lang="en-US" sz="1800" b="0" i="0">
                <a:solidFill>
                  <a:srgbClr val="FFFFFF"/>
                </a:solidFill>
                <a:effectLst/>
                <a:latin typeface="Helvetica Neue"/>
              </a:rPr>
              <a:t>Data Wrangling</a:t>
            </a:r>
          </a:p>
          <a:p>
            <a:pPr>
              <a:buFont typeface="Arial" panose="020B0604020202020204" pitchFamily="34" charset="0"/>
              <a:buChar char="•"/>
            </a:pPr>
            <a:r>
              <a:rPr lang="en-US" sz="1800" b="0" i="0">
                <a:solidFill>
                  <a:srgbClr val="FFFFFF"/>
                </a:solidFill>
                <a:effectLst/>
                <a:latin typeface="Helvetica Neue"/>
              </a:rPr>
              <a:t>Exploratory Data Analysis</a:t>
            </a:r>
          </a:p>
          <a:p>
            <a:pPr>
              <a:buFont typeface="Arial" panose="020B0604020202020204" pitchFamily="34" charset="0"/>
              <a:buChar char="•"/>
            </a:pPr>
            <a:r>
              <a:rPr lang="en-US" sz="1800" b="0" i="0">
                <a:solidFill>
                  <a:srgbClr val="FFFFFF"/>
                </a:solidFill>
                <a:effectLst/>
                <a:latin typeface="Helvetica Neue"/>
              </a:rPr>
              <a:t>Feature Engineering</a:t>
            </a:r>
          </a:p>
          <a:p>
            <a:pPr>
              <a:buFont typeface="Arial" panose="020B0604020202020204" pitchFamily="34" charset="0"/>
              <a:buChar char="•"/>
            </a:pPr>
            <a:r>
              <a:rPr lang="en-US" sz="1800" b="0" i="0">
                <a:solidFill>
                  <a:srgbClr val="FFFFFF"/>
                </a:solidFill>
                <a:effectLst/>
                <a:latin typeface="Helvetica Neue"/>
              </a:rPr>
              <a:t>Data Modeling</a:t>
            </a:r>
          </a:p>
          <a:p>
            <a:pPr>
              <a:buFont typeface="Arial" panose="020B0604020202020204" pitchFamily="34" charset="0"/>
              <a:buChar char="•"/>
            </a:pPr>
            <a:r>
              <a:rPr lang="en-US" sz="1800" b="0" i="0">
                <a:solidFill>
                  <a:srgbClr val="FFFFFF"/>
                </a:solidFill>
                <a:effectLst/>
                <a:latin typeface="Helvetica Neue"/>
              </a:rPr>
              <a:t>Model Evaluation</a:t>
            </a:r>
          </a:p>
          <a:p>
            <a:pPr>
              <a:buFont typeface="Arial" panose="020B0604020202020204" pitchFamily="34" charset="0"/>
              <a:buChar char="•"/>
            </a:pPr>
            <a:r>
              <a:rPr lang="en-US" sz="1800" b="0" i="0">
                <a:solidFill>
                  <a:srgbClr val="FFFFFF"/>
                </a:solidFill>
                <a:effectLst/>
                <a:latin typeface="Helvetica Neue"/>
              </a:rPr>
              <a:t>Conclusion</a:t>
            </a:r>
          </a:p>
          <a:p>
            <a:endParaRPr lang="en-US" sz="1800">
              <a:solidFill>
                <a:srgbClr val="FFFFFF"/>
              </a:solidFill>
            </a:endParaRPr>
          </a:p>
        </p:txBody>
      </p:sp>
    </p:spTree>
    <p:extLst>
      <p:ext uri="{BB962C8B-B14F-4D97-AF65-F5344CB8AC3E}">
        <p14:creationId xmlns:p14="http://schemas.microsoft.com/office/powerpoint/2010/main" val="57323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74E8-DE4A-3C62-C01F-B7868FBF9C48}"/>
              </a:ext>
            </a:extLst>
          </p:cNvPr>
          <p:cNvSpPr txBox="1"/>
          <p:nvPr/>
        </p:nvSpPr>
        <p:spPr>
          <a:xfrm>
            <a:off x="515815" y="1612760"/>
            <a:ext cx="11676185" cy="3293209"/>
          </a:xfrm>
          <a:prstGeom prst="rect">
            <a:avLst/>
          </a:prstGeom>
          <a:noFill/>
        </p:spPr>
        <p:txBody>
          <a:bodyPr wrap="square" rtlCol="0">
            <a:spAutoFit/>
          </a:bodyPr>
          <a:lstStyle/>
          <a:p>
            <a:pPr algn="l"/>
            <a:r>
              <a:rPr lang="en-US" sz="2800" b="1" i="0" dirty="0">
                <a:effectLst/>
                <a:latin typeface="Times New Roman" panose="02020603050405020304" pitchFamily="18" charset="0"/>
                <a:cs typeface="Times New Roman" panose="02020603050405020304" pitchFamily="18" charset="0"/>
              </a:rPr>
              <a:t>Model Evaluation</a:t>
            </a:r>
          </a:p>
          <a:p>
            <a:pPr marL="285750" indent="-285750" algn="l">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Best Logistic regression score : 0.532</a:t>
            </a:r>
          </a:p>
          <a:p>
            <a:pPr marL="285750" indent="-285750" algn="l">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Best KNN Score : 0.501</a:t>
            </a:r>
          </a:p>
          <a:p>
            <a:pPr marL="285750" indent="-285750" algn="l">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Best random Forest Score: 0.525</a:t>
            </a:r>
          </a:p>
          <a:p>
            <a:pPr marL="285750" indent="-285750" algn="l">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descr="Chart, bar chart&#10;&#10;Description automatically generated">
            <a:extLst>
              <a:ext uri="{FF2B5EF4-FFF2-40B4-BE49-F238E27FC236}">
                <a16:creationId xmlns:a16="http://schemas.microsoft.com/office/drawing/2014/main" id="{67B869A7-9E05-FD27-BA05-3D44E24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1867"/>
            <a:ext cx="5431547" cy="4334265"/>
          </a:xfrm>
          <a:prstGeom prst="rect">
            <a:avLst/>
          </a:prstGeom>
        </p:spPr>
      </p:pic>
    </p:spTree>
    <p:extLst>
      <p:ext uri="{BB962C8B-B14F-4D97-AF65-F5344CB8AC3E}">
        <p14:creationId xmlns:p14="http://schemas.microsoft.com/office/powerpoint/2010/main" val="153879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474E8-DE4A-3C62-C01F-B7868FBF9C48}"/>
              </a:ext>
            </a:extLst>
          </p:cNvPr>
          <p:cNvSpPr txBox="1"/>
          <p:nvPr/>
        </p:nvSpPr>
        <p:spPr>
          <a:xfrm>
            <a:off x="320115" y="251926"/>
            <a:ext cx="5343567" cy="6463308"/>
          </a:xfrm>
          <a:prstGeom prst="rect">
            <a:avLst/>
          </a:prstGeom>
          <a:noFill/>
        </p:spPr>
        <p:txBody>
          <a:bodyPr wrap="square" rtlCol="0">
            <a:spAutoFit/>
          </a:bodyPr>
          <a:lstStyle/>
          <a:p>
            <a:pPr algn="l"/>
            <a:r>
              <a:rPr lang="en-US" sz="3200" b="1" i="0" dirty="0">
                <a:effectLst/>
                <a:latin typeface="Times New Roman" panose="02020603050405020304" pitchFamily="18" charset="0"/>
                <a:cs typeface="Times New Roman" panose="02020603050405020304" pitchFamily="18" charset="0"/>
              </a:rPr>
              <a:t>Conclusion</a:t>
            </a:r>
          </a:p>
          <a:p>
            <a:pPr algn="l"/>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A model was built using FIFA statistics and engineered features to predict soccer match outcomes.</a:t>
            </a: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The accuracy of the model was evaluated using a test match dataset, and the Logistic Regression model had the highest accuracy score, followed by Random Forest and K-Nearest Neighbors models.</a:t>
            </a: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The model's accuracy was found to be higher than the bookies' accuracy by 47.76 basis points.</a:t>
            </a:r>
          </a:p>
          <a:p>
            <a:pPr marL="285750" indent="-285750" algn="just">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Overall, this suggests that the model may be a useful tool for predicting soccer match outcomes more accurately than traditional methods.</a:t>
            </a:r>
          </a:p>
          <a:p>
            <a:endParaRPr lang="en-US" b="1" i="0" dirty="0">
              <a:effectLst/>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i="0" dirty="0">
              <a:effectLst/>
              <a:latin typeface="Times New Roman" panose="02020603050405020304" pitchFamily="18" charset="0"/>
              <a:cs typeface="Times New Roman" panose="02020603050405020304" pitchFamily="18" charset="0"/>
            </a:endParaRPr>
          </a:p>
          <a:p>
            <a:endParaRPr lang="en-US" b="1"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06E3C9-0205-39C3-8A31-ACFF941DCFB5}"/>
              </a:ext>
            </a:extLst>
          </p:cNvPr>
          <p:cNvPicPr>
            <a:picLocks noChangeAspect="1"/>
          </p:cNvPicPr>
          <p:nvPr/>
        </p:nvPicPr>
        <p:blipFill>
          <a:blip r:embed="rId3"/>
          <a:stretch>
            <a:fillRect/>
          </a:stretch>
        </p:blipFill>
        <p:spPr>
          <a:xfrm>
            <a:off x="5866805" y="690787"/>
            <a:ext cx="6005080" cy="5677392"/>
          </a:xfrm>
          <a:prstGeom prst="rect">
            <a:avLst/>
          </a:prstGeom>
        </p:spPr>
      </p:pic>
    </p:spTree>
    <p:extLst>
      <p:ext uri="{BB962C8B-B14F-4D97-AF65-F5344CB8AC3E}">
        <p14:creationId xmlns:p14="http://schemas.microsoft.com/office/powerpoint/2010/main" val="239339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7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4" name="Rectangle 208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95" name="Rectangle 208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52" name="Picture 4" descr="Stadium Images – Browse 1,004,835 Stock Photos, Vectors, and Video | Adobe  Stock">
            <a:extLst>
              <a:ext uri="{FF2B5EF4-FFF2-40B4-BE49-F238E27FC236}">
                <a16:creationId xmlns:a16="http://schemas.microsoft.com/office/drawing/2014/main" id="{27CE75A0-C18E-7379-4824-89AFF5C6E0A7}"/>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6863" r="4231"/>
          <a:stretch/>
        </p:blipFill>
        <p:spPr bwMode="auto">
          <a:xfrm>
            <a:off x="-66655" y="-126450"/>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4CFB925-0E8D-664A-5FFC-AE256A2EA574}"/>
              </a:ext>
            </a:extLst>
          </p:cNvPr>
          <p:cNvSpPr>
            <a:spLocks noGrp="1"/>
          </p:cNvSpPr>
          <p:nvPr>
            <p:ph type="title"/>
          </p:nvPr>
        </p:nvSpPr>
        <p:spPr>
          <a:xfrm>
            <a:off x="4215299" y="2409826"/>
            <a:ext cx="12192000" cy="1630264"/>
          </a:xfrm>
        </p:spPr>
        <p:txBody>
          <a:bodyPr/>
          <a:lstStyle/>
          <a:p>
            <a:r>
              <a:rPr lang="en-US" b="1" dirty="0">
                <a:solidFill>
                  <a:schemeClr val="bg1"/>
                </a:solidFill>
              </a:rPr>
              <a:t>Thank You</a:t>
            </a:r>
          </a:p>
        </p:txBody>
      </p:sp>
    </p:spTree>
    <p:extLst>
      <p:ext uri="{BB962C8B-B14F-4D97-AF65-F5344CB8AC3E}">
        <p14:creationId xmlns:p14="http://schemas.microsoft.com/office/powerpoint/2010/main" val="378084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3" name="Picture 3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3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37">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1" name="Picture 40">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2" name="Picture 41">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DA2369D-CD5B-7118-5638-3D96B1BB7DC5}"/>
              </a:ext>
            </a:extLst>
          </p:cNvPr>
          <p:cNvSpPr>
            <a:spLocks noGrp="1"/>
          </p:cNvSpPr>
          <p:nvPr>
            <p:ph type="title"/>
          </p:nvPr>
        </p:nvSpPr>
        <p:spPr>
          <a:xfrm>
            <a:off x="6019800" y="744909"/>
            <a:ext cx="5562600" cy="3155419"/>
          </a:xfrm>
        </p:spPr>
        <p:txBody>
          <a:bodyPr vert="horz" lIns="91440" tIns="45720" rIns="91440" bIns="45720" rtlCol="0" anchor="b">
            <a:normAutofit/>
          </a:bodyPr>
          <a:lstStyle/>
          <a:p>
            <a:r>
              <a:rPr lang="en-US" dirty="0"/>
              <a:t>Background, Motivation and Goal</a:t>
            </a:r>
          </a:p>
        </p:txBody>
      </p:sp>
      <p:pic>
        <p:nvPicPr>
          <p:cNvPr id="5" name="Content Placeholder 4" descr="Logo, company name&#10;&#10;Description automatically generated">
            <a:extLst>
              <a:ext uri="{FF2B5EF4-FFF2-40B4-BE49-F238E27FC236}">
                <a16:creationId xmlns:a16="http://schemas.microsoft.com/office/drawing/2014/main" id="{8AA51797-0F25-3894-8A52-CD12E066422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37742" y="801051"/>
            <a:ext cx="4817466" cy="5250644"/>
          </a:xfrm>
          <a:prstGeom prst="rect">
            <a:avLst/>
          </a:prstGeom>
        </p:spPr>
      </p:pic>
    </p:spTree>
    <p:extLst>
      <p:ext uri="{BB962C8B-B14F-4D97-AF65-F5344CB8AC3E}">
        <p14:creationId xmlns:p14="http://schemas.microsoft.com/office/powerpoint/2010/main" val="125568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 name="Group 28">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0" name="Picture 29">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1" name="Picture 30">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7" name="TextBox 6">
            <a:extLst>
              <a:ext uri="{FF2B5EF4-FFF2-40B4-BE49-F238E27FC236}">
                <a16:creationId xmlns:a16="http://schemas.microsoft.com/office/drawing/2014/main" id="{D0855E53-9FA7-8096-7BD8-6A9904F40C77}"/>
              </a:ext>
            </a:extLst>
          </p:cNvPr>
          <p:cNvSpPr txBox="1"/>
          <p:nvPr/>
        </p:nvSpPr>
        <p:spPr>
          <a:xfrm>
            <a:off x="353961" y="265470"/>
            <a:ext cx="6017342" cy="6113218"/>
          </a:xfrm>
          <a:prstGeom prst="rect">
            <a:avLst/>
          </a:prstGeom>
        </p:spPr>
        <p:txBody>
          <a:bodyPr vert="horz" lIns="91440" tIns="45720" rIns="91440" bIns="45720" rtlCol="0" anchor="ctr">
            <a:normAutofit/>
          </a:bodyPr>
          <a:lstStyle/>
          <a:p>
            <a:pPr algn="just">
              <a:spcAft>
                <a:spcPts val="600"/>
              </a:spcAft>
              <a:buClr>
                <a:schemeClr val="accent1"/>
              </a:buClr>
            </a:pPr>
            <a:r>
              <a:rPr lang="en-US" sz="1600" b="1" dirty="0">
                <a:effectLst/>
                <a:latin typeface="Times New Roman" panose="02020603050405020304" pitchFamily="18" charset="0"/>
                <a:cs typeface="Times New Roman" panose="02020603050405020304" pitchFamily="18" charset="0"/>
              </a:rPr>
              <a:t>Background:</a:t>
            </a:r>
          </a:p>
          <a:p>
            <a:pPr algn="just">
              <a:spcAft>
                <a:spcPts val="600"/>
              </a:spcAft>
              <a:buClr>
                <a:schemeClr val="accent1"/>
              </a:buClr>
            </a:pPr>
            <a:r>
              <a:rPr lang="en-US" sz="1600" dirty="0">
                <a:effectLst/>
                <a:latin typeface="Times New Roman" panose="02020603050405020304" pitchFamily="18" charset="0"/>
                <a:cs typeface="Times New Roman" panose="02020603050405020304" pitchFamily="18" charset="0"/>
              </a:rPr>
              <a:t>The UEFA (Union of European Football Associations) Champions League often known as European Soccer League, is a continental football competition that attracts the best soccer teams from across Europe.</a:t>
            </a:r>
          </a:p>
          <a:p>
            <a:pPr indent="-228600" algn="just">
              <a:spcAft>
                <a:spcPts val="600"/>
              </a:spcAft>
              <a:buClr>
                <a:schemeClr val="accent1"/>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spcAft>
                <a:spcPts val="600"/>
              </a:spcAft>
              <a:buClr>
                <a:schemeClr val="accent1"/>
              </a:buClr>
            </a:pPr>
            <a:r>
              <a:rPr lang="en-US" sz="1600" b="1" dirty="0">
                <a:effectLst/>
                <a:latin typeface="Times New Roman" panose="02020603050405020304" pitchFamily="18" charset="0"/>
                <a:cs typeface="Times New Roman" panose="02020603050405020304" pitchFamily="18" charset="0"/>
              </a:rPr>
              <a:t>Motivation:</a:t>
            </a: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European soccer dataset analysis provides valuable information on matches, teams, and players from several European leagues, allowing researchers and enthusiasts to gain deeper insights into the game.</a:t>
            </a:r>
          </a:p>
          <a:p>
            <a:pPr marL="285750" indent="-285750" algn="jus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Through data analysis, teams and analysts can use the European soccer dataset to make strategic decisions and gain a competitive advantage in the sport.</a:t>
            </a:r>
          </a:p>
          <a:p>
            <a:pPr indent="-228600" algn="just">
              <a:spcAft>
                <a:spcPts val="600"/>
              </a:spcAft>
              <a:buClr>
                <a:schemeClr val="accent1"/>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spcAft>
                <a:spcPts val="600"/>
              </a:spcAft>
              <a:buClr>
                <a:schemeClr val="accent1"/>
              </a:buClr>
            </a:pPr>
            <a:r>
              <a:rPr lang="en-US" sz="1600" b="1" dirty="0">
                <a:effectLst/>
                <a:latin typeface="Times New Roman" panose="02020603050405020304" pitchFamily="18" charset="0"/>
                <a:cs typeface="Times New Roman" panose="02020603050405020304" pitchFamily="18" charset="0"/>
              </a:rPr>
              <a:t>Goal:</a:t>
            </a:r>
          </a:p>
          <a:p>
            <a:pPr algn="just">
              <a:spcAft>
                <a:spcPts val="600"/>
              </a:spcAft>
              <a:buClr>
                <a:schemeClr val="accent1"/>
              </a:buClr>
            </a:pPr>
            <a:r>
              <a:rPr lang="en-US" sz="1600" dirty="0">
                <a:latin typeface="Times New Roman" panose="02020603050405020304" pitchFamily="18" charset="0"/>
                <a:cs typeface="Times New Roman" panose="02020603050405020304" pitchFamily="18" charset="0"/>
              </a:rPr>
              <a:t>We</a:t>
            </a:r>
            <a:r>
              <a:rPr lang="en-US" sz="1600" dirty="0">
                <a:effectLst/>
                <a:latin typeface="Times New Roman" panose="02020603050405020304" pitchFamily="18" charset="0"/>
                <a:cs typeface="Times New Roman" panose="02020603050405020304" pitchFamily="18" charset="0"/>
              </a:rPr>
              <a:t> want to create a football prediction model, this model will determine the outcome of match (win, lose, draw). </a:t>
            </a:r>
            <a:endParaRPr lang="en-US" sz="1600" dirty="0">
              <a:latin typeface="Times New Roman" panose="02020603050405020304" pitchFamily="18" charset="0"/>
              <a:cs typeface="Times New Roman" panose="02020603050405020304" pitchFamily="18" charset="0"/>
            </a:endParaRPr>
          </a:p>
        </p:txBody>
      </p:sp>
      <p:pic>
        <p:nvPicPr>
          <p:cNvPr id="5" name="Content Placeholder 4" descr="Logo, company name&#10;&#10;Description automatically generated">
            <a:extLst>
              <a:ext uri="{FF2B5EF4-FFF2-40B4-BE49-F238E27FC236}">
                <a16:creationId xmlns:a16="http://schemas.microsoft.com/office/drawing/2014/main" id="{7E04172D-4536-EDF0-32D7-2D23837CE5C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622" r="7655"/>
          <a:stretch/>
        </p:blipFill>
        <p:spPr>
          <a:xfrm>
            <a:off x="6735097" y="0"/>
            <a:ext cx="5456903" cy="6858000"/>
          </a:xfrm>
          <a:prstGeom prst="rect">
            <a:avLst/>
          </a:prstGeom>
        </p:spPr>
      </p:pic>
    </p:spTree>
    <p:extLst>
      <p:ext uri="{BB962C8B-B14F-4D97-AF65-F5344CB8AC3E}">
        <p14:creationId xmlns:p14="http://schemas.microsoft.com/office/powerpoint/2010/main" val="16525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17" name="Picture 16">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8" name="Picture 17">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0" name="Rectangle 19">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15E8F94-069B-5AE1-E689-C9AC7D7E82A2}"/>
              </a:ext>
            </a:extLst>
          </p:cNvPr>
          <p:cNvSpPr>
            <a:spLocks noGrp="1"/>
          </p:cNvSpPr>
          <p:nvPr>
            <p:ph idx="1"/>
          </p:nvPr>
        </p:nvSpPr>
        <p:spPr>
          <a:xfrm>
            <a:off x="971975" y="914400"/>
            <a:ext cx="5581225" cy="4876800"/>
          </a:xfrm>
        </p:spPr>
        <p:txBody>
          <a:bodyPr>
            <a:normAutofit/>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consists information of 25000+ matches and 10000+ players recording from seasons 2008 to 2016</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sz="1800" dirty="0">
              <a:effectLst/>
              <a:latin typeface="Arial" panose="020B0604020202020204" pitchFamily="34" charset="0"/>
              <a:ea typeface="Calibri" panose="020F0502020204030204" pitchFamily="34" charset="0"/>
            </a:endParaRPr>
          </a:p>
          <a:p>
            <a:pPr marL="0" indent="0">
              <a:buNone/>
            </a:pPr>
            <a:endParaRPr lang="en-US" sz="1800" dirty="0">
              <a:effectLst/>
              <a:latin typeface="Arial" panose="020B0604020202020204" pitchFamily="34" charset="0"/>
              <a:ea typeface="Calibri" panose="020F0502020204030204" pitchFamily="34" charset="0"/>
            </a:endParaRPr>
          </a:p>
        </p:txBody>
      </p:sp>
      <p:pic>
        <p:nvPicPr>
          <p:cNvPr id="5" name="Content Placeholder 4" descr="A picture containing text&#10;&#10;Description automatically generated">
            <a:extLst>
              <a:ext uri="{FF2B5EF4-FFF2-40B4-BE49-F238E27FC236}">
                <a16:creationId xmlns:a16="http://schemas.microsoft.com/office/drawing/2014/main" id="{91198396-B1AF-3303-4DB4-B42EF5305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158531"/>
            <a:ext cx="4209625" cy="4540938"/>
          </a:xfrm>
          <a:prstGeom prst="rect">
            <a:avLst/>
          </a:prstGeom>
        </p:spPr>
      </p:pic>
      <p:graphicFrame>
        <p:nvGraphicFramePr>
          <p:cNvPr id="6" name="Table 6">
            <a:extLst>
              <a:ext uri="{FF2B5EF4-FFF2-40B4-BE49-F238E27FC236}">
                <a16:creationId xmlns:a16="http://schemas.microsoft.com/office/drawing/2014/main" id="{BC06A557-4810-AC33-ABB4-AD425F7D826E}"/>
              </a:ext>
            </a:extLst>
          </p:cNvPr>
          <p:cNvGraphicFramePr>
            <a:graphicFrameLocks noGrp="1"/>
          </p:cNvGraphicFramePr>
          <p:nvPr>
            <p:extLst>
              <p:ext uri="{D42A27DB-BD31-4B8C-83A1-F6EECF244321}">
                <p14:modId xmlns:p14="http://schemas.microsoft.com/office/powerpoint/2010/main" val="2205289909"/>
              </p:ext>
            </p:extLst>
          </p:nvPr>
        </p:nvGraphicFramePr>
        <p:xfrm>
          <a:off x="842465" y="2292843"/>
          <a:ext cx="5986104" cy="3001346"/>
        </p:xfrm>
        <a:graphic>
          <a:graphicData uri="http://schemas.openxmlformats.org/drawingml/2006/table">
            <a:tbl>
              <a:tblPr firstRow="1" bandRow="1">
                <a:tableStyleId>{5C22544A-7EE6-4342-B048-85BDC9FD1C3A}</a:tableStyleId>
              </a:tblPr>
              <a:tblGrid>
                <a:gridCol w="1995368">
                  <a:extLst>
                    <a:ext uri="{9D8B030D-6E8A-4147-A177-3AD203B41FA5}">
                      <a16:colId xmlns:a16="http://schemas.microsoft.com/office/drawing/2014/main" val="3270715839"/>
                    </a:ext>
                  </a:extLst>
                </a:gridCol>
                <a:gridCol w="1995368">
                  <a:extLst>
                    <a:ext uri="{9D8B030D-6E8A-4147-A177-3AD203B41FA5}">
                      <a16:colId xmlns:a16="http://schemas.microsoft.com/office/drawing/2014/main" val="3763407911"/>
                    </a:ext>
                  </a:extLst>
                </a:gridCol>
                <a:gridCol w="1995368">
                  <a:extLst>
                    <a:ext uri="{9D8B030D-6E8A-4147-A177-3AD203B41FA5}">
                      <a16:colId xmlns:a16="http://schemas.microsoft.com/office/drawing/2014/main" val="4048279688"/>
                    </a:ext>
                  </a:extLst>
                </a:gridCol>
              </a:tblGrid>
              <a:tr h="358308">
                <a:tc>
                  <a:txBody>
                    <a:bodyPr/>
                    <a:lstStyle/>
                    <a:p>
                      <a:r>
                        <a:rPr lang="en-US" dirty="0"/>
                        <a:t>Tables</a:t>
                      </a:r>
                    </a:p>
                  </a:txBody>
                  <a:tcPr/>
                </a:tc>
                <a:tc>
                  <a:txBody>
                    <a:bodyPr/>
                    <a:lstStyle/>
                    <a:p>
                      <a:r>
                        <a:rPr lang="en-US" dirty="0"/>
                        <a:t>Rows</a:t>
                      </a:r>
                    </a:p>
                  </a:txBody>
                  <a:tcPr/>
                </a:tc>
                <a:tc>
                  <a:txBody>
                    <a:bodyPr/>
                    <a:lstStyle/>
                    <a:p>
                      <a:r>
                        <a:rPr lang="en-US" dirty="0"/>
                        <a:t>Columns</a:t>
                      </a:r>
                    </a:p>
                  </a:txBody>
                  <a:tcPr/>
                </a:tc>
                <a:extLst>
                  <a:ext uri="{0D108BD9-81ED-4DB2-BD59-A6C34878D82A}">
                    <a16:rowId xmlns:a16="http://schemas.microsoft.com/office/drawing/2014/main" val="812387422"/>
                  </a:ext>
                </a:extLst>
              </a:tr>
              <a:tr h="358308">
                <a:tc>
                  <a:txBody>
                    <a:bodyPr/>
                    <a:lstStyle/>
                    <a:p>
                      <a:r>
                        <a:rPr lang="en-US" dirty="0"/>
                        <a:t>Country</a:t>
                      </a:r>
                    </a:p>
                  </a:txBody>
                  <a:tcPr/>
                </a:tc>
                <a:tc>
                  <a:txBody>
                    <a:bodyPr/>
                    <a:lstStyle/>
                    <a:p>
                      <a:r>
                        <a:rPr lang="en-US" dirty="0"/>
                        <a:t>11</a:t>
                      </a:r>
                    </a:p>
                  </a:txBody>
                  <a:tcPr/>
                </a:tc>
                <a:tc>
                  <a:txBody>
                    <a:bodyPr/>
                    <a:lstStyle/>
                    <a:p>
                      <a:r>
                        <a:rPr lang="en-US" dirty="0"/>
                        <a:t>2</a:t>
                      </a:r>
                    </a:p>
                  </a:txBody>
                  <a:tcPr/>
                </a:tc>
                <a:extLst>
                  <a:ext uri="{0D108BD9-81ED-4DB2-BD59-A6C34878D82A}">
                    <a16:rowId xmlns:a16="http://schemas.microsoft.com/office/drawing/2014/main" val="3648226947"/>
                  </a:ext>
                </a:extLst>
              </a:tr>
              <a:tr h="358308">
                <a:tc>
                  <a:txBody>
                    <a:bodyPr/>
                    <a:lstStyle/>
                    <a:p>
                      <a:r>
                        <a:rPr lang="en-US" dirty="0"/>
                        <a:t>League</a:t>
                      </a:r>
                    </a:p>
                  </a:txBody>
                  <a:tcPr/>
                </a:tc>
                <a:tc>
                  <a:txBody>
                    <a:bodyPr/>
                    <a:lstStyle/>
                    <a:p>
                      <a:r>
                        <a:rPr lang="en-US" dirty="0"/>
                        <a:t>11</a:t>
                      </a:r>
                    </a:p>
                  </a:txBody>
                  <a:tcPr/>
                </a:tc>
                <a:tc>
                  <a:txBody>
                    <a:bodyPr/>
                    <a:lstStyle/>
                    <a:p>
                      <a:r>
                        <a:rPr lang="en-US" dirty="0"/>
                        <a:t>3</a:t>
                      </a:r>
                    </a:p>
                  </a:txBody>
                  <a:tcPr/>
                </a:tc>
                <a:extLst>
                  <a:ext uri="{0D108BD9-81ED-4DB2-BD59-A6C34878D82A}">
                    <a16:rowId xmlns:a16="http://schemas.microsoft.com/office/drawing/2014/main" val="901885376"/>
                  </a:ext>
                </a:extLst>
              </a:tr>
              <a:tr h="358308">
                <a:tc>
                  <a:txBody>
                    <a:bodyPr/>
                    <a:lstStyle/>
                    <a:p>
                      <a:r>
                        <a:rPr lang="en-US" dirty="0"/>
                        <a:t>Match</a:t>
                      </a:r>
                    </a:p>
                  </a:txBody>
                  <a:tcPr/>
                </a:tc>
                <a:tc>
                  <a:txBody>
                    <a:bodyPr/>
                    <a:lstStyle/>
                    <a:p>
                      <a:r>
                        <a:rPr lang="en-US" dirty="0"/>
                        <a:t>25979</a:t>
                      </a:r>
                    </a:p>
                  </a:txBody>
                  <a:tcPr/>
                </a:tc>
                <a:tc>
                  <a:txBody>
                    <a:bodyPr/>
                    <a:lstStyle/>
                    <a:p>
                      <a:r>
                        <a:rPr lang="en-US" dirty="0"/>
                        <a:t>115</a:t>
                      </a:r>
                    </a:p>
                  </a:txBody>
                  <a:tcPr/>
                </a:tc>
                <a:extLst>
                  <a:ext uri="{0D108BD9-81ED-4DB2-BD59-A6C34878D82A}">
                    <a16:rowId xmlns:a16="http://schemas.microsoft.com/office/drawing/2014/main" val="4128967641"/>
                  </a:ext>
                </a:extLst>
              </a:tr>
              <a:tr h="358308">
                <a:tc>
                  <a:txBody>
                    <a:bodyPr/>
                    <a:lstStyle/>
                    <a:p>
                      <a:r>
                        <a:rPr lang="en-US" dirty="0"/>
                        <a:t>Players</a:t>
                      </a:r>
                    </a:p>
                  </a:txBody>
                  <a:tcPr/>
                </a:tc>
                <a:tc>
                  <a:txBody>
                    <a:bodyPr/>
                    <a:lstStyle/>
                    <a:p>
                      <a:r>
                        <a:rPr lang="en-US" dirty="0"/>
                        <a:t>11060</a:t>
                      </a:r>
                    </a:p>
                  </a:txBody>
                  <a:tcPr/>
                </a:tc>
                <a:tc>
                  <a:txBody>
                    <a:bodyPr/>
                    <a:lstStyle/>
                    <a:p>
                      <a:r>
                        <a:rPr lang="en-US" dirty="0"/>
                        <a:t>7</a:t>
                      </a:r>
                    </a:p>
                  </a:txBody>
                  <a:tcPr/>
                </a:tc>
                <a:extLst>
                  <a:ext uri="{0D108BD9-81ED-4DB2-BD59-A6C34878D82A}">
                    <a16:rowId xmlns:a16="http://schemas.microsoft.com/office/drawing/2014/main" val="3545935990"/>
                  </a:ext>
                </a:extLst>
              </a:tr>
              <a:tr h="441026">
                <a:tc>
                  <a:txBody>
                    <a:bodyPr/>
                    <a:lstStyle/>
                    <a:p>
                      <a:r>
                        <a:rPr lang="en-US" dirty="0" err="1"/>
                        <a:t>Player_Attributes</a:t>
                      </a:r>
                      <a:endParaRPr lang="en-US" dirty="0"/>
                    </a:p>
                  </a:txBody>
                  <a:tcPr/>
                </a:tc>
                <a:tc>
                  <a:txBody>
                    <a:bodyPr/>
                    <a:lstStyle/>
                    <a:p>
                      <a:r>
                        <a:rPr lang="en-US" dirty="0"/>
                        <a:t>183978</a:t>
                      </a:r>
                    </a:p>
                  </a:txBody>
                  <a:tcPr/>
                </a:tc>
                <a:tc>
                  <a:txBody>
                    <a:bodyPr/>
                    <a:lstStyle/>
                    <a:p>
                      <a:r>
                        <a:rPr lang="en-US" dirty="0"/>
                        <a:t>42</a:t>
                      </a:r>
                    </a:p>
                  </a:txBody>
                  <a:tcPr/>
                </a:tc>
                <a:extLst>
                  <a:ext uri="{0D108BD9-81ED-4DB2-BD59-A6C34878D82A}">
                    <a16:rowId xmlns:a16="http://schemas.microsoft.com/office/drawing/2014/main" val="19675179"/>
                  </a:ext>
                </a:extLst>
              </a:tr>
              <a:tr h="358308">
                <a:tc>
                  <a:txBody>
                    <a:bodyPr/>
                    <a:lstStyle/>
                    <a:p>
                      <a:r>
                        <a:rPr lang="en-US" dirty="0"/>
                        <a:t>Team</a:t>
                      </a:r>
                    </a:p>
                  </a:txBody>
                  <a:tcPr/>
                </a:tc>
                <a:tc>
                  <a:txBody>
                    <a:bodyPr/>
                    <a:lstStyle/>
                    <a:p>
                      <a:r>
                        <a:rPr lang="en-US" dirty="0"/>
                        <a:t>299</a:t>
                      </a:r>
                    </a:p>
                  </a:txBody>
                  <a:tcPr/>
                </a:tc>
                <a:tc>
                  <a:txBody>
                    <a:bodyPr/>
                    <a:lstStyle/>
                    <a:p>
                      <a:r>
                        <a:rPr lang="en-US" dirty="0"/>
                        <a:t>5</a:t>
                      </a:r>
                    </a:p>
                  </a:txBody>
                  <a:tcPr/>
                </a:tc>
                <a:extLst>
                  <a:ext uri="{0D108BD9-81ED-4DB2-BD59-A6C34878D82A}">
                    <a16:rowId xmlns:a16="http://schemas.microsoft.com/office/drawing/2014/main" val="1041559105"/>
                  </a:ext>
                </a:extLst>
              </a:tr>
              <a:tr h="358308">
                <a:tc>
                  <a:txBody>
                    <a:bodyPr/>
                    <a:lstStyle/>
                    <a:p>
                      <a:r>
                        <a:rPr lang="en-US" dirty="0" err="1"/>
                        <a:t>Team_Attribute</a:t>
                      </a:r>
                      <a:endParaRPr lang="en-US" dirty="0"/>
                    </a:p>
                  </a:txBody>
                  <a:tcPr/>
                </a:tc>
                <a:tc>
                  <a:txBody>
                    <a:bodyPr/>
                    <a:lstStyle/>
                    <a:p>
                      <a:r>
                        <a:rPr lang="en-US" dirty="0"/>
                        <a:t>1458</a:t>
                      </a:r>
                    </a:p>
                  </a:txBody>
                  <a:tcPr/>
                </a:tc>
                <a:tc>
                  <a:txBody>
                    <a:bodyPr/>
                    <a:lstStyle/>
                    <a:p>
                      <a:r>
                        <a:rPr lang="en-US" dirty="0"/>
                        <a:t>25</a:t>
                      </a:r>
                    </a:p>
                  </a:txBody>
                  <a:tcPr/>
                </a:tc>
                <a:extLst>
                  <a:ext uri="{0D108BD9-81ED-4DB2-BD59-A6C34878D82A}">
                    <a16:rowId xmlns:a16="http://schemas.microsoft.com/office/drawing/2014/main" val="1087038743"/>
                  </a:ext>
                </a:extLst>
              </a:tr>
            </a:tbl>
          </a:graphicData>
        </a:graphic>
      </p:graphicFrame>
    </p:spTree>
    <p:extLst>
      <p:ext uri="{BB962C8B-B14F-4D97-AF65-F5344CB8AC3E}">
        <p14:creationId xmlns:p14="http://schemas.microsoft.com/office/powerpoint/2010/main" val="318945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 name="Rectangle 70">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74" name="Picture 73">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5" name="Picture 74">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7" name="Rectangle 76">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Diagram&#10;&#10;Description automatically generated">
            <a:extLst>
              <a:ext uri="{FF2B5EF4-FFF2-40B4-BE49-F238E27FC236}">
                <a16:creationId xmlns:a16="http://schemas.microsoft.com/office/drawing/2014/main" id="{D2E8A8CB-99FD-085B-0E43-080C5904E98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667" r="31827" b="1"/>
          <a:stretch/>
        </p:blipFill>
        <p:spPr>
          <a:xfrm>
            <a:off x="720176" y="567942"/>
            <a:ext cx="4443915" cy="5716862"/>
          </a:xfrm>
          <a:prstGeom prst="rect">
            <a:avLst/>
          </a:prstGeom>
        </p:spPr>
      </p:pic>
      <p:graphicFrame>
        <p:nvGraphicFramePr>
          <p:cNvPr id="53" name="TextBox 5">
            <a:extLst>
              <a:ext uri="{FF2B5EF4-FFF2-40B4-BE49-F238E27FC236}">
                <a16:creationId xmlns:a16="http://schemas.microsoft.com/office/drawing/2014/main" id="{272D184E-5E96-D3C4-06C9-B1467FBC9A71}"/>
              </a:ext>
            </a:extLst>
          </p:cNvPr>
          <p:cNvGraphicFramePr/>
          <p:nvPr>
            <p:extLst>
              <p:ext uri="{D42A27DB-BD31-4B8C-83A1-F6EECF244321}">
                <p14:modId xmlns:p14="http://schemas.microsoft.com/office/powerpoint/2010/main" val="1751895291"/>
              </p:ext>
            </p:extLst>
          </p:nvPr>
        </p:nvGraphicFramePr>
        <p:xfrm>
          <a:off x="6519143" y="849922"/>
          <a:ext cx="5327864" cy="56111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3806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1"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2" name="Rectangle 13">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5">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erson standing in front of a sign&#10;&#10;Description automatically generated with low confidence">
            <a:extLst>
              <a:ext uri="{FF2B5EF4-FFF2-40B4-BE49-F238E27FC236}">
                <a16:creationId xmlns:a16="http://schemas.microsoft.com/office/drawing/2014/main" id="{A422AA36-9CE0-AC14-75AE-0E5ECAD9C7A5}"/>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l="869"/>
          <a:stretch/>
        </p:blipFill>
        <p:spPr>
          <a:xfrm>
            <a:off x="20" y="10"/>
            <a:ext cx="12191980" cy="6856614"/>
          </a:xfrm>
          <a:prstGeom prst="rect">
            <a:avLst/>
          </a:prstGeom>
        </p:spPr>
      </p:pic>
    </p:spTree>
    <p:extLst>
      <p:ext uri="{BB962C8B-B14F-4D97-AF65-F5344CB8AC3E}">
        <p14:creationId xmlns:p14="http://schemas.microsoft.com/office/powerpoint/2010/main" val="44191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22">
            <a:extLst>
              <a:ext uri="{FF2B5EF4-FFF2-40B4-BE49-F238E27FC236}">
                <a16:creationId xmlns:a16="http://schemas.microsoft.com/office/drawing/2014/main" id="{1B6E9D4E-1863-458E-8166-A6E64C865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 name="Group 24">
            <a:extLst>
              <a:ext uri="{FF2B5EF4-FFF2-40B4-BE49-F238E27FC236}">
                <a16:creationId xmlns:a16="http://schemas.microsoft.com/office/drawing/2014/main" id="{DDC08824-D5AF-47B4-A084-327F6A050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6" name="Picture 25">
              <a:extLst>
                <a:ext uri="{FF2B5EF4-FFF2-40B4-BE49-F238E27FC236}">
                  <a16:creationId xmlns:a16="http://schemas.microsoft.com/office/drawing/2014/main" id="{14600C65-6FB1-488E-9C66-1F25CC6D36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4" name="Picture 26">
              <a:extLst>
                <a:ext uri="{FF2B5EF4-FFF2-40B4-BE49-F238E27FC236}">
                  <a16:creationId xmlns:a16="http://schemas.microsoft.com/office/drawing/2014/main" id="{0BDFEE4C-E27A-4656-AA45-10C05634655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9" name="Rectangle 28">
            <a:extLst>
              <a:ext uri="{FF2B5EF4-FFF2-40B4-BE49-F238E27FC236}">
                <a16:creationId xmlns:a16="http://schemas.microsoft.com/office/drawing/2014/main" id="{F6B9E73A-7DA5-4C84-B395-757FF1941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75598D-DE91-CC61-0A21-ED15047CBC86}"/>
              </a:ext>
            </a:extLst>
          </p:cNvPr>
          <p:cNvSpPr txBox="1"/>
          <p:nvPr/>
        </p:nvSpPr>
        <p:spPr>
          <a:xfrm>
            <a:off x="6634065" y="1010623"/>
            <a:ext cx="4877932" cy="2319348"/>
          </a:xfrm>
          <a:prstGeom prst="rect">
            <a:avLst/>
          </a:prstGeom>
        </p:spPr>
        <p:txBody>
          <a:bodyPr vert="horz" lIns="91440" tIns="45720" rIns="91440" bIns="45720" rtlCol="0">
            <a:normAutofit/>
          </a:bodyPr>
          <a:lstStyle/>
          <a:p>
            <a:pPr>
              <a:spcAft>
                <a:spcPts val="600"/>
              </a:spcAft>
              <a:buClr>
                <a:schemeClr val="accent1"/>
              </a:buClr>
            </a:pPr>
            <a:r>
              <a:rPr lang="en-US" sz="1500" b="1" i="0" dirty="0">
                <a:effectLst/>
                <a:latin typeface="Times New Roman" panose="02020603050405020304" pitchFamily="18" charset="0"/>
                <a:cs typeface="Times New Roman" panose="02020603050405020304" pitchFamily="18" charset="0"/>
              </a:rPr>
              <a:t>Q1. Which top 10 teams had the most victories at home in 2015/2016 Season?</a:t>
            </a:r>
          </a:p>
          <a:p>
            <a:pPr algn="just">
              <a:spcAft>
                <a:spcPts val="600"/>
              </a:spcAft>
              <a:buClr>
                <a:schemeClr val="accent1"/>
              </a:buClr>
            </a:pPr>
            <a:endParaRPr lang="en-US" sz="1500" dirty="0">
              <a:latin typeface="Times New Roman" panose="02020603050405020304" pitchFamily="18" charset="0"/>
              <a:cs typeface="Times New Roman" panose="02020603050405020304" pitchFamily="18" charset="0"/>
            </a:endParaRPr>
          </a:p>
          <a:p>
            <a:pPr marL="285750" indent="-285750" algn="just">
              <a:spcAft>
                <a:spcPts val="600"/>
              </a:spcAft>
              <a:buClr>
                <a:schemeClr val="accent1"/>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a:t>
            </a:r>
            <a:r>
              <a:rPr lang="en-US" sz="1500" dirty="0">
                <a:effectLst/>
                <a:latin typeface="Times New Roman" panose="02020603050405020304" pitchFamily="18" charset="0"/>
                <a:cs typeface="Times New Roman" panose="02020603050405020304" pitchFamily="18" charset="0"/>
              </a:rPr>
              <a:t>xtracted the matches that occurred during the period of 2015 to 2016. </a:t>
            </a:r>
          </a:p>
          <a:p>
            <a:pPr marL="285750" indent="-285750" algn="just">
              <a:spcAft>
                <a:spcPts val="600"/>
              </a:spcAft>
              <a:buClr>
                <a:schemeClr val="accent1"/>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a:t>
            </a:r>
            <a:r>
              <a:rPr lang="en-US" sz="1500" dirty="0">
                <a:effectLst/>
                <a:latin typeface="Times New Roman" panose="02020603050405020304" pitchFamily="18" charset="0"/>
                <a:cs typeface="Times New Roman" panose="02020603050405020304" pitchFamily="18" charset="0"/>
              </a:rPr>
              <a:t>iltered the relevant rows</a:t>
            </a:r>
            <a:r>
              <a:rPr lang="en-US" sz="1500" dirty="0">
                <a:latin typeface="Times New Roman" panose="02020603050405020304" pitchFamily="18" charset="0"/>
                <a:cs typeface="Times New Roman" panose="02020603050405020304" pitchFamily="18" charset="0"/>
              </a:rPr>
              <a:t> and </a:t>
            </a:r>
            <a:r>
              <a:rPr lang="en-US" sz="1500" dirty="0">
                <a:effectLst/>
                <a:latin typeface="Times New Roman" panose="02020603050405020304" pitchFamily="18" charset="0"/>
                <a:cs typeface="Times New Roman" panose="02020603050405020304" pitchFamily="18" charset="0"/>
              </a:rPr>
              <a:t> focused on the ‘</a:t>
            </a:r>
            <a:r>
              <a:rPr lang="en-US" sz="1500" dirty="0" err="1">
                <a:effectLst/>
                <a:latin typeface="Times New Roman" panose="02020603050405020304" pitchFamily="18" charset="0"/>
                <a:cs typeface="Times New Roman" panose="02020603050405020304" pitchFamily="18" charset="0"/>
              </a:rPr>
              <a:t>home_team_name</a:t>
            </a:r>
            <a:r>
              <a:rPr lang="en-US" sz="1500" dirty="0">
                <a:effectLst/>
                <a:latin typeface="Times New Roman" panose="02020603050405020304" pitchFamily="18" charset="0"/>
                <a:cs typeface="Times New Roman" panose="02020603050405020304" pitchFamily="18" charset="0"/>
              </a:rPr>
              <a:t>’ column to identify top 10 teams that have the maximum number of wins on their home turf.</a:t>
            </a:r>
          </a:p>
          <a:p>
            <a:pPr indent="-228600">
              <a:spcAft>
                <a:spcPts val="600"/>
              </a:spcAft>
              <a:buClr>
                <a:schemeClr val="accent1"/>
              </a:buClr>
              <a:buFont typeface="Arial" panose="020B0604020202020204" pitchFamily="34" charset="0"/>
              <a:buChar char="•"/>
            </a:pPr>
            <a:endParaRPr lang="en-US" sz="1500" dirty="0"/>
          </a:p>
          <a:p>
            <a:pPr indent="-228600">
              <a:spcAft>
                <a:spcPts val="600"/>
              </a:spcAft>
              <a:buClr>
                <a:schemeClr val="accent1"/>
              </a:buClr>
              <a:buFont typeface="Arial" panose="020B0604020202020204" pitchFamily="34" charset="0"/>
              <a:buChar char="•"/>
            </a:pPr>
            <a:endParaRPr lang="en-US" sz="1500" dirty="0"/>
          </a:p>
        </p:txBody>
      </p:sp>
      <p:pic>
        <p:nvPicPr>
          <p:cNvPr id="8" name="Picture 7">
            <a:extLst>
              <a:ext uri="{FF2B5EF4-FFF2-40B4-BE49-F238E27FC236}">
                <a16:creationId xmlns:a16="http://schemas.microsoft.com/office/drawing/2014/main" id="{A4766AF8-A138-2870-C886-38785A76645A}"/>
              </a:ext>
            </a:extLst>
          </p:cNvPr>
          <p:cNvPicPr>
            <a:picLocks noChangeAspect="1"/>
          </p:cNvPicPr>
          <p:nvPr/>
        </p:nvPicPr>
        <p:blipFill>
          <a:blip r:embed="rId4"/>
          <a:stretch>
            <a:fillRect/>
          </a:stretch>
        </p:blipFill>
        <p:spPr>
          <a:xfrm>
            <a:off x="833467" y="984738"/>
            <a:ext cx="5876647" cy="4742822"/>
          </a:xfrm>
          <a:prstGeom prst="rect">
            <a:avLst/>
          </a:prstGeom>
        </p:spPr>
      </p:pic>
      <p:pic>
        <p:nvPicPr>
          <p:cNvPr id="5" name="Content Placeholder 4" descr="A picture containing grass, sky, outdoor&#10;&#10;Description automatically generated">
            <a:extLst>
              <a:ext uri="{FF2B5EF4-FFF2-40B4-BE49-F238E27FC236}">
                <a16:creationId xmlns:a16="http://schemas.microsoft.com/office/drawing/2014/main" id="{DF3F2EF6-ACF2-53BF-791F-427F9F20A0D7}"/>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0"/>
          <a:stretch/>
        </p:blipFill>
        <p:spPr>
          <a:xfrm>
            <a:off x="6817002" y="3465699"/>
            <a:ext cx="4541531" cy="2554101"/>
          </a:xfrm>
          <a:prstGeom prst="rect">
            <a:avLst/>
          </a:prstGeom>
        </p:spPr>
      </p:pic>
    </p:spTree>
    <p:extLst>
      <p:ext uri="{BB962C8B-B14F-4D97-AF65-F5344CB8AC3E}">
        <p14:creationId xmlns:p14="http://schemas.microsoft.com/office/powerpoint/2010/main" val="31956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9" name="Picture 5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 name="Rectangle 60">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66" name="Picture 65">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67" name="Picture 66">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9" name="Content Placeholder 8" descr="A picture containing outdoor object&#10;&#10;Description automatically generated">
            <a:extLst>
              <a:ext uri="{FF2B5EF4-FFF2-40B4-BE49-F238E27FC236}">
                <a16:creationId xmlns:a16="http://schemas.microsoft.com/office/drawing/2014/main" id="{ED8CE51E-797A-B7D2-D68C-AE248E1CC2CE}"/>
              </a:ext>
            </a:extLst>
          </p:cNvPr>
          <p:cNvPicPr>
            <a:picLocks noGrp="1" noChangeAspect="1"/>
          </p:cNvPicPr>
          <p:nvPr>
            <p:ph idx="1"/>
          </p:nvPr>
        </p:nvPicPr>
        <p:blipFill rotWithShape="1">
          <a:blip r:embed="rId4">
            <a:alphaModFix/>
            <a:extLst>
              <a:ext uri="{28A0092B-C50C-407E-A947-70E740481C1C}">
                <a14:useLocalDpi xmlns:a14="http://schemas.microsoft.com/office/drawing/2010/main" val="0"/>
              </a:ext>
            </a:extLst>
          </a:blip>
          <a:srcRect l="22000" r="21999" b="-1"/>
          <a:stretch/>
        </p:blipFill>
        <p:spPr>
          <a:xfrm>
            <a:off x="7023467" y="504295"/>
            <a:ext cx="5046291" cy="5046291"/>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
        <p:nvSpPr>
          <p:cNvPr id="11" name="TextBox 10">
            <a:extLst>
              <a:ext uri="{FF2B5EF4-FFF2-40B4-BE49-F238E27FC236}">
                <a16:creationId xmlns:a16="http://schemas.microsoft.com/office/drawing/2014/main" id="{E1756191-B210-CF97-6D1B-D93075CE5678}"/>
              </a:ext>
            </a:extLst>
          </p:cNvPr>
          <p:cNvSpPr txBox="1"/>
          <p:nvPr/>
        </p:nvSpPr>
        <p:spPr>
          <a:xfrm>
            <a:off x="170822" y="251209"/>
            <a:ext cx="6825285" cy="2862322"/>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Q2. Which season had the most home and/or away goals over the seasons?</a:t>
            </a:r>
          </a:p>
          <a:p>
            <a:pPr marL="285750" indent="-285750">
              <a:buFont typeface="Courier New" panose="02070309020205020404" pitchFamily="49" charset="0"/>
              <a:buChar char="o"/>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Comparing the home and away goals for each season, and consistently showing that home teams score more goals than away teams. </a:t>
            </a:r>
          </a:p>
          <a:p>
            <a:pPr marL="285750" indent="-285750">
              <a:buFont typeface="Courier New" panose="02070309020205020404" pitchFamily="49" charset="0"/>
              <a:buChar char="o"/>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Notably, the season 2015-2016 had the highest total number of goals scored.</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b="1" i="0" dirty="0">
              <a:effectLst/>
              <a:latin typeface="-apple-system"/>
            </a:endParaRPr>
          </a:p>
          <a:p>
            <a:endParaRPr lang="en-US" b="1" i="0" dirty="0">
              <a:effectLst/>
              <a:latin typeface="-apple-system"/>
            </a:endParaRPr>
          </a:p>
          <a:p>
            <a:endParaRPr lang="en-US" dirty="0"/>
          </a:p>
        </p:txBody>
      </p:sp>
      <p:pic>
        <p:nvPicPr>
          <p:cNvPr id="15" name="Picture 14">
            <a:extLst>
              <a:ext uri="{FF2B5EF4-FFF2-40B4-BE49-F238E27FC236}">
                <a16:creationId xmlns:a16="http://schemas.microsoft.com/office/drawing/2014/main" id="{8F961130-D354-1191-3AE6-19F7198E288A}"/>
              </a:ext>
            </a:extLst>
          </p:cNvPr>
          <p:cNvPicPr>
            <a:picLocks noChangeAspect="1"/>
          </p:cNvPicPr>
          <p:nvPr/>
        </p:nvPicPr>
        <p:blipFill>
          <a:blip r:embed="rId5"/>
          <a:stretch>
            <a:fillRect/>
          </a:stretch>
        </p:blipFill>
        <p:spPr>
          <a:xfrm>
            <a:off x="343063" y="2387853"/>
            <a:ext cx="5645755" cy="4295388"/>
          </a:xfrm>
          <a:prstGeom prst="rect">
            <a:avLst/>
          </a:prstGeom>
        </p:spPr>
      </p:pic>
    </p:spTree>
    <p:extLst>
      <p:ext uri="{BB962C8B-B14F-4D97-AF65-F5344CB8AC3E}">
        <p14:creationId xmlns:p14="http://schemas.microsoft.com/office/powerpoint/2010/main" val="282291655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77f93fe-5f07-4cb3-80e3-233dd7677f5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B3FCEA5350334AA8F2545CB7531F2B" ma:contentTypeVersion="6" ma:contentTypeDescription="Create a new document." ma:contentTypeScope="" ma:versionID="2bd304f333d42e537daf0eb115b64629">
  <xsd:schema xmlns:xsd="http://www.w3.org/2001/XMLSchema" xmlns:xs="http://www.w3.org/2001/XMLSchema" xmlns:p="http://schemas.microsoft.com/office/2006/metadata/properties" xmlns:ns3="177f93fe-5f07-4cb3-80e3-233dd7677f5f" xmlns:ns4="d5679803-126a-4845-a90a-4026751b27a4" targetNamespace="http://schemas.microsoft.com/office/2006/metadata/properties" ma:root="true" ma:fieldsID="17ecf706f0069381c21d415c05b47f2e" ns3:_="" ns4:_="">
    <xsd:import namespace="177f93fe-5f07-4cb3-80e3-233dd7677f5f"/>
    <xsd:import namespace="d5679803-126a-4845-a90a-4026751b27a4"/>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7f93fe-5f07-4cb3-80e3-233dd7677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679803-126a-4845-a90a-4026751b27a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B9603E-34B4-4B3A-9536-453D3303E535}">
  <ds:schemaRefs>
    <ds:schemaRef ds:uri="http://schemas.microsoft.com/sharepoint/v3/contenttype/forms"/>
  </ds:schemaRefs>
</ds:datastoreItem>
</file>

<file path=customXml/itemProps2.xml><?xml version="1.0" encoding="utf-8"?>
<ds:datastoreItem xmlns:ds="http://schemas.openxmlformats.org/officeDocument/2006/customXml" ds:itemID="{19010342-FAB7-4C87-960B-D571AD42169E}">
  <ds:schemaRefs>
    <ds:schemaRef ds:uri="http://purl.org/dc/term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d5679803-126a-4845-a90a-4026751b27a4"/>
    <ds:schemaRef ds:uri="177f93fe-5f07-4cb3-80e3-233dd7677f5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607A943-C2D3-4385-8A19-B1B070D5E3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7f93fe-5f07-4cb3-80e3-233dd7677f5f"/>
    <ds:schemaRef ds:uri="d5679803-126a-4845-a90a-4026751b27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314</TotalTime>
  <Words>808</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Avenir Next LT Pro</vt:lpstr>
      <vt:lpstr>AvenirNext LT Pro Medium</vt:lpstr>
      <vt:lpstr>Courier New</vt:lpstr>
      <vt:lpstr>Helvetica Neue</vt:lpstr>
      <vt:lpstr>Sabon Next LT</vt:lpstr>
      <vt:lpstr>Times New Roman</vt:lpstr>
      <vt:lpstr>DappledVTI</vt:lpstr>
      <vt:lpstr>European Soccer Analysis</vt:lpstr>
      <vt:lpstr> Contents:</vt:lpstr>
      <vt:lpstr>Background, Motivation and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Visualizing our Target Variable: Match Result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Soccer Analysis</dc:title>
  <dc:creator>Akshita Ishvarbhai Barot</dc:creator>
  <cp:lastModifiedBy>Gauri Patole</cp:lastModifiedBy>
  <cp:revision>16</cp:revision>
  <dcterms:created xsi:type="dcterms:W3CDTF">2023-04-15T01:16:23Z</dcterms:created>
  <dcterms:modified xsi:type="dcterms:W3CDTF">2023-04-15T06:41:34Z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0x01010064B3FCEA5350334AA8F2545CB7531F2B</vt:lpwstr>
  </property>
</Properties>
</file>