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59" r:id="rId5"/>
    <p:sldId id="264" r:id="rId6"/>
    <p:sldId id="258" r:id="rId7"/>
    <p:sldId id="261" r:id="rId8"/>
    <p:sldId id="262" r:id="rId9"/>
    <p:sldId id="26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453C-A019-352B-758F-7D327D31A0B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46E780A-6555-9D24-F436-B2FD7A1739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95B6B48-B340-B665-3413-19A3BCAA3EBD}"/>
              </a:ext>
            </a:extLst>
          </p:cNvPr>
          <p:cNvSpPr>
            <a:spLocks noGrp="1"/>
          </p:cNvSpPr>
          <p:nvPr>
            <p:ph type="dt" sz="half" idx="10"/>
          </p:nvPr>
        </p:nvSpPr>
        <p:spPr/>
        <p:txBody>
          <a:bodyPr/>
          <a:lstStyle/>
          <a:p>
            <a:fld id="{0EDF0E0C-F366-4E97-9B82-2826AD990504}" type="datetimeFigureOut">
              <a:rPr lang="en-IN" smtClean="0"/>
              <a:t>10-01-2024</a:t>
            </a:fld>
            <a:endParaRPr lang="en-IN"/>
          </a:p>
        </p:txBody>
      </p:sp>
      <p:sp>
        <p:nvSpPr>
          <p:cNvPr id="5" name="Footer Placeholder 4">
            <a:extLst>
              <a:ext uri="{FF2B5EF4-FFF2-40B4-BE49-F238E27FC236}">
                <a16:creationId xmlns:a16="http://schemas.microsoft.com/office/drawing/2014/main" id="{386D6D63-100C-D395-F530-0C883B85CD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89D4AC-AF1F-BA0B-E1F1-5D3E7A3BBFBD}"/>
              </a:ext>
            </a:extLst>
          </p:cNvPr>
          <p:cNvSpPr>
            <a:spLocks noGrp="1"/>
          </p:cNvSpPr>
          <p:nvPr>
            <p:ph type="sldNum" sz="quarter" idx="12"/>
          </p:nvPr>
        </p:nvSpPr>
        <p:spPr/>
        <p:txBody>
          <a:bodyPr/>
          <a:lstStyle/>
          <a:p>
            <a:fld id="{BEE3AF79-8B31-4D62-8781-F028C50CC631}" type="slidenum">
              <a:rPr lang="en-IN" smtClean="0"/>
              <a:t>‹#›</a:t>
            </a:fld>
            <a:endParaRPr lang="en-IN"/>
          </a:p>
        </p:txBody>
      </p:sp>
    </p:spTree>
    <p:extLst>
      <p:ext uri="{BB962C8B-B14F-4D97-AF65-F5344CB8AC3E}">
        <p14:creationId xmlns:p14="http://schemas.microsoft.com/office/powerpoint/2010/main" val="3393745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A07D1-9C0D-55D2-DFF8-98906470B3D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8ADD9C5-6B04-054A-5AA6-3DF28E824CC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FE73F3-097E-6DA7-21C2-23C77E1F692B}"/>
              </a:ext>
            </a:extLst>
          </p:cNvPr>
          <p:cNvSpPr>
            <a:spLocks noGrp="1"/>
          </p:cNvSpPr>
          <p:nvPr>
            <p:ph type="dt" sz="half" idx="10"/>
          </p:nvPr>
        </p:nvSpPr>
        <p:spPr/>
        <p:txBody>
          <a:bodyPr/>
          <a:lstStyle/>
          <a:p>
            <a:fld id="{0EDF0E0C-F366-4E97-9B82-2826AD990504}" type="datetimeFigureOut">
              <a:rPr lang="en-IN" smtClean="0"/>
              <a:t>10-01-2024</a:t>
            </a:fld>
            <a:endParaRPr lang="en-IN"/>
          </a:p>
        </p:txBody>
      </p:sp>
      <p:sp>
        <p:nvSpPr>
          <p:cNvPr id="5" name="Footer Placeholder 4">
            <a:extLst>
              <a:ext uri="{FF2B5EF4-FFF2-40B4-BE49-F238E27FC236}">
                <a16:creationId xmlns:a16="http://schemas.microsoft.com/office/drawing/2014/main" id="{90C9F88D-D4B4-5014-BF4A-8170C1EEB4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610F94-9DB0-B3A5-106E-3FD28DBFE758}"/>
              </a:ext>
            </a:extLst>
          </p:cNvPr>
          <p:cNvSpPr>
            <a:spLocks noGrp="1"/>
          </p:cNvSpPr>
          <p:nvPr>
            <p:ph type="sldNum" sz="quarter" idx="12"/>
          </p:nvPr>
        </p:nvSpPr>
        <p:spPr/>
        <p:txBody>
          <a:bodyPr/>
          <a:lstStyle/>
          <a:p>
            <a:fld id="{BEE3AF79-8B31-4D62-8781-F028C50CC631}" type="slidenum">
              <a:rPr lang="en-IN" smtClean="0"/>
              <a:t>‹#›</a:t>
            </a:fld>
            <a:endParaRPr lang="en-IN"/>
          </a:p>
        </p:txBody>
      </p:sp>
    </p:spTree>
    <p:extLst>
      <p:ext uri="{BB962C8B-B14F-4D97-AF65-F5344CB8AC3E}">
        <p14:creationId xmlns:p14="http://schemas.microsoft.com/office/powerpoint/2010/main" val="2838679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8976E7-4B5E-AD1F-3A16-6DD28153BCE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A3899B3-546E-04B1-2F64-AB2FD805FE8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8CC794-CE1B-8474-F989-7FCC3EEFBA8B}"/>
              </a:ext>
            </a:extLst>
          </p:cNvPr>
          <p:cNvSpPr>
            <a:spLocks noGrp="1"/>
          </p:cNvSpPr>
          <p:nvPr>
            <p:ph type="dt" sz="half" idx="10"/>
          </p:nvPr>
        </p:nvSpPr>
        <p:spPr/>
        <p:txBody>
          <a:bodyPr/>
          <a:lstStyle/>
          <a:p>
            <a:fld id="{0EDF0E0C-F366-4E97-9B82-2826AD990504}" type="datetimeFigureOut">
              <a:rPr lang="en-IN" smtClean="0"/>
              <a:t>10-01-2024</a:t>
            </a:fld>
            <a:endParaRPr lang="en-IN"/>
          </a:p>
        </p:txBody>
      </p:sp>
      <p:sp>
        <p:nvSpPr>
          <p:cNvPr id="5" name="Footer Placeholder 4">
            <a:extLst>
              <a:ext uri="{FF2B5EF4-FFF2-40B4-BE49-F238E27FC236}">
                <a16:creationId xmlns:a16="http://schemas.microsoft.com/office/drawing/2014/main" id="{7F11FF25-D335-D9A9-92FE-0D12C48F97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76EB0C-D7AC-B390-0BCB-8B883740693A}"/>
              </a:ext>
            </a:extLst>
          </p:cNvPr>
          <p:cNvSpPr>
            <a:spLocks noGrp="1"/>
          </p:cNvSpPr>
          <p:nvPr>
            <p:ph type="sldNum" sz="quarter" idx="12"/>
          </p:nvPr>
        </p:nvSpPr>
        <p:spPr/>
        <p:txBody>
          <a:bodyPr/>
          <a:lstStyle/>
          <a:p>
            <a:fld id="{BEE3AF79-8B31-4D62-8781-F028C50CC631}" type="slidenum">
              <a:rPr lang="en-IN" smtClean="0"/>
              <a:t>‹#›</a:t>
            </a:fld>
            <a:endParaRPr lang="en-IN"/>
          </a:p>
        </p:txBody>
      </p:sp>
    </p:spTree>
    <p:extLst>
      <p:ext uri="{BB962C8B-B14F-4D97-AF65-F5344CB8AC3E}">
        <p14:creationId xmlns:p14="http://schemas.microsoft.com/office/powerpoint/2010/main" val="508044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6502D-2AB7-28A6-7FF8-9B9D5C4F1D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301CB52-438B-3A27-3DE3-4575CB8E36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C7649D-EE71-3F97-8BF6-5F4233329F37}"/>
              </a:ext>
            </a:extLst>
          </p:cNvPr>
          <p:cNvSpPr>
            <a:spLocks noGrp="1"/>
          </p:cNvSpPr>
          <p:nvPr>
            <p:ph type="dt" sz="half" idx="10"/>
          </p:nvPr>
        </p:nvSpPr>
        <p:spPr/>
        <p:txBody>
          <a:bodyPr/>
          <a:lstStyle/>
          <a:p>
            <a:fld id="{0EDF0E0C-F366-4E97-9B82-2826AD990504}" type="datetimeFigureOut">
              <a:rPr lang="en-IN" smtClean="0"/>
              <a:t>10-01-2024</a:t>
            </a:fld>
            <a:endParaRPr lang="en-IN"/>
          </a:p>
        </p:txBody>
      </p:sp>
      <p:sp>
        <p:nvSpPr>
          <p:cNvPr id="5" name="Footer Placeholder 4">
            <a:extLst>
              <a:ext uri="{FF2B5EF4-FFF2-40B4-BE49-F238E27FC236}">
                <a16:creationId xmlns:a16="http://schemas.microsoft.com/office/drawing/2014/main" id="{79F0570C-C18E-9570-733E-1F7A9074F7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F7769C-1C05-73B5-D612-B768EC742EBA}"/>
              </a:ext>
            </a:extLst>
          </p:cNvPr>
          <p:cNvSpPr>
            <a:spLocks noGrp="1"/>
          </p:cNvSpPr>
          <p:nvPr>
            <p:ph type="sldNum" sz="quarter" idx="12"/>
          </p:nvPr>
        </p:nvSpPr>
        <p:spPr/>
        <p:txBody>
          <a:bodyPr/>
          <a:lstStyle/>
          <a:p>
            <a:fld id="{BEE3AF79-8B31-4D62-8781-F028C50CC631}" type="slidenum">
              <a:rPr lang="en-IN" smtClean="0"/>
              <a:t>‹#›</a:t>
            </a:fld>
            <a:endParaRPr lang="en-IN"/>
          </a:p>
        </p:txBody>
      </p:sp>
    </p:spTree>
    <p:extLst>
      <p:ext uri="{BB962C8B-B14F-4D97-AF65-F5344CB8AC3E}">
        <p14:creationId xmlns:p14="http://schemas.microsoft.com/office/powerpoint/2010/main" val="938825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B2002-705D-F43D-131F-FA5E88FC34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076FFE8-A4A2-E16A-16DE-D805D4DCE3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C28AD41-D158-284D-A1AF-3849D53D8A41}"/>
              </a:ext>
            </a:extLst>
          </p:cNvPr>
          <p:cNvSpPr>
            <a:spLocks noGrp="1"/>
          </p:cNvSpPr>
          <p:nvPr>
            <p:ph type="dt" sz="half" idx="10"/>
          </p:nvPr>
        </p:nvSpPr>
        <p:spPr/>
        <p:txBody>
          <a:bodyPr/>
          <a:lstStyle/>
          <a:p>
            <a:fld id="{0EDF0E0C-F366-4E97-9B82-2826AD990504}" type="datetimeFigureOut">
              <a:rPr lang="en-IN" smtClean="0"/>
              <a:t>10-01-2024</a:t>
            </a:fld>
            <a:endParaRPr lang="en-IN"/>
          </a:p>
        </p:txBody>
      </p:sp>
      <p:sp>
        <p:nvSpPr>
          <p:cNvPr id="5" name="Footer Placeholder 4">
            <a:extLst>
              <a:ext uri="{FF2B5EF4-FFF2-40B4-BE49-F238E27FC236}">
                <a16:creationId xmlns:a16="http://schemas.microsoft.com/office/drawing/2014/main" id="{745DAEBB-8414-C734-4AD2-27A00000F0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791BF6-70EE-ABD9-8597-2BEB1B2F3ADD}"/>
              </a:ext>
            </a:extLst>
          </p:cNvPr>
          <p:cNvSpPr>
            <a:spLocks noGrp="1"/>
          </p:cNvSpPr>
          <p:nvPr>
            <p:ph type="sldNum" sz="quarter" idx="12"/>
          </p:nvPr>
        </p:nvSpPr>
        <p:spPr/>
        <p:txBody>
          <a:bodyPr/>
          <a:lstStyle/>
          <a:p>
            <a:fld id="{BEE3AF79-8B31-4D62-8781-F028C50CC631}" type="slidenum">
              <a:rPr lang="en-IN" smtClean="0"/>
              <a:t>‹#›</a:t>
            </a:fld>
            <a:endParaRPr lang="en-IN"/>
          </a:p>
        </p:txBody>
      </p:sp>
    </p:spTree>
    <p:extLst>
      <p:ext uri="{BB962C8B-B14F-4D97-AF65-F5344CB8AC3E}">
        <p14:creationId xmlns:p14="http://schemas.microsoft.com/office/powerpoint/2010/main" val="3485881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9C133-0B92-5805-4446-65B9DA5E9DC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7B12E3F-1D92-6B30-3852-B921167F5C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D18E514-0716-A5A5-CFB8-F5F62EA644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30DDCDA-5587-BEAC-70AA-7BE5CB64AB61}"/>
              </a:ext>
            </a:extLst>
          </p:cNvPr>
          <p:cNvSpPr>
            <a:spLocks noGrp="1"/>
          </p:cNvSpPr>
          <p:nvPr>
            <p:ph type="dt" sz="half" idx="10"/>
          </p:nvPr>
        </p:nvSpPr>
        <p:spPr/>
        <p:txBody>
          <a:bodyPr/>
          <a:lstStyle/>
          <a:p>
            <a:fld id="{0EDF0E0C-F366-4E97-9B82-2826AD990504}" type="datetimeFigureOut">
              <a:rPr lang="en-IN" smtClean="0"/>
              <a:t>10-01-2024</a:t>
            </a:fld>
            <a:endParaRPr lang="en-IN"/>
          </a:p>
        </p:txBody>
      </p:sp>
      <p:sp>
        <p:nvSpPr>
          <p:cNvPr id="6" name="Footer Placeholder 5">
            <a:extLst>
              <a:ext uri="{FF2B5EF4-FFF2-40B4-BE49-F238E27FC236}">
                <a16:creationId xmlns:a16="http://schemas.microsoft.com/office/drawing/2014/main" id="{787C1C63-7DEB-5549-3FAB-497281BA521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BA90FC6-92F4-5CE2-9D98-A96FAC9DE266}"/>
              </a:ext>
            </a:extLst>
          </p:cNvPr>
          <p:cNvSpPr>
            <a:spLocks noGrp="1"/>
          </p:cNvSpPr>
          <p:nvPr>
            <p:ph type="sldNum" sz="quarter" idx="12"/>
          </p:nvPr>
        </p:nvSpPr>
        <p:spPr/>
        <p:txBody>
          <a:bodyPr/>
          <a:lstStyle/>
          <a:p>
            <a:fld id="{BEE3AF79-8B31-4D62-8781-F028C50CC631}" type="slidenum">
              <a:rPr lang="en-IN" smtClean="0"/>
              <a:t>‹#›</a:t>
            </a:fld>
            <a:endParaRPr lang="en-IN"/>
          </a:p>
        </p:txBody>
      </p:sp>
    </p:spTree>
    <p:extLst>
      <p:ext uri="{BB962C8B-B14F-4D97-AF65-F5344CB8AC3E}">
        <p14:creationId xmlns:p14="http://schemas.microsoft.com/office/powerpoint/2010/main" val="1699027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D1507-3A63-7E51-8FBB-9928F34CC37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B08A468-46E7-616F-ADFD-07AB1074D0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ADAEC8D-A1D2-293E-3F29-547D6AB04B3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03DCB8C-4887-EEFD-5538-2EC5B502FB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C0D2CA-11B0-518A-6712-2D2B6C64B7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2D2551C-3CCF-F311-B068-C3C42B0DA997}"/>
              </a:ext>
            </a:extLst>
          </p:cNvPr>
          <p:cNvSpPr>
            <a:spLocks noGrp="1"/>
          </p:cNvSpPr>
          <p:nvPr>
            <p:ph type="dt" sz="half" idx="10"/>
          </p:nvPr>
        </p:nvSpPr>
        <p:spPr/>
        <p:txBody>
          <a:bodyPr/>
          <a:lstStyle/>
          <a:p>
            <a:fld id="{0EDF0E0C-F366-4E97-9B82-2826AD990504}" type="datetimeFigureOut">
              <a:rPr lang="en-IN" smtClean="0"/>
              <a:t>10-01-2024</a:t>
            </a:fld>
            <a:endParaRPr lang="en-IN"/>
          </a:p>
        </p:txBody>
      </p:sp>
      <p:sp>
        <p:nvSpPr>
          <p:cNvPr id="8" name="Footer Placeholder 7">
            <a:extLst>
              <a:ext uri="{FF2B5EF4-FFF2-40B4-BE49-F238E27FC236}">
                <a16:creationId xmlns:a16="http://schemas.microsoft.com/office/drawing/2014/main" id="{951D4635-1914-7956-BD0B-6343444EC2F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8B35056-130D-326C-D791-B2DFD9D19856}"/>
              </a:ext>
            </a:extLst>
          </p:cNvPr>
          <p:cNvSpPr>
            <a:spLocks noGrp="1"/>
          </p:cNvSpPr>
          <p:nvPr>
            <p:ph type="sldNum" sz="quarter" idx="12"/>
          </p:nvPr>
        </p:nvSpPr>
        <p:spPr/>
        <p:txBody>
          <a:bodyPr/>
          <a:lstStyle/>
          <a:p>
            <a:fld id="{BEE3AF79-8B31-4D62-8781-F028C50CC631}" type="slidenum">
              <a:rPr lang="en-IN" smtClean="0"/>
              <a:t>‹#›</a:t>
            </a:fld>
            <a:endParaRPr lang="en-IN"/>
          </a:p>
        </p:txBody>
      </p:sp>
    </p:spTree>
    <p:extLst>
      <p:ext uri="{BB962C8B-B14F-4D97-AF65-F5344CB8AC3E}">
        <p14:creationId xmlns:p14="http://schemas.microsoft.com/office/powerpoint/2010/main" val="2369365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EA3BA-31EA-E2CA-3367-375C9DC0133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7D5272A-66DA-143C-DA02-4D4262DC39DD}"/>
              </a:ext>
            </a:extLst>
          </p:cNvPr>
          <p:cNvSpPr>
            <a:spLocks noGrp="1"/>
          </p:cNvSpPr>
          <p:nvPr>
            <p:ph type="dt" sz="half" idx="10"/>
          </p:nvPr>
        </p:nvSpPr>
        <p:spPr/>
        <p:txBody>
          <a:bodyPr/>
          <a:lstStyle/>
          <a:p>
            <a:fld id="{0EDF0E0C-F366-4E97-9B82-2826AD990504}" type="datetimeFigureOut">
              <a:rPr lang="en-IN" smtClean="0"/>
              <a:t>10-01-2024</a:t>
            </a:fld>
            <a:endParaRPr lang="en-IN"/>
          </a:p>
        </p:txBody>
      </p:sp>
      <p:sp>
        <p:nvSpPr>
          <p:cNvPr id="4" name="Footer Placeholder 3">
            <a:extLst>
              <a:ext uri="{FF2B5EF4-FFF2-40B4-BE49-F238E27FC236}">
                <a16:creationId xmlns:a16="http://schemas.microsoft.com/office/drawing/2014/main" id="{6D7C68F9-B638-5C5B-447D-471D7072497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0FC68C3-066A-8C2D-B76E-F20FE8D6C12A}"/>
              </a:ext>
            </a:extLst>
          </p:cNvPr>
          <p:cNvSpPr>
            <a:spLocks noGrp="1"/>
          </p:cNvSpPr>
          <p:nvPr>
            <p:ph type="sldNum" sz="quarter" idx="12"/>
          </p:nvPr>
        </p:nvSpPr>
        <p:spPr/>
        <p:txBody>
          <a:bodyPr/>
          <a:lstStyle/>
          <a:p>
            <a:fld id="{BEE3AF79-8B31-4D62-8781-F028C50CC631}" type="slidenum">
              <a:rPr lang="en-IN" smtClean="0"/>
              <a:t>‹#›</a:t>
            </a:fld>
            <a:endParaRPr lang="en-IN"/>
          </a:p>
        </p:txBody>
      </p:sp>
    </p:spTree>
    <p:extLst>
      <p:ext uri="{BB962C8B-B14F-4D97-AF65-F5344CB8AC3E}">
        <p14:creationId xmlns:p14="http://schemas.microsoft.com/office/powerpoint/2010/main" val="3387740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C6518C-75D7-FD36-6C5D-2ABEA52BFB9D}"/>
              </a:ext>
            </a:extLst>
          </p:cNvPr>
          <p:cNvSpPr>
            <a:spLocks noGrp="1"/>
          </p:cNvSpPr>
          <p:nvPr>
            <p:ph type="dt" sz="half" idx="10"/>
          </p:nvPr>
        </p:nvSpPr>
        <p:spPr/>
        <p:txBody>
          <a:bodyPr/>
          <a:lstStyle/>
          <a:p>
            <a:fld id="{0EDF0E0C-F366-4E97-9B82-2826AD990504}" type="datetimeFigureOut">
              <a:rPr lang="en-IN" smtClean="0"/>
              <a:t>10-01-2024</a:t>
            </a:fld>
            <a:endParaRPr lang="en-IN"/>
          </a:p>
        </p:txBody>
      </p:sp>
      <p:sp>
        <p:nvSpPr>
          <p:cNvPr id="3" name="Footer Placeholder 2">
            <a:extLst>
              <a:ext uri="{FF2B5EF4-FFF2-40B4-BE49-F238E27FC236}">
                <a16:creationId xmlns:a16="http://schemas.microsoft.com/office/drawing/2014/main" id="{FFAF4C89-CDEB-B7CE-E2DB-D766C747643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FCFC76B-D582-A076-1724-319563E926D4}"/>
              </a:ext>
            </a:extLst>
          </p:cNvPr>
          <p:cNvSpPr>
            <a:spLocks noGrp="1"/>
          </p:cNvSpPr>
          <p:nvPr>
            <p:ph type="sldNum" sz="quarter" idx="12"/>
          </p:nvPr>
        </p:nvSpPr>
        <p:spPr/>
        <p:txBody>
          <a:bodyPr/>
          <a:lstStyle/>
          <a:p>
            <a:fld id="{BEE3AF79-8B31-4D62-8781-F028C50CC631}" type="slidenum">
              <a:rPr lang="en-IN" smtClean="0"/>
              <a:t>‹#›</a:t>
            </a:fld>
            <a:endParaRPr lang="en-IN"/>
          </a:p>
        </p:txBody>
      </p:sp>
    </p:spTree>
    <p:extLst>
      <p:ext uri="{BB962C8B-B14F-4D97-AF65-F5344CB8AC3E}">
        <p14:creationId xmlns:p14="http://schemas.microsoft.com/office/powerpoint/2010/main" val="1432421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165E6-54B2-0D93-301E-101692D2FB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350E1ED-E0A5-F51A-B0AD-05FC74E0CB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B41FAB8-CA12-D3A7-3E3D-FEF1F2E980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AF0595-3959-BD2C-A67F-CEC3992EC435}"/>
              </a:ext>
            </a:extLst>
          </p:cNvPr>
          <p:cNvSpPr>
            <a:spLocks noGrp="1"/>
          </p:cNvSpPr>
          <p:nvPr>
            <p:ph type="dt" sz="half" idx="10"/>
          </p:nvPr>
        </p:nvSpPr>
        <p:spPr/>
        <p:txBody>
          <a:bodyPr/>
          <a:lstStyle/>
          <a:p>
            <a:fld id="{0EDF0E0C-F366-4E97-9B82-2826AD990504}" type="datetimeFigureOut">
              <a:rPr lang="en-IN" smtClean="0"/>
              <a:t>10-01-2024</a:t>
            </a:fld>
            <a:endParaRPr lang="en-IN"/>
          </a:p>
        </p:txBody>
      </p:sp>
      <p:sp>
        <p:nvSpPr>
          <p:cNvPr id="6" name="Footer Placeholder 5">
            <a:extLst>
              <a:ext uri="{FF2B5EF4-FFF2-40B4-BE49-F238E27FC236}">
                <a16:creationId xmlns:a16="http://schemas.microsoft.com/office/drawing/2014/main" id="{EB211ABB-4251-55AA-4E7B-0CB22F1D79E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18B445C-BF64-BD9D-EFC2-E9AA37EB4B00}"/>
              </a:ext>
            </a:extLst>
          </p:cNvPr>
          <p:cNvSpPr>
            <a:spLocks noGrp="1"/>
          </p:cNvSpPr>
          <p:nvPr>
            <p:ph type="sldNum" sz="quarter" idx="12"/>
          </p:nvPr>
        </p:nvSpPr>
        <p:spPr/>
        <p:txBody>
          <a:bodyPr/>
          <a:lstStyle/>
          <a:p>
            <a:fld id="{BEE3AF79-8B31-4D62-8781-F028C50CC631}" type="slidenum">
              <a:rPr lang="en-IN" smtClean="0"/>
              <a:t>‹#›</a:t>
            </a:fld>
            <a:endParaRPr lang="en-IN"/>
          </a:p>
        </p:txBody>
      </p:sp>
    </p:spTree>
    <p:extLst>
      <p:ext uri="{BB962C8B-B14F-4D97-AF65-F5344CB8AC3E}">
        <p14:creationId xmlns:p14="http://schemas.microsoft.com/office/powerpoint/2010/main" val="2825010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64416-6F06-B479-2490-950338C998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FA3EFD0-6676-8EAB-46E6-74A8CFE83C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E5BBC4A-4F72-1E83-F29B-A7863E411C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A28FE9-E347-174B-6835-C8FAAE2F7E6E}"/>
              </a:ext>
            </a:extLst>
          </p:cNvPr>
          <p:cNvSpPr>
            <a:spLocks noGrp="1"/>
          </p:cNvSpPr>
          <p:nvPr>
            <p:ph type="dt" sz="half" idx="10"/>
          </p:nvPr>
        </p:nvSpPr>
        <p:spPr/>
        <p:txBody>
          <a:bodyPr/>
          <a:lstStyle/>
          <a:p>
            <a:fld id="{0EDF0E0C-F366-4E97-9B82-2826AD990504}" type="datetimeFigureOut">
              <a:rPr lang="en-IN" smtClean="0"/>
              <a:t>10-01-2024</a:t>
            </a:fld>
            <a:endParaRPr lang="en-IN"/>
          </a:p>
        </p:txBody>
      </p:sp>
      <p:sp>
        <p:nvSpPr>
          <p:cNvPr id="6" name="Footer Placeholder 5">
            <a:extLst>
              <a:ext uri="{FF2B5EF4-FFF2-40B4-BE49-F238E27FC236}">
                <a16:creationId xmlns:a16="http://schemas.microsoft.com/office/drawing/2014/main" id="{5C5CEB34-A345-7AA4-A28F-A4B6FCAB3AE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D9993D8-3567-A96D-8E0F-3EE7FA7E34BA}"/>
              </a:ext>
            </a:extLst>
          </p:cNvPr>
          <p:cNvSpPr>
            <a:spLocks noGrp="1"/>
          </p:cNvSpPr>
          <p:nvPr>
            <p:ph type="sldNum" sz="quarter" idx="12"/>
          </p:nvPr>
        </p:nvSpPr>
        <p:spPr/>
        <p:txBody>
          <a:bodyPr/>
          <a:lstStyle/>
          <a:p>
            <a:fld id="{BEE3AF79-8B31-4D62-8781-F028C50CC631}" type="slidenum">
              <a:rPr lang="en-IN" smtClean="0"/>
              <a:t>‹#›</a:t>
            </a:fld>
            <a:endParaRPr lang="en-IN"/>
          </a:p>
        </p:txBody>
      </p:sp>
    </p:spTree>
    <p:extLst>
      <p:ext uri="{BB962C8B-B14F-4D97-AF65-F5344CB8AC3E}">
        <p14:creationId xmlns:p14="http://schemas.microsoft.com/office/powerpoint/2010/main" val="614627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7000" b="-17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2EAA37-F112-E9C6-5247-1F3B4DF500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8A18EAB-9A3C-DFA7-9D39-98098AFD42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382F3B3-3B01-E2E7-C237-C9C214FE20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DF0E0C-F366-4E97-9B82-2826AD990504}" type="datetimeFigureOut">
              <a:rPr lang="en-IN" smtClean="0"/>
              <a:t>10-01-2024</a:t>
            </a:fld>
            <a:endParaRPr lang="en-IN"/>
          </a:p>
        </p:txBody>
      </p:sp>
      <p:sp>
        <p:nvSpPr>
          <p:cNvPr id="5" name="Footer Placeholder 4">
            <a:extLst>
              <a:ext uri="{FF2B5EF4-FFF2-40B4-BE49-F238E27FC236}">
                <a16:creationId xmlns:a16="http://schemas.microsoft.com/office/drawing/2014/main" id="{F39F3228-330C-F977-E169-7AFD635A6B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4F290DD-4D61-2B3E-CBCC-FD56A1C59A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E3AF79-8B31-4D62-8781-F028C50CC631}" type="slidenum">
              <a:rPr lang="en-IN" smtClean="0"/>
              <a:t>‹#›</a:t>
            </a:fld>
            <a:endParaRPr lang="en-IN"/>
          </a:p>
        </p:txBody>
      </p:sp>
    </p:spTree>
    <p:extLst>
      <p:ext uri="{BB962C8B-B14F-4D97-AF65-F5344CB8AC3E}">
        <p14:creationId xmlns:p14="http://schemas.microsoft.com/office/powerpoint/2010/main" val="7253548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Convolutional_neural_network" TargetMode="External"/><Relationship Id="rId2" Type="http://schemas.openxmlformats.org/officeDocument/2006/relationships/hyperlink" Target="https://www.researchgate.net/publication/325116934_Image_c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B1F7FE22-49C2-C9F5-1084-2EACE78F3D35}"/>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10520" b="10520"/>
          <a:stretch>
            <a:fillRect/>
          </a:stretch>
        </p:blipFill>
        <p:spPr>
          <a:xfrm>
            <a:off x="5558573" y="1718945"/>
            <a:ext cx="6172200" cy="4873625"/>
          </a:xfrm>
        </p:spPr>
      </p:pic>
      <p:sp>
        <p:nvSpPr>
          <p:cNvPr id="6" name="Text Placeholder 5">
            <a:extLst>
              <a:ext uri="{FF2B5EF4-FFF2-40B4-BE49-F238E27FC236}">
                <a16:creationId xmlns:a16="http://schemas.microsoft.com/office/drawing/2014/main" id="{283760EF-5D2D-B5FF-EA9D-EF977DCDD06C}"/>
              </a:ext>
            </a:extLst>
          </p:cNvPr>
          <p:cNvSpPr>
            <a:spLocks noGrp="1"/>
          </p:cNvSpPr>
          <p:nvPr>
            <p:ph type="body" sz="half" idx="2"/>
          </p:nvPr>
        </p:nvSpPr>
        <p:spPr>
          <a:xfrm>
            <a:off x="672983" y="365760"/>
            <a:ext cx="3932237" cy="3886249"/>
          </a:xfrm>
        </p:spPr>
        <p:txBody>
          <a:bodyPr>
            <a:normAutofit/>
          </a:bodyPr>
          <a:lstStyle/>
          <a:p>
            <a:pPr algn="ctr"/>
            <a:endParaRPr lang="en-IN" sz="4800" dirty="0">
              <a:latin typeface="Times New Roman" panose="02020603050405020304" pitchFamily="18" charset="0"/>
              <a:cs typeface="Times New Roman" panose="02020603050405020304" pitchFamily="18" charset="0"/>
            </a:endParaRPr>
          </a:p>
          <a:p>
            <a:pPr algn="ctr"/>
            <a:r>
              <a:rPr lang="en-IN" sz="4800" dirty="0">
                <a:latin typeface="Times New Roman" panose="02020603050405020304" pitchFamily="18" charset="0"/>
                <a:cs typeface="Times New Roman" panose="02020603050405020304" pitchFamily="18" charset="0"/>
              </a:rPr>
              <a:t>Image Classification Using Deep Learning</a:t>
            </a:r>
          </a:p>
          <a:p>
            <a:pPr algn="ctr"/>
            <a:endParaRPr lang="en-IN" sz="4800" dirty="0">
              <a:latin typeface="Times New Roman" panose="02020603050405020304" pitchFamily="18" charset="0"/>
              <a:cs typeface="Times New Roman" panose="02020603050405020304" pitchFamily="18" charset="0"/>
            </a:endParaRPr>
          </a:p>
          <a:p>
            <a:pPr algn="ctr"/>
            <a:endParaRPr lang="en-IN" sz="48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B6E79E28-4BE9-6195-EA79-63FE3CE7709E}"/>
              </a:ext>
            </a:extLst>
          </p:cNvPr>
          <p:cNvSpPr txBox="1"/>
          <p:nvPr/>
        </p:nvSpPr>
        <p:spPr>
          <a:xfrm>
            <a:off x="298383" y="4764505"/>
            <a:ext cx="4552750" cy="1477328"/>
          </a:xfrm>
          <a:prstGeom prst="rect">
            <a:avLst/>
          </a:prstGeom>
          <a:noFill/>
        </p:spPr>
        <p:txBody>
          <a:bodyPr wrap="square" rtlCol="0">
            <a:spAutoFit/>
          </a:bodyPr>
          <a:lstStyle/>
          <a:p>
            <a:r>
              <a:rPr lang="en-IN" dirty="0"/>
              <a:t>Name: Gauri Gupta</a:t>
            </a:r>
          </a:p>
          <a:p>
            <a:r>
              <a:rPr lang="en-IN" dirty="0"/>
              <a:t>Sec: D</a:t>
            </a:r>
          </a:p>
          <a:p>
            <a:r>
              <a:rPr lang="en-IN" dirty="0"/>
              <a:t>Sem: 5</a:t>
            </a:r>
          </a:p>
          <a:p>
            <a:r>
              <a:rPr lang="en-IN" dirty="0"/>
              <a:t>Roll No.: 21</a:t>
            </a:r>
          </a:p>
          <a:p>
            <a:r>
              <a:rPr lang="en-IN" dirty="0"/>
              <a:t>Mentor Name:  Prof.  Ashwini Kumar</a:t>
            </a:r>
          </a:p>
        </p:txBody>
      </p:sp>
      <p:pic>
        <p:nvPicPr>
          <p:cNvPr id="11" name="Picture 10">
            <a:extLst>
              <a:ext uri="{FF2B5EF4-FFF2-40B4-BE49-F238E27FC236}">
                <a16:creationId xmlns:a16="http://schemas.microsoft.com/office/drawing/2014/main" id="{E335E1EA-4A24-4178-00C0-525CB14CEC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63847" y="175661"/>
            <a:ext cx="1452228" cy="1366803"/>
          </a:xfrm>
          <a:prstGeom prst="rect">
            <a:avLst/>
          </a:prstGeom>
        </p:spPr>
      </p:pic>
    </p:spTree>
    <p:extLst>
      <p:ext uri="{BB962C8B-B14F-4D97-AF65-F5344CB8AC3E}">
        <p14:creationId xmlns:p14="http://schemas.microsoft.com/office/powerpoint/2010/main" val="3225147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5573BBB-2B44-2F4F-7CCB-97B18A4BE8A1}"/>
              </a:ext>
            </a:extLst>
          </p:cNvPr>
          <p:cNvSpPr>
            <a:spLocks noGrp="1"/>
          </p:cNvSpPr>
          <p:nvPr>
            <p:ph type="title"/>
          </p:nvPr>
        </p:nvSpPr>
        <p:spPr/>
        <p:txBody>
          <a:bodyPr>
            <a:normAutofit/>
          </a:bodyPr>
          <a:lstStyle/>
          <a:p>
            <a:pPr algn="ctr"/>
            <a:r>
              <a:rPr lang="en-IN" sz="6000" dirty="0">
                <a:latin typeface="Times New Roman" panose="02020603050405020304" pitchFamily="18" charset="0"/>
                <a:cs typeface="Times New Roman" panose="02020603050405020304" pitchFamily="18" charset="0"/>
              </a:rPr>
              <a:t>Objective</a:t>
            </a:r>
          </a:p>
        </p:txBody>
      </p:sp>
      <p:sp>
        <p:nvSpPr>
          <p:cNvPr id="6" name="Content Placeholder 5">
            <a:extLst>
              <a:ext uri="{FF2B5EF4-FFF2-40B4-BE49-F238E27FC236}">
                <a16:creationId xmlns:a16="http://schemas.microsoft.com/office/drawing/2014/main" id="{7D854C52-F6EB-DFB8-7104-66EC97E9E9C9}"/>
              </a:ext>
            </a:extLst>
          </p:cNvPr>
          <p:cNvSpPr>
            <a:spLocks noGrp="1"/>
          </p:cNvSpPr>
          <p:nvPr>
            <p:ph idx="1"/>
          </p:nvPr>
        </p:nvSpPr>
        <p:spPr/>
        <p:txBody>
          <a:bodyPr/>
          <a:lstStyle/>
          <a:p>
            <a:r>
              <a:rPr lang="en-US" b="0" i="0" dirty="0">
                <a:effectLst/>
                <a:latin typeface="Times New Roman" panose="02020603050405020304" pitchFamily="18" charset="0"/>
                <a:cs typeface="Times New Roman" panose="02020603050405020304" pitchFamily="18" charset="0"/>
              </a:rPr>
              <a:t>To develop a robust and accurate plant disease detection system using deep learning techniques for image classification. </a:t>
            </a:r>
          </a:p>
          <a:p>
            <a:r>
              <a:rPr lang="en-US" b="0" i="0" dirty="0">
                <a:effectLst/>
                <a:latin typeface="Times New Roman" panose="02020603050405020304" pitchFamily="18" charset="0"/>
                <a:cs typeface="Times New Roman" panose="02020603050405020304" pitchFamily="18" charset="0"/>
              </a:rPr>
              <a:t>This project aims to enhance agricultural productivity and reduce crop losses by leveraging state-of-the-art deep learning models to identify and classify diseases in plants based on visual symptoms captured in images.</a:t>
            </a:r>
          </a:p>
          <a:p>
            <a:r>
              <a:rPr lang="en-US" b="1" dirty="0">
                <a:latin typeface="Times New Roman" panose="02020603050405020304" pitchFamily="18" charset="0"/>
                <a:cs typeface="Times New Roman" panose="02020603050405020304" pitchFamily="18" charset="0"/>
              </a:rPr>
              <a:t>Problem Statement: </a:t>
            </a:r>
            <a:r>
              <a:rPr lang="en-US" b="0" i="0" dirty="0">
                <a:effectLst/>
                <a:latin typeface="Söhne"/>
              </a:rPr>
              <a:t>A trained deep learning model capable of accurately classifying plant diseases from images using deep learning.</a:t>
            </a:r>
            <a:endParaRPr lang="en-US" b="0" i="0" dirty="0">
              <a:effectLst/>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9898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2BBD7-69F0-51E9-4680-142561333216}"/>
              </a:ext>
            </a:extLst>
          </p:cNvPr>
          <p:cNvSpPr>
            <a:spLocks noGrp="1"/>
          </p:cNvSpPr>
          <p:nvPr>
            <p:ph type="title"/>
          </p:nvPr>
        </p:nvSpPr>
        <p:spPr/>
        <p:txBody>
          <a:bodyPr>
            <a:normAutofit/>
          </a:bodyPr>
          <a:lstStyle/>
          <a:p>
            <a:pPr algn="ctr"/>
            <a:r>
              <a:rPr lang="en-IN" sz="5400" dirty="0"/>
              <a:t>Important Libraries </a:t>
            </a:r>
          </a:p>
        </p:txBody>
      </p:sp>
      <p:sp>
        <p:nvSpPr>
          <p:cNvPr id="3" name="Content Placeholder 2">
            <a:extLst>
              <a:ext uri="{FF2B5EF4-FFF2-40B4-BE49-F238E27FC236}">
                <a16:creationId xmlns:a16="http://schemas.microsoft.com/office/drawing/2014/main" id="{F9BEB18A-EDEB-4C5A-CBDB-DB0FDB205FFB}"/>
              </a:ext>
            </a:extLst>
          </p:cNvPr>
          <p:cNvSpPr>
            <a:spLocks noGrp="1"/>
          </p:cNvSpPr>
          <p:nvPr>
            <p:ph idx="1"/>
          </p:nvPr>
        </p:nvSpPr>
        <p:spPr>
          <a:xfrm>
            <a:off x="703446" y="1546493"/>
            <a:ext cx="10515600" cy="4351338"/>
          </a:xfrm>
        </p:spPr>
        <p:txBody>
          <a:bodyPr>
            <a:noAutofit/>
          </a:bodyPr>
          <a:lstStyle/>
          <a:p>
            <a:r>
              <a:rPr lang="en-IN" sz="1800" kern="100" dirty="0">
                <a:effectLst/>
                <a:latin typeface="Calibri" panose="020F0502020204030204" pitchFamily="34" charset="0"/>
                <a:ea typeface="Calibri" panose="020F0502020204030204" pitchFamily="34" charset="0"/>
                <a:cs typeface="Times New Roman" panose="02020603050405020304" pitchFamily="18" charset="0"/>
              </a:rPr>
              <a:t>NumPy (np):</a:t>
            </a:r>
          </a:p>
          <a:p>
            <a:pPr marL="0" indent="0">
              <a:buNone/>
            </a:pPr>
            <a:r>
              <a:rPr lang="en-IN" sz="1800" kern="100" dirty="0">
                <a:latin typeface="Calibri" panose="020F0502020204030204" pitchFamily="34" charset="0"/>
                <a:ea typeface="Calibri" panose="020F0502020204030204" pitchFamily="34" charset="0"/>
                <a:cs typeface="Times New Roman" panose="02020603050405020304" pitchFamily="18" charset="0"/>
              </a:rPr>
              <a:t>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Use: NumPy is used for numerical operations and handling multi-dimensional arrays. It's a 	fundamental library for scientific computing with Python.</a:t>
            </a:r>
          </a:p>
          <a:p>
            <a:r>
              <a:rPr lang="en-IN" sz="1800" kern="100" dirty="0">
                <a:effectLst/>
                <a:latin typeface="Calibri" panose="020F0502020204030204" pitchFamily="34" charset="0"/>
                <a:ea typeface="Calibri" panose="020F0502020204030204" pitchFamily="34" charset="0"/>
                <a:cs typeface="Times New Roman" panose="02020603050405020304" pitchFamily="18" charset="0"/>
              </a:rPr>
              <a:t>Pandas (pd):</a:t>
            </a:r>
          </a:p>
          <a:p>
            <a:pPr marL="0" indent="0">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Use: Pandas is used for data manipulation and analysis. It provides data structures like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DataFrame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for 	efficient data handling.</a:t>
            </a:r>
          </a:p>
          <a:p>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Matplotlib.pyplot</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plt</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0" indent="0">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Use: Matplotlib is a plotting library, and </a:t>
            </a:r>
            <a:r>
              <a:rPr lang="en-IN" sz="1800" kern="100" dirty="0" err="1">
                <a:effectLst/>
                <a:latin typeface="Ubuntu Mono" panose="020B0509030602030204" pitchFamily="49" charset="0"/>
                <a:ea typeface="Calibri" panose="020F0502020204030204" pitchFamily="34" charset="0"/>
                <a:cs typeface="Courier New" panose="02070309020205020404" pitchFamily="49" charset="0"/>
              </a:rPr>
              <a:t>pyplot</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is a collection of functions in Matplotlib that allow 	for creating various types of plots.</a:t>
            </a:r>
          </a:p>
          <a:p>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TensorFlow and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Keras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0" indent="0">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Use: TensorFlow is an open-source machine learning library, and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Keras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is a high-level neural networks 	API running on top of TensorFlow. They are used for building and training deep learning models.</a:t>
            </a:r>
          </a:p>
          <a:p>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TensorFlow Lite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tf.lite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Use: TensorFlow Lite is used for optimizing and deploying machine learning models on mobile and 	edge devices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p>
        </p:txBody>
      </p:sp>
    </p:spTree>
    <p:extLst>
      <p:ext uri="{BB962C8B-B14F-4D97-AF65-F5344CB8AC3E}">
        <p14:creationId xmlns:p14="http://schemas.microsoft.com/office/powerpoint/2010/main" val="1808167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27567E5-4AC5-71DB-05B6-4D431A565797}"/>
              </a:ext>
            </a:extLst>
          </p:cNvPr>
          <p:cNvSpPr>
            <a:spLocks noGrp="1"/>
          </p:cNvSpPr>
          <p:nvPr>
            <p:ph type="title"/>
          </p:nvPr>
        </p:nvSpPr>
        <p:spPr/>
        <p:txBody>
          <a:bodyPr>
            <a:noAutofit/>
          </a:bodyPr>
          <a:lstStyle/>
          <a:p>
            <a:r>
              <a:rPr lang="en-US" sz="2000" b="1" dirty="0">
                <a:effectLst/>
                <a:latin typeface="Times New Roman" panose="02020603050405020304" pitchFamily="18" charset="0"/>
                <a:cs typeface="Times New Roman" panose="02020603050405020304" pitchFamily="18" charset="0"/>
              </a:rPr>
              <a:t>Deep Learning for Image Classification</a:t>
            </a:r>
            <a:br>
              <a:rPr lang="en-US" sz="2000" b="1" dirty="0">
                <a:latin typeface="Times New Roman" panose="02020603050405020304" pitchFamily="18" charset="0"/>
                <a:cs typeface="Times New Roman" panose="02020603050405020304" pitchFamily="18" charset="0"/>
              </a:rPr>
            </a:br>
            <a:r>
              <a:rPr lang="en-US" sz="2000" dirty="0">
                <a:effectLst/>
                <a:latin typeface="Times New Roman" panose="02020603050405020304" pitchFamily="18" charset="0"/>
                <a:cs typeface="Times New Roman" panose="02020603050405020304" pitchFamily="18" charset="0"/>
              </a:rPr>
              <a:t>Deep learning has revolutionized image classification by enabling machines to learn features directly from raw pixel data. This allows for highly accurate and efficient image recognition, even in complex and diverse datasets.</a:t>
            </a:r>
            <a:br>
              <a:rPr lang="en-US"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
        <p:nvSpPr>
          <p:cNvPr id="20" name="Content Placeholder 19">
            <a:extLst>
              <a:ext uri="{FF2B5EF4-FFF2-40B4-BE49-F238E27FC236}">
                <a16:creationId xmlns:a16="http://schemas.microsoft.com/office/drawing/2014/main" id="{A76B3522-A297-98E8-BDC7-6B5EB1075DF6}"/>
              </a:ext>
            </a:extLst>
          </p:cNvPr>
          <p:cNvSpPr>
            <a:spLocks noGrp="1"/>
          </p:cNvSpPr>
          <p:nvPr>
            <p:ph sz="half" idx="1"/>
          </p:nvPr>
        </p:nvSpPr>
        <p:spPr/>
        <p:txBody>
          <a:bodyPr>
            <a:noAutofit/>
          </a:bodyPr>
          <a:lstStyle/>
          <a:p>
            <a:pPr marL="0" indent="0" algn="ctr">
              <a:buNone/>
            </a:pPr>
            <a:r>
              <a:rPr lang="en-US" sz="2000" b="1" dirty="0">
                <a:latin typeface="Times New Roman" panose="02020603050405020304" pitchFamily="18" charset="0"/>
                <a:cs typeface="Times New Roman" panose="02020603050405020304" pitchFamily="18" charset="0"/>
              </a:rPr>
              <a:t>Convolutional Neural Networks</a:t>
            </a:r>
          </a:p>
          <a:p>
            <a:r>
              <a:rPr lang="en-US" sz="2000" dirty="0">
                <a:latin typeface="Times New Roman" panose="02020603050405020304" pitchFamily="18" charset="0"/>
                <a:cs typeface="Times New Roman" panose="02020603050405020304" pitchFamily="18" charset="0"/>
              </a:rPr>
              <a:t>Convolutional neural networks (CNNs) are a popular deep learning technique for image classification. They use convolutional layers to extract features from images, which are then passed through fully connected layers to make predictions.</a:t>
            </a:r>
            <a:endParaRPr lang="en-IN"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It </a:t>
            </a:r>
            <a:r>
              <a:rPr lang="en-US" sz="2000" b="0" i="0" dirty="0">
                <a:effectLst/>
                <a:latin typeface="Times New Roman" panose="02020603050405020304" pitchFamily="18" charset="0"/>
                <a:cs typeface="Times New Roman" panose="02020603050405020304" pitchFamily="18" charset="0"/>
              </a:rPr>
              <a:t>uses complex algorithms and artificial neural networks to train machines/computers so that they can learn from experience, classify and recognize data/images just like a human brain does.</a:t>
            </a:r>
          </a:p>
          <a:p>
            <a:r>
              <a:rPr lang="en-US" sz="2000" dirty="0">
                <a:latin typeface="Times New Roman" panose="02020603050405020304" pitchFamily="18" charset="0"/>
                <a:cs typeface="Times New Roman" panose="02020603050405020304" pitchFamily="18" charset="0"/>
              </a:rPr>
              <a:t>For </a:t>
            </a:r>
            <a:r>
              <a:rPr lang="en-US" sz="2000" dirty="0" err="1">
                <a:latin typeface="Times New Roman" panose="02020603050405020304" pitchFamily="18" charset="0"/>
                <a:cs typeface="Times New Roman" panose="02020603050405020304" pitchFamily="18" charset="0"/>
              </a:rPr>
              <a:t>eg</a:t>
            </a:r>
            <a:r>
              <a:rPr lang="en-US" sz="2000" dirty="0">
                <a:latin typeface="Times New Roman" panose="02020603050405020304" pitchFamily="18" charset="0"/>
                <a:cs typeface="Times New Roman" panose="02020603050405020304" pitchFamily="18" charset="0"/>
              </a:rPr>
              <a:t>: used for </a:t>
            </a:r>
            <a:r>
              <a:rPr lang="en-US" sz="2000" b="0" i="0" dirty="0">
                <a:effectLst/>
                <a:latin typeface="Times New Roman" panose="02020603050405020304" pitchFamily="18" charset="0"/>
                <a:cs typeface="Times New Roman" panose="02020603050405020304" pitchFamily="18" charset="0"/>
              </a:rPr>
              <a:t>image recognition, object detection, facial recognition, medical image analysis, self-driving cars, and more.</a:t>
            </a:r>
            <a:endParaRPr lang="en-US" sz="2000" dirty="0">
              <a:latin typeface="Times New Roman" panose="02020603050405020304" pitchFamily="18" charset="0"/>
              <a:cs typeface="Times New Roman" panose="02020603050405020304" pitchFamily="18" charset="0"/>
            </a:endParaRPr>
          </a:p>
        </p:txBody>
      </p:sp>
      <p:sp>
        <p:nvSpPr>
          <p:cNvPr id="12" name="Text Placeholder 11">
            <a:extLst>
              <a:ext uri="{FF2B5EF4-FFF2-40B4-BE49-F238E27FC236}">
                <a16:creationId xmlns:a16="http://schemas.microsoft.com/office/drawing/2014/main" id="{C604E0BC-AB0A-EB3C-E9FA-4F9ED4282E33}"/>
              </a:ext>
            </a:extLst>
          </p:cNvPr>
          <p:cNvSpPr>
            <a:spLocks noGrp="1"/>
          </p:cNvSpPr>
          <p:nvPr>
            <p:ph sz="half" idx="2"/>
          </p:nvPr>
        </p:nvSpPr>
        <p:spPr/>
        <p:txBody>
          <a:bodyPr>
            <a:noAutofit/>
          </a:bodyPr>
          <a:lstStyle/>
          <a:p>
            <a:pPr marL="0" indent="0" algn="ctr">
              <a:buNone/>
            </a:pPr>
            <a:r>
              <a:rPr lang="en-IN" sz="2000" b="1" dirty="0" err="1">
                <a:latin typeface="Times New Roman" panose="02020603050405020304" pitchFamily="18" charset="0"/>
                <a:cs typeface="Times New Roman" panose="02020603050405020304" pitchFamily="18" charset="0"/>
              </a:rPr>
              <a:t>Tensorflow</a:t>
            </a:r>
            <a:r>
              <a:rPr lang="en-IN" sz="2000" b="1" dirty="0">
                <a:latin typeface="Times New Roman" panose="02020603050405020304" pitchFamily="18" charset="0"/>
                <a:cs typeface="Times New Roman" panose="02020603050405020304" pitchFamily="18" charset="0"/>
              </a:rPr>
              <a:t>  Framework</a:t>
            </a:r>
          </a:p>
          <a:p>
            <a:r>
              <a:rPr lang="en-US" sz="2000" b="0" i="0" dirty="0">
                <a:effectLst/>
                <a:latin typeface="Times New Roman" panose="02020603050405020304" pitchFamily="18" charset="0"/>
                <a:cs typeface="Times New Roman" panose="02020603050405020304" pitchFamily="18" charset="0"/>
              </a:rPr>
              <a:t>The </a:t>
            </a:r>
            <a:r>
              <a:rPr lang="en-US" sz="2000" b="0" i="0" dirty="0" err="1">
                <a:effectLst/>
                <a:latin typeface="Times New Roman" panose="02020603050405020304" pitchFamily="18" charset="0"/>
                <a:cs typeface="Times New Roman" panose="02020603050405020304" pitchFamily="18" charset="0"/>
              </a:rPr>
              <a:t>Tensorflow</a:t>
            </a:r>
            <a:r>
              <a:rPr lang="en-US" sz="2000" b="0" i="0" dirty="0">
                <a:effectLst/>
                <a:latin typeface="Times New Roman" panose="02020603050405020304" pitchFamily="18" charset="0"/>
                <a:cs typeface="Times New Roman" panose="02020603050405020304" pitchFamily="18" charset="0"/>
              </a:rPr>
              <a:t> framework is an open end-to-end machine learning platform. It's a symbolic math toolkit that integrates data flow and differentiable programming to handle various tasks related to deep neural network training and inference.</a:t>
            </a:r>
          </a:p>
          <a:p>
            <a:r>
              <a:rPr lang="en-US" sz="2000" b="0" i="0" dirty="0">
                <a:effectLst/>
                <a:latin typeface="Times New Roman" panose="02020603050405020304" pitchFamily="18" charset="0"/>
                <a:cs typeface="Times New Roman" panose="02020603050405020304" pitchFamily="18" charset="0"/>
              </a:rPr>
              <a:t>TensorFlow allows you to create dataflow graphs that describe how data moves through a graph</a:t>
            </a:r>
          </a:p>
          <a:p>
            <a:r>
              <a:rPr lang="en-US" sz="2000" dirty="0">
                <a:latin typeface="Times New Roman" panose="02020603050405020304" pitchFamily="18" charset="0"/>
                <a:cs typeface="Times New Roman" panose="02020603050405020304" pitchFamily="18" charset="0"/>
              </a:rPr>
              <a:t>For </a:t>
            </a:r>
            <a:r>
              <a:rPr lang="en-US" sz="2000" dirty="0" err="1">
                <a:latin typeface="Times New Roman" panose="02020603050405020304" pitchFamily="18" charset="0"/>
                <a:cs typeface="Times New Roman" panose="02020603050405020304" pitchFamily="18" charset="0"/>
              </a:rPr>
              <a:t>eg</a:t>
            </a:r>
            <a:r>
              <a:rPr lang="en-US" sz="2000" dirty="0">
                <a:latin typeface="Times New Roman" panose="02020603050405020304" pitchFamily="18" charset="0"/>
                <a:cs typeface="Times New Roman" panose="02020603050405020304" pitchFamily="18" charset="0"/>
              </a:rPr>
              <a:t>: </a:t>
            </a:r>
            <a:r>
              <a:rPr lang="en-US" sz="2000" b="0" i="0" dirty="0" err="1">
                <a:effectLst/>
                <a:latin typeface="Times New Roman" panose="02020603050405020304" pitchFamily="18" charset="0"/>
                <a:cs typeface="Times New Roman" panose="02020603050405020304" pitchFamily="18" charset="0"/>
              </a:rPr>
              <a:t>Keras</a:t>
            </a:r>
            <a:r>
              <a:rPr lang="en-US" sz="2000" b="0" i="0" dirty="0">
                <a:effectLst/>
                <a:latin typeface="Times New Roman" panose="02020603050405020304" pitchFamily="18" charset="0"/>
                <a:cs typeface="Times New Roman" panose="02020603050405020304" pitchFamily="18" charset="0"/>
              </a:rPr>
              <a:t> is the high-level API of the TensorFlow platform: an approachable, highly-productive interface for solving machine learning problems, with a focus on modern deep learning.</a:t>
            </a:r>
            <a:endParaRPr lang="en-IN" sz="2000"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4356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B59A6CF-A5A7-73BB-04D1-630086240090}"/>
              </a:ext>
            </a:extLst>
          </p:cNvPr>
          <p:cNvSpPr>
            <a:spLocks noGrp="1"/>
          </p:cNvSpPr>
          <p:nvPr>
            <p:ph type="title"/>
          </p:nvPr>
        </p:nvSpPr>
        <p:spPr/>
        <p:txBody>
          <a:bodyPr/>
          <a:lstStyle/>
          <a:p>
            <a:pPr algn="ctr"/>
            <a:r>
              <a:rPr lang="en-IN" dirty="0"/>
              <a:t>Real World Applications</a:t>
            </a:r>
          </a:p>
        </p:txBody>
      </p:sp>
      <p:sp>
        <p:nvSpPr>
          <p:cNvPr id="6" name="Content Placeholder 5">
            <a:extLst>
              <a:ext uri="{FF2B5EF4-FFF2-40B4-BE49-F238E27FC236}">
                <a16:creationId xmlns:a16="http://schemas.microsoft.com/office/drawing/2014/main" id="{1F5C171D-8596-B3F7-9D33-9079C84751C0}"/>
              </a:ext>
            </a:extLst>
          </p:cNvPr>
          <p:cNvSpPr>
            <a:spLocks noGrp="1"/>
          </p:cNvSpPr>
          <p:nvPr>
            <p:ph idx="1"/>
          </p:nvPr>
        </p:nvSpPr>
        <p:spPr/>
        <p:txBody>
          <a:bodyPr>
            <a:normAutofit/>
          </a:bodyPr>
          <a:lstStyle/>
          <a:p>
            <a:r>
              <a:rPr lang="en-US" sz="2000" b="1" dirty="0">
                <a:effectLst/>
              </a:rPr>
              <a:t>Medical Imaging</a:t>
            </a:r>
            <a:endParaRPr lang="en-US" sz="2000" b="1" dirty="0"/>
          </a:p>
          <a:p>
            <a:pPr marL="0" indent="0">
              <a:buNone/>
            </a:pPr>
            <a:r>
              <a:rPr lang="en-US" sz="2000" dirty="0">
                <a:effectLst/>
              </a:rPr>
              <a:t>Deep learning models can be trained to classify medical images, such as X-rays and CT scans, to assist healthcare professionals in diagnosing and treating patients. For example, a deep learning model can be trained to detect early signs of lung cancer in chest X-rays.</a:t>
            </a:r>
            <a:endParaRPr lang="en-US" sz="2000" dirty="0"/>
          </a:p>
          <a:p>
            <a:r>
              <a:rPr lang="en-US" sz="2000" b="1" dirty="0">
                <a:effectLst/>
              </a:rPr>
              <a:t>Agriculture</a:t>
            </a:r>
            <a:endParaRPr lang="en-US" sz="2000" b="1" dirty="0"/>
          </a:p>
          <a:p>
            <a:pPr marL="0" indent="0">
              <a:buNone/>
            </a:pPr>
            <a:r>
              <a:rPr lang="en-US" sz="2000" dirty="0">
                <a:effectLst/>
              </a:rPr>
              <a:t>Deep learning models can be used to classify crops and identify weeds, allowing farmers to optimize their use of herbicides and pesticides. They can also be used to monitor crop growth and predict yields, helping farmers make more informed decisions about planting and harvesting.</a:t>
            </a:r>
            <a:endParaRPr lang="en-US" sz="2000" dirty="0"/>
          </a:p>
          <a:p>
            <a:r>
              <a:rPr lang="en-US" sz="2000" b="1" dirty="0">
                <a:effectLst/>
              </a:rPr>
              <a:t>Autonomous Vehicles</a:t>
            </a:r>
            <a:endParaRPr lang="en-US" sz="2000" b="1" dirty="0"/>
          </a:p>
          <a:p>
            <a:pPr marL="0" indent="0">
              <a:buNone/>
            </a:pPr>
            <a:r>
              <a:rPr lang="en-US" sz="2000" dirty="0">
                <a:effectLst/>
              </a:rPr>
              <a:t>Image classification using deep learning is a key technology for autonomous vehicles. Deep learning models can be used to identify objects on the road, such as other vehicles, pedestrians, and traffic signs, allowing the vehicle to make decisions and take actions in real-time.</a:t>
            </a:r>
            <a:endParaRPr lang="en-US" sz="2000" dirty="0"/>
          </a:p>
          <a:p>
            <a:pPr marL="0" indent="0">
              <a:buNone/>
            </a:pPr>
            <a:endParaRPr lang="en-IN" sz="2000" dirty="0"/>
          </a:p>
        </p:txBody>
      </p:sp>
    </p:spTree>
    <p:extLst>
      <p:ext uri="{BB962C8B-B14F-4D97-AF65-F5344CB8AC3E}">
        <p14:creationId xmlns:p14="http://schemas.microsoft.com/office/powerpoint/2010/main" val="3698930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E90AFFF-DC82-3804-31A6-50191E23C405}"/>
              </a:ext>
            </a:extLst>
          </p:cNvPr>
          <p:cNvSpPr>
            <a:spLocks noGrp="1"/>
          </p:cNvSpPr>
          <p:nvPr>
            <p:ph type="title"/>
          </p:nvPr>
        </p:nvSpPr>
        <p:spPr/>
        <p:txBody>
          <a:bodyPr>
            <a:normAutofit/>
          </a:bodyPr>
          <a:lstStyle/>
          <a:p>
            <a:pPr algn="ctr"/>
            <a:r>
              <a:rPr lang="en-IN" sz="5400" dirty="0">
                <a:latin typeface="Times New Roman" panose="02020603050405020304" pitchFamily="18" charset="0"/>
                <a:cs typeface="Times New Roman" panose="02020603050405020304" pitchFamily="18" charset="0"/>
              </a:rPr>
              <a:t>Problem Faced</a:t>
            </a:r>
          </a:p>
        </p:txBody>
      </p:sp>
      <p:sp>
        <p:nvSpPr>
          <p:cNvPr id="6" name="Content Placeholder 5">
            <a:extLst>
              <a:ext uri="{FF2B5EF4-FFF2-40B4-BE49-F238E27FC236}">
                <a16:creationId xmlns:a16="http://schemas.microsoft.com/office/drawing/2014/main" id="{43777776-A519-EEC2-D4E2-8AB7086B6E39}"/>
              </a:ext>
            </a:extLst>
          </p:cNvPr>
          <p:cNvSpPr>
            <a:spLocks noGrp="1"/>
          </p:cNvSpPr>
          <p:nvPr>
            <p:ph idx="1"/>
          </p:nvPr>
        </p:nvSpPr>
        <p:spPr/>
        <p:txBody>
          <a:bodyPr>
            <a:normAutofit/>
          </a:bodyPr>
          <a:lstStyle/>
          <a:p>
            <a:r>
              <a:rPr lang="en-US" sz="2000" b="0" i="0" dirty="0">
                <a:effectLst/>
                <a:latin typeface="Times New Roman" panose="02020603050405020304" pitchFamily="18" charset="0"/>
                <a:cs typeface="Times New Roman" panose="02020603050405020304" pitchFamily="18" charset="0"/>
              </a:rPr>
              <a:t>Users often encounter challenges due to the limited availability of diverse and well-labeled datasets for training deep learning models.</a:t>
            </a:r>
          </a:p>
          <a:p>
            <a:r>
              <a:rPr lang="en-US" sz="2000" b="0" i="0" dirty="0">
                <a:effectLst/>
                <a:latin typeface="Times New Roman" panose="02020603050405020304" pitchFamily="18" charset="0"/>
                <a:cs typeface="Times New Roman" panose="02020603050405020304" pitchFamily="18" charset="0"/>
              </a:rPr>
              <a:t> Plant diseases can manifest in various ways, influenced by factors such as environmental conditions, plant species, and stages of disease progression. The lack of a comprehensive and diverse dataset can hinder the model's ability to generalize effectively and accurately identify diseases across different scenarios.</a:t>
            </a:r>
          </a:p>
          <a:p>
            <a:r>
              <a:rPr lang="en-US" sz="2000" b="0" i="0" dirty="0">
                <a:effectLst/>
                <a:latin typeface="Times New Roman" panose="02020603050405020304" pitchFamily="18" charset="0"/>
                <a:cs typeface="Times New Roman" panose="02020603050405020304" pitchFamily="18" charset="0"/>
              </a:rPr>
              <a:t> This issue may lead to misclassifications or reduced performance when the model encounters new, unseen variations in plant diseases. </a:t>
            </a:r>
          </a:p>
          <a:p>
            <a:r>
              <a:rPr lang="en-US" sz="2000" b="0" i="0" dirty="0">
                <a:effectLst/>
                <a:latin typeface="Times New Roman" panose="02020603050405020304" pitchFamily="18" charset="0"/>
                <a:cs typeface="Times New Roman" panose="02020603050405020304" pitchFamily="18" charset="0"/>
              </a:rPr>
              <a:t>Collecting and curating a representative dataset that captures the full spectrum of plant diseases under different conditions is crucial for improving the robustness and reliability of the deep learning model.</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6665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10118-7790-76F1-8681-9C849BC8BACE}"/>
              </a:ext>
            </a:extLst>
          </p:cNvPr>
          <p:cNvSpPr>
            <a:spLocks noGrp="1"/>
          </p:cNvSpPr>
          <p:nvPr>
            <p:ph type="title"/>
          </p:nvPr>
        </p:nvSpPr>
        <p:spPr/>
        <p:txBody>
          <a:bodyPr>
            <a:normAutofit/>
          </a:bodyPr>
          <a:lstStyle/>
          <a:p>
            <a:pPr algn="ctr"/>
            <a:r>
              <a:rPr lang="en-IN" sz="5400" dirty="0">
                <a:latin typeface="Times New Roman" panose="02020603050405020304" pitchFamily="18" charset="0"/>
                <a:cs typeface="Times New Roman" panose="02020603050405020304" pitchFamily="18" charset="0"/>
              </a:rPr>
              <a:t>Solutions</a:t>
            </a:r>
          </a:p>
        </p:txBody>
      </p:sp>
      <p:sp>
        <p:nvSpPr>
          <p:cNvPr id="3" name="Content Placeholder 2">
            <a:extLst>
              <a:ext uri="{FF2B5EF4-FFF2-40B4-BE49-F238E27FC236}">
                <a16:creationId xmlns:a16="http://schemas.microsoft.com/office/drawing/2014/main" id="{EDC27A92-4E70-28AC-346C-D0959562C65D}"/>
              </a:ext>
            </a:extLst>
          </p:cNvPr>
          <p:cNvSpPr>
            <a:spLocks noGrp="1"/>
          </p:cNvSpPr>
          <p:nvPr>
            <p:ph idx="1"/>
          </p:nvPr>
        </p:nvSpPr>
        <p:spPr/>
        <p:txBody>
          <a:bodyPr>
            <a:normAutofit/>
          </a:bodyPr>
          <a:lstStyle/>
          <a:p>
            <a:pPr algn="l">
              <a:buFont typeface="+mj-lt"/>
              <a:buAutoNum type="arabicPeriod"/>
            </a:pPr>
            <a:r>
              <a:rPr lang="en-US" sz="2000" b="1" i="0" dirty="0">
                <a:effectLst/>
                <a:latin typeface="Times New Roman" panose="02020603050405020304" pitchFamily="18" charset="0"/>
                <a:cs typeface="Times New Roman" panose="02020603050405020304" pitchFamily="18" charset="0"/>
              </a:rPr>
              <a:t>Data Augmentation:</a:t>
            </a:r>
            <a:endParaRPr lang="en-US" sz="2000" b="0" i="0" dirty="0">
              <a:effectLst/>
              <a:latin typeface="Times New Roman" panose="02020603050405020304" pitchFamily="18" charset="0"/>
              <a:cs typeface="Times New Roman" panose="02020603050405020304" pitchFamily="18" charset="0"/>
            </a:endParaRPr>
          </a:p>
          <a:p>
            <a:pPr lvl="1"/>
            <a:r>
              <a:rPr lang="en-US" sz="2000" b="0" i="0" dirty="0">
                <a:effectLst/>
                <a:latin typeface="Times New Roman" panose="02020603050405020304" pitchFamily="18" charset="0"/>
                <a:cs typeface="Times New Roman" panose="02020603050405020304" pitchFamily="18" charset="0"/>
              </a:rPr>
              <a:t>Implement data augmentation techniques to artificially increase the size of the training dataset. Techniques such as rotation, flipping, zooming, and color adjustments can help expose the model to a more extensive range of variations in the input data.</a:t>
            </a:r>
          </a:p>
          <a:p>
            <a:pPr algn="l">
              <a:buFont typeface="+mj-lt"/>
              <a:buAutoNum type="arabicPeriod"/>
            </a:pPr>
            <a:r>
              <a:rPr lang="en-US" sz="2000" b="1" i="0" dirty="0">
                <a:effectLst/>
                <a:latin typeface="Times New Roman" panose="02020603050405020304" pitchFamily="18" charset="0"/>
                <a:cs typeface="Times New Roman" panose="02020603050405020304" pitchFamily="18" charset="0"/>
              </a:rPr>
              <a:t>Transfer Learning:</a:t>
            </a:r>
            <a:endParaRPr lang="en-US" sz="2000" b="0" i="0" dirty="0">
              <a:effectLst/>
              <a:latin typeface="Times New Roman" panose="02020603050405020304" pitchFamily="18" charset="0"/>
              <a:cs typeface="Times New Roman" panose="02020603050405020304" pitchFamily="18" charset="0"/>
            </a:endParaRPr>
          </a:p>
          <a:p>
            <a:pPr lvl="1"/>
            <a:r>
              <a:rPr lang="en-US" sz="2000" b="0" i="0" dirty="0">
                <a:effectLst/>
                <a:latin typeface="Times New Roman" panose="02020603050405020304" pitchFamily="18" charset="0"/>
                <a:cs typeface="Times New Roman" panose="02020603050405020304" pitchFamily="18" charset="0"/>
              </a:rPr>
              <a:t>Leverage pre-trained deep learning models on large-scale datasets, such as ImageNet. Fine-tune these models on the available plant disease dataset. Transfer learning allows the model to inherit knowledge gained from diverse datasets, potentially improving performance on the target task with a limited dataset.</a:t>
            </a:r>
          </a:p>
          <a:p>
            <a:pPr marL="457200" indent="-457200" algn="l">
              <a:buFont typeface="+mj-lt"/>
              <a:buAutoNum type="arabicPeriod"/>
            </a:pPr>
            <a:r>
              <a:rPr lang="en-US" sz="2000" b="1" i="0" dirty="0">
                <a:effectLst/>
                <a:latin typeface="Times New Roman" panose="02020603050405020304" pitchFamily="18" charset="0"/>
                <a:cs typeface="Times New Roman" panose="02020603050405020304" pitchFamily="18" charset="0"/>
              </a:rPr>
              <a:t>Active Learning:</a:t>
            </a:r>
            <a:endParaRPr lang="en-US" sz="2000" b="0" i="0" dirty="0">
              <a:effectLst/>
              <a:latin typeface="Times New Roman" panose="02020603050405020304" pitchFamily="18" charset="0"/>
              <a:cs typeface="Times New Roman" panose="02020603050405020304" pitchFamily="18" charset="0"/>
            </a:endParaRPr>
          </a:p>
          <a:p>
            <a:r>
              <a:rPr lang="en-US" sz="2000" b="0" i="0" dirty="0">
                <a:effectLst/>
                <a:latin typeface="Times New Roman" panose="02020603050405020304" pitchFamily="18" charset="0"/>
                <a:cs typeface="Times New Roman" panose="02020603050405020304" pitchFamily="18" charset="0"/>
              </a:rPr>
              <a:t>Implement active learning strategies to intelligently select and query instances that are most informative or uncertain to human annotators. This approach helps prioritize the labeling of samples that are critical for improving model performance and generalization.</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1807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2E7E536-2BF3-A66D-2E4C-078B290514D0}"/>
              </a:ext>
            </a:extLst>
          </p:cNvPr>
          <p:cNvSpPr>
            <a:spLocks noGrp="1"/>
          </p:cNvSpPr>
          <p:nvPr>
            <p:ph type="title"/>
          </p:nvPr>
        </p:nvSpPr>
        <p:spPr/>
        <p:txBody>
          <a:bodyPr>
            <a:normAutofit/>
          </a:bodyPr>
          <a:lstStyle/>
          <a:p>
            <a:pPr algn="ctr"/>
            <a:r>
              <a:rPr lang="en-IN" sz="5400" dirty="0"/>
              <a:t>Reference</a:t>
            </a:r>
          </a:p>
        </p:txBody>
      </p:sp>
      <p:sp>
        <p:nvSpPr>
          <p:cNvPr id="6" name="Content Placeholder 5">
            <a:extLst>
              <a:ext uri="{FF2B5EF4-FFF2-40B4-BE49-F238E27FC236}">
                <a16:creationId xmlns:a16="http://schemas.microsoft.com/office/drawing/2014/main" id="{7B9D082F-14C9-8FBC-704A-2ECD0C57F90C}"/>
              </a:ext>
            </a:extLst>
          </p:cNvPr>
          <p:cNvSpPr>
            <a:spLocks noGrp="1"/>
          </p:cNvSpPr>
          <p:nvPr>
            <p:ph idx="1"/>
          </p:nvPr>
        </p:nvSpPr>
        <p:spPr>
          <a:xfrm>
            <a:off x="838199" y="1825625"/>
            <a:ext cx="10692865" cy="4351338"/>
          </a:xfrm>
        </p:spPr>
        <p:txBody>
          <a:bodyPr/>
          <a:lstStyle/>
          <a:p>
            <a:endParaRPr lang="en-IN" dirty="0"/>
          </a:p>
          <a:p>
            <a:r>
              <a:rPr lang="en-IN" dirty="0"/>
              <a:t>Research Paper on  Image Classification using deep learning</a:t>
            </a:r>
          </a:p>
          <a:p>
            <a:pPr marL="0" indent="0">
              <a:buNone/>
            </a:pPr>
            <a:r>
              <a:rPr lang="en-IN" dirty="0"/>
              <a:t>	</a:t>
            </a:r>
            <a:r>
              <a:rPr lang="en-IN" dirty="0">
                <a:hlinkClick r:id="rId2"/>
              </a:rPr>
              <a:t>https://www.researchgate.net/publication/325116934_Image_cl</a:t>
            </a:r>
            <a:r>
              <a:rPr lang="en-IN" dirty="0"/>
              <a:t>	</a:t>
            </a:r>
            <a:r>
              <a:rPr lang="en-IN" dirty="0" err="1"/>
              <a:t>assification_using_Deep_learning</a:t>
            </a:r>
            <a:endParaRPr lang="en-IN" dirty="0"/>
          </a:p>
          <a:p>
            <a:r>
              <a:rPr lang="en-IN" dirty="0">
                <a:hlinkClick r:id="rId3"/>
              </a:rPr>
              <a:t>https://en.wikipedia.org/wiki/Convolutional_neural_network</a:t>
            </a:r>
            <a:endParaRPr lang="en-IN" dirty="0"/>
          </a:p>
          <a:p>
            <a:endParaRPr lang="en-IN" dirty="0"/>
          </a:p>
        </p:txBody>
      </p:sp>
    </p:spTree>
    <p:extLst>
      <p:ext uri="{BB962C8B-B14F-4D97-AF65-F5344CB8AC3E}">
        <p14:creationId xmlns:p14="http://schemas.microsoft.com/office/powerpoint/2010/main" val="2398449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F4B5915-8864-27A6-71CC-9A9477A85A81}"/>
              </a:ext>
            </a:extLst>
          </p:cNvPr>
          <p:cNvSpPr>
            <a:spLocks noGrp="1"/>
          </p:cNvSpPr>
          <p:nvPr>
            <p:ph type="title"/>
          </p:nvPr>
        </p:nvSpPr>
        <p:spPr>
          <a:xfrm>
            <a:off x="905577" y="2655938"/>
            <a:ext cx="10515600" cy="1325563"/>
          </a:xfrm>
        </p:spPr>
        <p:txBody>
          <a:bodyPr>
            <a:normAutofit/>
          </a:bodyPr>
          <a:lstStyle/>
          <a:p>
            <a:pPr algn="ctr"/>
            <a:r>
              <a:rPr lang="en-IN" sz="7200" dirty="0"/>
              <a:t>Thank You!</a:t>
            </a:r>
          </a:p>
        </p:txBody>
      </p:sp>
    </p:spTree>
    <p:extLst>
      <p:ext uri="{BB962C8B-B14F-4D97-AF65-F5344CB8AC3E}">
        <p14:creationId xmlns:p14="http://schemas.microsoft.com/office/powerpoint/2010/main" val="1482303896"/>
      </p:ext>
    </p:extLst>
  </p:cSld>
  <p:clrMapOvr>
    <a:masterClrMapping/>
  </p:clrMapOvr>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7504</TotalTime>
  <Words>953</Words>
  <Application>Microsoft Office PowerPoint</Application>
  <PresentationFormat>Widescreen</PresentationFormat>
  <Paragraphs>56</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Calibri Light</vt:lpstr>
      <vt:lpstr>Söhne</vt:lpstr>
      <vt:lpstr>Times New Roman</vt:lpstr>
      <vt:lpstr>Ubuntu Mono</vt:lpstr>
      <vt:lpstr>Office Theme</vt:lpstr>
      <vt:lpstr>PowerPoint Presentation</vt:lpstr>
      <vt:lpstr>Objective</vt:lpstr>
      <vt:lpstr>Important Libraries </vt:lpstr>
      <vt:lpstr>Deep Learning for Image Classification Deep learning has revolutionized image classification by enabling machines to learn features directly from raw pixel data. This allows for highly accurate and efficient image recognition, even in complex and diverse datasets. </vt:lpstr>
      <vt:lpstr>Real World Applications</vt:lpstr>
      <vt:lpstr>Problem Faced</vt:lpstr>
      <vt:lpstr>Solutions</vt:lpstr>
      <vt:lpstr>Reference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Gauri Gupta</dc:creator>
  <cp:lastModifiedBy>Gauri Gupta</cp:lastModifiedBy>
  <cp:revision>2</cp:revision>
  <dcterms:created xsi:type="dcterms:W3CDTF">2023-11-28T05:15:04Z</dcterms:created>
  <dcterms:modified xsi:type="dcterms:W3CDTF">2024-01-13T10:39:21Z</dcterms:modified>
</cp:coreProperties>
</file>