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3" r:id="rId5"/>
    <p:sldId id="258" r:id="rId6"/>
    <p:sldId id="269" r:id="rId7"/>
    <p:sldId id="265" r:id="rId8"/>
    <p:sldId id="266"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250C3-2DB3-EC8F-DDFE-ABD01A7AF3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C9A999-EEC3-73A1-1FA0-86288431FB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C97A6F-27E1-D6BC-0788-57F006F52C1E}"/>
              </a:ext>
            </a:extLst>
          </p:cNvPr>
          <p:cNvSpPr>
            <a:spLocks noGrp="1"/>
          </p:cNvSpPr>
          <p:nvPr>
            <p:ph type="dt" sz="half" idx="10"/>
          </p:nvPr>
        </p:nvSpPr>
        <p:spPr/>
        <p:txBody>
          <a:bodyPr/>
          <a:lstStyle/>
          <a:p>
            <a:fld id="{2DADB389-36A3-4250-8168-C32EE6ADA48A}" type="datetimeFigureOut">
              <a:rPr lang="en-IN" smtClean="0"/>
              <a:t>28-01-2023</a:t>
            </a:fld>
            <a:endParaRPr lang="en-IN"/>
          </a:p>
        </p:txBody>
      </p:sp>
      <p:sp>
        <p:nvSpPr>
          <p:cNvPr id="5" name="Footer Placeholder 4">
            <a:extLst>
              <a:ext uri="{FF2B5EF4-FFF2-40B4-BE49-F238E27FC236}">
                <a16:creationId xmlns:a16="http://schemas.microsoft.com/office/drawing/2014/main" id="{A6EB960E-0897-690C-3E3A-1052C9AE8E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BAC690-2E88-598B-5379-06DF94A9195A}"/>
              </a:ext>
            </a:extLst>
          </p:cNvPr>
          <p:cNvSpPr>
            <a:spLocks noGrp="1"/>
          </p:cNvSpPr>
          <p:nvPr>
            <p:ph type="sldNum" sz="quarter" idx="12"/>
          </p:nvPr>
        </p:nvSpPr>
        <p:spPr/>
        <p:txBody>
          <a:bodyPr/>
          <a:lstStyle/>
          <a:p>
            <a:fld id="{15910175-DB50-4936-95AD-A6E2057389F3}" type="slidenum">
              <a:rPr lang="en-IN" smtClean="0"/>
              <a:t>‹#›</a:t>
            </a:fld>
            <a:endParaRPr lang="en-IN"/>
          </a:p>
        </p:txBody>
      </p:sp>
    </p:spTree>
    <p:extLst>
      <p:ext uri="{BB962C8B-B14F-4D97-AF65-F5344CB8AC3E}">
        <p14:creationId xmlns:p14="http://schemas.microsoft.com/office/powerpoint/2010/main" val="1420589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DC04-4F15-47B6-797C-2904352B74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E7E169-F7FF-9987-2D01-6134600D8A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9ABC39-2062-98FF-6395-F9FDA9B2CD61}"/>
              </a:ext>
            </a:extLst>
          </p:cNvPr>
          <p:cNvSpPr>
            <a:spLocks noGrp="1"/>
          </p:cNvSpPr>
          <p:nvPr>
            <p:ph type="dt" sz="half" idx="10"/>
          </p:nvPr>
        </p:nvSpPr>
        <p:spPr/>
        <p:txBody>
          <a:bodyPr/>
          <a:lstStyle/>
          <a:p>
            <a:fld id="{2DADB389-36A3-4250-8168-C32EE6ADA48A}" type="datetimeFigureOut">
              <a:rPr lang="en-IN" smtClean="0"/>
              <a:t>28-01-2023</a:t>
            </a:fld>
            <a:endParaRPr lang="en-IN"/>
          </a:p>
        </p:txBody>
      </p:sp>
      <p:sp>
        <p:nvSpPr>
          <p:cNvPr id="5" name="Footer Placeholder 4">
            <a:extLst>
              <a:ext uri="{FF2B5EF4-FFF2-40B4-BE49-F238E27FC236}">
                <a16:creationId xmlns:a16="http://schemas.microsoft.com/office/drawing/2014/main" id="{9F1007B6-3182-BADE-7CC4-A7C6F864D8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1CB2F7-D88B-BEC9-AA28-F711385E3BC4}"/>
              </a:ext>
            </a:extLst>
          </p:cNvPr>
          <p:cNvSpPr>
            <a:spLocks noGrp="1"/>
          </p:cNvSpPr>
          <p:nvPr>
            <p:ph type="sldNum" sz="quarter" idx="12"/>
          </p:nvPr>
        </p:nvSpPr>
        <p:spPr/>
        <p:txBody>
          <a:bodyPr/>
          <a:lstStyle/>
          <a:p>
            <a:fld id="{15910175-DB50-4936-95AD-A6E2057389F3}" type="slidenum">
              <a:rPr lang="en-IN" smtClean="0"/>
              <a:t>‹#›</a:t>
            </a:fld>
            <a:endParaRPr lang="en-IN"/>
          </a:p>
        </p:txBody>
      </p:sp>
    </p:spTree>
    <p:extLst>
      <p:ext uri="{BB962C8B-B14F-4D97-AF65-F5344CB8AC3E}">
        <p14:creationId xmlns:p14="http://schemas.microsoft.com/office/powerpoint/2010/main" val="166871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8468B0-B673-9859-2B9D-1339B33F34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59F702-A4FB-F0A5-65E8-DF64679E91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84ACC2-AA0F-E29A-2935-8EF36FED04A5}"/>
              </a:ext>
            </a:extLst>
          </p:cNvPr>
          <p:cNvSpPr>
            <a:spLocks noGrp="1"/>
          </p:cNvSpPr>
          <p:nvPr>
            <p:ph type="dt" sz="half" idx="10"/>
          </p:nvPr>
        </p:nvSpPr>
        <p:spPr/>
        <p:txBody>
          <a:bodyPr/>
          <a:lstStyle/>
          <a:p>
            <a:fld id="{2DADB389-36A3-4250-8168-C32EE6ADA48A}" type="datetimeFigureOut">
              <a:rPr lang="en-IN" smtClean="0"/>
              <a:t>28-01-2023</a:t>
            </a:fld>
            <a:endParaRPr lang="en-IN"/>
          </a:p>
        </p:txBody>
      </p:sp>
      <p:sp>
        <p:nvSpPr>
          <p:cNvPr id="5" name="Footer Placeholder 4">
            <a:extLst>
              <a:ext uri="{FF2B5EF4-FFF2-40B4-BE49-F238E27FC236}">
                <a16:creationId xmlns:a16="http://schemas.microsoft.com/office/drawing/2014/main" id="{FB093D54-587A-D8D3-4E21-33B006A6C3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70B442-A63C-8BBB-9C69-8774BA6BDB22}"/>
              </a:ext>
            </a:extLst>
          </p:cNvPr>
          <p:cNvSpPr>
            <a:spLocks noGrp="1"/>
          </p:cNvSpPr>
          <p:nvPr>
            <p:ph type="sldNum" sz="quarter" idx="12"/>
          </p:nvPr>
        </p:nvSpPr>
        <p:spPr/>
        <p:txBody>
          <a:bodyPr/>
          <a:lstStyle/>
          <a:p>
            <a:fld id="{15910175-DB50-4936-95AD-A6E2057389F3}" type="slidenum">
              <a:rPr lang="en-IN" smtClean="0"/>
              <a:t>‹#›</a:t>
            </a:fld>
            <a:endParaRPr lang="en-IN"/>
          </a:p>
        </p:txBody>
      </p:sp>
    </p:spTree>
    <p:extLst>
      <p:ext uri="{BB962C8B-B14F-4D97-AF65-F5344CB8AC3E}">
        <p14:creationId xmlns:p14="http://schemas.microsoft.com/office/powerpoint/2010/main" val="204675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AAA71-04A1-1FE6-4F16-A855ACE3B9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C054F2-4A7C-CBFA-CD8B-81CB677F1C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B662C3-0FFE-D351-17A7-DAB15441E499}"/>
              </a:ext>
            </a:extLst>
          </p:cNvPr>
          <p:cNvSpPr>
            <a:spLocks noGrp="1"/>
          </p:cNvSpPr>
          <p:nvPr>
            <p:ph type="dt" sz="half" idx="10"/>
          </p:nvPr>
        </p:nvSpPr>
        <p:spPr/>
        <p:txBody>
          <a:bodyPr/>
          <a:lstStyle/>
          <a:p>
            <a:fld id="{2DADB389-36A3-4250-8168-C32EE6ADA48A}" type="datetimeFigureOut">
              <a:rPr lang="en-IN" smtClean="0"/>
              <a:t>28-01-2023</a:t>
            </a:fld>
            <a:endParaRPr lang="en-IN"/>
          </a:p>
        </p:txBody>
      </p:sp>
      <p:sp>
        <p:nvSpPr>
          <p:cNvPr id="5" name="Footer Placeholder 4">
            <a:extLst>
              <a:ext uri="{FF2B5EF4-FFF2-40B4-BE49-F238E27FC236}">
                <a16:creationId xmlns:a16="http://schemas.microsoft.com/office/drawing/2014/main" id="{D575FBA5-6043-B549-CF58-1BA1094949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CCBB84-38D1-971F-28D1-77F15B957495}"/>
              </a:ext>
            </a:extLst>
          </p:cNvPr>
          <p:cNvSpPr>
            <a:spLocks noGrp="1"/>
          </p:cNvSpPr>
          <p:nvPr>
            <p:ph type="sldNum" sz="quarter" idx="12"/>
          </p:nvPr>
        </p:nvSpPr>
        <p:spPr/>
        <p:txBody>
          <a:bodyPr/>
          <a:lstStyle/>
          <a:p>
            <a:fld id="{15910175-DB50-4936-95AD-A6E2057389F3}" type="slidenum">
              <a:rPr lang="en-IN" smtClean="0"/>
              <a:t>‹#›</a:t>
            </a:fld>
            <a:endParaRPr lang="en-IN"/>
          </a:p>
        </p:txBody>
      </p:sp>
    </p:spTree>
    <p:extLst>
      <p:ext uri="{BB962C8B-B14F-4D97-AF65-F5344CB8AC3E}">
        <p14:creationId xmlns:p14="http://schemas.microsoft.com/office/powerpoint/2010/main" val="1243805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2155-0C84-BA20-0F04-FF0A56E607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7E00A-B383-6E09-E2EA-445C98AD81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BD25C5-987D-23E1-3AB2-FA5BB18A5ADE}"/>
              </a:ext>
            </a:extLst>
          </p:cNvPr>
          <p:cNvSpPr>
            <a:spLocks noGrp="1"/>
          </p:cNvSpPr>
          <p:nvPr>
            <p:ph type="dt" sz="half" idx="10"/>
          </p:nvPr>
        </p:nvSpPr>
        <p:spPr/>
        <p:txBody>
          <a:bodyPr/>
          <a:lstStyle/>
          <a:p>
            <a:fld id="{2DADB389-36A3-4250-8168-C32EE6ADA48A}" type="datetimeFigureOut">
              <a:rPr lang="en-IN" smtClean="0"/>
              <a:t>28-01-2023</a:t>
            </a:fld>
            <a:endParaRPr lang="en-IN"/>
          </a:p>
        </p:txBody>
      </p:sp>
      <p:sp>
        <p:nvSpPr>
          <p:cNvPr id="5" name="Footer Placeholder 4">
            <a:extLst>
              <a:ext uri="{FF2B5EF4-FFF2-40B4-BE49-F238E27FC236}">
                <a16:creationId xmlns:a16="http://schemas.microsoft.com/office/drawing/2014/main" id="{1A31134C-50E0-6026-48CC-9946F9C84A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5CB4A3-4E86-B888-3FAF-D68AEA7110DE}"/>
              </a:ext>
            </a:extLst>
          </p:cNvPr>
          <p:cNvSpPr>
            <a:spLocks noGrp="1"/>
          </p:cNvSpPr>
          <p:nvPr>
            <p:ph type="sldNum" sz="quarter" idx="12"/>
          </p:nvPr>
        </p:nvSpPr>
        <p:spPr/>
        <p:txBody>
          <a:bodyPr/>
          <a:lstStyle/>
          <a:p>
            <a:fld id="{15910175-DB50-4936-95AD-A6E2057389F3}" type="slidenum">
              <a:rPr lang="en-IN" smtClean="0"/>
              <a:t>‹#›</a:t>
            </a:fld>
            <a:endParaRPr lang="en-IN"/>
          </a:p>
        </p:txBody>
      </p:sp>
    </p:spTree>
    <p:extLst>
      <p:ext uri="{BB962C8B-B14F-4D97-AF65-F5344CB8AC3E}">
        <p14:creationId xmlns:p14="http://schemas.microsoft.com/office/powerpoint/2010/main" val="122123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28AA-9283-C4DA-80F9-44C50C5E62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E0EF0E-1C51-8E5D-D665-462FF3AA50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786C62-4AE6-B9A3-6B25-9E3C19E7E1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BED735-C23A-1405-024C-C2B750CA6045}"/>
              </a:ext>
            </a:extLst>
          </p:cNvPr>
          <p:cNvSpPr>
            <a:spLocks noGrp="1"/>
          </p:cNvSpPr>
          <p:nvPr>
            <p:ph type="dt" sz="half" idx="10"/>
          </p:nvPr>
        </p:nvSpPr>
        <p:spPr/>
        <p:txBody>
          <a:bodyPr/>
          <a:lstStyle/>
          <a:p>
            <a:fld id="{2DADB389-36A3-4250-8168-C32EE6ADA48A}" type="datetimeFigureOut">
              <a:rPr lang="en-IN" smtClean="0"/>
              <a:t>28-01-2023</a:t>
            </a:fld>
            <a:endParaRPr lang="en-IN"/>
          </a:p>
        </p:txBody>
      </p:sp>
      <p:sp>
        <p:nvSpPr>
          <p:cNvPr id="6" name="Footer Placeholder 5">
            <a:extLst>
              <a:ext uri="{FF2B5EF4-FFF2-40B4-BE49-F238E27FC236}">
                <a16:creationId xmlns:a16="http://schemas.microsoft.com/office/drawing/2014/main" id="{D9A3BEB1-343C-799B-DF87-ABF10295D3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35759F-7915-2EA9-9A4B-18464448C497}"/>
              </a:ext>
            </a:extLst>
          </p:cNvPr>
          <p:cNvSpPr>
            <a:spLocks noGrp="1"/>
          </p:cNvSpPr>
          <p:nvPr>
            <p:ph type="sldNum" sz="quarter" idx="12"/>
          </p:nvPr>
        </p:nvSpPr>
        <p:spPr/>
        <p:txBody>
          <a:bodyPr/>
          <a:lstStyle/>
          <a:p>
            <a:fld id="{15910175-DB50-4936-95AD-A6E2057389F3}" type="slidenum">
              <a:rPr lang="en-IN" smtClean="0"/>
              <a:t>‹#›</a:t>
            </a:fld>
            <a:endParaRPr lang="en-IN"/>
          </a:p>
        </p:txBody>
      </p:sp>
    </p:spTree>
    <p:extLst>
      <p:ext uri="{BB962C8B-B14F-4D97-AF65-F5344CB8AC3E}">
        <p14:creationId xmlns:p14="http://schemas.microsoft.com/office/powerpoint/2010/main" val="111763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98C2-90CF-8773-7AF3-06CF9694BD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891E8F-021B-C1FB-D2A4-14B498DAB1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D94E3C-C0C4-BAA9-C840-3C6D61C0FD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B7BF95-9020-C2E5-8868-5D04883840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3ADDC5-DECA-EF0F-8E7C-DFCE8704EA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504958-14BD-8957-062B-1472FFAEF06E}"/>
              </a:ext>
            </a:extLst>
          </p:cNvPr>
          <p:cNvSpPr>
            <a:spLocks noGrp="1"/>
          </p:cNvSpPr>
          <p:nvPr>
            <p:ph type="dt" sz="half" idx="10"/>
          </p:nvPr>
        </p:nvSpPr>
        <p:spPr/>
        <p:txBody>
          <a:bodyPr/>
          <a:lstStyle/>
          <a:p>
            <a:fld id="{2DADB389-36A3-4250-8168-C32EE6ADA48A}" type="datetimeFigureOut">
              <a:rPr lang="en-IN" smtClean="0"/>
              <a:t>28-01-2023</a:t>
            </a:fld>
            <a:endParaRPr lang="en-IN"/>
          </a:p>
        </p:txBody>
      </p:sp>
      <p:sp>
        <p:nvSpPr>
          <p:cNvPr id="8" name="Footer Placeholder 7">
            <a:extLst>
              <a:ext uri="{FF2B5EF4-FFF2-40B4-BE49-F238E27FC236}">
                <a16:creationId xmlns:a16="http://schemas.microsoft.com/office/drawing/2014/main" id="{611C97D6-9E7F-71FB-095B-47396EB755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1C47C9-410C-B905-CE44-09A4B191A4CC}"/>
              </a:ext>
            </a:extLst>
          </p:cNvPr>
          <p:cNvSpPr>
            <a:spLocks noGrp="1"/>
          </p:cNvSpPr>
          <p:nvPr>
            <p:ph type="sldNum" sz="quarter" idx="12"/>
          </p:nvPr>
        </p:nvSpPr>
        <p:spPr/>
        <p:txBody>
          <a:bodyPr/>
          <a:lstStyle/>
          <a:p>
            <a:fld id="{15910175-DB50-4936-95AD-A6E2057389F3}" type="slidenum">
              <a:rPr lang="en-IN" smtClean="0"/>
              <a:t>‹#›</a:t>
            </a:fld>
            <a:endParaRPr lang="en-IN"/>
          </a:p>
        </p:txBody>
      </p:sp>
    </p:spTree>
    <p:extLst>
      <p:ext uri="{BB962C8B-B14F-4D97-AF65-F5344CB8AC3E}">
        <p14:creationId xmlns:p14="http://schemas.microsoft.com/office/powerpoint/2010/main" val="104150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BCF47-1125-F750-ABA3-4A94F4DDA7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2AE078-4C76-0E0D-AD60-530D1F07BAC7}"/>
              </a:ext>
            </a:extLst>
          </p:cNvPr>
          <p:cNvSpPr>
            <a:spLocks noGrp="1"/>
          </p:cNvSpPr>
          <p:nvPr>
            <p:ph type="dt" sz="half" idx="10"/>
          </p:nvPr>
        </p:nvSpPr>
        <p:spPr/>
        <p:txBody>
          <a:bodyPr/>
          <a:lstStyle/>
          <a:p>
            <a:fld id="{2DADB389-36A3-4250-8168-C32EE6ADA48A}" type="datetimeFigureOut">
              <a:rPr lang="en-IN" smtClean="0"/>
              <a:t>28-01-2023</a:t>
            </a:fld>
            <a:endParaRPr lang="en-IN"/>
          </a:p>
        </p:txBody>
      </p:sp>
      <p:sp>
        <p:nvSpPr>
          <p:cNvPr id="4" name="Footer Placeholder 3">
            <a:extLst>
              <a:ext uri="{FF2B5EF4-FFF2-40B4-BE49-F238E27FC236}">
                <a16:creationId xmlns:a16="http://schemas.microsoft.com/office/drawing/2014/main" id="{18E914FB-F454-DBBE-296F-4411782960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CECD2E-2AA5-FA96-55E1-D4C0C800F343}"/>
              </a:ext>
            </a:extLst>
          </p:cNvPr>
          <p:cNvSpPr>
            <a:spLocks noGrp="1"/>
          </p:cNvSpPr>
          <p:nvPr>
            <p:ph type="sldNum" sz="quarter" idx="12"/>
          </p:nvPr>
        </p:nvSpPr>
        <p:spPr/>
        <p:txBody>
          <a:bodyPr/>
          <a:lstStyle/>
          <a:p>
            <a:fld id="{15910175-DB50-4936-95AD-A6E2057389F3}" type="slidenum">
              <a:rPr lang="en-IN" smtClean="0"/>
              <a:t>‹#›</a:t>
            </a:fld>
            <a:endParaRPr lang="en-IN"/>
          </a:p>
        </p:txBody>
      </p:sp>
    </p:spTree>
    <p:extLst>
      <p:ext uri="{BB962C8B-B14F-4D97-AF65-F5344CB8AC3E}">
        <p14:creationId xmlns:p14="http://schemas.microsoft.com/office/powerpoint/2010/main" val="3902144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773650-743A-899B-21FC-6DCB7888F648}"/>
              </a:ext>
            </a:extLst>
          </p:cNvPr>
          <p:cNvSpPr>
            <a:spLocks noGrp="1"/>
          </p:cNvSpPr>
          <p:nvPr>
            <p:ph type="dt" sz="half" idx="10"/>
          </p:nvPr>
        </p:nvSpPr>
        <p:spPr/>
        <p:txBody>
          <a:bodyPr/>
          <a:lstStyle/>
          <a:p>
            <a:fld id="{2DADB389-36A3-4250-8168-C32EE6ADA48A}" type="datetimeFigureOut">
              <a:rPr lang="en-IN" smtClean="0"/>
              <a:t>28-01-2023</a:t>
            </a:fld>
            <a:endParaRPr lang="en-IN"/>
          </a:p>
        </p:txBody>
      </p:sp>
      <p:sp>
        <p:nvSpPr>
          <p:cNvPr id="3" name="Footer Placeholder 2">
            <a:extLst>
              <a:ext uri="{FF2B5EF4-FFF2-40B4-BE49-F238E27FC236}">
                <a16:creationId xmlns:a16="http://schemas.microsoft.com/office/drawing/2014/main" id="{A0AE3F77-6849-7186-0BE5-A633B9625D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BEF039-BB74-3CA6-8856-75AE9184711C}"/>
              </a:ext>
            </a:extLst>
          </p:cNvPr>
          <p:cNvSpPr>
            <a:spLocks noGrp="1"/>
          </p:cNvSpPr>
          <p:nvPr>
            <p:ph type="sldNum" sz="quarter" idx="12"/>
          </p:nvPr>
        </p:nvSpPr>
        <p:spPr/>
        <p:txBody>
          <a:bodyPr/>
          <a:lstStyle/>
          <a:p>
            <a:fld id="{15910175-DB50-4936-95AD-A6E2057389F3}" type="slidenum">
              <a:rPr lang="en-IN" smtClean="0"/>
              <a:t>‹#›</a:t>
            </a:fld>
            <a:endParaRPr lang="en-IN"/>
          </a:p>
        </p:txBody>
      </p:sp>
    </p:spTree>
    <p:extLst>
      <p:ext uri="{BB962C8B-B14F-4D97-AF65-F5344CB8AC3E}">
        <p14:creationId xmlns:p14="http://schemas.microsoft.com/office/powerpoint/2010/main" val="372113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38A3-DBD9-0F2E-8759-0839399D22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C28420-E489-9FBE-FD31-3E86EDE5A8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09F9B7-2F15-FD1D-D117-EBAA7D1F5F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96C7D1-6D90-A0A2-AD8B-65C9E22151EA}"/>
              </a:ext>
            </a:extLst>
          </p:cNvPr>
          <p:cNvSpPr>
            <a:spLocks noGrp="1"/>
          </p:cNvSpPr>
          <p:nvPr>
            <p:ph type="dt" sz="half" idx="10"/>
          </p:nvPr>
        </p:nvSpPr>
        <p:spPr/>
        <p:txBody>
          <a:bodyPr/>
          <a:lstStyle/>
          <a:p>
            <a:fld id="{2DADB389-36A3-4250-8168-C32EE6ADA48A}" type="datetimeFigureOut">
              <a:rPr lang="en-IN" smtClean="0"/>
              <a:t>28-01-2023</a:t>
            </a:fld>
            <a:endParaRPr lang="en-IN"/>
          </a:p>
        </p:txBody>
      </p:sp>
      <p:sp>
        <p:nvSpPr>
          <p:cNvPr id="6" name="Footer Placeholder 5">
            <a:extLst>
              <a:ext uri="{FF2B5EF4-FFF2-40B4-BE49-F238E27FC236}">
                <a16:creationId xmlns:a16="http://schemas.microsoft.com/office/drawing/2014/main" id="{22807926-B33F-D667-52A3-0A9FEFA489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A4DE24-7715-8BE4-1D94-BB48C4AD76CB}"/>
              </a:ext>
            </a:extLst>
          </p:cNvPr>
          <p:cNvSpPr>
            <a:spLocks noGrp="1"/>
          </p:cNvSpPr>
          <p:nvPr>
            <p:ph type="sldNum" sz="quarter" idx="12"/>
          </p:nvPr>
        </p:nvSpPr>
        <p:spPr/>
        <p:txBody>
          <a:bodyPr/>
          <a:lstStyle/>
          <a:p>
            <a:fld id="{15910175-DB50-4936-95AD-A6E2057389F3}" type="slidenum">
              <a:rPr lang="en-IN" smtClean="0"/>
              <a:t>‹#›</a:t>
            </a:fld>
            <a:endParaRPr lang="en-IN"/>
          </a:p>
        </p:txBody>
      </p:sp>
    </p:spTree>
    <p:extLst>
      <p:ext uri="{BB962C8B-B14F-4D97-AF65-F5344CB8AC3E}">
        <p14:creationId xmlns:p14="http://schemas.microsoft.com/office/powerpoint/2010/main" val="311876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1F0B-EE18-C7A3-5092-D9D711D294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1EF950-90DD-2015-029F-F74A3CCF23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7E4168-CBE5-4FFD-47E1-348BE44C2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3CAA3B-D41C-8956-B3A9-44CDA7FEFFA7}"/>
              </a:ext>
            </a:extLst>
          </p:cNvPr>
          <p:cNvSpPr>
            <a:spLocks noGrp="1"/>
          </p:cNvSpPr>
          <p:nvPr>
            <p:ph type="dt" sz="half" idx="10"/>
          </p:nvPr>
        </p:nvSpPr>
        <p:spPr/>
        <p:txBody>
          <a:bodyPr/>
          <a:lstStyle/>
          <a:p>
            <a:fld id="{2DADB389-36A3-4250-8168-C32EE6ADA48A}" type="datetimeFigureOut">
              <a:rPr lang="en-IN" smtClean="0"/>
              <a:t>28-01-2023</a:t>
            </a:fld>
            <a:endParaRPr lang="en-IN"/>
          </a:p>
        </p:txBody>
      </p:sp>
      <p:sp>
        <p:nvSpPr>
          <p:cNvPr id="6" name="Footer Placeholder 5">
            <a:extLst>
              <a:ext uri="{FF2B5EF4-FFF2-40B4-BE49-F238E27FC236}">
                <a16:creationId xmlns:a16="http://schemas.microsoft.com/office/drawing/2014/main" id="{84FB8B7F-44A1-2B50-C370-F24CCFBE3C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D8F3EE-B8B2-A7BB-5975-C3C0BE30BB4E}"/>
              </a:ext>
            </a:extLst>
          </p:cNvPr>
          <p:cNvSpPr>
            <a:spLocks noGrp="1"/>
          </p:cNvSpPr>
          <p:nvPr>
            <p:ph type="sldNum" sz="quarter" idx="12"/>
          </p:nvPr>
        </p:nvSpPr>
        <p:spPr/>
        <p:txBody>
          <a:bodyPr/>
          <a:lstStyle/>
          <a:p>
            <a:fld id="{15910175-DB50-4936-95AD-A6E2057389F3}" type="slidenum">
              <a:rPr lang="en-IN" smtClean="0"/>
              <a:t>‹#›</a:t>
            </a:fld>
            <a:endParaRPr lang="en-IN"/>
          </a:p>
        </p:txBody>
      </p:sp>
    </p:spTree>
    <p:extLst>
      <p:ext uri="{BB962C8B-B14F-4D97-AF65-F5344CB8AC3E}">
        <p14:creationId xmlns:p14="http://schemas.microsoft.com/office/powerpoint/2010/main" val="1224932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4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4141E8-87E9-E3C1-EF34-89A64735B5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31078B-3933-C732-F302-F0F3E96BB4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DEE610-E770-4FC4-FBFC-8388DE66DC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DB389-36A3-4250-8168-C32EE6ADA48A}" type="datetimeFigureOut">
              <a:rPr lang="en-IN" smtClean="0"/>
              <a:t>28-01-2023</a:t>
            </a:fld>
            <a:endParaRPr lang="en-IN"/>
          </a:p>
        </p:txBody>
      </p:sp>
      <p:sp>
        <p:nvSpPr>
          <p:cNvPr id="5" name="Footer Placeholder 4">
            <a:extLst>
              <a:ext uri="{FF2B5EF4-FFF2-40B4-BE49-F238E27FC236}">
                <a16:creationId xmlns:a16="http://schemas.microsoft.com/office/drawing/2014/main" id="{D5A1B353-0BC3-6636-1241-99DEA1C927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28443C-53DE-BA58-A195-D1B2A0D4D2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10175-DB50-4936-95AD-A6E2057389F3}" type="slidenum">
              <a:rPr lang="en-IN" smtClean="0"/>
              <a:t>‹#›</a:t>
            </a:fld>
            <a:endParaRPr lang="en-IN"/>
          </a:p>
        </p:txBody>
      </p:sp>
    </p:spTree>
    <p:extLst>
      <p:ext uri="{BB962C8B-B14F-4D97-AF65-F5344CB8AC3E}">
        <p14:creationId xmlns:p14="http://schemas.microsoft.com/office/powerpoint/2010/main" val="3456585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A74145-B627-4F78-D96C-074049EFCB3D}"/>
              </a:ext>
            </a:extLst>
          </p:cNvPr>
          <p:cNvSpPr>
            <a:spLocks noGrp="1"/>
          </p:cNvSpPr>
          <p:nvPr>
            <p:ph type="title"/>
          </p:nvPr>
        </p:nvSpPr>
        <p:spPr/>
        <p:txBody>
          <a:bodyPr>
            <a:normAutofit/>
          </a:bodyPr>
          <a:lstStyle/>
          <a:p>
            <a:pPr algn="ctr"/>
            <a:r>
              <a:rPr lang="en-IN" sz="6600" dirty="0"/>
              <a:t>HATE SPEECH DETECTION</a:t>
            </a:r>
          </a:p>
        </p:txBody>
      </p:sp>
      <p:sp>
        <p:nvSpPr>
          <p:cNvPr id="5" name="Content Placeholder 4">
            <a:extLst>
              <a:ext uri="{FF2B5EF4-FFF2-40B4-BE49-F238E27FC236}">
                <a16:creationId xmlns:a16="http://schemas.microsoft.com/office/drawing/2014/main" id="{D0ADCC49-5923-2E5A-B9AD-250B8FC52765}"/>
              </a:ext>
            </a:extLst>
          </p:cNvPr>
          <p:cNvSpPr>
            <a:spLocks noGrp="1"/>
          </p:cNvSpPr>
          <p:nvPr>
            <p:ph sz="half" idx="1"/>
          </p:nvPr>
        </p:nvSpPr>
        <p:spPr/>
        <p:txBody>
          <a:bodyPr>
            <a:normAutofit fontScale="85000" lnSpcReduction="20000"/>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STUDENT DETAILS:		</a:t>
            </a:r>
          </a:p>
          <a:p>
            <a:pPr marL="0" indent="0">
              <a:buNone/>
            </a:pPr>
            <a:r>
              <a:rPr lang="en-IN" dirty="0"/>
              <a:t>   NAME: Gauri Gupta</a:t>
            </a:r>
          </a:p>
          <a:p>
            <a:pPr marL="0" indent="0">
              <a:buNone/>
            </a:pPr>
            <a:r>
              <a:rPr lang="en-IN" dirty="0"/>
              <a:t>   UNIV. ROLL NO.:2018809</a:t>
            </a:r>
          </a:p>
          <a:p>
            <a:pPr marL="0" indent="0">
              <a:buNone/>
            </a:pPr>
            <a:endParaRPr lang="en-IN" dirty="0"/>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6" name="Content Placeholder 5">
            <a:extLst>
              <a:ext uri="{FF2B5EF4-FFF2-40B4-BE49-F238E27FC236}">
                <a16:creationId xmlns:a16="http://schemas.microsoft.com/office/drawing/2014/main" id="{25719481-C683-1260-0E65-F742BA34D8CE}"/>
              </a:ext>
            </a:extLst>
          </p:cNvPr>
          <p:cNvSpPr>
            <a:spLocks noGrp="1"/>
          </p:cNvSpPr>
          <p:nvPr>
            <p:ph sz="half" idx="2"/>
          </p:nvPr>
        </p:nvSpPr>
        <p:spPr/>
        <p:txBody>
          <a:bodyPr>
            <a:normAutofit fontScale="85000" lnSpcReduction="20000"/>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lgn="r">
              <a:buNone/>
            </a:pPr>
            <a:endParaRPr lang="en-IN" dirty="0"/>
          </a:p>
          <a:p>
            <a:pPr marL="0" indent="0" algn="ctr">
              <a:buNone/>
            </a:pPr>
            <a:r>
              <a:rPr lang="en-IN" dirty="0"/>
              <a:t>                     MENTOR NAME:</a:t>
            </a:r>
          </a:p>
          <a:p>
            <a:pPr marL="0" indent="0" algn="r">
              <a:buNone/>
            </a:pPr>
            <a:r>
              <a:rPr lang="en-IN" dirty="0"/>
              <a:t>     Mrs. Garima Sharma</a:t>
            </a:r>
          </a:p>
          <a:p>
            <a:pPr marL="0" indent="0">
              <a:buNone/>
            </a:pPr>
            <a:endParaRPr lang="en-IN" dirty="0"/>
          </a:p>
        </p:txBody>
      </p:sp>
    </p:spTree>
    <p:extLst>
      <p:ext uri="{BB962C8B-B14F-4D97-AF65-F5344CB8AC3E}">
        <p14:creationId xmlns:p14="http://schemas.microsoft.com/office/powerpoint/2010/main" val="1994033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8">
            <a:extLst>
              <a:ext uri="{FF2B5EF4-FFF2-40B4-BE49-F238E27FC236}">
                <a16:creationId xmlns:a16="http://schemas.microsoft.com/office/drawing/2014/main" id="{0BDBF451-0B34-EA46-73FA-2B108BA9F48A}"/>
              </a:ext>
            </a:extLst>
          </p:cNvPr>
          <p:cNvSpPr/>
          <p:nvPr/>
        </p:nvSpPr>
        <p:spPr>
          <a:xfrm flipH="1">
            <a:off x="4532184" y="2807351"/>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 name="Group 2">
            <a:extLst>
              <a:ext uri="{FF2B5EF4-FFF2-40B4-BE49-F238E27FC236}">
                <a16:creationId xmlns:a16="http://schemas.microsoft.com/office/drawing/2014/main" id="{4E39EFE7-8E52-2755-836B-699D3414DD80}"/>
              </a:ext>
            </a:extLst>
          </p:cNvPr>
          <p:cNvGrpSpPr/>
          <p:nvPr/>
        </p:nvGrpSpPr>
        <p:grpSpPr>
          <a:xfrm>
            <a:off x="5520696" y="1215245"/>
            <a:ext cx="1544990" cy="1575885"/>
            <a:chOff x="7043050" y="1673523"/>
            <a:chExt cx="1090992" cy="1112808"/>
          </a:xfrm>
        </p:grpSpPr>
        <p:sp>
          <p:nvSpPr>
            <p:cNvPr id="4" name="Diamond 3">
              <a:extLst>
                <a:ext uri="{FF2B5EF4-FFF2-40B4-BE49-F238E27FC236}">
                  <a16:creationId xmlns:a16="http://schemas.microsoft.com/office/drawing/2014/main" id="{5D579E2B-26B8-6569-14CE-C8E0993D96C3}"/>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Parallelogram 4">
              <a:extLst>
                <a:ext uri="{FF2B5EF4-FFF2-40B4-BE49-F238E27FC236}">
                  <a16:creationId xmlns:a16="http://schemas.microsoft.com/office/drawing/2014/main" id="{2D0B3CF0-9F5F-58D1-6E82-7B8059127C85}"/>
                </a:ext>
              </a:extLst>
            </p:cNvPr>
            <p:cNvSpPr/>
            <p:nvPr/>
          </p:nvSpPr>
          <p:spPr>
            <a:xfrm>
              <a:off x="7043050" y="1673524"/>
              <a:ext cx="715743" cy="556403"/>
            </a:xfrm>
            <a:prstGeom prst="parallelogram">
              <a:avLst>
                <a:gd name="adj" fmla="val 66187"/>
              </a:avLst>
            </a:prstGeom>
            <a:solidFill>
              <a:srgbClr val="7DB7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Diamond 5">
              <a:extLst>
                <a:ext uri="{FF2B5EF4-FFF2-40B4-BE49-F238E27FC236}">
                  <a16:creationId xmlns:a16="http://schemas.microsoft.com/office/drawing/2014/main" id="{4BE31571-2226-863E-F516-E76FCE304E55}"/>
                </a:ext>
              </a:extLst>
            </p:cNvPr>
            <p:cNvSpPr/>
            <p:nvPr/>
          </p:nvSpPr>
          <p:spPr>
            <a:xfrm>
              <a:off x="7383544" y="1673523"/>
              <a:ext cx="750498" cy="1112807"/>
            </a:xfrm>
            <a:prstGeom prst="diamond">
              <a:avLst/>
            </a:prstGeom>
            <a:solidFill>
              <a:srgbClr val="78AF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Parallelogram 6">
              <a:extLst>
                <a:ext uri="{FF2B5EF4-FFF2-40B4-BE49-F238E27FC236}">
                  <a16:creationId xmlns:a16="http://schemas.microsoft.com/office/drawing/2014/main" id="{1962E3E0-059E-62FB-5D83-01508AF6374C}"/>
                </a:ext>
              </a:extLst>
            </p:cNvPr>
            <p:cNvSpPr/>
            <p:nvPr/>
          </p:nvSpPr>
          <p:spPr>
            <a:xfrm flipV="1">
              <a:off x="7043050" y="2229927"/>
              <a:ext cx="715743" cy="556403"/>
            </a:xfrm>
            <a:prstGeom prst="parallelogram">
              <a:avLst>
                <a:gd name="adj" fmla="val 66187"/>
              </a:avLst>
            </a:prstGeom>
            <a:solidFill>
              <a:srgbClr val="5B95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Diamond 7">
              <a:extLst>
                <a:ext uri="{FF2B5EF4-FFF2-40B4-BE49-F238E27FC236}">
                  <a16:creationId xmlns:a16="http://schemas.microsoft.com/office/drawing/2014/main" id="{878B794C-4DBA-B2EA-0DC2-A54125A4F7A9}"/>
                </a:ext>
              </a:extLst>
            </p:cNvPr>
            <p:cNvSpPr/>
            <p:nvPr/>
          </p:nvSpPr>
          <p:spPr>
            <a:xfrm>
              <a:off x="7453805" y="1777702"/>
              <a:ext cx="609976" cy="904447"/>
            </a:xfrm>
            <a:prstGeom prst="diamond">
              <a:avLst/>
            </a:prstGeom>
            <a:solidFill>
              <a:srgbClr val="3D6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 name="Group 8">
            <a:extLst>
              <a:ext uri="{FF2B5EF4-FFF2-40B4-BE49-F238E27FC236}">
                <a16:creationId xmlns:a16="http://schemas.microsoft.com/office/drawing/2014/main" id="{6215113E-C24F-F816-3ACA-C6724993BE64}"/>
              </a:ext>
            </a:extLst>
          </p:cNvPr>
          <p:cNvGrpSpPr/>
          <p:nvPr/>
        </p:nvGrpSpPr>
        <p:grpSpPr>
          <a:xfrm>
            <a:off x="5529688" y="2752954"/>
            <a:ext cx="1544990" cy="1575885"/>
            <a:chOff x="7043050" y="1673523"/>
            <a:chExt cx="1090992" cy="1112808"/>
          </a:xfrm>
        </p:grpSpPr>
        <p:sp>
          <p:nvSpPr>
            <p:cNvPr id="10" name="Diamond 9">
              <a:extLst>
                <a:ext uri="{FF2B5EF4-FFF2-40B4-BE49-F238E27FC236}">
                  <a16:creationId xmlns:a16="http://schemas.microsoft.com/office/drawing/2014/main" id="{AFB4CDB3-424E-C073-7340-C54F4686E8CC}"/>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Parallelogram 10">
              <a:extLst>
                <a:ext uri="{FF2B5EF4-FFF2-40B4-BE49-F238E27FC236}">
                  <a16:creationId xmlns:a16="http://schemas.microsoft.com/office/drawing/2014/main" id="{2336EFF1-6A5A-4963-94D2-8D6A53AD733D}"/>
                </a:ext>
              </a:extLst>
            </p:cNvPr>
            <p:cNvSpPr/>
            <p:nvPr/>
          </p:nvSpPr>
          <p:spPr>
            <a:xfrm>
              <a:off x="7043050" y="1673524"/>
              <a:ext cx="715743" cy="556403"/>
            </a:xfrm>
            <a:prstGeom prst="parallelogram">
              <a:avLst>
                <a:gd name="adj" fmla="val 66187"/>
              </a:avLst>
            </a:prstGeom>
            <a:solidFill>
              <a:srgbClr val="E4C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Diamond 11">
              <a:extLst>
                <a:ext uri="{FF2B5EF4-FFF2-40B4-BE49-F238E27FC236}">
                  <a16:creationId xmlns:a16="http://schemas.microsoft.com/office/drawing/2014/main" id="{8F0979D4-756A-4EB5-399F-AF291D0B30B8}"/>
                </a:ext>
              </a:extLst>
            </p:cNvPr>
            <p:cNvSpPr/>
            <p:nvPr/>
          </p:nvSpPr>
          <p:spPr>
            <a:xfrm>
              <a:off x="7383544" y="1673523"/>
              <a:ext cx="750498" cy="1112807"/>
            </a:xfrm>
            <a:prstGeom prst="diamond">
              <a:avLst/>
            </a:prstGeom>
            <a:solidFill>
              <a:srgbClr val="E7C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Parallelogram 12">
              <a:extLst>
                <a:ext uri="{FF2B5EF4-FFF2-40B4-BE49-F238E27FC236}">
                  <a16:creationId xmlns:a16="http://schemas.microsoft.com/office/drawing/2014/main" id="{DCED8EFB-7EC1-08CA-D46F-622E2BB19621}"/>
                </a:ext>
              </a:extLst>
            </p:cNvPr>
            <p:cNvSpPr/>
            <p:nvPr/>
          </p:nvSpPr>
          <p:spPr>
            <a:xfrm flipV="1">
              <a:off x="7043050" y="2229927"/>
              <a:ext cx="715743" cy="556403"/>
            </a:xfrm>
            <a:prstGeom prst="parallelogram">
              <a:avLst>
                <a:gd name="adj" fmla="val 66187"/>
              </a:avLst>
            </a:prstGeom>
            <a:solidFill>
              <a:srgbClr val="C49D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Diamond 13">
              <a:extLst>
                <a:ext uri="{FF2B5EF4-FFF2-40B4-BE49-F238E27FC236}">
                  <a16:creationId xmlns:a16="http://schemas.microsoft.com/office/drawing/2014/main" id="{3AA9B7EB-6102-2C88-C055-7DDC483021CB}"/>
                </a:ext>
              </a:extLst>
            </p:cNvPr>
            <p:cNvSpPr/>
            <p:nvPr/>
          </p:nvSpPr>
          <p:spPr>
            <a:xfrm>
              <a:off x="7453805" y="1777702"/>
              <a:ext cx="609976" cy="904447"/>
            </a:xfrm>
            <a:prstGeom prst="diamond">
              <a:avLst/>
            </a:prstGeom>
            <a:solidFill>
              <a:srgbClr val="A388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1" name="Group 20">
            <a:extLst>
              <a:ext uri="{FF2B5EF4-FFF2-40B4-BE49-F238E27FC236}">
                <a16:creationId xmlns:a16="http://schemas.microsoft.com/office/drawing/2014/main" id="{03CB836B-5DD0-0CD2-478B-0B545E26A4B4}"/>
              </a:ext>
            </a:extLst>
          </p:cNvPr>
          <p:cNvGrpSpPr/>
          <p:nvPr/>
        </p:nvGrpSpPr>
        <p:grpSpPr>
          <a:xfrm flipH="1">
            <a:off x="4504478" y="1984264"/>
            <a:ext cx="1535465" cy="1575885"/>
            <a:chOff x="7043050" y="1673523"/>
            <a:chExt cx="1084266" cy="1112808"/>
          </a:xfrm>
        </p:grpSpPr>
        <p:sp>
          <p:nvSpPr>
            <p:cNvPr id="22" name="Diamond 21">
              <a:extLst>
                <a:ext uri="{FF2B5EF4-FFF2-40B4-BE49-F238E27FC236}">
                  <a16:creationId xmlns:a16="http://schemas.microsoft.com/office/drawing/2014/main" id="{932B4D21-2C93-5AEA-58CF-6A154CBC40DD}"/>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Parallelogram 22">
              <a:extLst>
                <a:ext uri="{FF2B5EF4-FFF2-40B4-BE49-F238E27FC236}">
                  <a16:creationId xmlns:a16="http://schemas.microsoft.com/office/drawing/2014/main" id="{74A96B3B-FF35-A98E-52D2-4FF1BDD49854}"/>
                </a:ext>
              </a:extLst>
            </p:cNvPr>
            <p:cNvSpPr/>
            <p:nvPr/>
          </p:nvSpPr>
          <p:spPr>
            <a:xfrm>
              <a:off x="7043050" y="1673524"/>
              <a:ext cx="715743" cy="556403"/>
            </a:xfrm>
            <a:prstGeom prst="parallelogram">
              <a:avLst>
                <a:gd name="adj" fmla="val 66187"/>
              </a:avLst>
            </a:prstGeom>
            <a:solidFill>
              <a:srgbClr val="E66B6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Diamond 23">
              <a:extLst>
                <a:ext uri="{FF2B5EF4-FFF2-40B4-BE49-F238E27FC236}">
                  <a16:creationId xmlns:a16="http://schemas.microsoft.com/office/drawing/2014/main" id="{BF144F54-BA13-4D20-06B7-A70DAE1EE849}"/>
                </a:ext>
              </a:extLst>
            </p:cNvPr>
            <p:cNvSpPr/>
            <p:nvPr/>
          </p:nvSpPr>
          <p:spPr>
            <a:xfrm>
              <a:off x="7376818" y="1673523"/>
              <a:ext cx="750498" cy="1112807"/>
            </a:xfrm>
            <a:prstGeom prst="diamond">
              <a:avLst/>
            </a:prstGeom>
            <a:solidFill>
              <a:srgbClr val="E3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Parallelogram 24">
              <a:extLst>
                <a:ext uri="{FF2B5EF4-FFF2-40B4-BE49-F238E27FC236}">
                  <a16:creationId xmlns:a16="http://schemas.microsoft.com/office/drawing/2014/main" id="{2BD04543-B765-4785-A257-8B0D49100AA6}"/>
                </a:ext>
              </a:extLst>
            </p:cNvPr>
            <p:cNvSpPr/>
            <p:nvPr/>
          </p:nvSpPr>
          <p:spPr>
            <a:xfrm flipV="1">
              <a:off x="7043050" y="2229927"/>
              <a:ext cx="715743" cy="556403"/>
            </a:xfrm>
            <a:prstGeom prst="parallelogram">
              <a:avLst>
                <a:gd name="adj" fmla="val 66187"/>
              </a:avLst>
            </a:prstGeom>
            <a:solidFill>
              <a:srgbClr val="B4434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Diamond 25">
              <a:extLst>
                <a:ext uri="{FF2B5EF4-FFF2-40B4-BE49-F238E27FC236}">
                  <a16:creationId xmlns:a16="http://schemas.microsoft.com/office/drawing/2014/main" id="{8D5DE1C4-FC9C-EC02-98B7-821B212CFDF9}"/>
                </a:ext>
              </a:extLst>
            </p:cNvPr>
            <p:cNvSpPr/>
            <p:nvPr/>
          </p:nvSpPr>
          <p:spPr>
            <a:xfrm>
              <a:off x="7453805" y="1777702"/>
              <a:ext cx="609976" cy="904447"/>
            </a:xfrm>
            <a:prstGeom prst="diamond">
              <a:avLst/>
            </a:prstGeom>
            <a:solidFill>
              <a:srgbClr val="A33E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7" name="Group 26">
            <a:extLst>
              <a:ext uri="{FF2B5EF4-FFF2-40B4-BE49-F238E27FC236}">
                <a16:creationId xmlns:a16="http://schemas.microsoft.com/office/drawing/2014/main" id="{8F5F9C8C-BD64-B10E-DAB0-ECDF8F28F84A}"/>
              </a:ext>
            </a:extLst>
          </p:cNvPr>
          <p:cNvGrpSpPr/>
          <p:nvPr/>
        </p:nvGrpSpPr>
        <p:grpSpPr>
          <a:xfrm flipH="1">
            <a:off x="4513930" y="3529698"/>
            <a:ext cx="1535465" cy="1575885"/>
            <a:chOff x="7043050" y="1673523"/>
            <a:chExt cx="1084266" cy="1112808"/>
          </a:xfrm>
        </p:grpSpPr>
        <p:sp>
          <p:nvSpPr>
            <p:cNvPr id="28" name="Diamond 27">
              <a:extLst>
                <a:ext uri="{FF2B5EF4-FFF2-40B4-BE49-F238E27FC236}">
                  <a16:creationId xmlns:a16="http://schemas.microsoft.com/office/drawing/2014/main" id="{63C4454E-9969-BFB3-3798-AD6078E19D96}"/>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Parallelogram 28">
              <a:extLst>
                <a:ext uri="{FF2B5EF4-FFF2-40B4-BE49-F238E27FC236}">
                  <a16:creationId xmlns:a16="http://schemas.microsoft.com/office/drawing/2014/main" id="{4DDD62D5-9DF2-13C5-12FC-BAF94EF229B6}"/>
                </a:ext>
              </a:extLst>
            </p:cNvPr>
            <p:cNvSpPr/>
            <p:nvPr/>
          </p:nvSpPr>
          <p:spPr>
            <a:xfrm>
              <a:off x="7043050" y="1673524"/>
              <a:ext cx="715743" cy="556403"/>
            </a:xfrm>
            <a:prstGeom prst="parallelogram">
              <a:avLst>
                <a:gd name="adj" fmla="val 66187"/>
              </a:avLst>
            </a:prstGeom>
            <a:solidFill>
              <a:srgbClr val="9969A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0" name="Diamond 29">
              <a:extLst>
                <a:ext uri="{FF2B5EF4-FFF2-40B4-BE49-F238E27FC236}">
                  <a16:creationId xmlns:a16="http://schemas.microsoft.com/office/drawing/2014/main" id="{9F6C12F2-2921-6B10-97D9-CFC96BE67258}"/>
                </a:ext>
              </a:extLst>
            </p:cNvPr>
            <p:cNvSpPr/>
            <p:nvPr/>
          </p:nvSpPr>
          <p:spPr>
            <a:xfrm>
              <a:off x="7376818" y="1673523"/>
              <a:ext cx="750498" cy="1112807"/>
            </a:xfrm>
            <a:prstGeom prst="diamond">
              <a:avLst/>
            </a:prstGeom>
            <a:solidFill>
              <a:srgbClr val="9256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Parallelogram 30">
              <a:extLst>
                <a:ext uri="{FF2B5EF4-FFF2-40B4-BE49-F238E27FC236}">
                  <a16:creationId xmlns:a16="http://schemas.microsoft.com/office/drawing/2014/main" id="{1BCCA50F-E393-85CC-0F27-5A7C9A235991}"/>
                </a:ext>
              </a:extLst>
            </p:cNvPr>
            <p:cNvSpPr/>
            <p:nvPr/>
          </p:nvSpPr>
          <p:spPr>
            <a:xfrm flipV="1">
              <a:off x="7043050" y="2229927"/>
              <a:ext cx="715743" cy="556403"/>
            </a:xfrm>
            <a:prstGeom prst="parallelogram">
              <a:avLst>
                <a:gd name="adj" fmla="val 66187"/>
              </a:avLst>
            </a:prstGeom>
            <a:solidFill>
              <a:srgbClr val="764C83"/>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Diamond 31">
              <a:extLst>
                <a:ext uri="{FF2B5EF4-FFF2-40B4-BE49-F238E27FC236}">
                  <a16:creationId xmlns:a16="http://schemas.microsoft.com/office/drawing/2014/main" id="{1F20085B-06CD-88E7-A391-0E3EB4016B38}"/>
                </a:ext>
              </a:extLst>
            </p:cNvPr>
            <p:cNvSpPr/>
            <p:nvPr/>
          </p:nvSpPr>
          <p:spPr>
            <a:xfrm>
              <a:off x="7453805" y="1777702"/>
              <a:ext cx="609976" cy="904447"/>
            </a:xfrm>
            <a:prstGeom prst="diamond">
              <a:avLst/>
            </a:prstGeom>
            <a:solidFill>
              <a:srgbClr val="5C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3" name="Right Triangle 18">
            <a:extLst>
              <a:ext uri="{FF2B5EF4-FFF2-40B4-BE49-F238E27FC236}">
                <a16:creationId xmlns:a16="http://schemas.microsoft.com/office/drawing/2014/main" id="{2139005A-9944-337B-2D3A-C241B3739F73}"/>
              </a:ext>
            </a:extLst>
          </p:cNvPr>
          <p:cNvSpPr/>
          <p:nvPr/>
        </p:nvSpPr>
        <p:spPr>
          <a:xfrm>
            <a:off x="6548702" y="1984264"/>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Right Triangle 18">
            <a:extLst>
              <a:ext uri="{FF2B5EF4-FFF2-40B4-BE49-F238E27FC236}">
                <a16:creationId xmlns:a16="http://schemas.microsoft.com/office/drawing/2014/main" id="{810C0E5E-9712-5144-900C-270656F1AFE5}"/>
              </a:ext>
            </a:extLst>
          </p:cNvPr>
          <p:cNvSpPr/>
          <p:nvPr/>
        </p:nvSpPr>
        <p:spPr>
          <a:xfrm>
            <a:off x="6527582" y="3552092"/>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5" name="Group 34">
            <a:extLst>
              <a:ext uri="{FF2B5EF4-FFF2-40B4-BE49-F238E27FC236}">
                <a16:creationId xmlns:a16="http://schemas.microsoft.com/office/drawing/2014/main" id="{FFEB7EE9-FC16-10C6-8CEB-8AEF5515B0C5}"/>
              </a:ext>
            </a:extLst>
          </p:cNvPr>
          <p:cNvGrpSpPr/>
          <p:nvPr/>
        </p:nvGrpSpPr>
        <p:grpSpPr>
          <a:xfrm>
            <a:off x="6100581" y="2951821"/>
            <a:ext cx="3365024" cy="1174739"/>
            <a:chOff x="6100581" y="2951821"/>
            <a:chExt cx="3365024" cy="1174739"/>
          </a:xfrm>
        </p:grpSpPr>
        <p:grpSp>
          <p:nvGrpSpPr>
            <p:cNvPr id="36" name="Group 35">
              <a:extLst>
                <a:ext uri="{FF2B5EF4-FFF2-40B4-BE49-F238E27FC236}">
                  <a16:creationId xmlns:a16="http://schemas.microsoft.com/office/drawing/2014/main" id="{F91412C9-4BDD-CB06-833C-471E542FC98E}"/>
                </a:ext>
              </a:extLst>
            </p:cNvPr>
            <p:cNvGrpSpPr/>
            <p:nvPr/>
          </p:nvGrpSpPr>
          <p:grpSpPr>
            <a:xfrm>
              <a:off x="6100581" y="2951821"/>
              <a:ext cx="3365024" cy="1174739"/>
              <a:chOff x="6100581" y="2951821"/>
              <a:chExt cx="3365024" cy="1174739"/>
            </a:xfrm>
          </p:grpSpPr>
          <p:grpSp>
            <p:nvGrpSpPr>
              <p:cNvPr id="38" name="Group 37">
                <a:extLst>
                  <a:ext uri="{FF2B5EF4-FFF2-40B4-BE49-F238E27FC236}">
                    <a16:creationId xmlns:a16="http://schemas.microsoft.com/office/drawing/2014/main" id="{97C7DAA4-C289-5B4D-12AF-7A3B8F306CA6}"/>
                  </a:ext>
                </a:extLst>
              </p:cNvPr>
              <p:cNvGrpSpPr/>
              <p:nvPr/>
            </p:nvGrpSpPr>
            <p:grpSpPr>
              <a:xfrm>
                <a:off x="6100581" y="2951821"/>
                <a:ext cx="3365024" cy="1174739"/>
                <a:chOff x="7451480" y="1818509"/>
                <a:chExt cx="2376206" cy="829540"/>
              </a:xfrm>
            </p:grpSpPr>
            <p:sp>
              <p:nvSpPr>
                <p:cNvPr id="40" name="Arrow: Right 39">
                  <a:extLst>
                    <a:ext uri="{FF2B5EF4-FFF2-40B4-BE49-F238E27FC236}">
                      <a16:creationId xmlns:a16="http://schemas.microsoft.com/office/drawing/2014/main" id="{8C9971E8-D993-D76F-FA59-3440B7DF2648}"/>
                    </a:ext>
                  </a:extLst>
                </p:cNvPr>
                <p:cNvSpPr/>
                <p:nvPr/>
              </p:nvSpPr>
              <p:spPr>
                <a:xfrm>
                  <a:off x="7595774" y="1818509"/>
                  <a:ext cx="2231912" cy="829540"/>
                </a:xfrm>
                <a:prstGeom prst="rightArrow">
                  <a:avLst>
                    <a:gd name="adj1" fmla="val 50000"/>
                    <a:gd name="adj2" fmla="val 60414"/>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Arrow: Chevron 40">
                  <a:extLst>
                    <a:ext uri="{FF2B5EF4-FFF2-40B4-BE49-F238E27FC236}">
                      <a16:creationId xmlns:a16="http://schemas.microsoft.com/office/drawing/2014/main" id="{D9445960-C7F6-7C01-C2CE-AC117DC4371D}"/>
                    </a:ext>
                  </a:extLst>
                </p:cNvPr>
                <p:cNvSpPr/>
                <p:nvPr/>
              </p:nvSpPr>
              <p:spPr>
                <a:xfrm flipH="1" flipV="1">
                  <a:off x="7451480" y="2025647"/>
                  <a:ext cx="342068" cy="412831"/>
                </a:xfrm>
                <a:prstGeom prst="chevron">
                  <a:avLst>
                    <a:gd name="adj" fmla="val 391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39" name="TextBox 38">
                <a:extLst>
                  <a:ext uri="{FF2B5EF4-FFF2-40B4-BE49-F238E27FC236}">
                    <a16:creationId xmlns:a16="http://schemas.microsoft.com/office/drawing/2014/main" id="{C7114B56-05B7-451F-6CCE-0C8E1EDE823B}"/>
                  </a:ext>
                </a:extLst>
              </p:cNvPr>
              <p:cNvSpPr txBox="1"/>
              <p:nvPr/>
            </p:nvSpPr>
            <p:spPr>
              <a:xfrm>
                <a:off x="8654156" y="3189999"/>
                <a:ext cx="559769" cy="646331"/>
              </a:xfrm>
              <a:prstGeom prst="rect">
                <a:avLst/>
              </a:prstGeom>
              <a:noFill/>
            </p:spPr>
            <p:txBody>
              <a:bodyPr wrap="none" rtlCol="0">
                <a:spAutoFit/>
              </a:bodyPr>
              <a:lstStyle/>
              <a:p>
                <a:r>
                  <a:rPr lang="en-US" sz="3600" dirty="0">
                    <a:solidFill>
                      <a:srgbClr val="C49D1F"/>
                    </a:solidFill>
                    <a:latin typeface="Bahnschrift Condensed" panose="020B0502040204020203" pitchFamily="34" charset="0"/>
                  </a:rPr>
                  <a:t>03</a:t>
                </a:r>
                <a:endParaRPr lang="en-ID" sz="3600" dirty="0">
                  <a:solidFill>
                    <a:srgbClr val="C49D1F"/>
                  </a:solidFill>
                  <a:latin typeface="Bahnschrift Condensed" panose="020B0502040204020203" pitchFamily="34" charset="0"/>
                </a:endParaRPr>
              </a:p>
            </p:txBody>
          </p:sp>
        </p:grpSp>
        <p:sp>
          <p:nvSpPr>
            <p:cNvPr id="37" name="TextBox 36">
              <a:extLst>
                <a:ext uri="{FF2B5EF4-FFF2-40B4-BE49-F238E27FC236}">
                  <a16:creationId xmlns:a16="http://schemas.microsoft.com/office/drawing/2014/main" id="{EDDC5B1C-71A3-39F8-659A-CDBB25063502}"/>
                </a:ext>
              </a:extLst>
            </p:cNvPr>
            <p:cNvSpPr txBox="1"/>
            <p:nvPr/>
          </p:nvSpPr>
          <p:spPr>
            <a:xfrm>
              <a:off x="6538009" y="3356702"/>
              <a:ext cx="1848583" cy="369332"/>
            </a:xfrm>
            <a:prstGeom prst="rect">
              <a:avLst/>
            </a:prstGeom>
            <a:noFill/>
          </p:spPr>
          <p:txBody>
            <a:bodyPr wrap="none" rtlCol="0">
              <a:spAutoFit/>
            </a:bodyPr>
            <a:lstStyle/>
            <a:p>
              <a:r>
                <a:rPr lang="en-US" dirty="0">
                  <a:solidFill>
                    <a:schemeClr val="tx1">
                      <a:lumMod val="85000"/>
                      <a:lumOff val="15000"/>
                    </a:schemeClr>
                  </a:solidFill>
                  <a:latin typeface="Bahnschrift Condensed" panose="020B0502040204020203" pitchFamily="34" charset="0"/>
                </a:rPr>
                <a:t>Result and discussion</a:t>
              </a:r>
              <a:endParaRPr lang="en-ID" dirty="0">
                <a:solidFill>
                  <a:schemeClr val="tx1">
                    <a:lumMod val="85000"/>
                    <a:lumOff val="15000"/>
                  </a:schemeClr>
                </a:solidFill>
                <a:latin typeface="Bahnschrift Condensed" panose="020B0502040204020203" pitchFamily="34" charset="0"/>
              </a:endParaRPr>
            </a:p>
          </p:txBody>
        </p:sp>
      </p:grpSp>
      <p:grpSp>
        <p:nvGrpSpPr>
          <p:cNvPr id="48" name="Group 47">
            <a:extLst>
              <a:ext uri="{FF2B5EF4-FFF2-40B4-BE49-F238E27FC236}">
                <a16:creationId xmlns:a16="http://schemas.microsoft.com/office/drawing/2014/main" id="{C99B0B96-F7A7-41F4-F611-F76848CB879C}"/>
              </a:ext>
            </a:extLst>
          </p:cNvPr>
          <p:cNvGrpSpPr/>
          <p:nvPr/>
        </p:nvGrpSpPr>
        <p:grpSpPr>
          <a:xfrm>
            <a:off x="2099179" y="3730268"/>
            <a:ext cx="3365024" cy="1174739"/>
            <a:chOff x="2099179" y="3730268"/>
            <a:chExt cx="3365024" cy="1174739"/>
          </a:xfrm>
        </p:grpSpPr>
        <p:grpSp>
          <p:nvGrpSpPr>
            <p:cNvPr id="49" name="Group 48">
              <a:extLst>
                <a:ext uri="{FF2B5EF4-FFF2-40B4-BE49-F238E27FC236}">
                  <a16:creationId xmlns:a16="http://schemas.microsoft.com/office/drawing/2014/main" id="{23B35C94-9EBE-055F-0384-320EE4549B18}"/>
                </a:ext>
              </a:extLst>
            </p:cNvPr>
            <p:cNvGrpSpPr/>
            <p:nvPr/>
          </p:nvGrpSpPr>
          <p:grpSpPr>
            <a:xfrm flipH="1">
              <a:off x="2099179" y="3730268"/>
              <a:ext cx="3365024" cy="1174739"/>
              <a:chOff x="7451480" y="1818509"/>
              <a:chExt cx="2376206" cy="829540"/>
            </a:xfrm>
          </p:grpSpPr>
          <p:sp>
            <p:nvSpPr>
              <p:cNvPr id="52" name="Arrow: Right 51">
                <a:extLst>
                  <a:ext uri="{FF2B5EF4-FFF2-40B4-BE49-F238E27FC236}">
                    <a16:creationId xmlns:a16="http://schemas.microsoft.com/office/drawing/2014/main" id="{E98CC382-7547-CC58-C3D1-0195149DC775}"/>
                  </a:ext>
                </a:extLst>
              </p:cNvPr>
              <p:cNvSpPr/>
              <p:nvPr/>
            </p:nvSpPr>
            <p:spPr>
              <a:xfrm>
                <a:off x="7595774" y="1818509"/>
                <a:ext cx="2231912" cy="829540"/>
              </a:xfrm>
              <a:prstGeom prst="rightArrow">
                <a:avLst>
                  <a:gd name="adj1" fmla="val 50000"/>
                  <a:gd name="adj2" fmla="val 60414"/>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Arrow: Chevron 52">
                <a:extLst>
                  <a:ext uri="{FF2B5EF4-FFF2-40B4-BE49-F238E27FC236}">
                    <a16:creationId xmlns:a16="http://schemas.microsoft.com/office/drawing/2014/main" id="{214F412C-8D49-5BB7-F9FD-D6516B9E2884}"/>
                  </a:ext>
                </a:extLst>
              </p:cNvPr>
              <p:cNvSpPr/>
              <p:nvPr/>
            </p:nvSpPr>
            <p:spPr>
              <a:xfrm flipH="1" flipV="1">
                <a:off x="7451480" y="2025647"/>
                <a:ext cx="342068" cy="412831"/>
              </a:xfrm>
              <a:prstGeom prst="chevron">
                <a:avLst>
                  <a:gd name="adj" fmla="val 391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50" name="TextBox 49">
              <a:extLst>
                <a:ext uri="{FF2B5EF4-FFF2-40B4-BE49-F238E27FC236}">
                  <a16:creationId xmlns:a16="http://schemas.microsoft.com/office/drawing/2014/main" id="{AB9C24C8-768F-94F9-4CC9-6C0B6B72B9A2}"/>
                </a:ext>
              </a:extLst>
            </p:cNvPr>
            <p:cNvSpPr txBox="1"/>
            <p:nvPr/>
          </p:nvSpPr>
          <p:spPr>
            <a:xfrm>
              <a:off x="2376907" y="3995030"/>
              <a:ext cx="575799" cy="646331"/>
            </a:xfrm>
            <a:prstGeom prst="rect">
              <a:avLst/>
            </a:prstGeom>
            <a:noFill/>
          </p:spPr>
          <p:txBody>
            <a:bodyPr wrap="none" rtlCol="0">
              <a:spAutoFit/>
            </a:bodyPr>
            <a:lstStyle/>
            <a:p>
              <a:r>
                <a:rPr lang="en-US" sz="3600" dirty="0">
                  <a:solidFill>
                    <a:srgbClr val="9969A7"/>
                  </a:solidFill>
                  <a:latin typeface="Bahnschrift Condensed" panose="020B0502040204020203" pitchFamily="34" charset="0"/>
                </a:rPr>
                <a:t>04</a:t>
              </a:r>
              <a:endParaRPr lang="en-ID" sz="3600" dirty="0">
                <a:solidFill>
                  <a:srgbClr val="9969A7"/>
                </a:solidFill>
                <a:latin typeface="Bahnschrift Condensed" panose="020B0502040204020203" pitchFamily="34" charset="0"/>
              </a:endParaRPr>
            </a:p>
          </p:txBody>
        </p:sp>
        <p:sp>
          <p:nvSpPr>
            <p:cNvPr id="51" name="TextBox 50">
              <a:extLst>
                <a:ext uri="{FF2B5EF4-FFF2-40B4-BE49-F238E27FC236}">
                  <a16:creationId xmlns:a16="http://schemas.microsoft.com/office/drawing/2014/main" id="{A835C838-63F0-7912-FD97-06B0F984D17A}"/>
                </a:ext>
              </a:extLst>
            </p:cNvPr>
            <p:cNvSpPr txBox="1"/>
            <p:nvPr/>
          </p:nvSpPr>
          <p:spPr>
            <a:xfrm>
              <a:off x="3250183" y="4150307"/>
              <a:ext cx="2122697" cy="369332"/>
            </a:xfrm>
            <a:prstGeom prst="rect">
              <a:avLst/>
            </a:prstGeom>
            <a:noFill/>
          </p:spPr>
          <p:txBody>
            <a:bodyPr wrap="none" rtlCol="0">
              <a:spAutoFit/>
            </a:bodyPr>
            <a:lstStyle/>
            <a:p>
              <a:r>
                <a:rPr lang="en-US" dirty="0">
                  <a:solidFill>
                    <a:schemeClr val="tx1">
                      <a:lumMod val="85000"/>
                      <a:lumOff val="15000"/>
                    </a:schemeClr>
                  </a:solidFill>
                  <a:latin typeface="Bahnschrift Condensed" panose="020B0502040204020203" pitchFamily="34" charset="0"/>
                </a:rPr>
                <a:t>Conclusion</a:t>
              </a:r>
              <a:r>
                <a:rPr lang="en-ID" dirty="0">
                  <a:solidFill>
                    <a:schemeClr val="tx1">
                      <a:lumMod val="85000"/>
                      <a:lumOff val="15000"/>
                    </a:schemeClr>
                  </a:solidFill>
                  <a:latin typeface="Bahnschrift Condensed" panose="020B0502040204020203" pitchFamily="34" charset="0"/>
                </a:rPr>
                <a:t> &amp; future work</a:t>
              </a:r>
              <a:endParaRPr lang="en-US" dirty="0">
                <a:solidFill>
                  <a:schemeClr val="tx1">
                    <a:lumMod val="85000"/>
                    <a:lumOff val="15000"/>
                  </a:schemeClr>
                </a:solidFill>
                <a:latin typeface="Bahnschrift Condensed" panose="020B0502040204020203" pitchFamily="34" charset="0"/>
              </a:endParaRPr>
            </a:p>
          </p:txBody>
        </p:sp>
      </p:grpSp>
      <p:grpSp>
        <p:nvGrpSpPr>
          <p:cNvPr id="54" name="Group 53">
            <a:extLst>
              <a:ext uri="{FF2B5EF4-FFF2-40B4-BE49-F238E27FC236}">
                <a16:creationId xmlns:a16="http://schemas.microsoft.com/office/drawing/2014/main" id="{BF4EE2EF-666E-D1F6-7FEC-20EC61DDC6DD}"/>
              </a:ext>
            </a:extLst>
          </p:cNvPr>
          <p:cNvGrpSpPr/>
          <p:nvPr/>
        </p:nvGrpSpPr>
        <p:grpSpPr>
          <a:xfrm>
            <a:off x="2079179" y="2184734"/>
            <a:ext cx="3365024" cy="1174739"/>
            <a:chOff x="2079179" y="2184734"/>
            <a:chExt cx="3365024" cy="1174739"/>
          </a:xfrm>
        </p:grpSpPr>
        <p:sp>
          <p:nvSpPr>
            <p:cNvPr id="55" name="Arrow: Right 54">
              <a:extLst>
                <a:ext uri="{FF2B5EF4-FFF2-40B4-BE49-F238E27FC236}">
                  <a16:creationId xmlns:a16="http://schemas.microsoft.com/office/drawing/2014/main" id="{F0E21D66-8095-4791-730F-F54FCA87A5D5}"/>
                </a:ext>
              </a:extLst>
            </p:cNvPr>
            <p:cNvSpPr/>
            <p:nvPr/>
          </p:nvSpPr>
          <p:spPr>
            <a:xfrm flipH="1">
              <a:off x="2079179" y="2184734"/>
              <a:ext cx="3160684" cy="1174739"/>
            </a:xfrm>
            <a:prstGeom prst="rightArrow">
              <a:avLst>
                <a:gd name="adj1" fmla="val 50000"/>
                <a:gd name="adj2" fmla="val 60414"/>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TextBox 55">
              <a:extLst>
                <a:ext uri="{FF2B5EF4-FFF2-40B4-BE49-F238E27FC236}">
                  <a16:creationId xmlns:a16="http://schemas.microsoft.com/office/drawing/2014/main" id="{FD2F72E5-DF4C-DB10-A4DF-BA93A7D122C5}"/>
                </a:ext>
              </a:extLst>
            </p:cNvPr>
            <p:cNvSpPr txBox="1"/>
            <p:nvPr/>
          </p:nvSpPr>
          <p:spPr>
            <a:xfrm>
              <a:off x="2318633" y="2447215"/>
              <a:ext cx="561372" cy="646331"/>
            </a:xfrm>
            <a:prstGeom prst="rect">
              <a:avLst/>
            </a:prstGeom>
            <a:noFill/>
          </p:spPr>
          <p:txBody>
            <a:bodyPr wrap="none" rtlCol="0">
              <a:spAutoFit/>
            </a:bodyPr>
            <a:lstStyle/>
            <a:p>
              <a:r>
                <a:rPr lang="en-US" sz="3600" dirty="0">
                  <a:solidFill>
                    <a:srgbClr val="E66B6D"/>
                  </a:solidFill>
                  <a:latin typeface="Bahnschrift Condensed" panose="020B0502040204020203" pitchFamily="34" charset="0"/>
                </a:rPr>
                <a:t>02</a:t>
              </a:r>
              <a:endParaRPr lang="en-ID" sz="3600" dirty="0">
                <a:solidFill>
                  <a:srgbClr val="E66B6D"/>
                </a:solidFill>
                <a:latin typeface="Bahnschrift Condensed" panose="020B0502040204020203" pitchFamily="34" charset="0"/>
              </a:endParaRPr>
            </a:p>
          </p:txBody>
        </p:sp>
        <p:sp>
          <p:nvSpPr>
            <p:cNvPr id="57" name="TextBox 56">
              <a:extLst>
                <a:ext uri="{FF2B5EF4-FFF2-40B4-BE49-F238E27FC236}">
                  <a16:creationId xmlns:a16="http://schemas.microsoft.com/office/drawing/2014/main" id="{29B7A206-2CCB-F355-91FD-14C1B694AA43}"/>
                </a:ext>
              </a:extLst>
            </p:cNvPr>
            <p:cNvSpPr txBox="1"/>
            <p:nvPr/>
          </p:nvSpPr>
          <p:spPr>
            <a:xfrm>
              <a:off x="3411841" y="2575517"/>
              <a:ext cx="1212191" cy="369332"/>
            </a:xfrm>
            <a:prstGeom prst="rect">
              <a:avLst/>
            </a:prstGeom>
            <a:noFill/>
          </p:spPr>
          <p:txBody>
            <a:bodyPr wrap="none" rtlCol="0">
              <a:spAutoFit/>
            </a:bodyPr>
            <a:lstStyle/>
            <a:p>
              <a:r>
                <a:rPr lang="en-US" dirty="0">
                  <a:solidFill>
                    <a:schemeClr val="tx1">
                      <a:lumMod val="85000"/>
                      <a:lumOff val="15000"/>
                    </a:schemeClr>
                  </a:solidFill>
                  <a:latin typeface="Bahnschrift Condensed" panose="020B0502040204020203" pitchFamily="34" charset="0"/>
                </a:rPr>
                <a:t>Methodology </a:t>
              </a:r>
              <a:endParaRPr lang="en-ID" dirty="0">
                <a:solidFill>
                  <a:schemeClr val="tx1">
                    <a:lumMod val="85000"/>
                    <a:lumOff val="15000"/>
                  </a:schemeClr>
                </a:solidFill>
                <a:latin typeface="Bahnschrift Condensed" panose="020B0502040204020203" pitchFamily="34" charset="0"/>
              </a:endParaRPr>
            </a:p>
          </p:txBody>
        </p:sp>
        <p:sp>
          <p:nvSpPr>
            <p:cNvPr id="58" name="Arrow: Chevron 57">
              <a:extLst>
                <a:ext uri="{FF2B5EF4-FFF2-40B4-BE49-F238E27FC236}">
                  <a16:creationId xmlns:a16="http://schemas.microsoft.com/office/drawing/2014/main" id="{CA8AF1F6-81C3-548B-02B5-0D7D8F7F655D}"/>
                </a:ext>
              </a:extLst>
            </p:cNvPr>
            <p:cNvSpPr/>
            <p:nvPr/>
          </p:nvSpPr>
          <p:spPr>
            <a:xfrm flipV="1">
              <a:off x="4959789" y="2478069"/>
              <a:ext cx="484414" cy="584624"/>
            </a:xfrm>
            <a:prstGeom prst="chevron">
              <a:avLst>
                <a:gd name="adj" fmla="val 391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59" name="Group 58">
            <a:extLst>
              <a:ext uri="{FF2B5EF4-FFF2-40B4-BE49-F238E27FC236}">
                <a16:creationId xmlns:a16="http://schemas.microsoft.com/office/drawing/2014/main" id="{B448A0CE-32B8-BCC2-787B-7C3E62556E30}"/>
              </a:ext>
            </a:extLst>
          </p:cNvPr>
          <p:cNvGrpSpPr/>
          <p:nvPr/>
        </p:nvGrpSpPr>
        <p:grpSpPr>
          <a:xfrm>
            <a:off x="6099087" y="1420565"/>
            <a:ext cx="3365024" cy="1174739"/>
            <a:chOff x="6099087" y="1420565"/>
            <a:chExt cx="3365024" cy="1174739"/>
          </a:xfrm>
        </p:grpSpPr>
        <p:grpSp>
          <p:nvGrpSpPr>
            <p:cNvPr id="60" name="Group 59">
              <a:extLst>
                <a:ext uri="{FF2B5EF4-FFF2-40B4-BE49-F238E27FC236}">
                  <a16:creationId xmlns:a16="http://schemas.microsoft.com/office/drawing/2014/main" id="{4E462236-14FF-6AE2-FC5B-799C1CA73EF6}"/>
                </a:ext>
              </a:extLst>
            </p:cNvPr>
            <p:cNvGrpSpPr/>
            <p:nvPr/>
          </p:nvGrpSpPr>
          <p:grpSpPr>
            <a:xfrm>
              <a:off x="6099087" y="1420565"/>
              <a:ext cx="3365024" cy="1174739"/>
              <a:chOff x="7451480" y="1818509"/>
              <a:chExt cx="2376206" cy="829540"/>
            </a:xfrm>
          </p:grpSpPr>
          <p:sp>
            <p:nvSpPr>
              <p:cNvPr id="63" name="Arrow: Right 62">
                <a:extLst>
                  <a:ext uri="{FF2B5EF4-FFF2-40B4-BE49-F238E27FC236}">
                    <a16:creationId xmlns:a16="http://schemas.microsoft.com/office/drawing/2014/main" id="{D9CC7BEE-4651-4131-D2DC-2E7817A821AA}"/>
                  </a:ext>
                </a:extLst>
              </p:cNvPr>
              <p:cNvSpPr/>
              <p:nvPr/>
            </p:nvSpPr>
            <p:spPr>
              <a:xfrm>
                <a:off x="7595774" y="1818509"/>
                <a:ext cx="2231912" cy="829540"/>
              </a:xfrm>
              <a:prstGeom prst="rightArrow">
                <a:avLst>
                  <a:gd name="adj1" fmla="val 50000"/>
                  <a:gd name="adj2" fmla="val 60414"/>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Arrow: Chevron 63">
                <a:extLst>
                  <a:ext uri="{FF2B5EF4-FFF2-40B4-BE49-F238E27FC236}">
                    <a16:creationId xmlns:a16="http://schemas.microsoft.com/office/drawing/2014/main" id="{836598F8-05D6-7F9B-C1A5-0D6E2DD4E43C}"/>
                  </a:ext>
                </a:extLst>
              </p:cNvPr>
              <p:cNvSpPr/>
              <p:nvPr/>
            </p:nvSpPr>
            <p:spPr>
              <a:xfrm flipH="1" flipV="1">
                <a:off x="7451480" y="2025647"/>
                <a:ext cx="342068" cy="412831"/>
              </a:xfrm>
              <a:prstGeom prst="chevron">
                <a:avLst>
                  <a:gd name="adj" fmla="val 391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grpSp>
        <p:sp>
          <p:nvSpPr>
            <p:cNvPr id="61" name="TextBox 60">
              <a:extLst>
                <a:ext uri="{FF2B5EF4-FFF2-40B4-BE49-F238E27FC236}">
                  <a16:creationId xmlns:a16="http://schemas.microsoft.com/office/drawing/2014/main" id="{C1CDDFEB-377E-89AE-9CF8-9EA6A49E3B7E}"/>
                </a:ext>
              </a:extLst>
            </p:cNvPr>
            <p:cNvSpPr txBox="1"/>
            <p:nvPr/>
          </p:nvSpPr>
          <p:spPr>
            <a:xfrm>
              <a:off x="8715070" y="1658743"/>
              <a:ext cx="500458" cy="646331"/>
            </a:xfrm>
            <a:prstGeom prst="rect">
              <a:avLst/>
            </a:prstGeom>
            <a:noFill/>
          </p:spPr>
          <p:txBody>
            <a:bodyPr wrap="none" rtlCol="0">
              <a:spAutoFit/>
            </a:bodyPr>
            <a:lstStyle/>
            <a:p>
              <a:r>
                <a:rPr lang="en-US" sz="3600" dirty="0">
                  <a:solidFill>
                    <a:srgbClr val="7DB79F"/>
                  </a:solidFill>
                  <a:latin typeface="Bahnschrift Condensed" panose="020B0502040204020203" pitchFamily="34" charset="0"/>
                </a:rPr>
                <a:t>01</a:t>
              </a:r>
              <a:endParaRPr lang="en-ID" sz="3600" dirty="0">
                <a:solidFill>
                  <a:srgbClr val="7DB79F"/>
                </a:solidFill>
                <a:latin typeface="Bahnschrift Condensed" panose="020B0502040204020203" pitchFamily="34" charset="0"/>
              </a:endParaRPr>
            </a:p>
          </p:txBody>
        </p:sp>
        <p:sp>
          <p:nvSpPr>
            <p:cNvPr id="62" name="TextBox 61">
              <a:extLst>
                <a:ext uri="{FF2B5EF4-FFF2-40B4-BE49-F238E27FC236}">
                  <a16:creationId xmlns:a16="http://schemas.microsoft.com/office/drawing/2014/main" id="{E0757263-81D0-89E4-0DA3-F288555274E0}"/>
                </a:ext>
              </a:extLst>
            </p:cNvPr>
            <p:cNvSpPr txBox="1"/>
            <p:nvPr/>
          </p:nvSpPr>
          <p:spPr>
            <a:xfrm>
              <a:off x="6603421" y="1813939"/>
              <a:ext cx="1111202" cy="369332"/>
            </a:xfrm>
            <a:prstGeom prst="rect">
              <a:avLst/>
            </a:prstGeom>
            <a:noFill/>
          </p:spPr>
          <p:txBody>
            <a:bodyPr wrap="none" rtlCol="0">
              <a:spAutoFit/>
            </a:bodyPr>
            <a:lstStyle/>
            <a:p>
              <a:r>
                <a:rPr lang="en-US" dirty="0">
                  <a:solidFill>
                    <a:schemeClr val="tx1">
                      <a:lumMod val="85000"/>
                      <a:lumOff val="15000"/>
                    </a:schemeClr>
                  </a:solidFill>
                  <a:latin typeface="Bahnschrift Condensed" panose="020B0502040204020203" pitchFamily="34" charset="0"/>
                </a:rPr>
                <a:t>Introduction</a:t>
              </a:r>
              <a:endParaRPr lang="en-ID" dirty="0">
                <a:solidFill>
                  <a:schemeClr val="tx1">
                    <a:lumMod val="85000"/>
                    <a:lumOff val="15000"/>
                  </a:schemeClr>
                </a:solidFill>
                <a:latin typeface="Bahnschrift Condensed" panose="020B0502040204020203" pitchFamily="34" charset="0"/>
              </a:endParaRPr>
            </a:p>
          </p:txBody>
        </p:sp>
      </p:grpSp>
      <p:pic>
        <p:nvPicPr>
          <p:cNvPr id="66" name="Graphic 65" descr="Stopwatch">
            <a:extLst>
              <a:ext uri="{FF2B5EF4-FFF2-40B4-BE49-F238E27FC236}">
                <a16:creationId xmlns:a16="http://schemas.microsoft.com/office/drawing/2014/main" id="{57155EA1-012C-CD88-DBBB-F0A1328C8B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4986" y="3375137"/>
            <a:ext cx="390084" cy="390084"/>
          </a:xfrm>
          <a:prstGeom prst="rect">
            <a:avLst/>
          </a:prstGeom>
        </p:spPr>
      </p:pic>
      <p:pic>
        <p:nvPicPr>
          <p:cNvPr id="67" name="Graphic 66" descr="Bullseye">
            <a:extLst>
              <a:ext uri="{FF2B5EF4-FFF2-40B4-BE49-F238E27FC236}">
                <a16:creationId xmlns:a16="http://schemas.microsoft.com/office/drawing/2014/main" id="{D892CBBC-B2FD-387E-3625-ECC396895F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93465" y="4192478"/>
            <a:ext cx="327161" cy="327161"/>
          </a:xfrm>
          <a:prstGeom prst="rect">
            <a:avLst/>
          </a:prstGeom>
        </p:spPr>
      </p:pic>
      <p:pic>
        <p:nvPicPr>
          <p:cNvPr id="68" name="Graphic 67" descr="Home">
            <a:extLst>
              <a:ext uri="{FF2B5EF4-FFF2-40B4-BE49-F238E27FC236}">
                <a16:creationId xmlns:a16="http://schemas.microsoft.com/office/drawing/2014/main" id="{76A6F8B6-25CC-FF28-0819-6216BC698B1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07401" y="1798340"/>
            <a:ext cx="341435" cy="341435"/>
          </a:xfrm>
          <a:prstGeom prst="rect">
            <a:avLst/>
          </a:prstGeom>
        </p:spPr>
      </p:pic>
      <p:pic>
        <p:nvPicPr>
          <p:cNvPr id="69" name="Graphic 68" descr="Presentation with bar chart">
            <a:extLst>
              <a:ext uri="{FF2B5EF4-FFF2-40B4-BE49-F238E27FC236}">
                <a16:creationId xmlns:a16="http://schemas.microsoft.com/office/drawing/2014/main" id="{6F983F96-030D-C8C1-636E-4FB65F3FAB7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75511" y="2615128"/>
            <a:ext cx="353636" cy="353636"/>
          </a:xfrm>
          <a:prstGeom prst="rect">
            <a:avLst/>
          </a:prstGeom>
        </p:spPr>
      </p:pic>
    </p:spTree>
    <p:extLst>
      <p:ext uri="{BB962C8B-B14F-4D97-AF65-F5344CB8AC3E}">
        <p14:creationId xmlns:p14="http://schemas.microsoft.com/office/powerpoint/2010/main" val="2828288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16F324-9C19-0287-11D3-9EF441232EDF}"/>
              </a:ext>
            </a:extLst>
          </p:cNvPr>
          <p:cNvSpPr>
            <a:spLocks noGrp="1"/>
          </p:cNvSpPr>
          <p:nvPr>
            <p:ph type="title"/>
          </p:nvPr>
        </p:nvSpPr>
        <p:spPr/>
        <p:txBody>
          <a:bodyPr>
            <a:normAutofit/>
          </a:bodyPr>
          <a:lstStyle/>
          <a:p>
            <a:pPr algn="ctr"/>
            <a:r>
              <a:rPr lang="en-IN" sz="5400" dirty="0">
                <a:latin typeface="Times New Roman" panose="02020603050405020304" pitchFamily="18" charset="0"/>
                <a:cs typeface="Times New Roman" panose="02020603050405020304" pitchFamily="18" charset="0"/>
              </a:rPr>
              <a:t>Introduction and Problem Statement</a:t>
            </a:r>
          </a:p>
        </p:txBody>
      </p:sp>
      <p:sp>
        <p:nvSpPr>
          <p:cNvPr id="6" name="Content Placeholder 5">
            <a:extLst>
              <a:ext uri="{FF2B5EF4-FFF2-40B4-BE49-F238E27FC236}">
                <a16:creationId xmlns:a16="http://schemas.microsoft.com/office/drawing/2014/main" id="{158AEE38-D19F-9EC0-6F00-13247C3022FB}"/>
              </a:ext>
            </a:extLst>
          </p:cNvPr>
          <p:cNvSpPr>
            <a:spLocks noGrp="1"/>
          </p:cNvSpPr>
          <p:nvPr>
            <p:ph idx="1"/>
          </p:nvPr>
        </p:nvSpPr>
        <p:spPr>
          <a:xfrm>
            <a:off x="838199" y="1825625"/>
            <a:ext cx="10721741" cy="4667250"/>
          </a:xfrm>
        </p:spPr>
        <p:txBody>
          <a:bodyPr>
            <a:normAutofit/>
          </a:bodyPr>
          <a:lstStyle/>
          <a:p>
            <a:r>
              <a:rPr lang="en-US" b="1" i="0" dirty="0">
                <a:effectLst/>
                <a:latin typeface="Times New Roman" panose="02020603050405020304" pitchFamily="18" charset="0"/>
                <a:cs typeface="Times New Roman" panose="02020603050405020304" pitchFamily="18" charset="0"/>
              </a:rPr>
              <a:t>Hate speech </a:t>
            </a:r>
            <a:r>
              <a:rPr lang="en-US" i="0" dirty="0">
                <a:effectLst/>
                <a:latin typeface="Times New Roman" panose="02020603050405020304" pitchFamily="18" charset="0"/>
                <a:cs typeface="Times New Roman" panose="02020603050405020304" pitchFamily="18" charset="0"/>
              </a:rPr>
              <a:t>can be defined as “public speech that expresses hate or encourages violence towards a person or group based on something such as race, religion, sex, or sexual orientation”.</a:t>
            </a:r>
          </a:p>
          <a:p>
            <a:r>
              <a:rPr lang="en-US" i="0" dirty="0">
                <a:effectLst/>
                <a:latin typeface="Times New Roman" panose="02020603050405020304" pitchFamily="18" charset="0"/>
                <a:cs typeface="Times New Roman" panose="02020603050405020304" pitchFamily="18" charset="0"/>
              </a:rPr>
              <a:t>Hate speech is “usually thought to include communications of animosity or disparagement of an individual or a group on account of a group characteristic such as race, color, national origin, sex, disability, religion, or sexual orientation”.</a:t>
            </a:r>
          </a:p>
          <a:p>
            <a:r>
              <a:rPr lang="en-US" i="0" dirty="0">
                <a:effectLst/>
                <a:latin typeface="Times New Roman" panose="02020603050405020304" pitchFamily="18" charset="0"/>
                <a:cs typeface="Times New Roman" panose="02020603050405020304" pitchFamily="18" charset="0"/>
              </a:rPr>
              <a:t>The Committee on the Elimination of Racial Discrimination </a:t>
            </a:r>
            <a:r>
              <a:rPr lang="en-US" b="1" i="0" dirty="0">
                <a:effectLst/>
                <a:latin typeface="Times New Roman" panose="02020603050405020304" pitchFamily="18" charset="0"/>
                <a:cs typeface="Times New Roman" panose="02020603050405020304" pitchFamily="18" charset="0"/>
              </a:rPr>
              <a:t>(CERD) </a:t>
            </a:r>
            <a:r>
              <a:rPr lang="en-US" i="0" dirty="0">
                <a:effectLst/>
                <a:latin typeface="Times New Roman" panose="02020603050405020304" pitchFamily="18" charset="0"/>
                <a:cs typeface="Times New Roman" panose="02020603050405020304" pitchFamily="18" charset="0"/>
              </a:rPr>
              <a:t>was the first to address hate speech and the need to establish legislation prohibiting inflammatory types of language.</a:t>
            </a:r>
          </a:p>
        </p:txBody>
      </p:sp>
    </p:spTree>
    <p:extLst>
      <p:ext uri="{BB962C8B-B14F-4D97-AF65-F5344CB8AC3E}">
        <p14:creationId xmlns:p14="http://schemas.microsoft.com/office/powerpoint/2010/main" val="220677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134FAB-465C-4647-3F5E-A4CE609D6383}"/>
              </a:ext>
            </a:extLst>
          </p:cNvPr>
          <p:cNvSpPr>
            <a:spLocks noGrp="1"/>
          </p:cNvSpPr>
          <p:nvPr>
            <p:ph idx="1"/>
          </p:nvPr>
        </p:nvSpPr>
        <p:spPr>
          <a:xfrm>
            <a:off x="838200" y="664143"/>
            <a:ext cx="10515600" cy="5512820"/>
          </a:xfrm>
        </p:spPr>
        <p:txBody>
          <a:bodyPr/>
          <a:lstStyle/>
          <a:p>
            <a:r>
              <a:rPr lang="en-US" dirty="0">
                <a:latin typeface="Times New Roman" panose="02020603050405020304" pitchFamily="18" charset="0"/>
                <a:cs typeface="Times New Roman" panose="02020603050405020304" pitchFamily="18" charset="0"/>
              </a:rPr>
              <a:t>To minimize</a:t>
            </a:r>
            <a:r>
              <a:rPr lang="en-US" i="0" dirty="0">
                <a:effectLst/>
                <a:latin typeface="Times New Roman" panose="02020603050405020304" pitchFamily="18" charset="0"/>
                <a:cs typeface="Times New Roman" panose="02020603050405020304" pitchFamily="18" charset="0"/>
              </a:rPr>
              <a:t> the uncontrolled spread of hate has the potential to gravely damage our society, and severely harm marginalized people or groups we need hate speech detection. </a:t>
            </a:r>
            <a:endParaRPr lang="en-IN" dirty="0">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The aim of this research is to identify the maximum number of Hate Speech related tweets from Twitter as soon as it is posted by users. </a:t>
            </a:r>
          </a:p>
          <a:p>
            <a:endParaRPr lang="en-IN" dirty="0"/>
          </a:p>
        </p:txBody>
      </p:sp>
    </p:spTree>
    <p:extLst>
      <p:ext uri="{BB962C8B-B14F-4D97-AF65-F5344CB8AC3E}">
        <p14:creationId xmlns:p14="http://schemas.microsoft.com/office/powerpoint/2010/main" val="345288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FF98C6-F36C-1E01-8D93-ADD123A651C6}"/>
              </a:ext>
            </a:extLst>
          </p:cNvPr>
          <p:cNvSpPr>
            <a:spLocks noGrp="1"/>
          </p:cNvSpPr>
          <p:nvPr>
            <p:ph type="title"/>
          </p:nvPr>
        </p:nvSpPr>
        <p:spPr/>
        <p:txBody>
          <a:bodyPr>
            <a:normAutofit/>
          </a:bodyPr>
          <a:lstStyle/>
          <a:p>
            <a:pPr algn="ctr"/>
            <a:r>
              <a:rPr lang="en-IN" sz="6600" dirty="0"/>
              <a:t>METHODOLOGY</a:t>
            </a:r>
          </a:p>
        </p:txBody>
      </p:sp>
      <p:sp>
        <p:nvSpPr>
          <p:cNvPr id="6" name="Content Placeholder 5">
            <a:extLst>
              <a:ext uri="{FF2B5EF4-FFF2-40B4-BE49-F238E27FC236}">
                <a16:creationId xmlns:a16="http://schemas.microsoft.com/office/drawing/2014/main" id="{54CB9695-BF17-2D95-0980-1B648024A9A9}"/>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mentioned datasets were preprocessed before they were fed into the model.</a:t>
            </a:r>
          </a:p>
          <a:p>
            <a:r>
              <a:rPr lang="en-US" b="0" i="0" dirty="0">
                <a:solidFill>
                  <a:srgbClr val="222222"/>
                </a:solidFill>
                <a:effectLst/>
                <a:latin typeface="Times New Roman" panose="02020603050405020304" pitchFamily="18" charset="0"/>
                <a:cs typeface="Times New Roman" panose="02020603050405020304" pitchFamily="18" charset="0"/>
              </a:rPr>
              <a:t>This study focuses on machine learning classification models, hate speech datasets, and the most significant features of hate speech models in light of such a widespread phenomenon. </a:t>
            </a:r>
          </a:p>
          <a:p>
            <a:r>
              <a:rPr lang="en-US" b="0" i="0" dirty="0">
                <a:solidFill>
                  <a:srgbClr val="222222"/>
                </a:solidFill>
                <a:effectLst/>
                <a:latin typeface="Times New Roman" panose="02020603050405020304" pitchFamily="18" charset="0"/>
                <a:cs typeface="Times New Roman" panose="02020603050405020304" pitchFamily="18" charset="0"/>
              </a:rPr>
              <a:t>We applied a survey and content analysis to retrieve and analyze relevant studies.  The primary research question in this paper is to identify the dominant approaches to hate speech and its significant datasets that are commonly used by the research community.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352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534FF2-6EF7-94CF-5F4A-501F63CBD962}"/>
              </a:ext>
            </a:extLst>
          </p:cNvPr>
          <p:cNvSpPr>
            <a:spLocks noGrp="1"/>
          </p:cNvSpPr>
          <p:nvPr>
            <p:ph idx="1"/>
          </p:nvPr>
        </p:nvSpPr>
        <p:spPr>
          <a:xfrm>
            <a:off x="327259" y="0"/>
            <a:ext cx="11762072" cy="6858000"/>
          </a:xfrm>
        </p:spPr>
        <p:txBody>
          <a:bodyPr>
            <a:normAutofit fontScale="92500" lnSpcReduction="10000"/>
          </a:bodyPr>
          <a:lstStyle/>
          <a:p>
            <a:pPr>
              <a:lnSpc>
                <a:spcPct val="150000"/>
              </a:lnSpc>
            </a:pPr>
            <a:r>
              <a:rPr lang="en-IN" sz="2400" dirty="0">
                <a:effectLst/>
                <a:latin typeface="Times New Roman" panose="02020603050405020304" pitchFamily="18" charset="0"/>
                <a:ea typeface="Times New Roman" panose="02020603050405020304" pitchFamily="18" charset="0"/>
              </a:rPr>
              <a:t>The dataset I’m using for the hate speech detection mini project task is downloaded from Kaggle.</a:t>
            </a:r>
            <a:r>
              <a:rPr lang="en-IN" sz="2400" dirty="0">
                <a:solidFill>
                  <a:srgbClr val="000000"/>
                </a:solidFill>
                <a:effectLst/>
                <a:latin typeface="Times New Roman" panose="02020603050405020304" pitchFamily="18" charset="0"/>
                <a:ea typeface="Times New Roman" panose="02020603050405020304" pitchFamily="18" charset="0"/>
              </a:rPr>
              <a:t> This dataset contains the following columns:</a:t>
            </a:r>
            <a:endParaRPr lang="en-IN" sz="2400" dirty="0">
              <a:effectLst/>
              <a:latin typeface="Calibri" panose="020F0502020204030204" pitchFamily="34" charset="0"/>
              <a:ea typeface="Calibri" panose="020F0502020204030204" pitchFamily="34" charset="0"/>
            </a:endParaRPr>
          </a:p>
          <a:p>
            <a:pPr marL="342900" lvl="0" indent="-342900">
              <a:lnSpc>
                <a:spcPct val="150000"/>
              </a:lnSpc>
              <a:buClr>
                <a:srgbClr val="000000"/>
              </a:buClr>
              <a:buFont typeface="+mj-lt"/>
              <a:buAutoNum type="arabicPeriod"/>
              <a:tabLst>
                <a:tab pos="457200" algn="l"/>
              </a:tabLst>
            </a:pPr>
            <a:r>
              <a:rPr lang="en-IN" sz="2400" dirty="0">
                <a:solidFill>
                  <a:srgbClr val="5B9BD5"/>
                </a:solidFill>
                <a:effectLst/>
                <a:latin typeface="Times New Roman" panose="02020603050405020304" pitchFamily="18" charset="0"/>
                <a:ea typeface="Times New Roman" panose="02020603050405020304" pitchFamily="18" charset="0"/>
              </a:rPr>
              <a:t>Index:</a:t>
            </a:r>
            <a:r>
              <a:rPr lang="en-IN" sz="2400" dirty="0">
                <a:solidFill>
                  <a:srgbClr val="5B9BD5"/>
                </a:solidFill>
                <a:effectLst/>
                <a:latin typeface="Times New Roman" panose="02020603050405020304" pitchFamily="18" charset="0"/>
                <a:ea typeface="Calibri" panose="020F0502020204030204" pitchFamily="34" charset="0"/>
              </a:rPr>
              <a:t> </a:t>
            </a:r>
            <a:r>
              <a:rPr lang="en-US" sz="2400" dirty="0">
                <a:solidFill>
                  <a:srgbClr val="000000"/>
                </a:solidFill>
                <a:effectLst/>
                <a:latin typeface="Times New Roman" panose="02020603050405020304" pitchFamily="18" charset="0"/>
                <a:ea typeface="Calibri" panose="020F0502020204030204" pitchFamily="34" charset="0"/>
              </a:rPr>
              <a:t>This column has the index value</a:t>
            </a:r>
            <a:endParaRPr lang="en-IN" sz="2400" dirty="0">
              <a:effectLst/>
              <a:latin typeface="Calibri" panose="020F0502020204030204" pitchFamily="34" charset="0"/>
              <a:ea typeface="Calibri" panose="020F0502020204030204" pitchFamily="34" charset="0"/>
            </a:endParaRPr>
          </a:p>
          <a:p>
            <a:pPr marL="342900" lvl="0" indent="-342900">
              <a:lnSpc>
                <a:spcPct val="150000"/>
              </a:lnSpc>
              <a:buClr>
                <a:srgbClr val="000000"/>
              </a:buClr>
              <a:buFont typeface="+mj-lt"/>
              <a:buAutoNum type="arabicPeriod"/>
              <a:tabLst>
                <a:tab pos="457200" algn="l"/>
              </a:tabLst>
            </a:pPr>
            <a:r>
              <a:rPr lang="en-IN" sz="2400" dirty="0">
                <a:solidFill>
                  <a:srgbClr val="5B9BD5"/>
                </a:solidFill>
                <a:effectLst/>
                <a:latin typeface="Times New Roman" panose="02020603050405020304" pitchFamily="18" charset="0"/>
                <a:ea typeface="Times New Roman" panose="02020603050405020304" pitchFamily="18" charset="0"/>
              </a:rPr>
              <a:t>Count: </a:t>
            </a:r>
            <a:r>
              <a:rPr lang="en-IN" sz="2400" dirty="0">
                <a:solidFill>
                  <a:srgbClr val="000000"/>
                </a:solidFill>
                <a:effectLst/>
                <a:latin typeface="Times New Roman" panose="02020603050405020304" pitchFamily="18" charset="0"/>
                <a:ea typeface="Times New Roman" panose="02020603050405020304" pitchFamily="18" charset="0"/>
              </a:rPr>
              <a:t>It has the number of users coded for each tweet.</a:t>
            </a:r>
            <a:endParaRPr lang="en-IN" sz="2400" dirty="0">
              <a:effectLst/>
              <a:latin typeface="Calibri" panose="020F0502020204030204" pitchFamily="34" charset="0"/>
              <a:ea typeface="Calibri" panose="020F0502020204030204" pitchFamily="34" charset="0"/>
            </a:endParaRPr>
          </a:p>
          <a:p>
            <a:pPr marL="342900" lvl="0" indent="-342900">
              <a:lnSpc>
                <a:spcPct val="150000"/>
              </a:lnSpc>
              <a:buClr>
                <a:srgbClr val="000000"/>
              </a:buClr>
              <a:buFont typeface="+mj-lt"/>
              <a:buAutoNum type="arabicPeriod"/>
              <a:tabLst>
                <a:tab pos="457200" algn="l"/>
              </a:tabLst>
            </a:pPr>
            <a:r>
              <a:rPr lang="en-IN" sz="2400" dirty="0">
                <a:solidFill>
                  <a:srgbClr val="5B9BD5"/>
                </a:solidFill>
                <a:effectLst/>
                <a:latin typeface="Times New Roman" panose="02020603050405020304" pitchFamily="18" charset="0"/>
                <a:ea typeface="Times New Roman" panose="02020603050405020304" pitchFamily="18" charset="0"/>
              </a:rPr>
              <a:t>Hate speech: </a:t>
            </a:r>
            <a:r>
              <a:rPr lang="en-IN" sz="2400" dirty="0">
                <a:solidFill>
                  <a:srgbClr val="000000"/>
                </a:solidFill>
                <a:effectLst/>
                <a:latin typeface="Times New Roman" panose="02020603050405020304" pitchFamily="18" charset="0"/>
                <a:ea typeface="Times New Roman" panose="02020603050405020304" pitchFamily="18" charset="0"/>
              </a:rPr>
              <a:t>This column has the number of users who judged the tweet to be hate speech.</a:t>
            </a:r>
            <a:endParaRPr lang="en-IN" sz="2400" dirty="0">
              <a:effectLst/>
              <a:latin typeface="Calibri" panose="020F0502020204030204" pitchFamily="34" charset="0"/>
              <a:ea typeface="Calibri" panose="020F0502020204030204" pitchFamily="34" charset="0"/>
            </a:endParaRPr>
          </a:p>
          <a:p>
            <a:pPr marL="342900" lvl="0" indent="-342900">
              <a:lnSpc>
                <a:spcPct val="150000"/>
              </a:lnSpc>
              <a:buClr>
                <a:srgbClr val="000000"/>
              </a:buClr>
              <a:buFont typeface="+mj-lt"/>
              <a:buAutoNum type="arabicPeriod"/>
              <a:tabLst>
                <a:tab pos="457200" algn="l"/>
              </a:tabLst>
            </a:pPr>
            <a:r>
              <a:rPr lang="en-IN" sz="2400" dirty="0">
                <a:solidFill>
                  <a:srgbClr val="5B9BD5"/>
                </a:solidFill>
                <a:effectLst/>
                <a:latin typeface="Times New Roman" panose="02020603050405020304" pitchFamily="18" charset="0"/>
                <a:ea typeface="Times New Roman" panose="02020603050405020304" pitchFamily="18" charset="0"/>
              </a:rPr>
              <a:t>Offensive language:</a:t>
            </a:r>
            <a:r>
              <a:rPr lang="en-IN" sz="2400" dirty="0">
                <a:solidFill>
                  <a:srgbClr val="000000"/>
                </a:solidFill>
                <a:effectLst/>
                <a:latin typeface="Times New Roman" panose="02020603050405020304" pitchFamily="18" charset="0"/>
                <a:ea typeface="Times New Roman" panose="02020603050405020304" pitchFamily="18" charset="0"/>
              </a:rPr>
              <a:t> This column has the number of users who judged the tweet to be offensive speech.</a:t>
            </a:r>
            <a:endParaRPr lang="en-IN" sz="2400" dirty="0">
              <a:effectLst/>
              <a:latin typeface="Calibri" panose="020F0502020204030204" pitchFamily="34" charset="0"/>
              <a:ea typeface="Calibri" panose="020F0502020204030204" pitchFamily="34" charset="0"/>
            </a:endParaRPr>
          </a:p>
          <a:p>
            <a:pPr marL="342900" lvl="0" indent="-342900">
              <a:lnSpc>
                <a:spcPct val="150000"/>
              </a:lnSpc>
              <a:buClr>
                <a:srgbClr val="000000"/>
              </a:buClr>
              <a:buFont typeface="+mj-lt"/>
              <a:buAutoNum type="arabicPeriod"/>
              <a:tabLst>
                <a:tab pos="457200" algn="l"/>
              </a:tabLst>
            </a:pPr>
            <a:r>
              <a:rPr lang="en-IN" sz="2400" dirty="0">
                <a:solidFill>
                  <a:srgbClr val="5B9BD5"/>
                </a:solidFill>
                <a:effectLst/>
                <a:latin typeface="Times New Roman" panose="02020603050405020304" pitchFamily="18" charset="0"/>
                <a:ea typeface="Times New Roman" panose="02020603050405020304" pitchFamily="18" charset="0"/>
              </a:rPr>
              <a:t>neither: </a:t>
            </a:r>
            <a:r>
              <a:rPr lang="en-IN" sz="2400" dirty="0">
                <a:solidFill>
                  <a:srgbClr val="000000"/>
                </a:solidFill>
                <a:effectLst/>
                <a:latin typeface="Times New Roman" panose="02020603050405020304" pitchFamily="18" charset="0"/>
                <a:ea typeface="Times New Roman" panose="02020603050405020304" pitchFamily="18" charset="0"/>
              </a:rPr>
              <a:t>This column has the number of users who judged the tweet to be neither hate speech nor offensive speech.</a:t>
            </a:r>
            <a:endParaRPr lang="en-IN" sz="2400" dirty="0">
              <a:effectLst/>
              <a:latin typeface="Calibri" panose="020F0502020204030204" pitchFamily="34" charset="0"/>
              <a:ea typeface="Calibri" panose="020F0502020204030204" pitchFamily="34" charset="0"/>
            </a:endParaRPr>
          </a:p>
          <a:p>
            <a:pPr marL="342900" lvl="0" indent="-342900">
              <a:lnSpc>
                <a:spcPct val="150000"/>
              </a:lnSpc>
              <a:buClr>
                <a:srgbClr val="000000"/>
              </a:buClr>
              <a:buFont typeface="+mj-lt"/>
              <a:buAutoNum type="arabicPeriod"/>
              <a:tabLst>
                <a:tab pos="457200" algn="l"/>
              </a:tabLst>
            </a:pPr>
            <a:r>
              <a:rPr lang="en-IN" sz="2400" dirty="0">
                <a:solidFill>
                  <a:srgbClr val="5B9BD5"/>
                </a:solidFill>
                <a:effectLst/>
                <a:latin typeface="Times New Roman" panose="02020603050405020304" pitchFamily="18" charset="0"/>
                <a:ea typeface="Times New Roman" panose="02020603050405020304" pitchFamily="18" charset="0"/>
              </a:rPr>
              <a:t>class: </a:t>
            </a:r>
            <a:r>
              <a:rPr lang="en-IN" sz="2400" dirty="0">
                <a:solidFill>
                  <a:srgbClr val="000000"/>
                </a:solidFill>
                <a:effectLst/>
                <a:latin typeface="Times New Roman" panose="02020603050405020304" pitchFamily="18" charset="0"/>
                <a:ea typeface="Times New Roman" panose="02020603050405020304" pitchFamily="18" charset="0"/>
              </a:rPr>
              <a:t>It has a class label for the majority of the users, in which 0 denotes hate speech, 1 means offensive speech and 2 denotes neither of them.</a:t>
            </a:r>
            <a:endParaRPr lang="en-IN" sz="2400" dirty="0">
              <a:solidFill>
                <a:srgbClr val="5B9BD5"/>
              </a:solidFill>
              <a:effectLst/>
              <a:latin typeface="Calibri" panose="020F0502020204030204" pitchFamily="34" charset="0"/>
              <a:ea typeface="Calibri" panose="020F0502020204030204" pitchFamily="34" charset="0"/>
            </a:endParaRPr>
          </a:p>
          <a:p>
            <a:pPr marL="342900" lvl="0" indent="-342900">
              <a:lnSpc>
                <a:spcPct val="150000"/>
              </a:lnSpc>
              <a:buClr>
                <a:srgbClr val="000000"/>
              </a:buClr>
              <a:buFont typeface="+mj-lt"/>
              <a:buAutoNum type="arabicPeriod"/>
              <a:tabLst>
                <a:tab pos="457200" algn="l"/>
              </a:tabLst>
            </a:pPr>
            <a:r>
              <a:rPr lang="en-IN" sz="2400" dirty="0">
                <a:solidFill>
                  <a:srgbClr val="5B9BD5"/>
                </a:solidFill>
                <a:effectLst/>
                <a:latin typeface="Times New Roman" panose="02020603050405020304" pitchFamily="18" charset="0"/>
                <a:ea typeface="Times New Roman" panose="02020603050405020304" pitchFamily="18" charset="0"/>
              </a:rPr>
              <a:t>tweet: </a:t>
            </a:r>
            <a:r>
              <a:rPr lang="en-IN" sz="2400" dirty="0">
                <a:solidFill>
                  <a:srgbClr val="000000"/>
                </a:solidFill>
                <a:effectLst/>
                <a:latin typeface="Times New Roman" panose="02020603050405020304" pitchFamily="18" charset="0"/>
                <a:ea typeface="Times New Roman" panose="02020603050405020304" pitchFamily="18" charset="0"/>
              </a:rPr>
              <a:t>This column has the Text tweets.</a:t>
            </a:r>
            <a:endParaRPr lang="en-IN" sz="2400" dirty="0">
              <a:solidFill>
                <a:srgbClr val="000000"/>
              </a:solidFill>
              <a:effectLst/>
              <a:latin typeface="Calibri" panose="020F0502020204030204" pitchFamily="34" charset="0"/>
              <a:ea typeface="Calibri" panose="020F0502020204030204" pitchFamily="34" charset="0"/>
            </a:endParaRPr>
          </a:p>
          <a:p>
            <a:pPr marL="0" indent="0">
              <a:buNone/>
            </a:pPr>
            <a:endParaRPr lang="en-IN" sz="2400" dirty="0"/>
          </a:p>
        </p:txBody>
      </p:sp>
    </p:spTree>
    <p:extLst>
      <p:ext uri="{BB962C8B-B14F-4D97-AF65-F5344CB8AC3E}">
        <p14:creationId xmlns:p14="http://schemas.microsoft.com/office/powerpoint/2010/main" val="425336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6AAE-E109-B51D-1EF7-AF0028EA38FA}"/>
              </a:ext>
            </a:extLst>
          </p:cNvPr>
          <p:cNvSpPr>
            <a:spLocks noGrp="1"/>
          </p:cNvSpPr>
          <p:nvPr>
            <p:ph type="title"/>
          </p:nvPr>
        </p:nvSpPr>
        <p:spPr/>
        <p:txBody>
          <a:bodyPr>
            <a:normAutofit/>
          </a:bodyPr>
          <a:lstStyle/>
          <a:p>
            <a:pPr algn="ctr"/>
            <a:r>
              <a:rPr lang="en-IN" sz="6600" dirty="0"/>
              <a:t>Result and Discussion</a:t>
            </a:r>
          </a:p>
        </p:txBody>
      </p:sp>
      <p:sp>
        <p:nvSpPr>
          <p:cNvPr id="3" name="Content Placeholder 2">
            <a:extLst>
              <a:ext uri="{FF2B5EF4-FFF2-40B4-BE49-F238E27FC236}">
                <a16:creationId xmlns:a16="http://schemas.microsoft.com/office/drawing/2014/main" id="{3F5CB1EA-3D3E-655E-BC2F-E549E35E54D5}"/>
              </a:ext>
            </a:extLst>
          </p:cNvPr>
          <p:cNvSpPr>
            <a:spLocks noGrp="1"/>
          </p:cNvSpPr>
          <p:nvPr>
            <p:ph idx="1"/>
          </p:nvPr>
        </p:nvSpPr>
        <p:spPr/>
        <p:txBody>
          <a:bodyPr>
            <a:normAutofit/>
          </a:bodyPr>
          <a:lstStyle/>
          <a:p>
            <a:r>
              <a:rPr lang="en-US" b="0" i="0" dirty="0">
                <a:effectLst/>
                <a:latin typeface="Georgia" panose="02040502050405020303" pitchFamily="18" charset="0"/>
              </a:rPr>
              <a:t>In this section we present the outcome of our experiments we attained using different models. As our original goal is to find whether the speech is hate speech or offensive speech or neither.</a:t>
            </a:r>
          </a:p>
          <a:p>
            <a:r>
              <a:rPr lang="en-US" b="0" i="0" dirty="0">
                <a:effectLst/>
                <a:latin typeface="Georgia" panose="02040502050405020303" pitchFamily="18" charset="0"/>
              </a:rPr>
              <a:t> We present those results where (besides the additional data already inherent to the model) we only used the KAGGLE dataset for training. Then, each subsequent result reported is with the use of more and more additional resources.</a:t>
            </a:r>
          </a:p>
        </p:txBody>
      </p:sp>
    </p:spTree>
    <p:extLst>
      <p:ext uri="{BB962C8B-B14F-4D97-AF65-F5344CB8AC3E}">
        <p14:creationId xmlns:p14="http://schemas.microsoft.com/office/powerpoint/2010/main" val="2808659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8249-ACEB-ECFD-86EA-153055953360}"/>
              </a:ext>
            </a:extLst>
          </p:cNvPr>
          <p:cNvSpPr>
            <a:spLocks noGrp="1"/>
          </p:cNvSpPr>
          <p:nvPr>
            <p:ph type="title"/>
          </p:nvPr>
        </p:nvSpPr>
        <p:spPr/>
        <p:txBody>
          <a:bodyPr/>
          <a:lstStyle/>
          <a:p>
            <a:pPr algn="ctr"/>
            <a:r>
              <a:rPr lang="en-IN" dirty="0"/>
              <a:t>Conclusion and Future Work</a:t>
            </a:r>
          </a:p>
        </p:txBody>
      </p:sp>
      <p:sp>
        <p:nvSpPr>
          <p:cNvPr id="3" name="Content Placeholder 2">
            <a:extLst>
              <a:ext uri="{FF2B5EF4-FFF2-40B4-BE49-F238E27FC236}">
                <a16:creationId xmlns:a16="http://schemas.microsoft.com/office/drawing/2014/main" id="{0F063885-E05F-E90F-9084-34D52267D301}"/>
              </a:ext>
            </a:extLst>
          </p:cNvPr>
          <p:cNvSpPr>
            <a:spLocks noGrp="1"/>
          </p:cNvSpPr>
          <p:nvPr>
            <p:ph idx="1"/>
          </p:nvPr>
        </p:nvSpPr>
        <p:spPr/>
        <p:txBody>
          <a:bodyPr/>
          <a:lstStyle/>
          <a:p>
            <a:r>
              <a:rPr lang="en-US" dirty="0">
                <a:solidFill>
                  <a:srgbClr val="000000"/>
                </a:solidFill>
                <a:effectLst/>
                <a:latin typeface="Georgia" panose="02040502050405020303" pitchFamily="18" charset="0"/>
                <a:ea typeface="Calibri" panose="020F0502020204030204" pitchFamily="34" charset="0"/>
              </a:rPr>
              <a:t>We have construct a project for </a:t>
            </a:r>
            <a:r>
              <a:rPr lang="en-US" b="1" dirty="0">
                <a:solidFill>
                  <a:srgbClr val="000000"/>
                </a:solidFill>
                <a:effectLst/>
                <a:latin typeface="Georgia" panose="02040502050405020303" pitchFamily="18" charset="0"/>
                <a:ea typeface="Calibri" panose="020F0502020204030204" pitchFamily="34" charset="0"/>
              </a:rPr>
              <a:t>Hate Speech detection using Machine Learning</a:t>
            </a:r>
            <a:r>
              <a:rPr lang="en-US" dirty="0">
                <a:solidFill>
                  <a:srgbClr val="000000"/>
                </a:solidFill>
                <a:effectLst/>
                <a:latin typeface="Georgia" panose="02040502050405020303" pitchFamily="18" charset="0"/>
                <a:ea typeface="Calibri" panose="020F0502020204030204" pitchFamily="34" charset="0"/>
              </a:rPr>
              <a:t>. </a:t>
            </a:r>
            <a:r>
              <a:rPr lang="en-US" dirty="0">
                <a:effectLst/>
                <a:latin typeface="Georgia" panose="02040502050405020303" pitchFamily="18" charset="0"/>
                <a:ea typeface="Calibri" panose="020F0502020204030204" pitchFamily="34" charset="0"/>
              </a:rPr>
              <a:t> The survey work is mainly on Deep Learning and Hybrid approaches for hate speech identification, including significant activities in those fields Taking limited and public datasets for training the hate speech detection model.</a:t>
            </a:r>
          </a:p>
          <a:p>
            <a:r>
              <a:rPr lang="en-US" b="0" i="0" dirty="0">
                <a:effectLst/>
                <a:latin typeface="Georgia" panose="02040502050405020303" pitchFamily="18" charset="0"/>
              </a:rPr>
              <a:t>Here, we focused on only one dataset, and one problem contributing to the difficulty of the task. In the future, we would extend this focus to additional datasets.</a:t>
            </a:r>
            <a:endParaRPr lang="en-IN" dirty="0"/>
          </a:p>
        </p:txBody>
      </p:sp>
    </p:spTree>
    <p:extLst>
      <p:ext uri="{BB962C8B-B14F-4D97-AF65-F5344CB8AC3E}">
        <p14:creationId xmlns:p14="http://schemas.microsoft.com/office/powerpoint/2010/main" val="886365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6D3D-C7BD-2831-707B-AA9656C40C26}"/>
              </a:ext>
            </a:extLst>
          </p:cNvPr>
          <p:cNvSpPr>
            <a:spLocks noGrp="1"/>
          </p:cNvSpPr>
          <p:nvPr>
            <p:ph type="ctrTitle"/>
          </p:nvPr>
        </p:nvSpPr>
        <p:spPr>
          <a:xfrm>
            <a:off x="1524000" y="1950136"/>
            <a:ext cx="9144000" cy="2387600"/>
          </a:xfrm>
        </p:spPr>
        <p:txBody>
          <a:bodyPr>
            <a:normAutofit/>
          </a:bodyPr>
          <a:lstStyle/>
          <a:p>
            <a:r>
              <a:rPr lang="en-IN" sz="9600" dirty="0"/>
              <a:t>THANK YOU</a:t>
            </a:r>
          </a:p>
        </p:txBody>
      </p:sp>
    </p:spTree>
    <p:extLst>
      <p:ext uri="{BB962C8B-B14F-4D97-AF65-F5344CB8AC3E}">
        <p14:creationId xmlns:p14="http://schemas.microsoft.com/office/powerpoint/2010/main" val="3741864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3603</TotalTime>
  <Words>613</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Bahnschrift Condensed</vt:lpstr>
      <vt:lpstr>Calibri</vt:lpstr>
      <vt:lpstr>Calibri Light</vt:lpstr>
      <vt:lpstr>Georgia</vt:lpstr>
      <vt:lpstr>Times New Roman</vt:lpstr>
      <vt:lpstr>Office Theme</vt:lpstr>
      <vt:lpstr>HATE SPEECH DETECTION</vt:lpstr>
      <vt:lpstr>PowerPoint Presentation</vt:lpstr>
      <vt:lpstr>Introduction and Problem Statement</vt:lpstr>
      <vt:lpstr>PowerPoint Presentation</vt:lpstr>
      <vt:lpstr>METHODOLOGY</vt:lpstr>
      <vt:lpstr>PowerPoint Presentation</vt:lpstr>
      <vt:lpstr>Result and Discussion</vt:lpstr>
      <vt:lpstr>Conclusion and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dc:title>
  <dc:creator>Gauri Gupta</dc:creator>
  <cp:lastModifiedBy>Gauri Gupta</cp:lastModifiedBy>
  <cp:revision>7</cp:revision>
  <dcterms:created xsi:type="dcterms:W3CDTF">2023-01-22T20:03:28Z</dcterms:created>
  <dcterms:modified xsi:type="dcterms:W3CDTF">2023-01-28T08:08:31Z</dcterms:modified>
</cp:coreProperties>
</file>