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sldIdLst>
    <p:sldId id="256" r:id="rId5"/>
    <p:sldId id="257" r:id="rId6"/>
    <p:sldId id="258" r:id="rId7"/>
    <p:sldId id="259" r:id="rId8"/>
    <p:sldId id="260" r:id="rId9"/>
    <p:sldId id="261" r:id="rId10"/>
    <p:sldId id="262" r:id="rId11"/>
    <p:sldId id="263"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03845E-DDCD-4331-89CF-F3F70BEFB591}" v="338" dt="2023-01-28T03:15:02.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20219345"/>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7/22/2023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8292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7/22/2023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088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7/22/2023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969983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7/22/2023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622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7/22/2023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102163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17966572"/>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2944697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6211940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52649509"/>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8069217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7403726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2025886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170873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97938323"/>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995111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7CF0BCE0-945C-4FDF-95A1-2149B1FF5B83}" type="datetimeFigureOut">
              <a:rPr lang="en-US" smtClean="0"/>
              <a:pPr algn="r"/>
              <a:t>7/22/2023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28336638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ransition spd="slow">
    <p:cover/>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80F1-583E-69C2-E3D8-969476DD1C28}"/>
              </a:ext>
            </a:extLst>
          </p:cNvPr>
          <p:cNvSpPr>
            <a:spLocks noGrp="1"/>
          </p:cNvSpPr>
          <p:nvPr>
            <p:ph type="ctrTitle"/>
          </p:nvPr>
        </p:nvSpPr>
        <p:spPr>
          <a:xfrm>
            <a:off x="540000" y="540000"/>
            <a:ext cx="4500561" cy="3173584"/>
          </a:xfrm>
        </p:spPr>
        <p:txBody>
          <a:bodyPr>
            <a:normAutofit fontScale="90000"/>
          </a:bodyPr>
          <a:lstStyle/>
          <a:p>
            <a:r>
              <a:rPr lang="en-IN" sz="4800" b="1" dirty="0">
                <a:effectLst/>
                <a:latin typeface="Bookman Old Style" panose="02050604050505020204" pitchFamily="18" charset="0"/>
                <a:ea typeface="Calibri" panose="020F0502020204030204" pitchFamily="34" charset="0"/>
                <a:cs typeface="Mangal" panose="02040503050203030202" pitchFamily="18" charset="0"/>
              </a:rPr>
              <a:t>Machine Learning Model for Stock Value Prediction</a:t>
            </a:r>
            <a:endParaRPr lang="en-IN" sz="4800" dirty="0"/>
          </a:p>
        </p:txBody>
      </p:sp>
      <p:sp>
        <p:nvSpPr>
          <p:cNvPr id="3" name="Subtitle 2">
            <a:extLst>
              <a:ext uri="{FF2B5EF4-FFF2-40B4-BE49-F238E27FC236}">
                <a16:creationId xmlns:a16="http://schemas.microsoft.com/office/drawing/2014/main" id="{2C506ED8-FA4A-CEC2-2AEC-D401D14166B0}"/>
              </a:ext>
            </a:extLst>
          </p:cNvPr>
          <p:cNvSpPr>
            <a:spLocks noGrp="1"/>
          </p:cNvSpPr>
          <p:nvPr>
            <p:ph type="subTitle" idx="1"/>
          </p:nvPr>
        </p:nvSpPr>
        <p:spPr>
          <a:xfrm>
            <a:off x="540000" y="4021494"/>
            <a:ext cx="4500561" cy="2287231"/>
          </a:xfrm>
        </p:spPr>
        <p:txBody>
          <a:bodyPr>
            <a:normAutofit fontScale="92500" lnSpcReduction="20000"/>
          </a:bodyPr>
          <a:lstStyle/>
          <a:p>
            <a:pPr algn="l"/>
            <a:r>
              <a:rPr lang="en-IN" sz="1600" dirty="0">
                <a:solidFill>
                  <a:schemeClr val="tx2"/>
                </a:solidFill>
              </a:rPr>
              <a:t>To:</a:t>
            </a:r>
          </a:p>
          <a:p>
            <a:pPr algn="l"/>
            <a:r>
              <a:rPr lang="en-IN" sz="1600" dirty="0" err="1">
                <a:solidFill>
                  <a:schemeClr val="tx2"/>
                </a:solidFill>
              </a:rPr>
              <a:t>Dr.</a:t>
            </a:r>
            <a:r>
              <a:rPr lang="en-IN" sz="1600" dirty="0">
                <a:solidFill>
                  <a:schemeClr val="tx2"/>
                </a:solidFill>
              </a:rPr>
              <a:t> Surendar Kumar Shukla</a:t>
            </a:r>
          </a:p>
          <a:p>
            <a:pPr algn="l"/>
            <a:endParaRPr lang="en-IN" sz="1600" dirty="0">
              <a:solidFill>
                <a:schemeClr val="tx2"/>
              </a:solidFill>
            </a:endParaRPr>
          </a:p>
          <a:p>
            <a:pPr algn="l"/>
            <a:r>
              <a:rPr lang="en-IN" sz="1600" dirty="0">
                <a:solidFill>
                  <a:schemeClr val="tx2"/>
                </a:solidFill>
              </a:rPr>
              <a:t>BY:</a:t>
            </a:r>
          </a:p>
          <a:p>
            <a:pPr algn="l"/>
            <a:r>
              <a:rPr lang="en-IN" sz="1600" dirty="0">
                <a:solidFill>
                  <a:schemeClr val="tx2"/>
                </a:solidFill>
              </a:rPr>
              <a:t>-Gauri Gupta</a:t>
            </a:r>
          </a:p>
          <a:p>
            <a:pPr algn="l"/>
            <a:r>
              <a:rPr lang="en-IN" sz="1600" dirty="0">
                <a:solidFill>
                  <a:schemeClr val="tx2"/>
                </a:solidFill>
              </a:rPr>
              <a:t>-D</a:t>
            </a:r>
          </a:p>
          <a:p>
            <a:pPr algn="l"/>
            <a:r>
              <a:rPr lang="en-IN" sz="1600" dirty="0">
                <a:solidFill>
                  <a:schemeClr val="tx2"/>
                </a:solidFill>
              </a:rPr>
              <a:t>-2018809</a:t>
            </a:r>
          </a:p>
        </p:txBody>
      </p:sp>
      <p:pic>
        <p:nvPicPr>
          <p:cNvPr id="4" name="Picture 3" descr="Multi-coloured graphs and numbers">
            <a:extLst>
              <a:ext uri="{FF2B5EF4-FFF2-40B4-BE49-F238E27FC236}">
                <a16:creationId xmlns:a16="http://schemas.microsoft.com/office/drawing/2014/main" id="{7EB550D4-5253-D823-FF9E-9A2821338A37}"/>
              </a:ext>
            </a:extLst>
          </p:cNvPr>
          <p:cNvPicPr>
            <a:picLocks noChangeAspect="1"/>
          </p:cNvPicPr>
          <p:nvPr/>
        </p:nvPicPr>
        <p:blipFill rotWithShape="1">
          <a:blip r:embed="rId2"/>
          <a:srcRect l="8704" r="28569" b="-1"/>
          <a:stretch/>
        </p:blipFill>
        <p:spPr>
          <a:xfrm>
            <a:off x="5747424" y="10"/>
            <a:ext cx="6444576" cy="6857990"/>
          </a:xfrm>
          <a:prstGeom prst="rect">
            <a:avLst/>
          </a:prstGeom>
        </p:spPr>
      </p:pic>
    </p:spTree>
    <p:extLst>
      <p:ext uri="{BB962C8B-B14F-4D97-AF65-F5344CB8AC3E}">
        <p14:creationId xmlns:p14="http://schemas.microsoft.com/office/powerpoint/2010/main" val="220375374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F593-0537-256A-97E7-F787F336A09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982A6E3-39D3-523D-06A3-B997860C8355}"/>
              </a:ext>
            </a:extLst>
          </p:cNvPr>
          <p:cNvSpPr>
            <a:spLocks noGrp="1"/>
          </p:cNvSpPr>
          <p:nvPr>
            <p:ph idx="1"/>
          </p:nvPr>
        </p:nvSpPr>
        <p:spPr/>
        <p:txBody>
          <a:bodyPr>
            <a:normAutofit/>
          </a:bodyPr>
          <a:lstStyle/>
          <a:p>
            <a:r>
              <a:rPr lang="en-IN" sz="2500" dirty="0">
                <a:effectLst/>
                <a:latin typeface="Calibri" panose="020F0502020204030204" pitchFamily="34" charset="0"/>
                <a:ea typeface="Calibri" panose="020F0502020204030204" pitchFamily="34" charset="0"/>
                <a:cs typeface="Mangal" panose="02040503050203030202" pitchFamily="18" charset="0"/>
              </a:rPr>
              <a:t>Machine learning / AI proved that it is soon going to be the future of the world. Individuals have already used or are implementing and improving the Machine learning algorithms to give betterment predictions of the stock prices. Although prediction of stock price varies on multiple (micro and macro) factors a rough estimation can be made with the above-used techniques. But still Machine Learning </a:t>
            </a:r>
            <a:r>
              <a:rPr lang="en-IN" sz="2500" dirty="0">
                <a:latin typeface="Calibri" panose="020F0502020204030204" pitchFamily="34" charset="0"/>
                <a:ea typeface="Calibri" panose="020F0502020204030204" pitchFamily="34" charset="0"/>
                <a:cs typeface="Mangal" panose="02040503050203030202" pitchFamily="18" charset="0"/>
              </a:rPr>
              <a:t>has one of the brightest future in the prediction world.</a:t>
            </a:r>
            <a:r>
              <a:rPr lang="en-IN" sz="2500" dirty="0">
                <a:effectLst/>
                <a:latin typeface="Calibri" panose="020F0502020204030204" pitchFamily="34" charset="0"/>
                <a:ea typeface="Calibri" panose="020F0502020204030204" pitchFamily="34" charset="0"/>
                <a:cs typeface="Mangal" panose="02040503050203030202" pitchFamily="18" charset="0"/>
              </a:rPr>
              <a:t> </a:t>
            </a:r>
            <a:endParaRPr lang="en-IN" sz="2500" dirty="0"/>
          </a:p>
        </p:txBody>
      </p:sp>
    </p:spTree>
    <p:extLst>
      <p:ext uri="{BB962C8B-B14F-4D97-AF65-F5344CB8AC3E}">
        <p14:creationId xmlns:p14="http://schemas.microsoft.com/office/powerpoint/2010/main" val="307808201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F657-1153-F8FC-A299-6FDD7A28FDA5}"/>
              </a:ext>
            </a:extLst>
          </p:cNvPr>
          <p:cNvSpPr>
            <a:spLocks noGrp="1"/>
          </p:cNvSpPr>
          <p:nvPr>
            <p:ph type="title"/>
          </p:nvPr>
        </p:nvSpPr>
        <p:spPr/>
        <p:txBody>
          <a:bodyPr vert="horz" lIns="91440" tIns="45720" rIns="91440" bIns="45720" rtlCol="0" anchor="b">
            <a:normAutofit fontScale="90000"/>
          </a:bodyPr>
          <a:lstStyle/>
          <a:p>
            <a:r>
              <a:rPr lang="en-US" sz="8100" dirty="0">
                <a:solidFill>
                  <a:srgbClr val="FFFFFF"/>
                </a:solidFill>
              </a:rPr>
              <a:t>Thank-You</a:t>
            </a:r>
          </a:p>
        </p:txBody>
      </p:sp>
      <p:pic>
        <p:nvPicPr>
          <p:cNvPr id="8" name="Picture 4" descr="Microchips on a circuit board">
            <a:extLst>
              <a:ext uri="{FF2B5EF4-FFF2-40B4-BE49-F238E27FC236}">
                <a16:creationId xmlns:a16="http://schemas.microsoft.com/office/drawing/2014/main" id="{DC2FF0D5-F64B-ADC6-4DEF-94E618A874FE}"/>
              </a:ext>
            </a:extLst>
          </p:cNvPr>
          <p:cNvPicPr>
            <a:picLocks noGrp="1" noChangeAspect="1"/>
          </p:cNvPicPr>
          <p:nvPr>
            <p:ph idx="4294967295"/>
          </p:nvPr>
        </p:nvPicPr>
        <p:blipFill rotWithShape="1">
          <a:blip r:embed="rId2">
            <a:alphaModFix/>
          </a:blip>
          <a:srcRect t="19737" r="1" b="5268"/>
          <a:stretch/>
        </p:blipFill>
        <p:spPr>
          <a:xfrm>
            <a:off x="0" y="0"/>
            <a:ext cx="12192000" cy="6858000"/>
          </a:xfrm>
          <a:prstGeom prst="rect">
            <a:avLst/>
          </a:prstGeom>
        </p:spPr>
      </p:pic>
      <p:sp>
        <p:nvSpPr>
          <p:cNvPr id="3" name="TextBox 2">
            <a:extLst>
              <a:ext uri="{FF2B5EF4-FFF2-40B4-BE49-F238E27FC236}">
                <a16:creationId xmlns:a16="http://schemas.microsoft.com/office/drawing/2014/main" id="{CD088C0A-C3CA-9833-CBC5-5B24E177266C}"/>
              </a:ext>
            </a:extLst>
          </p:cNvPr>
          <p:cNvSpPr txBox="1"/>
          <p:nvPr/>
        </p:nvSpPr>
        <p:spPr>
          <a:xfrm>
            <a:off x="2011680" y="1597794"/>
            <a:ext cx="7939656" cy="1862048"/>
          </a:xfrm>
          <a:prstGeom prst="rect">
            <a:avLst/>
          </a:prstGeom>
          <a:noFill/>
        </p:spPr>
        <p:txBody>
          <a:bodyPr wrap="square" rtlCol="0">
            <a:spAutoFit/>
          </a:bodyPr>
          <a:lstStyle/>
          <a:p>
            <a:pPr algn="ctr"/>
            <a:r>
              <a:rPr lang="en-IN" sz="11500" dirty="0">
                <a:solidFill>
                  <a:schemeClr val="bg1"/>
                </a:solidFill>
              </a:rPr>
              <a:t>Thank You </a:t>
            </a:r>
          </a:p>
        </p:txBody>
      </p:sp>
    </p:spTree>
    <p:extLst>
      <p:ext uri="{BB962C8B-B14F-4D97-AF65-F5344CB8AC3E}">
        <p14:creationId xmlns:p14="http://schemas.microsoft.com/office/powerpoint/2010/main" val="308701770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1CEC-1324-46A2-8111-76BC17E56C18}"/>
              </a:ext>
            </a:extLst>
          </p:cNvPr>
          <p:cNvSpPr>
            <a:spLocks noGrp="1"/>
          </p:cNvSpPr>
          <p:nvPr>
            <p:ph type="title"/>
          </p:nvPr>
        </p:nvSpPr>
        <p:spPr>
          <a:xfrm>
            <a:off x="7086315" y="540001"/>
            <a:ext cx="4554821" cy="1100114"/>
          </a:xfrm>
        </p:spPr>
        <p:txBody>
          <a:bodyPr anchor="b">
            <a:normAutofit/>
          </a:bodyPr>
          <a:lstStyle/>
          <a:p>
            <a:r>
              <a:rPr lang="en-IN" b="1" dirty="0"/>
              <a:t>Introduction</a:t>
            </a:r>
          </a:p>
        </p:txBody>
      </p:sp>
      <p:sp>
        <p:nvSpPr>
          <p:cNvPr id="3" name="Content Placeholder 2">
            <a:extLst>
              <a:ext uri="{FF2B5EF4-FFF2-40B4-BE49-F238E27FC236}">
                <a16:creationId xmlns:a16="http://schemas.microsoft.com/office/drawing/2014/main" id="{F0676180-FD95-E019-23C5-F28645C935AC}"/>
              </a:ext>
            </a:extLst>
          </p:cNvPr>
          <p:cNvSpPr>
            <a:spLocks noGrp="1"/>
          </p:cNvSpPr>
          <p:nvPr>
            <p:ph idx="1"/>
          </p:nvPr>
        </p:nvSpPr>
        <p:spPr>
          <a:xfrm>
            <a:off x="6193499" y="1908229"/>
            <a:ext cx="5447638" cy="4400496"/>
          </a:xfrm>
        </p:spPr>
        <p:txBody>
          <a:bodyPr anchor="t">
            <a:normAutofit fontScale="92500" lnSpcReduction="10000"/>
          </a:bodyPr>
          <a:lstStyle/>
          <a:p>
            <a:pPr marL="0" indent="0">
              <a:lnSpc>
                <a:spcPct val="115000"/>
              </a:lnSpc>
              <a:buNone/>
            </a:pPr>
            <a:r>
              <a:rPr lang="en-IN" sz="2500" b="1" u="sng" dirty="0"/>
              <a:t>What is Stock?</a:t>
            </a:r>
            <a:endParaRPr lang="en-IN" sz="2500" dirty="0"/>
          </a:p>
          <a:p>
            <a:pPr marL="0" indent="0">
              <a:lnSpc>
                <a:spcPct val="115000"/>
              </a:lnSpc>
              <a:buNone/>
            </a:pPr>
            <a:r>
              <a:rPr lang="en-IN" sz="2200" dirty="0">
                <a:effectLst/>
                <a:latin typeface="Calibri" panose="020F0502020204030204" pitchFamily="34" charset="0"/>
                <a:ea typeface="Times New Roman" panose="02020603050405020304" pitchFamily="18" charset="0"/>
                <a:cs typeface="Calibri" panose="020F0502020204030204" pitchFamily="34" charset="0"/>
              </a:rPr>
              <a:t>Capital is the most important part of starting and growing a business and generally a business raise capital through loans, diluting equity to big investors or issuing shares of some percentage part of the company. Shares are nothing but a small part in a company. Shares are also known as stock. </a:t>
            </a:r>
            <a:r>
              <a:rPr lang="en-IN" sz="2200" dirty="0">
                <a:effectLst/>
                <a:latin typeface="Calibri" panose="020F0502020204030204" pitchFamily="34" charset="0"/>
                <a:ea typeface="Calibri" panose="020F0502020204030204" pitchFamily="34" charset="0"/>
                <a:cs typeface="Mangal" panose="02040503050203030202" pitchFamily="18" charset="0"/>
              </a:rPr>
              <a:t>Stock markets are always an attractive investment way to grow capital. Some well-known king of stock market were/are Warren Buffett, Rakesh Jhunjhunwala, Harshad Mehta and many more. </a:t>
            </a:r>
          </a:p>
          <a:p>
            <a:pPr marL="0" indent="0">
              <a:lnSpc>
                <a:spcPct val="115000"/>
              </a:lnSpc>
              <a:buNone/>
            </a:pPr>
            <a:endParaRPr lang="en-IN" sz="1500" dirty="0"/>
          </a:p>
        </p:txBody>
      </p:sp>
      <p:pic>
        <p:nvPicPr>
          <p:cNvPr id="33" name="Picture 4" descr="Digital graph of stock market">
            <a:extLst>
              <a:ext uri="{FF2B5EF4-FFF2-40B4-BE49-F238E27FC236}">
                <a16:creationId xmlns:a16="http://schemas.microsoft.com/office/drawing/2014/main" id="{70783F5C-9C4C-FC88-7449-D6AA4988B86F}"/>
              </a:ext>
            </a:extLst>
          </p:cNvPr>
          <p:cNvPicPr>
            <a:picLocks noChangeAspect="1"/>
          </p:cNvPicPr>
          <p:nvPr/>
        </p:nvPicPr>
        <p:blipFill rotWithShape="1">
          <a:blip r:embed="rId2"/>
          <a:srcRect l="7150" r="22372"/>
          <a:stretch/>
        </p:blipFill>
        <p:spPr>
          <a:xfrm>
            <a:off x="199367" y="331527"/>
            <a:ext cx="5919689" cy="6003190"/>
          </a:xfrm>
          <a:prstGeom prst="rect">
            <a:avLst/>
          </a:prstGeom>
        </p:spPr>
      </p:pic>
    </p:spTree>
    <p:extLst>
      <p:ext uri="{BB962C8B-B14F-4D97-AF65-F5344CB8AC3E}">
        <p14:creationId xmlns:p14="http://schemas.microsoft.com/office/powerpoint/2010/main" val="397295319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982F-B243-6E08-A129-941FA117B99D}"/>
              </a:ext>
            </a:extLst>
          </p:cNvPr>
          <p:cNvSpPr>
            <a:spLocks noGrp="1"/>
          </p:cNvSpPr>
          <p:nvPr>
            <p:ph type="title"/>
          </p:nvPr>
        </p:nvSpPr>
        <p:spPr>
          <a:xfrm>
            <a:off x="7086315" y="540000"/>
            <a:ext cx="4554821" cy="1516121"/>
          </a:xfrm>
        </p:spPr>
        <p:txBody>
          <a:bodyPr anchor="b">
            <a:normAutofit fontScale="90000"/>
          </a:bodyPr>
          <a:lstStyle/>
          <a:p>
            <a:r>
              <a:rPr lang="en-IN" sz="5500" dirty="0"/>
              <a:t>Machine Learning</a:t>
            </a:r>
          </a:p>
        </p:txBody>
      </p:sp>
      <p:sp>
        <p:nvSpPr>
          <p:cNvPr id="3" name="Content Placeholder 2">
            <a:extLst>
              <a:ext uri="{FF2B5EF4-FFF2-40B4-BE49-F238E27FC236}">
                <a16:creationId xmlns:a16="http://schemas.microsoft.com/office/drawing/2014/main" id="{A6E760DC-8AD0-99A1-7A61-728CA9067250}"/>
              </a:ext>
            </a:extLst>
          </p:cNvPr>
          <p:cNvSpPr>
            <a:spLocks noGrp="1"/>
          </p:cNvSpPr>
          <p:nvPr>
            <p:ph idx="1"/>
          </p:nvPr>
        </p:nvSpPr>
        <p:spPr>
          <a:xfrm>
            <a:off x="7104063" y="2200275"/>
            <a:ext cx="4787337" cy="4385838"/>
          </a:xfrm>
        </p:spPr>
        <p:txBody>
          <a:bodyPr anchor="t">
            <a:noAutofit/>
          </a:bodyPr>
          <a:lstStyle/>
          <a:p>
            <a:pPr marL="0" indent="0">
              <a:lnSpc>
                <a:spcPct val="115000"/>
              </a:lnSpc>
              <a:buNone/>
            </a:pPr>
            <a:r>
              <a:rPr lang="en-US" sz="2200" b="0" i="0" dirty="0">
                <a:effectLst/>
                <a:latin typeface="Söhne"/>
              </a:rPr>
              <a:t>Machine learning is a method of teaching computers to learn from data, without being explicitly programmed. It uses algorithms that can identify patterns in data and make predictions or decisions without human intervention. Machine learning can be divided into three main categories: supervised learning, unsupervised learning, and reinforcement learning.</a:t>
            </a:r>
            <a:endParaRPr lang="en-IN" sz="2200" dirty="0"/>
          </a:p>
        </p:txBody>
      </p:sp>
      <p:pic>
        <p:nvPicPr>
          <p:cNvPr id="5" name="Picture 4" descr="Abstract background of data">
            <a:extLst>
              <a:ext uri="{FF2B5EF4-FFF2-40B4-BE49-F238E27FC236}">
                <a16:creationId xmlns:a16="http://schemas.microsoft.com/office/drawing/2014/main" id="{C29896A7-29A5-F530-34E7-A99BCEE0A3C4}"/>
              </a:ext>
            </a:extLst>
          </p:cNvPr>
          <p:cNvPicPr>
            <a:picLocks noChangeAspect="1"/>
          </p:cNvPicPr>
          <p:nvPr/>
        </p:nvPicPr>
        <p:blipFill rotWithShape="1">
          <a:blip r:embed="rId2"/>
          <a:srcRect l="19361" r="27780"/>
          <a:stretch/>
        </p:blipFill>
        <p:spPr>
          <a:xfrm>
            <a:off x="20" y="10"/>
            <a:ext cx="6444556" cy="6857990"/>
          </a:xfrm>
          <a:prstGeom prst="rect">
            <a:avLst/>
          </a:prstGeom>
        </p:spPr>
      </p:pic>
    </p:spTree>
    <p:extLst>
      <p:ext uri="{BB962C8B-B14F-4D97-AF65-F5344CB8AC3E}">
        <p14:creationId xmlns:p14="http://schemas.microsoft.com/office/powerpoint/2010/main" val="132330239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CF84-A5A0-8E07-6E3B-0498E1FC0ADB}"/>
              </a:ext>
            </a:extLst>
          </p:cNvPr>
          <p:cNvSpPr>
            <a:spLocks noGrp="1"/>
          </p:cNvSpPr>
          <p:nvPr>
            <p:ph type="title"/>
          </p:nvPr>
        </p:nvSpPr>
        <p:spPr>
          <a:xfrm>
            <a:off x="7086316" y="540000"/>
            <a:ext cx="4270456" cy="1516120"/>
          </a:xfrm>
        </p:spPr>
        <p:txBody>
          <a:bodyPr anchor="b">
            <a:normAutofit/>
          </a:bodyPr>
          <a:lstStyle/>
          <a:p>
            <a:r>
              <a:rPr lang="en-IN" dirty="0"/>
              <a:t>Tools Included</a:t>
            </a:r>
          </a:p>
        </p:txBody>
      </p:sp>
      <p:sp>
        <p:nvSpPr>
          <p:cNvPr id="3" name="Content Placeholder 2">
            <a:extLst>
              <a:ext uri="{FF2B5EF4-FFF2-40B4-BE49-F238E27FC236}">
                <a16:creationId xmlns:a16="http://schemas.microsoft.com/office/drawing/2014/main" id="{2CDE5007-B5CD-94BA-AECE-5C59B4CD02C0}"/>
              </a:ext>
            </a:extLst>
          </p:cNvPr>
          <p:cNvSpPr>
            <a:spLocks noGrp="1"/>
          </p:cNvSpPr>
          <p:nvPr>
            <p:ph idx="1"/>
          </p:nvPr>
        </p:nvSpPr>
        <p:spPr>
          <a:xfrm>
            <a:off x="6894571" y="2590800"/>
            <a:ext cx="5115771" cy="4146139"/>
          </a:xfrm>
        </p:spPr>
        <p:txBody>
          <a:bodyPr anchor="t">
            <a:normAutofit/>
          </a:bodyPr>
          <a:lstStyle/>
          <a:p>
            <a:pPr marL="0" indent="0">
              <a:buNone/>
            </a:pPr>
            <a:r>
              <a:rPr lang="en-IN" sz="2800" b="1" dirty="0"/>
              <a:t>RNN ( </a:t>
            </a:r>
            <a:r>
              <a:rPr lang="en-US" sz="2800" b="1" i="0" dirty="0">
                <a:effectLst/>
                <a:latin typeface="Arial" panose="020B0604020202020204" pitchFamily="34" charset="0"/>
              </a:rPr>
              <a:t>recurrent neural network</a:t>
            </a:r>
            <a:r>
              <a:rPr lang="en-US" sz="2800" b="0" i="0" dirty="0">
                <a:effectLst/>
                <a:latin typeface="Arial" panose="020B0604020202020204" pitchFamily="34" charset="0"/>
              </a:rPr>
              <a:t> )</a:t>
            </a:r>
            <a:endParaRPr lang="en-IN" sz="2800" b="1" dirty="0"/>
          </a:p>
          <a:p>
            <a:pPr marL="0" indent="0">
              <a:buNone/>
            </a:pPr>
            <a:r>
              <a:rPr lang="en-US" b="0" i="0" dirty="0">
                <a:effectLst/>
                <a:latin typeface="Arial" panose="020B0604020202020204" pitchFamily="34" charset="0"/>
              </a:rPr>
              <a:t>A </a:t>
            </a:r>
            <a:r>
              <a:rPr lang="en-US" b="1" i="0" dirty="0">
                <a:effectLst/>
                <a:latin typeface="Arial" panose="020B0604020202020204" pitchFamily="34" charset="0"/>
              </a:rPr>
              <a:t>recurrent neural network</a:t>
            </a:r>
            <a:r>
              <a:rPr lang="en-US" b="0" i="0" dirty="0">
                <a:effectLst/>
                <a:latin typeface="Arial" panose="020B0604020202020204" pitchFamily="34" charset="0"/>
              </a:rPr>
              <a:t> (</a:t>
            </a:r>
            <a:r>
              <a:rPr lang="en-US" b="1" i="0" dirty="0">
                <a:effectLst/>
                <a:latin typeface="Arial" panose="020B0604020202020204" pitchFamily="34" charset="0"/>
              </a:rPr>
              <a:t>RNN</a:t>
            </a:r>
            <a:r>
              <a:rPr lang="en-US" b="0" i="0" dirty="0">
                <a:effectLst/>
                <a:latin typeface="Arial" panose="020B0604020202020204" pitchFamily="34" charset="0"/>
              </a:rPr>
              <a:t>) is a class of </a:t>
            </a:r>
            <a:r>
              <a:rPr lang="en-US" b="0" i="0" strike="noStrike" dirty="0">
                <a:effectLst/>
                <a:latin typeface="Arial" panose="020B0604020202020204" pitchFamily="34" charset="0"/>
              </a:rPr>
              <a:t>artificial neural network </a:t>
            </a:r>
            <a:r>
              <a:rPr lang="en-US" b="0" i="0" dirty="0">
                <a:effectLst/>
                <a:latin typeface="Arial" panose="020B0604020202020204" pitchFamily="34" charset="0"/>
              </a:rPr>
              <a:t>where connections between nodes can create a cycle, allowing output from some nodes to affect subsequent input to the same nodes. This allows it to exhibit temporal dynamic behavior.</a:t>
            </a:r>
            <a:endParaRPr lang="en-IN" dirty="0"/>
          </a:p>
        </p:txBody>
      </p:sp>
      <p:pic>
        <p:nvPicPr>
          <p:cNvPr id="5" name="Picture 4" descr="Human brain nerve cells">
            <a:extLst>
              <a:ext uri="{FF2B5EF4-FFF2-40B4-BE49-F238E27FC236}">
                <a16:creationId xmlns:a16="http://schemas.microsoft.com/office/drawing/2014/main" id="{201F147D-787E-CA40-686B-72BF75E8B64B}"/>
              </a:ext>
            </a:extLst>
          </p:cNvPr>
          <p:cNvPicPr>
            <a:picLocks noChangeAspect="1"/>
          </p:cNvPicPr>
          <p:nvPr/>
        </p:nvPicPr>
        <p:blipFill rotWithShape="1">
          <a:blip r:embed="rId2"/>
          <a:srcRect l="3778" r="25743"/>
          <a:stretch/>
        </p:blipFill>
        <p:spPr>
          <a:xfrm>
            <a:off x="-23482" y="-54536"/>
            <a:ext cx="6444556" cy="6857990"/>
          </a:xfrm>
          <a:prstGeom prst="rect">
            <a:avLst/>
          </a:prstGeom>
        </p:spPr>
      </p:pic>
    </p:spTree>
    <p:extLst>
      <p:ext uri="{BB962C8B-B14F-4D97-AF65-F5344CB8AC3E}">
        <p14:creationId xmlns:p14="http://schemas.microsoft.com/office/powerpoint/2010/main" val="394282951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73D3-B934-9A15-EEBC-AC4B585124A2}"/>
              </a:ext>
            </a:extLst>
          </p:cNvPr>
          <p:cNvSpPr>
            <a:spLocks noGrp="1"/>
          </p:cNvSpPr>
          <p:nvPr>
            <p:ph type="title"/>
          </p:nvPr>
        </p:nvSpPr>
        <p:spPr>
          <a:xfrm>
            <a:off x="7086315" y="540000"/>
            <a:ext cx="4554821" cy="2186096"/>
          </a:xfrm>
        </p:spPr>
        <p:txBody>
          <a:bodyPr anchor="b">
            <a:normAutofit/>
          </a:bodyPr>
          <a:lstStyle/>
          <a:p>
            <a:r>
              <a:rPr lang="en-US" sz="4700" dirty="0"/>
              <a:t>LSTM(Long Short Term Memory)</a:t>
            </a:r>
            <a:endParaRPr lang="en-IN" sz="4700" dirty="0"/>
          </a:p>
        </p:txBody>
      </p:sp>
      <p:sp>
        <p:nvSpPr>
          <p:cNvPr id="3" name="Content Placeholder 2">
            <a:extLst>
              <a:ext uri="{FF2B5EF4-FFF2-40B4-BE49-F238E27FC236}">
                <a16:creationId xmlns:a16="http://schemas.microsoft.com/office/drawing/2014/main" id="{B0057D0A-7BC9-277B-CA10-67C8D7D9E428}"/>
              </a:ext>
            </a:extLst>
          </p:cNvPr>
          <p:cNvSpPr>
            <a:spLocks noGrp="1"/>
          </p:cNvSpPr>
          <p:nvPr>
            <p:ph idx="1"/>
          </p:nvPr>
        </p:nvSpPr>
        <p:spPr>
          <a:xfrm>
            <a:off x="7104063" y="2947121"/>
            <a:ext cx="4537073" cy="3361604"/>
          </a:xfrm>
        </p:spPr>
        <p:txBody>
          <a:bodyPr anchor="t">
            <a:normAutofit/>
          </a:bodyPr>
          <a:lstStyle/>
          <a:p>
            <a:pPr>
              <a:lnSpc>
                <a:spcPct val="115000"/>
              </a:lnSpc>
            </a:pPr>
            <a:r>
              <a:rPr lang="en-US" b="0" i="0">
                <a:effectLst/>
                <a:latin typeface="source-serif-pro"/>
              </a:rPr>
              <a:t>LSTM — Long Short Term Memory is an improvement over Recurrent Neural Network to address RNN’s failure to learn in the presence of past observations greater than 5–10 discrete time steps between relevant input events and target signals (vanishing/exploding gradient issue). LSTM does so by introducing a memory unit called “cell state”. </a:t>
            </a:r>
            <a:endParaRPr lang="en-IN"/>
          </a:p>
        </p:txBody>
      </p:sp>
      <p:pic>
        <p:nvPicPr>
          <p:cNvPr id="1026" name="Picture 2" descr="LSTM | Introduction to LSTM | Long Short Term Memor">
            <a:extLst>
              <a:ext uri="{FF2B5EF4-FFF2-40B4-BE49-F238E27FC236}">
                <a16:creationId xmlns:a16="http://schemas.microsoft.com/office/drawing/2014/main" id="{B0EE4745-2698-4181-35ED-0A6C9E661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540001"/>
            <a:ext cx="6949259" cy="584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2123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D4CD-E71E-5176-6C1E-3AAD00545097}"/>
              </a:ext>
            </a:extLst>
          </p:cNvPr>
          <p:cNvSpPr>
            <a:spLocks noGrp="1"/>
          </p:cNvSpPr>
          <p:nvPr>
            <p:ph type="title"/>
          </p:nvPr>
        </p:nvSpPr>
        <p:spPr>
          <a:xfrm>
            <a:off x="540000" y="540000"/>
            <a:ext cx="8175375" cy="783975"/>
          </a:xfrm>
        </p:spPr>
        <p:txBody>
          <a:bodyPr>
            <a:normAutofit fontScale="90000"/>
          </a:bodyPr>
          <a:lstStyle/>
          <a:p>
            <a:r>
              <a:rPr lang="en-US" dirty="0"/>
              <a:t>What My Project is Doing.</a:t>
            </a: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2070D914-213C-FDE1-ED39-AACAB2DBFCB2}"/>
              </a:ext>
            </a:extLst>
          </p:cNvPr>
          <p:cNvSpPr>
            <a:spLocks noGrp="1"/>
          </p:cNvSpPr>
          <p:nvPr>
            <p:ph idx="1"/>
          </p:nvPr>
        </p:nvSpPr>
        <p:spPr>
          <a:xfrm>
            <a:off x="654299" y="1539081"/>
            <a:ext cx="11344867" cy="4413850"/>
          </a:xfrm>
        </p:spPr>
        <p:txBody>
          <a:bodyPr>
            <a:normAutofit fontScale="70000" lnSpcReduction="20000"/>
          </a:bodyPr>
          <a:lstStyle/>
          <a:p>
            <a:pPr marL="0" indent="0">
              <a:buNone/>
            </a:pPr>
            <a:r>
              <a:rPr lang="en-US" sz="3600" dirty="0"/>
              <a:t>My project took a csv file which have stock value information of Netflix company of last 5 years.</a:t>
            </a:r>
          </a:p>
          <a:p>
            <a:pPr marL="0" indent="0">
              <a:buNone/>
            </a:pPr>
            <a:endParaRPr lang="en-US" sz="3600" dirty="0"/>
          </a:p>
          <a:p>
            <a:pPr marL="0" indent="0">
              <a:buNone/>
            </a:pPr>
            <a:r>
              <a:rPr lang="en-US" sz="3600" dirty="0"/>
              <a:t>We checked some basic information such as correlation and information of data.</a:t>
            </a:r>
          </a:p>
          <a:p>
            <a:pPr marL="0" indent="0">
              <a:buNone/>
            </a:pPr>
            <a:endParaRPr lang="en-US" sz="3600" dirty="0"/>
          </a:p>
          <a:p>
            <a:pPr marL="0" indent="0">
              <a:buNone/>
            </a:pPr>
            <a:r>
              <a:rPr lang="en-US" sz="3600" dirty="0"/>
              <a:t>We then converted our data to scale from 0 to 1 .</a:t>
            </a:r>
            <a:r>
              <a:rPr lang="en-US" sz="3600" b="0" i="0" dirty="0">
                <a:solidFill>
                  <a:schemeClr val="tx1"/>
                </a:solidFill>
                <a:effectLst/>
                <a:latin typeface="Söhne"/>
              </a:rPr>
              <a:t>This helps to make the data more responsive  to machine learning models, which often perform better when the input data is in a consistent scale.</a:t>
            </a:r>
          </a:p>
          <a:p>
            <a:pPr marL="0" indent="0">
              <a:buNone/>
            </a:pPr>
            <a:endParaRPr lang="en-US" sz="3600" dirty="0"/>
          </a:p>
          <a:p>
            <a:pPr marL="0" indent="0">
              <a:buNone/>
            </a:pPr>
            <a:r>
              <a:rPr lang="en-US" sz="3600" dirty="0"/>
              <a:t>Now we divided our data in two parts such that one is training set which was 75% of total data and other was testing set which was 25% of our data.</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65557167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0A31-EC42-5BC4-B3F5-77BAD1D9FA6E}"/>
              </a:ext>
            </a:extLst>
          </p:cNvPr>
          <p:cNvSpPr>
            <a:spLocks noGrp="1"/>
          </p:cNvSpPr>
          <p:nvPr>
            <p:ph type="title"/>
          </p:nvPr>
        </p:nvSpPr>
        <p:spPr>
          <a:xfrm>
            <a:off x="540000" y="549276"/>
            <a:ext cx="11101135" cy="1270193"/>
          </a:xfrm>
        </p:spPr>
        <p:txBody>
          <a:bodyPr>
            <a:normAutofit fontScale="90000"/>
          </a:bodyPr>
          <a:lstStyle/>
          <a:p>
            <a:r>
              <a:rPr lang="en-US" sz="2200" b="0" i="0" dirty="0">
                <a:solidFill>
                  <a:schemeClr val="tx1"/>
                </a:solidFill>
                <a:effectLst/>
                <a:latin typeface="Söhne"/>
              </a:rPr>
              <a:t>Then we </a:t>
            </a:r>
            <a:r>
              <a:rPr lang="en-US" sz="2200" b="0" i="0" dirty="0" err="1">
                <a:solidFill>
                  <a:schemeClr val="tx1"/>
                </a:solidFill>
                <a:effectLst/>
                <a:latin typeface="Söhne"/>
              </a:rPr>
              <a:t>cretaed</a:t>
            </a:r>
            <a:r>
              <a:rPr lang="en-US" sz="2200" b="0" i="0" dirty="0">
                <a:solidFill>
                  <a:schemeClr val="tx1"/>
                </a:solidFill>
                <a:effectLst/>
                <a:latin typeface="Söhne"/>
              </a:rPr>
              <a:t> a deep learning model using the Long Short-Term Memory (LSTM) algorithm from the TensorFlow library. The LSTM algorithm is a type of Recurrent Neural Network (RNN) that is able to retain information for longer periods of time.</a:t>
            </a:r>
            <a:br>
              <a:rPr lang="en-US" sz="2200" b="0" i="0" dirty="0">
                <a:solidFill>
                  <a:schemeClr val="tx1"/>
                </a:solidFill>
                <a:effectLst/>
                <a:latin typeface="Söhne"/>
              </a:rPr>
            </a:br>
            <a:br>
              <a:rPr lang="en-US" sz="2200" b="0" i="0" dirty="0">
                <a:solidFill>
                  <a:schemeClr val="tx1"/>
                </a:solidFill>
                <a:effectLst/>
                <a:latin typeface="Söhne"/>
              </a:rPr>
            </a:br>
            <a:endParaRPr lang="en-IN" sz="2200" dirty="0">
              <a:solidFill>
                <a:schemeClr val="tx1"/>
              </a:solidFill>
            </a:endParaRPr>
          </a:p>
        </p:txBody>
      </p:sp>
      <p:sp>
        <p:nvSpPr>
          <p:cNvPr id="3" name="Content Placeholder 2">
            <a:extLst>
              <a:ext uri="{FF2B5EF4-FFF2-40B4-BE49-F238E27FC236}">
                <a16:creationId xmlns:a16="http://schemas.microsoft.com/office/drawing/2014/main" id="{2037DE67-35BE-363D-6907-113376ADF16D}"/>
              </a:ext>
            </a:extLst>
          </p:cNvPr>
          <p:cNvSpPr>
            <a:spLocks noGrp="1"/>
          </p:cNvSpPr>
          <p:nvPr>
            <p:ph idx="1"/>
          </p:nvPr>
        </p:nvSpPr>
        <p:spPr>
          <a:xfrm>
            <a:off x="540000" y="1576873"/>
            <a:ext cx="11101136" cy="4731851"/>
          </a:xfrm>
        </p:spPr>
        <p:txBody>
          <a:bodyPr>
            <a:normAutofit/>
          </a:bodyPr>
          <a:lstStyle/>
          <a:p>
            <a:endParaRPr lang="en-US" sz="2000" dirty="0">
              <a:solidFill>
                <a:schemeClr val="tx1"/>
              </a:solidFill>
            </a:endParaRPr>
          </a:p>
          <a:p>
            <a:pPr marL="0" indent="0">
              <a:buNone/>
            </a:pPr>
            <a:r>
              <a:rPr lang="en-IN" sz="2000" dirty="0">
                <a:solidFill>
                  <a:schemeClr val="tx1"/>
                </a:solidFill>
              </a:rPr>
              <a:t>For training our data we set epoch to 10 that mean our model will be trained 10 times which help us in getting more accurate data.</a:t>
            </a:r>
          </a:p>
          <a:p>
            <a:pPr marL="0" indent="0">
              <a:buNone/>
            </a:pPr>
            <a:endParaRPr lang="en-IN" sz="2000" dirty="0">
              <a:solidFill>
                <a:schemeClr val="tx1"/>
              </a:solidFill>
            </a:endParaRPr>
          </a:p>
          <a:p>
            <a:pPr marL="0" indent="0">
              <a:buNone/>
            </a:pPr>
            <a:r>
              <a:rPr lang="en-IN" sz="2000" dirty="0">
                <a:solidFill>
                  <a:schemeClr val="tx1"/>
                </a:solidFill>
              </a:rPr>
              <a:t>After training and testing our model we will predict stock prize </a:t>
            </a:r>
            <a:r>
              <a:rPr lang="en-US" sz="2000" dirty="0">
                <a:solidFill>
                  <a:schemeClr val="tx1"/>
                </a:solidFill>
              </a:rPr>
              <a:t>by passing </a:t>
            </a:r>
            <a:r>
              <a:rPr lang="en-US" sz="2000" b="0" i="0" dirty="0">
                <a:solidFill>
                  <a:schemeClr val="tx1"/>
                </a:solidFill>
                <a:effectLst/>
                <a:latin typeface="Söhne"/>
              </a:rPr>
              <a:t>through the trained LSTM model.</a:t>
            </a:r>
            <a:endParaRPr lang="en-IN" sz="2000" dirty="0">
              <a:solidFill>
                <a:schemeClr val="tx1"/>
              </a:solidFill>
            </a:endParaRPr>
          </a:p>
          <a:p>
            <a:pPr marL="0" indent="0">
              <a:buNone/>
            </a:pPr>
            <a:endParaRPr lang="en-IN" sz="2000" dirty="0">
              <a:solidFill>
                <a:schemeClr val="tx1"/>
              </a:solidFill>
            </a:endParaRPr>
          </a:p>
          <a:p>
            <a:pPr marL="0" indent="0">
              <a:buNone/>
            </a:pPr>
            <a:endParaRPr lang="en-IN" sz="2000" dirty="0">
              <a:solidFill>
                <a:schemeClr val="tx1"/>
              </a:solidFill>
            </a:endParaRPr>
          </a:p>
          <a:p>
            <a:pPr marL="0" indent="0">
              <a:buNone/>
            </a:pPr>
            <a:endParaRPr lang="en-IN" sz="2000" dirty="0">
              <a:solidFill>
                <a:schemeClr val="tx1"/>
              </a:solidFill>
            </a:endParaRPr>
          </a:p>
          <a:p>
            <a:pPr marL="0" indent="0">
              <a:buNone/>
            </a:pPr>
            <a:endParaRPr lang="en-IN" sz="2000" dirty="0">
              <a:solidFill>
                <a:schemeClr val="tx1"/>
              </a:solidFill>
            </a:endParaRPr>
          </a:p>
        </p:txBody>
      </p:sp>
    </p:spTree>
    <p:extLst>
      <p:ext uri="{BB962C8B-B14F-4D97-AF65-F5344CB8AC3E}">
        <p14:creationId xmlns:p14="http://schemas.microsoft.com/office/powerpoint/2010/main" val="388156903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DB6D-DCBF-5EAF-13E3-DF641D8085F8}"/>
              </a:ext>
            </a:extLst>
          </p:cNvPr>
          <p:cNvSpPr>
            <a:spLocks noGrp="1"/>
          </p:cNvSpPr>
          <p:nvPr>
            <p:ph type="title"/>
          </p:nvPr>
        </p:nvSpPr>
        <p:spPr>
          <a:xfrm>
            <a:off x="301875" y="128879"/>
            <a:ext cx="11101135" cy="783772"/>
          </a:xfrm>
        </p:spPr>
        <p:txBody>
          <a:bodyPr>
            <a:normAutofit fontScale="90000"/>
          </a:bodyPr>
          <a:lstStyle/>
          <a:p>
            <a:pPr algn="ctr"/>
            <a:r>
              <a:rPr lang="en-US" sz="4500" dirty="0"/>
              <a:t>Results</a:t>
            </a:r>
            <a:br>
              <a:rPr lang="en-US" sz="4500" dirty="0"/>
            </a:br>
            <a:br>
              <a:rPr lang="en-US" sz="4500" dirty="0"/>
            </a:br>
            <a:br>
              <a:rPr lang="en-US" sz="4500" dirty="0"/>
            </a:br>
            <a:br>
              <a:rPr lang="en-US" sz="4500" dirty="0"/>
            </a:br>
            <a:br>
              <a:rPr lang="en-US" sz="4500" dirty="0"/>
            </a:br>
            <a:br>
              <a:rPr lang="en-US" sz="4500" dirty="0"/>
            </a:br>
            <a:br>
              <a:rPr lang="en-US" sz="4500" dirty="0"/>
            </a:br>
            <a:br>
              <a:rPr lang="en-US" sz="4500" dirty="0"/>
            </a:br>
            <a:br>
              <a:rPr lang="en-US" sz="4500" dirty="0"/>
            </a:br>
            <a:br>
              <a:rPr lang="en-US" sz="4500" dirty="0"/>
            </a:br>
            <a:r>
              <a:rPr lang="en-US" sz="2800" dirty="0"/>
              <a:t>This is original graph of ‘CLOSE’ in projectDataSheet.csv</a:t>
            </a:r>
            <a:br>
              <a:rPr lang="en-US" sz="4500" dirty="0"/>
            </a:br>
            <a:br>
              <a:rPr lang="en-US" sz="4500" dirty="0"/>
            </a:br>
            <a:endParaRPr lang="en-IN" sz="4500" dirty="0"/>
          </a:p>
        </p:txBody>
      </p:sp>
      <p:pic>
        <p:nvPicPr>
          <p:cNvPr id="5" name="Content Placeholder 4">
            <a:extLst>
              <a:ext uri="{FF2B5EF4-FFF2-40B4-BE49-F238E27FC236}">
                <a16:creationId xmlns:a16="http://schemas.microsoft.com/office/drawing/2014/main" id="{AA0384CA-492B-9C03-576C-9B73A27B3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29" y="1045030"/>
            <a:ext cx="7473820" cy="3797558"/>
          </a:xfrm>
        </p:spPr>
      </p:pic>
    </p:spTree>
    <p:extLst>
      <p:ext uri="{BB962C8B-B14F-4D97-AF65-F5344CB8AC3E}">
        <p14:creationId xmlns:p14="http://schemas.microsoft.com/office/powerpoint/2010/main" val="88348443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90B4-F385-5B1E-006A-C0DF33AE4C1F}"/>
              </a:ext>
            </a:extLst>
          </p:cNvPr>
          <p:cNvSpPr>
            <a:spLocks noGrp="1"/>
          </p:cNvSpPr>
          <p:nvPr>
            <p:ph type="title"/>
          </p:nvPr>
        </p:nvSpPr>
        <p:spPr>
          <a:xfrm>
            <a:off x="-8831283" y="-1434097"/>
            <a:ext cx="21942401" cy="7059394"/>
          </a:xfrm>
        </p:spPr>
        <p:txBody>
          <a:bodyPr/>
          <a:lstStyle/>
          <a:p>
            <a:endParaRPr lang="en-IN" dirty="0"/>
          </a:p>
        </p:txBody>
      </p:sp>
      <p:sp>
        <p:nvSpPr>
          <p:cNvPr id="3" name="Content Placeholder 2">
            <a:extLst>
              <a:ext uri="{FF2B5EF4-FFF2-40B4-BE49-F238E27FC236}">
                <a16:creationId xmlns:a16="http://schemas.microsoft.com/office/drawing/2014/main" id="{C08A2338-1173-5837-6763-0D8F11D1FAC8}"/>
              </a:ext>
            </a:extLst>
          </p:cNvPr>
          <p:cNvSpPr>
            <a:spLocks noGrp="1"/>
          </p:cNvSpPr>
          <p:nvPr>
            <p:ph idx="1"/>
          </p:nvPr>
        </p:nvSpPr>
        <p:spPr>
          <a:xfrm>
            <a:off x="540000" y="5497975"/>
            <a:ext cx="11101136" cy="810749"/>
          </a:xfrm>
        </p:spPr>
        <p:txBody>
          <a:bodyPr>
            <a:normAutofit/>
          </a:bodyPr>
          <a:lstStyle/>
          <a:p>
            <a:r>
              <a:rPr lang="en-US" dirty="0"/>
              <a:t>On combining trainset and test set we get the above graph which is very similar to  original graph</a:t>
            </a:r>
            <a:endParaRPr lang="en-IN" dirty="0"/>
          </a:p>
        </p:txBody>
      </p:sp>
      <p:pic>
        <p:nvPicPr>
          <p:cNvPr id="5" name="Picture 4">
            <a:extLst>
              <a:ext uri="{FF2B5EF4-FFF2-40B4-BE49-F238E27FC236}">
                <a16:creationId xmlns:a16="http://schemas.microsoft.com/office/drawing/2014/main" id="{AA1560D3-F00B-03F3-9856-8F4FB888D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599" y="423442"/>
            <a:ext cx="8068801" cy="4796257"/>
          </a:xfrm>
          <a:prstGeom prst="rect">
            <a:avLst/>
          </a:prstGeom>
        </p:spPr>
      </p:pic>
    </p:spTree>
    <p:extLst>
      <p:ext uri="{BB962C8B-B14F-4D97-AF65-F5344CB8AC3E}">
        <p14:creationId xmlns:p14="http://schemas.microsoft.com/office/powerpoint/2010/main" val="3829285109"/>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C673951C5C574A8539CA876686CA51" ma:contentTypeVersion="2" ma:contentTypeDescription="Create a new document." ma:contentTypeScope="" ma:versionID="481a70e0d7715d2bb2b85e816bbdbe48">
  <xsd:schema xmlns:xsd="http://www.w3.org/2001/XMLSchema" xmlns:xs="http://www.w3.org/2001/XMLSchema" xmlns:p="http://schemas.microsoft.com/office/2006/metadata/properties" xmlns:ns3="eda336ed-1970-49ad-99d4-973604a6c69b" targetNamespace="http://schemas.microsoft.com/office/2006/metadata/properties" ma:root="true" ma:fieldsID="a3f31697d800e7cf4f08c4ee6e021eec" ns3:_="">
    <xsd:import namespace="eda336ed-1970-49ad-99d4-973604a6c69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a336ed-1970-49ad-99d4-973604a6c6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520FB5-062A-4083-AA13-93FC594206B1}">
  <ds:schemaRefs>
    <ds:schemaRef ds:uri="http://www.w3.org/XML/1998/namespace"/>
    <ds:schemaRef ds:uri="http://schemas.microsoft.com/office/2006/documentManagement/types"/>
    <ds:schemaRef ds:uri="http://purl.org/dc/dcmitype/"/>
    <ds:schemaRef ds:uri="http://purl.org/dc/elements/1.1/"/>
    <ds:schemaRef ds:uri="eda336ed-1970-49ad-99d4-973604a6c69b"/>
    <ds:schemaRef ds:uri="http://purl.org/dc/terms/"/>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E191E54D-C606-4E49-B682-FB236A242D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a336ed-1970-49ad-99d4-973604a6c6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42C9AD-36D4-449E-A314-0EC950A53E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657</TotalTime>
  <Words>628</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Söhne</vt:lpstr>
      <vt:lpstr>source-serif-pro</vt:lpstr>
      <vt:lpstr>Wingdings 3</vt:lpstr>
      <vt:lpstr>Facet</vt:lpstr>
      <vt:lpstr>Machine Learning Model for Stock Value Prediction</vt:lpstr>
      <vt:lpstr>Introduction</vt:lpstr>
      <vt:lpstr>Machine Learning</vt:lpstr>
      <vt:lpstr>Tools Included</vt:lpstr>
      <vt:lpstr>LSTM(Long Short Term Memory)</vt:lpstr>
      <vt:lpstr>What My Project is Doing.   </vt:lpstr>
      <vt:lpstr>Then we cretaed a deep learning model using the Long Short-Term Memory (LSTM) algorithm from the TensorFlow library. The LSTM algorithm is a type of Recurrent Neural Network (RNN) that is able to retain information for longer periods of time.  </vt:lpstr>
      <vt:lpstr>Results          This is original graph of ‘CLOSE’ in projectDataSheet.csv  </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for Stock Value Prediction</dc:title>
  <dc:creator>Ayush Kandwal</dc:creator>
  <cp:lastModifiedBy>Gauri Gupta</cp:lastModifiedBy>
  <cp:revision>5</cp:revision>
  <dcterms:created xsi:type="dcterms:W3CDTF">2023-01-27T11:41:14Z</dcterms:created>
  <dcterms:modified xsi:type="dcterms:W3CDTF">2023-07-21T18:35:44Z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0x010100EAC673951C5C574A8539CA876686CA51</vt:lpwstr>
  </property>
</Properties>
</file>