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75" r:id="rId3"/>
    <p:sldId id="274" r:id="rId4"/>
    <p:sldId id="285" r:id="rId5"/>
    <p:sldId id="272" r:id="rId6"/>
    <p:sldId id="271" r:id="rId7"/>
    <p:sldId id="270" r:id="rId8"/>
    <p:sldId id="269" r:id="rId9"/>
    <p:sldId id="288" r:id="rId10"/>
    <p:sldId id="268" r:id="rId11"/>
    <p:sldId id="286" r:id="rId12"/>
    <p:sldId id="267" r:id="rId13"/>
    <p:sldId id="287" r:id="rId14"/>
    <p:sldId id="266" r:id="rId15"/>
    <p:sldId id="264" r:id="rId16"/>
    <p:sldId id="265" r:id="rId17"/>
    <p:sldId id="263" r:id="rId18"/>
    <p:sldId id="262" r:id="rId19"/>
    <p:sldId id="277" r:id="rId20"/>
    <p:sldId id="281" r:id="rId21"/>
    <p:sldId id="280" r:id="rId22"/>
    <p:sldId id="279" r:id="rId23"/>
    <p:sldId id="278" r:id="rId24"/>
    <p:sldId id="282" r:id="rId25"/>
    <p:sldId id="289"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AAB19AE-767B-40C3-AD91-169FFC87201D}" type="datetimeFigureOut">
              <a:rPr lang="en-US" smtClean="0"/>
              <a:t>2/23/2017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EA00728-4B67-4670-8BF2-135C78DBDEC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AB19AE-767B-40C3-AD91-169FFC87201D}"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00728-4B67-4670-8BF2-135C78DBDE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AB19AE-767B-40C3-AD91-169FFC87201D}"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00728-4B67-4670-8BF2-135C78DBDE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AB19AE-767B-40C3-AD91-169FFC87201D}"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00728-4B67-4670-8BF2-135C78DBDE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AB19AE-767B-40C3-AD91-169FFC87201D}"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00728-4B67-4670-8BF2-135C78DBDEC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AB19AE-767B-40C3-AD91-169FFC87201D}"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00728-4B67-4670-8BF2-135C78DBDEC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AAB19AE-767B-40C3-AD91-169FFC87201D}"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00728-4B67-4670-8BF2-135C78DBDEC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AB19AE-767B-40C3-AD91-169FFC87201D}"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00728-4B67-4670-8BF2-135C78DBDE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B19AE-767B-40C3-AD91-169FFC87201D}"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00728-4B67-4670-8BF2-135C78DBDE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AB19AE-767B-40C3-AD91-169FFC87201D}"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00728-4B67-4670-8BF2-135C78DBDEC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AB19AE-767B-40C3-AD91-169FFC87201D}"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EA00728-4B67-4670-8BF2-135C78DBDEC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AB19AE-767B-40C3-AD91-169FFC87201D}" type="datetimeFigureOut">
              <a:rPr lang="en-US" smtClean="0"/>
              <a:t>2/23/2017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EA00728-4B67-4670-8BF2-135C78DBDEC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healthplanrankings.ncqa.org/" TargetMode="External"/><Relationship Id="rId3" Type="http://schemas.openxmlformats.org/officeDocument/2006/relationships/hyperlink" Target="http://www.ncqa.org/tabid/425/Default.aspx" TargetMode="External"/><Relationship Id="rId7" Type="http://schemas.openxmlformats.org/officeDocument/2006/relationships/hyperlink" Target="https://cahps.ahrq.gov/surveys-guidance/hp/about/NCQAs-CAHPS-HP-Survey.html" TargetMode="External"/><Relationship Id="rId2" Type="http://schemas.openxmlformats.org/officeDocument/2006/relationships/hyperlink" Target="http://www.ncqa.org/" TargetMode="External"/><Relationship Id="rId1" Type="http://schemas.openxmlformats.org/officeDocument/2006/relationships/slideLayout" Target="../slideLayouts/slideLayout2.xml"/><Relationship Id="rId6" Type="http://schemas.openxmlformats.org/officeDocument/2006/relationships/hyperlink" Target="http://www.ncqa.org/HEDISQualityMeasurement/HEDISMeasures/HEDIS2016.aspx" TargetMode="External"/><Relationship Id="rId5" Type="http://schemas.openxmlformats.org/officeDocument/2006/relationships/hyperlink" Target="http://www.ncqa.org/HEDISQualityMeasurement/HEDISMeasures/HEDIS2015.aspx" TargetMode="External"/><Relationship Id="rId4" Type="http://schemas.openxmlformats.org/officeDocument/2006/relationships/hyperlink" Target="http://en.wikipedia.org/wiki/Healthcare_Effectiveness_Data_and_Information_S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178670" y="2209800"/>
            <a:ext cx="8050930" cy="932688"/>
          </a:xfrm>
          <a:prstGeom prst="rect">
            <a:avLst/>
          </a:prstGeom>
          <a:no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sz="3200" b="1" dirty="0" smtClean="0">
                <a:solidFill>
                  <a:schemeClr val="accent2">
                    <a:lumMod val="50000"/>
                  </a:schemeClr>
                </a:solidFill>
                <a:ea typeface="Segoe UI" pitchFamily="34" charset="0"/>
                <a:cs typeface="Times New Roman" panose="02020603050405020304" pitchFamily="18" charset="0"/>
              </a:rPr>
              <a:t>HEDIS(H</a:t>
            </a:r>
            <a:r>
              <a:rPr lang="en-US" sz="3200" dirty="0" smtClean="0">
                <a:solidFill>
                  <a:schemeClr val="accent2">
                    <a:lumMod val="50000"/>
                  </a:schemeClr>
                </a:solidFill>
                <a:ea typeface="Segoe UI" pitchFamily="34" charset="0"/>
                <a:cs typeface="Times New Roman" panose="02020603050405020304" pitchFamily="18" charset="0"/>
              </a:rPr>
              <a:t>ealthcare</a:t>
            </a:r>
            <a:r>
              <a:rPr lang="en-US" sz="3200" b="1" dirty="0" smtClean="0">
                <a:solidFill>
                  <a:schemeClr val="accent2">
                    <a:lumMod val="50000"/>
                  </a:schemeClr>
                </a:solidFill>
                <a:ea typeface="Segoe UI" pitchFamily="34" charset="0"/>
                <a:cs typeface="Times New Roman" panose="02020603050405020304" pitchFamily="18" charset="0"/>
              </a:rPr>
              <a:t> E</a:t>
            </a:r>
            <a:r>
              <a:rPr lang="en-US" sz="3200" dirty="0" smtClean="0">
                <a:solidFill>
                  <a:schemeClr val="accent2">
                    <a:lumMod val="50000"/>
                  </a:schemeClr>
                </a:solidFill>
                <a:ea typeface="Segoe UI" pitchFamily="34" charset="0"/>
                <a:cs typeface="Times New Roman" panose="02020603050405020304" pitchFamily="18" charset="0"/>
              </a:rPr>
              <a:t>ffectiveness</a:t>
            </a:r>
            <a:r>
              <a:rPr lang="en-US" sz="3200" b="1" dirty="0" smtClean="0">
                <a:solidFill>
                  <a:schemeClr val="accent2">
                    <a:lumMod val="50000"/>
                  </a:schemeClr>
                </a:solidFill>
                <a:ea typeface="Segoe UI" pitchFamily="34" charset="0"/>
                <a:cs typeface="Times New Roman" panose="02020603050405020304" pitchFamily="18" charset="0"/>
              </a:rPr>
              <a:t> D</a:t>
            </a:r>
            <a:r>
              <a:rPr lang="en-US" sz="3200" dirty="0" smtClean="0">
                <a:solidFill>
                  <a:schemeClr val="accent2">
                    <a:lumMod val="50000"/>
                  </a:schemeClr>
                </a:solidFill>
                <a:ea typeface="Segoe UI" pitchFamily="34" charset="0"/>
                <a:cs typeface="Times New Roman" panose="02020603050405020304" pitchFamily="18" charset="0"/>
              </a:rPr>
              <a:t>ata</a:t>
            </a:r>
            <a:r>
              <a:rPr lang="en-US" sz="3200" b="1" dirty="0" smtClean="0">
                <a:solidFill>
                  <a:schemeClr val="accent2">
                    <a:lumMod val="50000"/>
                  </a:schemeClr>
                </a:solidFill>
                <a:ea typeface="Segoe UI" pitchFamily="34" charset="0"/>
                <a:cs typeface="Times New Roman" panose="02020603050405020304" pitchFamily="18" charset="0"/>
              </a:rPr>
              <a:t> &amp; I</a:t>
            </a:r>
            <a:r>
              <a:rPr lang="en-US" sz="3200" dirty="0" smtClean="0">
                <a:solidFill>
                  <a:schemeClr val="accent2">
                    <a:lumMod val="50000"/>
                  </a:schemeClr>
                </a:solidFill>
                <a:ea typeface="Segoe UI" pitchFamily="34" charset="0"/>
                <a:cs typeface="Times New Roman" panose="02020603050405020304" pitchFamily="18" charset="0"/>
              </a:rPr>
              <a:t>nformation</a:t>
            </a:r>
            <a:r>
              <a:rPr lang="en-US" sz="3200" b="1" dirty="0" smtClean="0">
                <a:solidFill>
                  <a:schemeClr val="accent2">
                    <a:lumMod val="50000"/>
                  </a:schemeClr>
                </a:solidFill>
                <a:ea typeface="Segoe UI" pitchFamily="34" charset="0"/>
                <a:cs typeface="Times New Roman" panose="02020603050405020304" pitchFamily="18" charset="0"/>
              </a:rPr>
              <a:t> S</a:t>
            </a:r>
            <a:r>
              <a:rPr lang="en-US" sz="3200" dirty="0" smtClean="0">
                <a:solidFill>
                  <a:schemeClr val="accent2">
                    <a:lumMod val="50000"/>
                  </a:schemeClr>
                </a:solidFill>
                <a:ea typeface="Segoe UI" pitchFamily="34" charset="0"/>
                <a:cs typeface="Times New Roman" panose="02020603050405020304" pitchFamily="18" charset="0"/>
              </a:rPr>
              <a:t>ervices</a:t>
            </a:r>
            <a:r>
              <a:rPr lang="en-US" sz="3200" b="1" dirty="0" smtClean="0">
                <a:solidFill>
                  <a:schemeClr val="accent2">
                    <a:lumMod val="50000"/>
                  </a:schemeClr>
                </a:solidFill>
                <a:ea typeface="Segoe UI" pitchFamily="34" charset="0"/>
                <a:cs typeface="Times New Roman" panose="02020603050405020304" pitchFamily="18" charset="0"/>
              </a:rPr>
              <a:t>) 2016</a:t>
            </a:r>
            <a:endParaRPr lang="en-IN" sz="3200" b="1" dirty="0" smtClean="0">
              <a:solidFill>
                <a:schemeClr val="accent2">
                  <a:lumMod val="50000"/>
                </a:schemeClr>
              </a:solidFill>
              <a:ea typeface="Segoe UI" pitchFamily="34" charset="0"/>
              <a:cs typeface="Times New Roman" panose="02020603050405020304" pitchFamily="18" charset="0"/>
            </a:endParaRPr>
          </a:p>
        </p:txBody>
      </p:sp>
      <p:sp>
        <p:nvSpPr>
          <p:cNvPr id="5" name="TextBox 4"/>
          <p:cNvSpPr txBox="1"/>
          <p:nvPr/>
        </p:nvSpPr>
        <p:spPr>
          <a:xfrm>
            <a:off x="5715000" y="4648200"/>
            <a:ext cx="2590800" cy="400110"/>
          </a:xfrm>
          <a:prstGeom prst="rect">
            <a:avLst/>
          </a:prstGeom>
          <a:noFill/>
        </p:spPr>
        <p:txBody>
          <a:bodyPr wrap="square" rtlCol="0">
            <a:spAutoFit/>
          </a:bodyPr>
          <a:lstStyle/>
          <a:p>
            <a:r>
              <a:rPr lang="en-US" sz="2000" b="1" dirty="0" smtClean="0">
                <a:solidFill>
                  <a:schemeClr val="accent2">
                    <a:lumMod val="50000"/>
                  </a:schemeClr>
                </a:solidFill>
                <a:cs typeface="Times New Roman" panose="02020603050405020304" pitchFamily="18" charset="0"/>
              </a:rPr>
              <a:t>23th Feb 2017</a:t>
            </a:r>
            <a:endParaRPr lang="en-US" sz="2000" b="1" dirty="0">
              <a:solidFill>
                <a:schemeClr val="accent2">
                  <a:lumMod val="50000"/>
                </a:schemeClr>
              </a:solidFill>
              <a:cs typeface="Times New Roman" panose="02020603050405020304" pitchFamily="18" charset="0"/>
            </a:endParaRPr>
          </a:p>
        </p:txBody>
      </p:sp>
    </p:spTree>
    <p:extLst>
      <p:ext uri="{BB962C8B-B14F-4D97-AF65-F5344CB8AC3E}">
        <p14:creationId xmlns:p14="http://schemas.microsoft.com/office/powerpoint/2010/main" val="3548455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400" dirty="0" smtClean="0">
                <a:solidFill>
                  <a:schemeClr val="tx2"/>
                </a:solidFill>
                <a:latin typeface="+mn-lt"/>
              </a:rPr>
              <a:t>Data Collection Methods</a:t>
            </a:r>
            <a:endParaRPr lang="en-US" sz="2400" dirty="0">
              <a:solidFill>
                <a:schemeClr val="tx2"/>
              </a:solidFill>
              <a:latin typeface="+mn-lt"/>
              <a:ea typeface="+mn-ea"/>
              <a:cs typeface="+mn-cs"/>
            </a:endParaRPr>
          </a:p>
        </p:txBody>
      </p:sp>
      <p:sp>
        <p:nvSpPr>
          <p:cNvPr id="3" name="Rectangle 2"/>
          <p:cNvSpPr/>
          <p:nvPr/>
        </p:nvSpPr>
        <p:spPr>
          <a:xfrm>
            <a:off x="274320" y="914400"/>
            <a:ext cx="437388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32"/>
              </a:spcBef>
            </a:pPr>
            <a:r>
              <a:rPr lang="en-US" b="1" dirty="0" smtClean="0">
                <a:solidFill>
                  <a:schemeClr val="tx1"/>
                </a:solidFill>
              </a:rPr>
              <a:t>HEDIS </a:t>
            </a:r>
            <a:r>
              <a:rPr lang="en-US" b="1" dirty="0">
                <a:solidFill>
                  <a:schemeClr val="tx1"/>
                </a:solidFill>
              </a:rPr>
              <a:t>Data Collection Methods</a:t>
            </a:r>
            <a:r>
              <a:rPr lang="en-US" dirty="0">
                <a:solidFill>
                  <a:schemeClr val="tx1"/>
                </a:solidFill>
              </a:rPr>
              <a:t> </a:t>
            </a:r>
          </a:p>
          <a:p>
            <a:pPr marL="685800" indent="-334963">
              <a:spcBef>
                <a:spcPts val="432"/>
              </a:spcBef>
              <a:buFont typeface="Arial" panose="020B0604020202020204" pitchFamily="34" charset="0"/>
              <a:buChar char="•"/>
            </a:pPr>
            <a:r>
              <a:rPr lang="en-US" b="1" dirty="0" smtClean="0">
                <a:solidFill>
                  <a:schemeClr val="tx1"/>
                </a:solidFill>
              </a:rPr>
              <a:t>Administrative </a:t>
            </a:r>
            <a:r>
              <a:rPr lang="en-US" b="1" dirty="0">
                <a:solidFill>
                  <a:schemeClr val="tx1"/>
                </a:solidFill>
              </a:rPr>
              <a:t>Method</a:t>
            </a:r>
            <a:r>
              <a:rPr lang="en-US" dirty="0">
                <a:solidFill>
                  <a:schemeClr val="tx1"/>
                </a:solidFill>
              </a:rPr>
              <a:t>: </a:t>
            </a:r>
            <a:endParaRPr lang="en-US" dirty="0" smtClean="0">
              <a:solidFill>
                <a:schemeClr val="tx1"/>
              </a:solidFill>
            </a:endParaRPr>
          </a:p>
          <a:p>
            <a:pPr marL="1143000" lvl="1" indent="-334963">
              <a:spcBef>
                <a:spcPts val="432"/>
              </a:spcBef>
              <a:buFont typeface="Arial" panose="020B0604020202020204" pitchFamily="34" charset="0"/>
              <a:buChar char="•"/>
            </a:pPr>
            <a:r>
              <a:rPr lang="en-US" dirty="0" smtClean="0">
                <a:solidFill>
                  <a:schemeClr val="tx1"/>
                </a:solidFill>
              </a:rPr>
              <a:t>This method </a:t>
            </a:r>
            <a:r>
              <a:rPr lang="en-US" dirty="0">
                <a:solidFill>
                  <a:schemeClr val="tx1"/>
                </a:solidFill>
              </a:rPr>
              <a:t>requires health plans to identify the eligible population (i.e., the denominator) using administrative data, derived from claims and encounters (i.e., statistical claims). </a:t>
            </a:r>
            <a:endParaRPr lang="en-US" dirty="0" smtClean="0">
              <a:solidFill>
                <a:schemeClr val="tx1"/>
              </a:solidFill>
            </a:endParaRPr>
          </a:p>
          <a:p>
            <a:pPr marL="685800" indent="-334963">
              <a:spcBef>
                <a:spcPts val="432"/>
              </a:spcBef>
              <a:buFont typeface="Arial" panose="020B0604020202020204" pitchFamily="34" charset="0"/>
              <a:buChar char="•"/>
            </a:pPr>
            <a:r>
              <a:rPr lang="en-US" b="1" dirty="0" smtClean="0">
                <a:solidFill>
                  <a:schemeClr val="tx1"/>
                </a:solidFill>
              </a:rPr>
              <a:t>Hybrid </a:t>
            </a:r>
            <a:r>
              <a:rPr lang="en-US" b="1" dirty="0">
                <a:solidFill>
                  <a:schemeClr val="tx1"/>
                </a:solidFill>
              </a:rPr>
              <a:t>Method: </a:t>
            </a:r>
            <a:endParaRPr lang="en-US" b="1" dirty="0" smtClean="0">
              <a:solidFill>
                <a:schemeClr val="tx1"/>
              </a:solidFill>
            </a:endParaRPr>
          </a:p>
          <a:p>
            <a:pPr marL="1090613" lvl="1" indent="-282575">
              <a:spcBef>
                <a:spcPts val="432"/>
              </a:spcBef>
              <a:buFont typeface="Arial" panose="020B0604020202020204" pitchFamily="34" charset="0"/>
              <a:buChar char="•"/>
            </a:pPr>
            <a:r>
              <a:rPr lang="en-US" dirty="0" smtClean="0">
                <a:solidFill>
                  <a:schemeClr val="tx1"/>
                </a:solidFill>
              </a:rPr>
              <a:t>This </a:t>
            </a:r>
            <a:r>
              <a:rPr lang="en-US" dirty="0">
                <a:solidFill>
                  <a:schemeClr val="tx1"/>
                </a:solidFill>
              </a:rPr>
              <a:t>method requires health plans to identify the eligible population using administrative data and then extract a systematic sample </a:t>
            </a:r>
            <a:r>
              <a:rPr lang="en-US" dirty="0" smtClean="0">
                <a:solidFill>
                  <a:schemeClr val="tx1"/>
                </a:solidFill>
              </a:rPr>
              <a:t>of members </a:t>
            </a:r>
            <a:r>
              <a:rPr lang="en-US" dirty="0">
                <a:solidFill>
                  <a:schemeClr val="tx1"/>
                </a:solidFill>
              </a:rPr>
              <a:t>from the eligible population, which becomes the denominator. </a:t>
            </a:r>
          </a:p>
          <a:p>
            <a:pPr marL="6350">
              <a:spcBef>
                <a:spcPts val="432"/>
              </a:spcBef>
            </a:pPr>
            <a:endParaRPr lang="en-US" dirty="0">
              <a:solidFill>
                <a:schemeClr val="tx1"/>
              </a:solidFill>
            </a:endParaRPr>
          </a:p>
          <a:p>
            <a:pPr marL="107950" indent="-342900">
              <a:lnSpc>
                <a:spcPct val="120000"/>
              </a:lnSpc>
              <a:spcBef>
                <a:spcPts val="432"/>
              </a:spcBef>
              <a:buFont typeface="Arial" panose="020B0604020202020204" pitchFamily="34" charset="0"/>
              <a:buChar char="•"/>
            </a:pPr>
            <a:endParaRPr lang="en-US" dirty="0" smtClean="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219200"/>
            <a:ext cx="3800475"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76800" y="849868"/>
            <a:ext cx="4029075" cy="369332"/>
          </a:xfrm>
          <a:prstGeom prst="rect">
            <a:avLst/>
          </a:prstGeom>
          <a:noFill/>
        </p:spPr>
        <p:txBody>
          <a:bodyPr wrap="square" rtlCol="0">
            <a:spAutoFit/>
          </a:bodyPr>
          <a:lstStyle/>
          <a:p>
            <a:r>
              <a:rPr lang="en-US" b="1" dirty="0" smtClean="0"/>
              <a:t>Sample Size for Hybrid Data</a:t>
            </a:r>
            <a:endParaRPr lang="en-US" b="1" dirty="0"/>
          </a:p>
        </p:txBody>
      </p:sp>
    </p:spTree>
    <p:extLst>
      <p:ext uri="{BB962C8B-B14F-4D97-AF65-F5344CB8AC3E}">
        <p14:creationId xmlns:p14="http://schemas.microsoft.com/office/powerpoint/2010/main" val="1739070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312" y="914400"/>
            <a:ext cx="8229600" cy="4389120"/>
          </a:xfrm>
        </p:spPr>
        <p:txBody>
          <a:bodyPr>
            <a:normAutofit lnSpcReduction="10000"/>
          </a:bodyPr>
          <a:lstStyle/>
          <a:p>
            <a:pPr marL="0" lvl="1">
              <a:spcBef>
                <a:spcPts val="432"/>
              </a:spcBef>
              <a:buFont typeface="Arial" panose="020B0604020202020204" pitchFamily="34" charset="0"/>
              <a:buChar char="•"/>
            </a:pPr>
            <a:endParaRPr lang="en-US" sz="1800" dirty="0"/>
          </a:p>
          <a:p>
            <a:pPr marL="0" lvl="1" indent="0">
              <a:spcBef>
                <a:spcPts val="432"/>
              </a:spcBef>
              <a:buNone/>
            </a:pPr>
            <a:r>
              <a:rPr lang="en-US" sz="1800" dirty="0"/>
              <a:t>e.g. A plan that has 10,000 members who qualify</a:t>
            </a:r>
          </a:p>
          <a:p>
            <a:pPr marL="0" lvl="1" indent="0">
              <a:spcBef>
                <a:spcPts val="432"/>
              </a:spcBef>
              <a:buNone/>
            </a:pPr>
            <a:endParaRPr lang="en-US" sz="1800" dirty="0" smtClean="0"/>
          </a:p>
          <a:p>
            <a:pPr marL="0" lvl="1" indent="0">
              <a:spcBef>
                <a:spcPts val="432"/>
              </a:spcBef>
              <a:buNone/>
            </a:pPr>
            <a:r>
              <a:rPr lang="en-US" sz="1800" dirty="0" smtClean="0"/>
              <a:t>Using </a:t>
            </a:r>
            <a:r>
              <a:rPr lang="en-US" sz="1800" dirty="0"/>
              <a:t>the administrative method, if the plan finds that 4,000 members out of the 10,000 had evidence of a postpartum visit using only administrative data, the final rate for this measure would be </a:t>
            </a:r>
            <a:r>
              <a:rPr lang="en-US" sz="1800" dirty="0" smtClean="0"/>
              <a:t>40 percent</a:t>
            </a:r>
          </a:p>
          <a:p>
            <a:pPr marL="0" lvl="1">
              <a:spcBef>
                <a:spcPts val="432"/>
              </a:spcBef>
            </a:pPr>
            <a:endParaRPr lang="en-US" sz="1800" dirty="0"/>
          </a:p>
          <a:p>
            <a:pPr marL="0" indent="0">
              <a:spcBef>
                <a:spcPts val="432"/>
              </a:spcBef>
              <a:buNone/>
            </a:pPr>
            <a:r>
              <a:rPr lang="en-US" sz="1800" dirty="0" smtClean="0"/>
              <a:t>After </a:t>
            </a:r>
            <a:r>
              <a:rPr lang="en-US" sz="1800" dirty="0"/>
              <a:t>randomly selecting 411 eligible members, the plan finds that 161 members have evidence</a:t>
            </a:r>
          </a:p>
          <a:p>
            <a:pPr marL="0" indent="0">
              <a:spcBef>
                <a:spcPts val="432"/>
              </a:spcBef>
              <a:buNone/>
            </a:pPr>
            <a:r>
              <a:rPr lang="en-US" sz="1800" dirty="0"/>
              <a:t>The plan then obtains and reviews medical records for the 250 members who do not have evidence</a:t>
            </a:r>
          </a:p>
          <a:p>
            <a:pPr marL="0" indent="0">
              <a:spcBef>
                <a:spcPts val="432"/>
              </a:spcBef>
              <a:buNone/>
            </a:pPr>
            <a:r>
              <a:rPr lang="en-US" sz="1800" dirty="0"/>
              <a:t>Of those 250 members, the plan finds 54 additional members who have a postpartum visit recorded in the medical </a:t>
            </a:r>
            <a:r>
              <a:rPr lang="en-US" sz="1800" dirty="0" smtClean="0"/>
              <a:t>record</a:t>
            </a:r>
          </a:p>
          <a:p>
            <a:pPr marL="0" indent="0">
              <a:spcBef>
                <a:spcPts val="432"/>
              </a:spcBef>
              <a:buNone/>
            </a:pPr>
            <a:r>
              <a:rPr lang="en-US" sz="1800" dirty="0"/>
              <a:t>The final rate for this measure, using the hybrid method, would be (161 + 54)/411, or 52 percent</a:t>
            </a:r>
          </a:p>
          <a:p>
            <a:endParaRPr lang="en-US" sz="1800" dirty="0"/>
          </a:p>
        </p:txBody>
      </p:sp>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400" dirty="0" smtClean="0">
                <a:solidFill>
                  <a:schemeClr val="tx2"/>
                </a:solidFill>
                <a:latin typeface="+mn-lt"/>
              </a:rPr>
              <a:t>Data Collection Methods</a:t>
            </a:r>
            <a:endParaRPr lang="en-US" sz="2400" dirty="0">
              <a:solidFill>
                <a:schemeClr val="tx2"/>
              </a:solidFill>
              <a:latin typeface="+mn-lt"/>
              <a:ea typeface="+mn-ea"/>
              <a:cs typeface="+mn-cs"/>
            </a:endParaRPr>
          </a:p>
        </p:txBody>
      </p:sp>
    </p:spTree>
    <p:extLst>
      <p:ext uri="{BB962C8B-B14F-4D97-AF65-F5344CB8AC3E}">
        <p14:creationId xmlns:p14="http://schemas.microsoft.com/office/powerpoint/2010/main" val="251847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solidFill>
                  <a:schemeClr val="tx2"/>
                </a:solidFill>
                <a:latin typeface="+mn-lt"/>
              </a:rPr>
              <a:t>Data Collection Methods </a:t>
            </a:r>
            <a:endParaRPr lang="en-US" dirty="0">
              <a:solidFill>
                <a:schemeClr val="tx2"/>
              </a:solidFill>
              <a:latin typeface="+mn-lt"/>
              <a:ea typeface="+mn-ea"/>
              <a:cs typeface="+mn-cs"/>
            </a:endParaRPr>
          </a:p>
        </p:txBody>
      </p:sp>
      <p:sp>
        <p:nvSpPr>
          <p:cNvPr id="3" name="Rectangle 2"/>
          <p:cNvSpPr/>
          <p:nvPr/>
        </p:nvSpPr>
        <p:spPr>
          <a:xfrm>
            <a:off x="274320" y="914400"/>
            <a:ext cx="818388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85800" indent="-350838">
              <a:buFont typeface="Arial" panose="020B0604020202020204" pitchFamily="34" charset="0"/>
              <a:buChar char="•"/>
            </a:pPr>
            <a:r>
              <a:rPr lang="en-US" sz="2000" b="1" dirty="0" smtClean="0">
                <a:solidFill>
                  <a:schemeClr val="tx1"/>
                </a:solidFill>
              </a:rPr>
              <a:t>Survey </a:t>
            </a:r>
            <a:r>
              <a:rPr lang="en-US" sz="2000" b="1" dirty="0">
                <a:solidFill>
                  <a:schemeClr val="tx1"/>
                </a:solidFill>
              </a:rPr>
              <a:t>Method: </a:t>
            </a:r>
            <a:endParaRPr lang="en-US" sz="2000" b="1" dirty="0" smtClean="0">
              <a:solidFill>
                <a:schemeClr val="tx1"/>
              </a:solidFill>
            </a:endParaRPr>
          </a:p>
          <a:p>
            <a:pPr marL="685800" indent="-350838">
              <a:buFont typeface="Arial" panose="020B0604020202020204" pitchFamily="34" charset="0"/>
              <a:buChar char="•"/>
            </a:pPr>
            <a:endParaRPr lang="en-US" b="1" dirty="0" smtClean="0">
              <a:solidFill>
                <a:schemeClr val="tx1"/>
              </a:solidFill>
            </a:endParaRPr>
          </a:p>
          <a:p>
            <a:pPr marL="339725"/>
            <a:r>
              <a:rPr lang="en-US" dirty="0" smtClean="0">
                <a:solidFill>
                  <a:schemeClr val="tx1"/>
                </a:solidFill>
              </a:rPr>
              <a:t>	NCQA </a:t>
            </a:r>
            <a:r>
              <a:rPr lang="en-US" dirty="0">
                <a:solidFill>
                  <a:schemeClr val="tx1"/>
                </a:solidFill>
              </a:rPr>
              <a:t>uses the CAHPS survey to assess member experience with care as part of the Satisfaction With Experience of Care domain of </a:t>
            </a:r>
            <a:r>
              <a:rPr lang="en-US" dirty="0" smtClean="0">
                <a:solidFill>
                  <a:schemeClr val="tx1"/>
                </a:solidFill>
              </a:rPr>
              <a:t>HEDIS, a </a:t>
            </a:r>
            <a:r>
              <a:rPr lang="en-US" dirty="0">
                <a:solidFill>
                  <a:schemeClr val="tx1"/>
                </a:solidFill>
              </a:rPr>
              <a:t>set of health plan performance measures used for both public reporting and accreditation</a:t>
            </a:r>
            <a:r>
              <a:rPr lang="en-US" dirty="0" smtClean="0">
                <a:solidFill>
                  <a:schemeClr val="tx1"/>
                </a:solidFill>
              </a:rPr>
              <a:t>.</a:t>
            </a:r>
          </a:p>
          <a:p>
            <a:pPr marL="285750" indent="-285750">
              <a:buFont typeface="Courier New" panose="02070309020205020404" pitchFamily="49" charset="0"/>
              <a:buChar char="o"/>
            </a:pPr>
            <a:endParaRPr lang="en-US" dirty="0">
              <a:solidFill>
                <a:schemeClr val="tx1"/>
              </a:solidFill>
            </a:endParaRPr>
          </a:p>
          <a:p>
            <a:pPr lvl="1"/>
            <a:r>
              <a:rPr lang="en-US" dirty="0" smtClean="0">
                <a:solidFill>
                  <a:schemeClr val="tx1"/>
                </a:solidFill>
              </a:rPr>
              <a:t>	The </a:t>
            </a:r>
            <a:r>
              <a:rPr lang="en-US" dirty="0">
                <a:solidFill>
                  <a:schemeClr val="tx1"/>
                </a:solidFill>
              </a:rPr>
              <a:t>surveys include a core set of questions, with some questions grouped to form composites, or summary results, of key areas of care and </a:t>
            </a:r>
            <a:r>
              <a:rPr lang="en-US" dirty="0" smtClean="0">
                <a:solidFill>
                  <a:schemeClr val="tx1"/>
                </a:solidFill>
              </a:rPr>
              <a:t>service.</a:t>
            </a:r>
          </a:p>
          <a:p>
            <a:pPr lvl="1"/>
            <a:endParaRPr lang="en-US" dirty="0">
              <a:solidFill>
                <a:schemeClr val="tx1"/>
              </a:solidFill>
            </a:endParaRPr>
          </a:p>
          <a:p>
            <a:pPr lvl="1"/>
            <a:r>
              <a:rPr lang="en-US" dirty="0" smtClean="0">
                <a:solidFill>
                  <a:schemeClr val="tx1"/>
                </a:solidFill>
              </a:rPr>
              <a:t>	</a:t>
            </a:r>
            <a:r>
              <a:rPr lang="en-US" dirty="0">
                <a:solidFill>
                  <a:schemeClr val="tx1"/>
                </a:solidFill>
              </a:rPr>
              <a:t>The CAHPS version </a:t>
            </a:r>
            <a:r>
              <a:rPr lang="en-US" dirty="0" smtClean="0">
                <a:solidFill>
                  <a:schemeClr val="tx1"/>
                </a:solidFill>
              </a:rPr>
              <a:t>5.0H </a:t>
            </a:r>
            <a:r>
              <a:rPr lang="en-US" dirty="0">
                <a:solidFill>
                  <a:schemeClr val="tx1"/>
                </a:solidFill>
              </a:rPr>
              <a:t>surveys are designed to capture accurate and reliable information from consumers about their experiences with their health </a:t>
            </a:r>
            <a:r>
              <a:rPr lang="en-US" dirty="0" smtClean="0">
                <a:solidFill>
                  <a:schemeClr val="tx1"/>
                </a:solidFill>
              </a:rPr>
              <a:t>plan.</a:t>
            </a:r>
          </a:p>
          <a:p>
            <a:pPr lvl="1"/>
            <a:endParaRPr lang="en-US" dirty="0">
              <a:solidFill>
                <a:schemeClr val="tx1"/>
              </a:solidFill>
            </a:endParaRPr>
          </a:p>
          <a:p>
            <a:pPr lvl="1"/>
            <a:r>
              <a:rPr lang="en-US" dirty="0" smtClean="0">
                <a:solidFill>
                  <a:schemeClr val="tx1"/>
                </a:solidFill>
              </a:rPr>
              <a:t>	</a:t>
            </a:r>
            <a:r>
              <a:rPr lang="en-US" dirty="0">
                <a:solidFill>
                  <a:schemeClr val="tx1"/>
                </a:solidFill>
              </a:rPr>
              <a:t>To become an NCQA-certified CAHPS 5.0H survey vendor, an organization must demonstrate that it has the capabilities, experience and expert personnel to accurately collect and report survey results. </a:t>
            </a:r>
            <a:endParaRPr lang="en-US" dirty="0" smtClean="0">
              <a:solidFill>
                <a:schemeClr val="tx1"/>
              </a:solidFill>
            </a:endParaRPr>
          </a:p>
        </p:txBody>
      </p:sp>
    </p:spTree>
    <p:extLst>
      <p:ext uri="{BB962C8B-B14F-4D97-AF65-F5344CB8AC3E}">
        <p14:creationId xmlns:p14="http://schemas.microsoft.com/office/powerpoint/2010/main" val="280092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a:solidFill>
                  <a:schemeClr val="tx2"/>
                </a:solidFill>
                <a:latin typeface="+mn-lt"/>
              </a:rPr>
              <a:t>HEDIS Data Submission</a:t>
            </a:r>
            <a:endParaRPr lang="en-US" sz="2800" dirty="0">
              <a:solidFill>
                <a:schemeClr val="tx2"/>
              </a:solidFill>
              <a:latin typeface="+mn-lt"/>
              <a:ea typeface="+mn-ea"/>
              <a:cs typeface="+mn-cs"/>
            </a:endParaRPr>
          </a:p>
        </p:txBody>
      </p:sp>
      <p:sp>
        <p:nvSpPr>
          <p:cNvPr id="5" name="Rectangle 4"/>
          <p:cNvSpPr/>
          <p:nvPr/>
        </p:nvSpPr>
        <p:spPr>
          <a:xfrm>
            <a:off x="685800" y="990600"/>
            <a:ext cx="7391400" cy="2031325"/>
          </a:xfrm>
          <a:prstGeom prst="rect">
            <a:avLst/>
          </a:prstGeom>
        </p:spPr>
        <p:txBody>
          <a:bodyPr wrap="square">
            <a:spAutoFit/>
          </a:bodyPr>
          <a:lstStyle/>
          <a:p>
            <a:r>
              <a:rPr lang="en-US" dirty="0"/>
              <a:t>NCQA collects HEDIS survey results directly from health plans </a:t>
            </a:r>
            <a:r>
              <a:rPr lang="en-US"/>
              <a:t>and </a:t>
            </a:r>
            <a:r>
              <a:rPr lang="en-US" smtClean="0"/>
              <a:t>through </a:t>
            </a:r>
            <a:r>
              <a:rPr lang="en-US" dirty="0"/>
              <a:t>the Healthcare Organization Questionnaire (</a:t>
            </a:r>
            <a:r>
              <a:rPr lang="en-US" dirty="0" smtClean="0"/>
              <a:t>HOQ)</a:t>
            </a:r>
          </a:p>
          <a:p>
            <a:endParaRPr lang="en-US" dirty="0" smtClean="0"/>
          </a:p>
          <a:p>
            <a:r>
              <a:rPr lang="en-US" dirty="0" smtClean="0"/>
              <a:t>HEDIS non survey </a:t>
            </a:r>
            <a:r>
              <a:rPr lang="en-US" dirty="0"/>
              <a:t>data </a:t>
            </a:r>
            <a:r>
              <a:rPr lang="en-US" dirty="0" smtClean="0"/>
              <a:t> is collected through </a:t>
            </a:r>
            <a:r>
              <a:rPr lang="en-US" dirty="0"/>
              <a:t>the Interactive Data Submission System (IDSS</a:t>
            </a:r>
            <a:r>
              <a:rPr lang="en-US" dirty="0" smtClean="0"/>
              <a:t>)</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6673"/>
            <a:ext cx="4191000" cy="369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38200" y="2754868"/>
            <a:ext cx="1861151" cy="369332"/>
          </a:xfrm>
          <a:prstGeom prst="rect">
            <a:avLst/>
          </a:prstGeom>
        </p:spPr>
        <p:txBody>
          <a:bodyPr wrap="none">
            <a:spAutoFit/>
          </a:bodyPr>
          <a:lstStyle/>
          <a:p>
            <a:pPr fontAlgn="b"/>
            <a:r>
              <a:rPr lang="en-US" b="1" dirty="0">
                <a:solidFill>
                  <a:schemeClr val="tx2"/>
                </a:solidFill>
              </a:rPr>
              <a:t>Sample xml file</a:t>
            </a:r>
          </a:p>
        </p:txBody>
      </p:sp>
    </p:spTree>
    <p:extLst>
      <p:ext uri="{BB962C8B-B14F-4D97-AF65-F5344CB8AC3E}">
        <p14:creationId xmlns:p14="http://schemas.microsoft.com/office/powerpoint/2010/main" val="2470600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Plans and Ratings</a:t>
            </a:r>
            <a:endParaRPr lang="en-US" sz="2800" dirty="0">
              <a:solidFill>
                <a:schemeClr val="tx2"/>
              </a:solidFill>
              <a:latin typeface="+mn-lt"/>
              <a:ea typeface="+mn-ea"/>
              <a:cs typeface="+mn-cs"/>
            </a:endParaRPr>
          </a:p>
        </p:txBody>
      </p:sp>
      <p:sp>
        <p:nvSpPr>
          <p:cNvPr id="3" name="Rectangle 2"/>
          <p:cNvSpPr/>
          <p:nvPr/>
        </p:nvSpPr>
        <p:spPr>
          <a:xfrm>
            <a:off x="274320" y="715224"/>
            <a:ext cx="8558784" cy="583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NCQA changed its rankings methodology in 2015. The new methodology will be an overall “rating” </a:t>
            </a:r>
            <a:r>
              <a:rPr lang="en-US" sz="1600" dirty="0" smtClean="0">
                <a:solidFill>
                  <a:schemeClr val="tx1"/>
                </a:solidFill>
              </a:rPr>
              <a:t>in </a:t>
            </a:r>
            <a:r>
              <a:rPr lang="en-US" sz="1600" dirty="0">
                <a:solidFill>
                  <a:schemeClr val="tx1"/>
                </a:solidFill>
              </a:rPr>
              <a:t>half-point </a:t>
            </a:r>
            <a:r>
              <a:rPr lang="en-US" sz="1600" dirty="0" smtClean="0">
                <a:solidFill>
                  <a:schemeClr val="tx1"/>
                </a:solidFill>
              </a:rPr>
              <a:t>increments </a:t>
            </a:r>
            <a:r>
              <a:rPr lang="en-US" sz="1600" dirty="0">
                <a:solidFill>
                  <a:schemeClr val="tx1"/>
                </a:solidFill>
              </a:rPr>
              <a:t>on a scale of 1–5, where 5 is the highest score and 1 is the lowest </a:t>
            </a:r>
            <a:r>
              <a:rPr lang="en-US" sz="1600" dirty="0" smtClean="0">
                <a:solidFill>
                  <a:schemeClr val="tx1"/>
                </a:solidFill>
              </a:rPr>
              <a:t>score</a:t>
            </a:r>
          </a:p>
          <a:p>
            <a:endParaRPr lang="en-US" sz="1600" b="1" dirty="0">
              <a:solidFill>
                <a:schemeClr val="tx1"/>
              </a:solidFill>
            </a:endParaRPr>
          </a:p>
          <a:p>
            <a:r>
              <a:rPr lang="en-US" sz="1600" b="1" dirty="0" smtClean="0">
                <a:solidFill>
                  <a:schemeClr val="tx1"/>
                </a:solidFill>
              </a:rPr>
              <a:t>Which Plans are Rated?</a:t>
            </a:r>
          </a:p>
          <a:p>
            <a:pPr marL="685800" indent="-334963">
              <a:buFont typeface="Arial" panose="020B0604020202020204" pitchFamily="34" charset="0"/>
              <a:buChar char="•"/>
            </a:pPr>
            <a:r>
              <a:rPr lang="en-US" sz="1600" dirty="0" smtClean="0">
                <a:solidFill>
                  <a:schemeClr val="tx1"/>
                </a:solidFill>
              </a:rPr>
              <a:t>Plans with complete data are rated</a:t>
            </a:r>
          </a:p>
          <a:p>
            <a:pPr marL="685800" indent="-334963">
              <a:buFont typeface="Arial" panose="020B0604020202020204" pitchFamily="34" charset="0"/>
              <a:buChar char="•"/>
            </a:pPr>
            <a:r>
              <a:rPr lang="en-US" sz="1600" dirty="0" smtClean="0">
                <a:solidFill>
                  <a:schemeClr val="tx1"/>
                </a:solidFill>
              </a:rPr>
              <a:t>Plans with partial or no data are listed but not rated</a:t>
            </a:r>
          </a:p>
          <a:p>
            <a:pPr marL="685800" indent="-334963">
              <a:buFont typeface="Arial" panose="020B0604020202020204" pitchFamily="34" charset="0"/>
              <a:buChar char="•"/>
            </a:pPr>
            <a:endParaRPr lang="en-US" sz="1600" dirty="0" smtClean="0">
              <a:solidFill>
                <a:schemeClr val="tx1"/>
              </a:solidFill>
            </a:endParaRPr>
          </a:p>
          <a:p>
            <a:pPr marL="350838" indent="-350838">
              <a:buFont typeface="Wingdings" panose="05000000000000000000" pitchFamily="2" charset="2"/>
              <a:buChar char="§"/>
            </a:pPr>
            <a:r>
              <a:rPr lang="en-US" sz="1600" b="1" dirty="0" smtClean="0">
                <a:solidFill>
                  <a:schemeClr val="tx1"/>
                </a:solidFill>
              </a:rPr>
              <a:t>Plans with Partial Data</a:t>
            </a:r>
          </a:p>
          <a:p>
            <a:pPr marL="685800" indent="-334963">
              <a:buFont typeface="Arial" panose="020B0604020202020204" pitchFamily="34" charset="0"/>
              <a:buChar char="•"/>
            </a:pPr>
            <a:r>
              <a:rPr lang="en-US" sz="1600" dirty="0">
                <a:solidFill>
                  <a:schemeClr val="tx1"/>
                </a:solidFill>
              </a:rPr>
              <a:t>Plans with partial data do not receive a rating, but NCQA lists them in the ratings and shows their scores on the measures they report </a:t>
            </a:r>
            <a:r>
              <a:rPr lang="en-US" sz="1600" dirty="0" smtClean="0">
                <a:solidFill>
                  <a:schemeClr val="tx1"/>
                </a:solidFill>
              </a:rPr>
              <a:t>. A plan is considered to be Partial if :</a:t>
            </a:r>
            <a:endParaRPr lang="en-US" sz="1600" dirty="0">
              <a:solidFill>
                <a:schemeClr val="tx1"/>
              </a:solidFill>
            </a:endParaRPr>
          </a:p>
          <a:p>
            <a:pPr marL="1036638" lvl="1" indent="-350838">
              <a:buFont typeface="Courier New" panose="02070309020205020404" pitchFamily="49" charset="0"/>
              <a:buChar char="o"/>
            </a:pPr>
            <a:r>
              <a:rPr lang="en-US" sz="1600" dirty="0">
                <a:solidFill>
                  <a:schemeClr val="tx1"/>
                </a:solidFill>
              </a:rPr>
              <a:t>It submits HEDIS and CAHPS measure data for public reporting, but has “missing values” (i.e., NA or NB) in more than 50 percent of the weight of the measures used in the methodology </a:t>
            </a:r>
            <a:endParaRPr lang="en-US" sz="1600" dirty="0" smtClean="0">
              <a:solidFill>
                <a:schemeClr val="tx1"/>
              </a:solidFill>
            </a:endParaRPr>
          </a:p>
          <a:p>
            <a:pPr marL="1036638" lvl="1" indent="-350838">
              <a:buFont typeface="Courier New" panose="02070309020205020404" pitchFamily="49" charset="0"/>
              <a:buChar char="o"/>
            </a:pPr>
            <a:r>
              <a:rPr lang="en-US" sz="1600" dirty="0" smtClean="0">
                <a:solidFill>
                  <a:schemeClr val="tx1"/>
                </a:solidFill>
              </a:rPr>
              <a:t>It </a:t>
            </a:r>
            <a:r>
              <a:rPr lang="en-US" sz="1600" dirty="0">
                <a:solidFill>
                  <a:schemeClr val="tx1"/>
                </a:solidFill>
              </a:rPr>
              <a:t>submits clinical data for public reporting but did not submit CAHPS data, or vice </a:t>
            </a:r>
            <a:r>
              <a:rPr lang="en-US" sz="1600" dirty="0" smtClean="0">
                <a:solidFill>
                  <a:schemeClr val="tx1"/>
                </a:solidFill>
              </a:rPr>
              <a:t>versa</a:t>
            </a:r>
          </a:p>
          <a:p>
            <a:pPr marL="1036638" lvl="1" indent="-350838">
              <a:buFont typeface="Courier New" panose="02070309020205020404" pitchFamily="49" charset="0"/>
              <a:buChar char="o"/>
            </a:pPr>
            <a:r>
              <a:rPr lang="en-US" sz="1600" dirty="0">
                <a:solidFill>
                  <a:schemeClr val="tx1"/>
                </a:solidFill>
              </a:rPr>
              <a:t>It achieved NCQA Accreditation without HEDIS </a:t>
            </a:r>
            <a:r>
              <a:rPr lang="en-US" sz="1600" dirty="0" smtClean="0">
                <a:solidFill>
                  <a:schemeClr val="tx1"/>
                </a:solidFill>
              </a:rPr>
              <a:t>data </a:t>
            </a:r>
            <a:r>
              <a:rPr lang="en-US" sz="1600" dirty="0">
                <a:solidFill>
                  <a:schemeClr val="tx1"/>
                </a:solidFill>
              </a:rPr>
              <a:t>and does not submit clinical or CAHPS data for public </a:t>
            </a:r>
            <a:r>
              <a:rPr lang="en-US" sz="1600" dirty="0" smtClean="0">
                <a:solidFill>
                  <a:schemeClr val="tx1"/>
                </a:solidFill>
              </a:rPr>
              <a:t>reporting</a:t>
            </a:r>
          </a:p>
          <a:p>
            <a:pPr marL="1036638" lvl="1" indent="-350838">
              <a:buFont typeface="Courier New" panose="02070309020205020404" pitchFamily="49" charset="0"/>
              <a:buChar char="o"/>
            </a:pPr>
            <a:endParaRPr lang="en-US" sz="1600" dirty="0">
              <a:solidFill>
                <a:schemeClr val="tx1"/>
              </a:solidFill>
            </a:endParaRPr>
          </a:p>
          <a:p>
            <a:pPr marL="350838" indent="-350838">
              <a:buFont typeface="Wingdings" panose="05000000000000000000" pitchFamily="2" charset="2"/>
              <a:buChar char="§"/>
            </a:pPr>
            <a:r>
              <a:rPr lang="en-US" sz="1600" b="1" dirty="0">
                <a:solidFill>
                  <a:schemeClr val="tx1"/>
                </a:solidFill>
              </a:rPr>
              <a:t>No Data Reported</a:t>
            </a:r>
          </a:p>
          <a:p>
            <a:pPr marL="685800" indent="-334963">
              <a:buFont typeface="Arial" panose="020B0604020202020204" pitchFamily="34" charset="0"/>
              <a:buChar char="•"/>
            </a:pPr>
            <a:r>
              <a:rPr lang="en-US" sz="1600" dirty="0">
                <a:solidFill>
                  <a:schemeClr val="tx1"/>
                </a:solidFill>
              </a:rPr>
              <a:t>Plans that submit results but do not publicly report their data</a:t>
            </a:r>
          </a:p>
          <a:p>
            <a:pPr marL="685800" indent="-334963">
              <a:buFont typeface="Arial" panose="020B0604020202020204" pitchFamily="34" charset="0"/>
              <a:buChar char="•"/>
            </a:pPr>
            <a:r>
              <a:rPr lang="en-US" sz="1600" dirty="0">
                <a:solidFill>
                  <a:schemeClr val="tx1"/>
                </a:solidFill>
              </a:rPr>
              <a:t>Plans that report no HEDIS or accreditation information to NCQA, are given a Rating status of “No data reported”</a:t>
            </a:r>
          </a:p>
          <a:p>
            <a:pPr marL="1036638" lvl="1" indent="-350838">
              <a:buFont typeface="Courier New" panose="02070309020205020404" pitchFamily="49" charset="0"/>
              <a:buChar char="o"/>
            </a:pPr>
            <a:endParaRPr lang="en-US" sz="1600" dirty="0">
              <a:solidFill>
                <a:schemeClr val="tx1"/>
              </a:solidFill>
            </a:endParaRPr>
          </a:p>
          <a:p>
            <a:pPr marL="742950" lvl="1" indent="-285750">
              <a:buFont typeface="Arial" panose="020B0604020202020204" pitchFamily="34" charset="0"/>
              <a:buChar char="•"/>
            </a:pPr>
            <a:endParaRPr lang="en-US" sz="1600" dirty="0">
              <a:solidFill>
                <a:schemeClr val="tx1"/>
              </a:solidFill>
            </a:endParaRPr>
          </a:p>
          <a:p>
            <a:pPr marL="6350">
              <a:spcBef>
                <a:spcPts val="432"/>
              </a:spcBef>
            </a:pPr>
            <a:endParaRPr lang="en-US" sz="1600" dirty="0">
              <a:solidFill>
                <a:schemeClr val="tx1"/>
              </a:solidFill>
            </a:endParaRPr>
          </a:p>
          <a:p>
            <a:pPr marL="6350">
              <a:spcBef>
                <a:spcPts val="432"/>
              </a:spcBef>
            </a:pPr>
            <a:endParaRPr lang="en-US" sz="1600" dirty="0">
              <a:solidFill>
                <a:schemeClr val="tx1"/>
              </a:solidFill>
            </a:endParaRPr>
          </a:p>
          <a:p>
            <a:pPr marL="107950" indent="-342900">
              <a:lnSpc>
                <a:spcPct val="120000"/>
              </a:lnSpc>
              <a:spcBef>
                <a:spcPts val="600"/>
              </a:spcBef>
              <a:buFont typeface="Arial" panose="020B0604020202020204" pitchFamily="34" charset="0"/>
              <a:buChar char="•"/>
            </a:pPr>
            <a:endParaRPr lang="en-US" sz="1600" dirty="0" smtClean="0">
              <a:solidFill>
                <a:schemeClr val="tx1"/>
              </a:solidFill>
            </a:endParaRPr>
          </a:p>
        </p:txBody>
      </p:sp>
    </p:spTree>
    <p:extLst>
      <p:ext uri="{BB962C8B-B14F-4D97-AF65-F5344CB8AC3E}">
        <p14:creationId xmlns:p14="http://schemas.microsoft.com/office/powerpoint/2010/main" val="1172423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Performance calculation </a:t>
            </a:r>
            <a:endParaRPr lang="en-US" sz="2800" dirty="0">
              <a:solidFill>
                <a:schemeClr val="tx2"/>
              </a:solidFill>
              <a:latin typeface="+mn-lt"/>
              <a:ea typeface="+mn-ea"/>
              <a:cs typeface="+mn-cs"/>
            </a:endParaRPr>
          </a:p>
        </p:txBody>
      </p:sp>
      <p:sp>
        <p:nvSpPr>
          <p:cNvPr id="3" name="Rectangle 2"/>
          <p:cNvSpPr/>
          <p:nvPr/>
        </p:nvSpPr>
        <p:spPr>
          <a:xfrm>
            <a:off x="274320" y="914400"/>
            <a:ext cx="864108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0838" indent="-350838">
              <a:buFont typeface="Wingdings" panose="05000000000000000000" pitchFamily="2" charset="2"/>
              <a:buChar char="§"/>
            </a:pPr>
            <a:r>
              <a:rPr lang="en-US" dirty="0">
                <a:solidFill>
                  <a:schemeClr val="tx1"/>
                </a:solidFill>
              </a:rPr>
              <a:t>The overall rating is the weighted average of a plan’s HEDIS and CAHPS measure ratings, plus </a:t>
            </a:r>
            <a:r>
              <a:rPr lang="en-US">
                <a:solidFill>
                  <a:schemeClr val="tx1"/>
                </a:solidFill>
              </a:rPr>
              <a:t>accreditation </a:t>
            </a:r>
            <a:r>
              <a:rPr lang="en-US" smtClean="0">
                <a:solidFill>
                  <a:schemeClr val="tx1"/>
                </a:solidFill>
              </a:rPr>
              <a:t>standards, </a:t>
            </a:r>
            <a:r>
              <a:rPr lang="en-US" dirty="0">
                <a:solidFill>
                  <a:schemeClr val="tx1"/>
                </a:solidFill>
              </a:rPr>
              <a:t>rounded to the nearest </a:t>
            </a:r>
            <a:r>
              <a:rPr lang="en-US">
                <a:solidFill>
                  <a:schemeClr val="tx1"/>
                </a:solidFill>
              </a:rPr>
              <a:t>half </a:t>
            </a:r>
            <a:r>
              <a:rPr lang="en-US" smtClean="0">
                <a:solidFill>
                  <a:schemeClr val="tx1"/>
                </a:solidFill>
              </a:rPr>
              <a:t>point.</a:t>
            </a:r>
          </a:p>
          <a:p>
            <a:endParaRPr lang="en-US" dirty="0">
              <a:solidFill>
                <a:schemeClr val="tx1"/>
              </a:solidFill>
            </a:endParaRPr>
          </a:p>
          <a:p>
            <a:pPr marL="350838" indent="-350838">
              <a:buFont typeface="Wingdings" panose="05000000000000000000" pitchFamily="2" charset="2"/>
              <a:buChar char="§"/>
            </a:pPr>
            <a:r>
              <a:rPr lang="en-US" dirty="0" smtClean="0">
                <a:solidFill>
                  <a:schemeClr val="tx1"/>
                </a:solidFill>
              </a:rPr>
              <a:t>Weights </a:t>
            </a:r>
            <a:r>
              <a:rPr lang="en-US" dirty="0">
                <a:solidFill>
                  <a:schemeClr val="tx1"/>
                </a:solidFill>
              </a:rPr>
              <a:t>align with the </a:t>
            </a:r>
            <a:r>
              <a:rPr lang="en-US" dirty="0" smtClean="0">
                <a:solidFill>
                  <a:schemeClr val="tx1"/>
                </a:solidFill>
              </a:rPr>
              <a:t>ratings are :</a:t>
            </a:r>
          </a:p>
          <a:p>
            <a:pPr marL="808038" lvl="1" indent="-350838">
              <a:buFont typeface="Wingdings" panose="05000000000000000000" pitchFamily="2" charset="2"/>
              <a:buChar char="§"/>
            </a:pPr>
            <a:r>
              <a:rPr lang="en-US" dirty="0" smtClean="0">
                <a:solidFill>
                  <a:schemeClr val="tx1"/>
                </a:solidFill>
              </a:rPr>
              <a:t>“</a:t>
            </a:r>
            <a:r>
              <a:rPr lang="en-US" dirty="0">
                <a:solidFill>
                  <a:schemeClr val="tx1"/>
                </a:solidFill>
              </a:rPr>
              <a:t>1”  = Process measures (e.g., screenings, visits). </a:t>
            </a:r>
            <a:endParaRPr lang="en-US" dirty="0" smtClean="0">
              <a:solidFill>
                <a:schemeClr val="tx1"/>
              </a:solidFill>
            </a:endParaRPr>
          </a:p>
          <a:p>
            <a:pPr marL="808038" lvl="1" indent="-350838">
              <a:buFont typeface="Wingdings" panose="05000000000000000000" pitchFamily="2" charset="2"/>
              <a:buChar char="§"/>
            </a:pPr>
            <a:r>
              <a:rPr lang="en-US" dirty="0" smtClean="0">
                <a:solidFill>
                  <a:schemeClr val="tx1"/>
                </a:solidFill>
              </a:rPr>
              <a:t>“</a:t>
            </a:r>
            <a:r>
              <a:rPr lang="en-US" dirty="0">
                <a:solidFill>
                  <a:schemeClr val="tx1"/>
                </a:solidFill>
              </a:rPr>
              <a:t>1.5” = Patient Experience measures</a:t>
            </a:r>
            <a:r>
              <a:rPr lang="en-US" dirty="0" smtClean="0">
                <a:solidFill>
                  <a:schemeClr val="tx1"/>
                </a:solidFill>
              </a:rPr>
              <a:t>.</a:t>
            </a:r>
          </a:p>
          <a:p>
            <a:pPr marL="808038" lvl="1" indent="-350838">
              <a:buFont typeface="Wingdings" panose="05000000000000000000" pitchFamily="2" charset="2"/>
              <a:buChar char="§"/>
            </a:pPr>
            <a:r>
              <a:rPr lang="en-US" dirty="0" smtClean="0">
                <a:solidFill>
                  <a:schemeClr val="tx1"/>
                </a:solidFill>
              </a:rPr>
              <a:t>“</a:t>
            </a:r>
            <a:r>
              <a:rPr lang="en-US" dirty="0">
                <a:solidFill>
                  <a:schemeClr val="tx1"/>
                </a:solidFill>
              </a:rPr>
              <a:t>3”  = Outcome measures (e.g., HbA1c Control, BP Control). </a:t>
            </a:r>
            <a:endParaRPr lang="en-US" dirty="0" smtClean="0">
              <a:solidFill>
                <a:schemeClr val="tx1"/>
              </a:solidFill>
            </a:endParaRPr>
          </a:p>
          <a:p>
            <a:pPr marL="350838" indent="-350838">
              <a:buFont typeface="Wingdings" panose="05000000000000000000" pitchFamily="2" charset="2"/>
              <a:buChar char="§"/>
            </a:pPr>
            <a:endParaRPr lang="en-US" dirty="0" smtClean="0">
              <a:solidFill>
                <a:schemeClr val="tx1"/>
              </a:solidFill>
            </a:endParaRPr>
          </a:p>
          <a:p>
            <a:pPr marL="285750" lvl="0" indent="-285750">
              <a:buFont typeface="Wingdings" panose="05000000000000000000" pitchFamily="2" charset="2"/>
              <a:buChar char="§"/>
            </a:pPr>
            <a:r>
              <a:rPr lang="en-US" dirty="0">
                <a:solidFill>
                  <a:schemeClr val="tx1"/>
                </a:solidFill>
              </a:rPr>
              <a:t>Health plans who are accredited through the NCQA will receive points for their accreditation </a:t>
            </a:r>
            <a:r>
              <a:rPr lang="en-US" dirty="0" smtClean="0">
                <a:solidFill>
                  <a:schemeClr val="tx1"/>
                </a:solidFill>
              </a:rPr>
              <a:t>status.</a:t>
            </a:r>
            <a:r>
              <a:rPr lang="en-US" dirty="0">
                <a:solidFill>
                  <a:schemeClr val="tx1"/>
                </a:solidFill>
              </a:rPr>
              <a:t> Accredited plans may increase their overall rating by up to a half-point.</a:t>
            </a:r>
          </a:p>
          <a:p>
            <a:r>
              <a:rPr lang="en-US" b="1" dirty="0">
                <a:solidFill>
                  <a:schemeClr val="tx1"/>
                </a:solidFill>
              </a:rPr>
              <a:t>	</a:t>
            </a:r>
            <a:r>
              <a:rPr lang="en-US" b="1" dirty="0" smtClean="0">
                <a:solidFill>
                  <a:schemeClr val="tx1"/>
                </a:solidFill>
              </a:rPr>
              <a:t>(</a:t>
            </a:r>
            <a:r>
              <a:rPr lang="en-US" b="1" dirty="0">
                <a:solidFill>
                  <a:schemeClr val="tx1"/>
                </a:solidFill>
              </a:rPr>
              <a:t>Actual/possible pts) x 5 x 10% of the weight of valid reported </a:t>
            </a:r>
            <a:r>
              <a:rPr lang="en-US" b="1" dirty="0" smtClean="0">
                <a:solidFill>
                  <a:schemeClr val="tx1"/>
                </a:solidFill>
              </a:rPr>
              <a:t>measures</a:t>
            </a:r>
          </a:p>
          <a:p>
            <a:endParaRPr lang="en-US" dirty="0" smtClean="0">
              <a:solidFill>
                <a:schemeClr val="tx1"/>
              </a:solidFill>
            </a:endParaRPr>
          </a:p>
          <a:p>
            <a:pPr marL="285750" indent="-285750">
              <a:buFont typeface="Wingdings" panose="05000000000000000000" pitchFamily="2" charset="2"/>
              <a:buChar char="§"/>
            </a:pPr>
            <a:r>
              <a:rPr lang="en-US" dirty="0">
                <a:solidFill>
                  <a:schemeClr val="tx1"/>
                </a:solidFill>
              </a:rPr>
              <a:t>Interim accredited plans may increase their overall rating by one-third the amount that accredited plans </a:t>
            </a:r>
          </a:p>
          <a:p>
            <a:r>
              <a:rPr lang="en-US" dirty="0" smtClean="0">
                <a:solidFill>
                  <a:schemeClr val="tx1"/>
                </a:solidFill>
              </a:rPr>
              <a:t>	</a:t>
            </a:r>
            <a:r>
              <a:rPr lang="en-US" dirty="0">
                <a:solidFill>
                  <a:schemeClr val="tx1"/>
                </a:solidFill>
              </a:rPr>
              <a:t>	</a:t>
            </a:r>
            <a:r>
              <a:rPr lang="en-US" b="1" dirty="0" smtClean="0">
                <a:solidFill>
                  <a:schemeClr val="tx1"/>
                </a:solidFill>
              </a:rPr>
              <a:t>(</a:t>
            </a:r>
            <a:r>
              <a:rPr lang="en-US" b="1" dirty="0">
                <a:solidFill>
                  <a:schemeClr val="tx1"/>
                </a:solidFill>
              </a:rPr>
              <a:t>Actual/possible pts) x 5 x (1/3) x 10% of the weight of valid reported </a:t>
            </a:r>
            <a:r>
              <a:rPr lang="en-US" b="1" dirty="0" smtClean="0">
                <a:solidFill>
                  <a:schemeClr val="tx1"/>
                </a:solidFill>
              </a:rPr>
              <a:t>measures</a:t>
            </a:r>
            <a:endParaRPr lang="en-US" b="1" dirty="0">
              <a:solidFill>
                <a:schemeClr val="tx1"/>
              </a:solidFill>
            </a:endParaRPr>
          </a:p>
        </p:txBody>
      </p:sp>
    </p:spTree>
    <p:extLst>
      <p:ext uri="{BB962C8B-B14F-4D97-AF65-F5344CB8AC3E}">
        <p14:creationId xmlns:p14="http://schemas.microsoft.com/office/powerpoint/2010/main" val="2299810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solidFill>
                  <a:schemeClr val="tx2"/>
                </a:solidFill>
                <a:latin typeface="+mn-lt"/>
              </a:rPr>
              <a:t>Plans : Ranked</a:t>
            </a:r>
            <a:endParaRPr lang="en-US" dirty="0">
              <a:solidFill>
                <a:schemeClr val="tx2"/>
              </a:solidFill>
              <a:latin typeface="+mn-lt"/>
              <a:ea typeface="+mn-ea"/>
              <a:cs typeface="+mn-cs"/>
            </a:endParaRPr>
          </a:p>
        </p:txBody>
      </p:sp>
      <p:sp>
        <p:nvSpPr>
          <p:cNvPr id="3" name="Rectangle 2"/>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a:p>
            <a:r>
              <a:rPr lang="en-US" b="1" dirty="0" smtClean="0">
                <a:solidFill>
                  <a:schemeClr val="tx1"/>
                </a:solidFill>
              </a:rPr>
              <a:t>Below </a:t>
            </a:r>
            <a:r>
              <a:rPr lang="en-US" b="1" dirty="0">
                <a:solidFill>
                  <a:schemeClr val="tx1"/>
                </a:solidFill>
              </a:rPr>
              <a:t>is the sample Health Plan </a:t>
            </a:r>
            <a:r>
              <a:rPr lang="en-US" b="1" dirty="0" smtClean="0">
                <a:solidFill>
                  <a:schemeClr val="tx1"/>
                </a:solidFill>
              </a:rPr>
              <a:t>Rating </a:t>
            </a:r>
            <a:r>
              <a:rPr lang="en-US" b="1" dirty="0">
                <a:solidFill>
                  <a:schemeClr val="tx1"/>
                </a:solidFill>
              </a:rPr>
              <a:t>for </a:t>
            </a:r>
            <a:r>
              <a:rPr lang="en-US" b="1" dirty="0" smtClean="0">
                <a:solidFill>
                  <a:schemeClr val="tx1"/>
                </a:solidFill>
              </a:rPr>
              <a:t>2015-2016</a:t>
            </a:r>
            <a:endParaRPr lang="en-US" b="1" dirty="0">
              <a:solidFill>
                <a:schemeClr val="tx1"/>
              </a:solidFill>
            </a:endParaRPr>
          </a:p>
          <a:p>
            <a:pPr marL="6350">
              <a:spcBef>
                <a:spcPts val="432"/>
              </a:spcBef>
            </a:pPr>
            <a:endParaRPr lang="en-US" dirty="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73" y="1752600"/>
            <a:ext cx="7955928" cy="3412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024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Advantages</a:t>
            </a:r>
            <a:endParaRPr lang="en-US" sz="2800" dirty="0">
              <a:solidFill>
                <a:schemeClr val="tx2"/>
              </a:solidFill>
              <a:latin typeface="+mn-lt"/>
              <a:ea typeface="+mn-ea"/>
              <a:cs typeface="+mn-cs"/>
            </a:endParaRPr>
          </a:p>
        </p:txBody>
      </p:sp>
      <p:sp>
        <p:nvSpPr>
          <p:cNvPr id="3" name="Rectangle 2"/>
          <p:cNvSpPr/>
          <p:nvPr/>
        </p:nvSpPr>
        <p:spPr>
          <a:xfrm>
            <a:off x="274320" y="914400"/>
            <a:ext cx="841248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rPr>
              <a:t>HEDIS Measures focus largely on processes of care and are directly actionable for quality improvement activities </a:t>
            </a:r>
            <a:endParaRPr lang="en-US" dirty="0" smtClean="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Ensures health plans are offering quality preventive care and service to members.</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Employers</a:t>
            </a:r>
            <a:r>
              <a:rPr lang="en-US" dirty="0">
                <a:solidFill>
                  <a:schemeClr val="tx1"/>
                </a:solidFill>
              </a:rPr>
              <a:t>, consultants, and consumers use HEDIS data, along with accreditation information, to help them select the best health plan for their </a:t>
            </a:r>
            <a:r>
              <a:rPr lang="en-US" dirty="0" smtClean="0">
                <a:solidFill>
                  <a:schemeClr val="tx1"/>
                </a:solidFill>
              </a:rPr>
              <a:t>needs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HEDIS results are included in Quality Compass, an interactive, web-based comparison tool that allows users to view plan results and benchmark information </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225749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Challenges</a:t>
            </a:r>
            <a:endParaRPr lang="en-US" dirty="0">
              <a:solidFill>
                <a:prstClr val="black">
                  <a:lumMod val="75000"/>
                  <a:lumOff val="25000"/>
                </a:prstClr>
              </a:solidFill>
              <a:latin typeface="+mn-lt"/>
              <a:ea typeface="+mn-ea"/>
              <a:cs typeface="+mn-cs"/>
            </a:endParaRPr>
          </a:p>
        </p:txBody>
      </p:sp>
      <p:sp>
        <p:nvSpPr>
          <p:cNvPr id="3" name="Rectangle 2"/>
          <p:cNvSpPr/>
          <p:nvPr/>
        </p:nvSpPr>
        <p:spPr>
          <a:xfrm>
            <a:off x="274320" y="914400"/>
            <a:ext cx="8558784" cy="2308324"/>
          </a:xfrm>
          <a:prstGeom prst="rect">
            <a:avLst/>
          </a:prstGeom>
        </p:spPr>
        <p:txBody>
          <a:bodyPr wrap="square">
            <a:spAutoFit/>
          </a:bodyPr>
          <a:lstStyle/>
          <a:p>
            <a:pPr marL="350838" indent="-350838" fontAlgn="b">
              <a:buFont typeface="Wingdings" panose="05000000000000000000" pitchFamily="2" charset="2"/>
              <a:buChar char="§"/>
            </a:pPr>
            <a:endParaRPr lang="en-US" dirty="0" smtClean="0"/>
          </a:p>
          <a:p>
            <a:pPr marL="350838" indent="-350838" fontAlgn="b">
              <a:buFont typeface="Wingdings" panose="05000000000000000000" pitchFamily="2" charset="2"/>
              <a:buChar char="§"/>
            </a:pPr>
            <a:r>
              <a:rPr lang="en-US" dirty="0" smtClean="0"/>
              <a:t>For </a:t>
            </a:r>
            <a:r>
              <a:rPr lang="en-US" dirty="0"/>
              <a:t>most organizations, HEDIS filing is an expensive, stressful, and often cumbersome process. </a:t>
            </a:r>
            <a:endParaRPr lang="en-US" dirty="0" smtClean="0"/>
          </a:p>
          <a:p>
            <a:pPr marL="350838" indent="-350838" fontAlgn="b">
              <a:buFont typeface="Wingdings" panose="05000000000000000000" pitchFamily="2" charset="2"/>
              <a:buChar char="§"/>
            </a:pPr>
            <a:endParaRPr lang="en-US" dirty="0"/>
          </a:p>
          <a:p>
            <a:pPr marL="350838" indent="-350838" fontAlgn="b">
              <a:buFont typeface="Wingdings" panose="05000000000000000000" pitchFamily="2" charset="2"/>
              <a:buChar char="§"/>
            </a:pPr>
            <a:r>
              <a:rPr lang="en-US" dirty="0" smtClean="0"/>
              <a:t>Compliance </a:t>
            </a:r>
            <a:r>
              <a:rPr lang="en-US" dirty="0"/>
              <a:t>rates are published nationally and performance numbers significantly impact a health plan’s reputation, network </a:t>
            </a:r>
            <a:r>
              <a:rPr lang="en-US" dirty="0" smtClean="0"/>
              <a:t>relationships </a:t>
            </a:r>
            <a:r>
              <a:rPr lang="en-US" dirty="0"/>
              <a:t>and profit margin</a:t>
            </a:r>
          </a:p>
          <a:p>
            <a:pPr lvl="1" fontAlgn="b"/>
            <a:endParaRPr lang="en-US" dirty="0" smtClean="0">
              <a:solidFill>
                <a:srgbClr val="000000"/>
              </a:solidFill>
            </a:endParaRPr>
          </a:p>
        </p:txBody>
      </p:sp>
    </p:spTree>
    <p:extLst>
      <p:ext uri="{BB962C8B-B14F-4D97-AF65-F5344CB8AC3E}">
        <p14:creationId xmlns:p14="http://schemas.microsoft.com/office/powerpoint/2010/main" val="2525692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Measures : Effectiveness of Care Domain (1/3)</a:t>
            </a:r>
            <a:endParaRPr lang="en-US" sz="2800" dirty="0">
              <a:solidFill>
                <a:schemeClr val="tx2"/>
              </a:solidFill>
              <a:latin typeface="+mn-lt"/>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1596329397"/>
              </p:ext>
            </p:extLst>
          </p:nvPr>
        </p:nvGraphicFramePr>
        <p:xfrm>
          <a:off x="291960" y="716208"/>
          <a:ext cx="8543544" cy="5669793"/>
        </p:xfrm>
        <a:graphic>
          <a:graphicData uri="http://schemas.openxmlformats.org/drawingml/2006/table">
            <a:tbl>
              <a:tblPr firstRow="1" bandRow="1">
                <a:tableStyleId>{5FD0F851-EC5A-4D38-B0AD-8093EC10F338}</a:tableStyleId>
              </a:tblPr>
              <a:tblGrid>
                <a:gridCol w="8543544"/>
              </a:tblGrid>
              <a:tr h="432075">
                <a:tc>
                  <a:txBody>
                    <a:bodyPr/>
                    <a:lstStyle/>
                    <a:p>
                      <a:pPr marL="122238" indent="0" algn="ctr" fontAlgn="b"/>
                      <a:r>
                        <a:rPr lang="en-US" sz="1400" u="none" strike="noStrike" dirty="0">
                          <a:effectLst/>
                        </a:rPr>
                        <a:t>Measures</a:t>
                      </a:r>
                      <a:endParaRPr lang="en-US" sz="1400" b="1" i="0" u="none" strike="noStrike" dirty="0">
                        <a:solidFill>
                          <a:srgbClr val="FFFFFF"/>
                        </a:solidFill>
                        <a:effectLst/>
                        <a:latin typeface="+mn-lt"/>
                      </a:endParaRPr>
                    </a:p>
                  </a:txBody>
                  <a:tcPr marL="4790" marR="4790" marT="4790" marB="0" anchor="ctr"/>
                </a:tc>
              </a:tr>
              <a:tr h="299517">
                <a:tc>
                  <a:txBody>
                    <a:bodyPr/>
                    <a:lstStyle/>
                    <a:p>
                      <a:pPr algn="l" fontAlgn="b"/>
                      <a:r>
                        <a:rPr lang="en-US" sz="1400" b="0" i="0" u="none" strike="noStrike" dirty="0">
                          <a:solidFill>
                            <a:srgbClr val="000000"/>
                          </a:solidFill>
                          <a:effectLst/>
                          <a:latin typeface="Calibri"/>
                        </a:rPr>
                        <a:t>Adherence to Antipsychotic Medications for Individuals With Schizophrenia </a:t>
                      </a:r>
                    </a:p>
                  </a:txBody>
                  <a:tcPr marL="9525" marR="9525" marT="9525" marB="0" anchor="b"/>
                </a:tc>
              </a:tr>
              <a:tr h="228600">
                <a:tc>
                  <a:txBody>
                    <a:bodyPr/>
                    <a:lstStyle/>
                    <a:p>
                      <a:pPr algn="l" fontAlgn="b"/>
                      <a:r>
                        <a:rPr lang="en-US" sz="1400" b="0" i="0" u="none" strike="noStrike" dirty="0">
                          <a:solidFill>
                            <a:srgbClr val="000000"/>
                          </a:solidFill>
                          <a:effectLst/>
                          <a:latin typeface="Calibri"/>
                        </a:rPr>
                        <a:t>Adult BMI Assessment</a:t>
                      </a:r>
                    </a:p>
                  </a:txBody>
                  <a:tcPr marL="9525" marR="9525" marT="9525" marB="0" anchor="b"/>
                </a:tc>
              </a:tr>
              <a:tr h="286119">
                <a:tc>
                  <a:txBody>
                    <a:bodyPr/>
                    <a:lstStyle/>
                    <a:p>
                      <a:pPr algn="l" fontAlgn="b"/>
                      <a:r>
                        <a:rPr lang="en-US" sz="1400" b="0" i="0" u="none" strike="noStrike" dirty="0">
                          <a:solidFill>
                            <a:srgbClr val="000000"/>
                          </a:solidFill>
                          <a:effectLst/>
                          <a:latin typeface="Calibri"/>
                        </a:rPr>
                        <a:t>Annual Monitoring for Patients on Persistent Medications </a:t>
                      </a:r>
                    </a:p>
                  </a:txBody>
                  <a:tcPr marL="9525" marR="9525" marT="9525" marB="0" anchor="b"/>
                </a:tc>
              </a:tr>
              <a:tr h="315963">
                <a:tc>
                  <a:txBody>
                    <a:bodyPr/>
                    <a:lstStyle/>
                    <a:p>
                      <a:pPr algn="l" fontAlgn="b"/>
                      <a:r>
                        <a:rPr lang="en-US" sz="1400" b="0" i="0" u="none" strike="noStrike" dirty="0">
                          <a:solidFill>
                            <a:srgbClr val="000000"/>
                          </a:solidFill>
                          <a:effectLst/>
                          <a:latin typeface="Calibri"/>
                        </a:rPr>
                        <a:t>Antidepressant Medication Management </a:t>
                      </a:r>
                    </a:p>
                  </a:txBody>
                  <a:tcPr marL="9525" marR="9525" marT="9525" marB="0" anchor="b"/>
                </a:tc>
              </a:tr>
              <a:tr h="315963">
                <a:tc>
                  <a:txBody>
                    <a:bodyPr/>
                    <a:lstStyle/>
                    <a:p>
                      <a:pPr algn="l" fontAlgn="b"/>
                      <a:r>
                        <a:rPr lang="en-US" sz="1400" b="0" i="0" u="none" strike="noStrike" dirty="0">
                          <a:solidFill>
                            <a:srgbClr val="000000"/>
                          </a:solidFill>
                          <a:effectLst/>
                          <a:latin typeface="Calibri"/>
                        </a:rPr>
                        <a:t>Appropriate Testing for Children With Pharyngitis </a:t>
                      </a:r>
                    </a:p>
                  </a:txBody>
                  <a:tcPr marL="9525" marR="9525" marT="9525" marB="0" anchor="b"/>
                </a:tc>
              </a:tr>
              <a:tr h="315963">
                <a:tc>
                  <a:txBody>
                    <a:bodyPr/>
                    <a:lstStyle/>
                    <a:p>
                      <a:pPr algn="l" fontAlgn="b"/>
                      <a:r>
                        <a:rPr lang="en-US" sz="1400" b="0" i="0" u="none" strike="noStrike" dirty="0">
                          <a:solidFill>
                            <a:srgbClr val="000000"/>
                          </a:solidFill>
                          <a:effectLst/>
                          <a:latin typeface="Calibri"/>
                        </a:rPr>
                        <a:t>Appropriate Treatment for Children With Upper Respiratory Infection</a:t>
                      </a:r>
                    </a:p>
                  </a:txBody>
                  <a:tcPr marL="9525" marR="9525" marT="9525" marB="0" anchor="b"/>
                </a:tc>
              </a:tr>
              <a:tr h="315963">
                <a:tc>
                  <a:txBody>
                    <a:bodyPr/>
                    <a:lstStyle/>
                    <a:p>
                      <a:pPr algn="l" fontAlgn="b"/>
                      <a:r>
                        <a:rPr lang="en-US" sz="1400" b="0" i="0" u="none" strike="noStrike" dirty="0">
                          <a:solidFill>
                            <a:srgbClr val="000000"/>
                          </a:solidFill>
                          <a:effectLst/>
                          <a:latin typeface="Calibri"/>
                        </a:rPr>
                        <a:t>Aspirin Use and Discussion</a:t>
                      </a:r>
                    </a:p>
                  </a:txBody>
                  <a:tcPr marL="9525" marR="9525" marT="9525" marB="0" anchor="b"/>
                </a:tc>
              </a:tr>
              <a:tr h="315963">
                <a:tc>
                  <a:txBody>
                    <a:bodyPr/>
                    <a:lstStyle/>
                    <a:p>
                      <a:pPr algn="l" fontAlgn="b"/>
                      <a:r>
                        <a:rPr lang="en-US" sz="1400" b="0" i="0" u="none" strike="noStrike" dirty="0">
                          <a:solidFill>
                            <a:srgbClr val="000000"/>
                          </a:solidFill>
                          <a:effectLst/>
                          <a:latin typeface="Calibri"/>
                        </a:rPr>
                        <a:t>Asthma Medication Ratio </a:t>
                      </a:r>
                    </a:p>
                  </a:txBody>
                  <a:tcPr marL="9525" marR="9525" marT="9525" marB="0" anchor="b"/>
                </a:tc>
              </a:tr>
              <a:tr h="315963">
                <a:tc>
                  <a:txBody>
                    <a:bodyPr/>
                    <a:lstStyle/>
                    <a:p>
                      <a:pPr algn="l" fontAlgn="b"/>
                      <a:r>
                        <a:rPr lang="en-US" sz="1400" b="0" i="0" u="none" strike="noStrike" dirty="0">
                          <a:solidFill>
                            <a:srgbClr val="000000"/>
                          </a:solidFill>
                          <a:effectLst/>
                          <a:latin typeface="Calibri"/>
                        </a:rPr>
                        <a:t>Avoidance of Antibiotic Treatment in Adults With Acute Bronchitis </a:t>
                      </a:r>
                    </a:p>
                  </a:txBody>
                  <a:tcPr marL="9525" marR="9525" marT="9525" marB="0" anchor="b"/>
                </a:tc>
              </a:tr>
              <a:tr h="315963">
                <a:tc>
                  <a:txBody>
                    <a:bodyPr/>
                    <a:lstStyle/>
                    <a:p>
                      <a:pPr algn="l" fontAlgn="b"/>
                      <a:r>
                        <a:rPr lang="en-US" sz="1400" b="0" i="0" u="none" strike="noStrike" dirty="0">
                          <a:solidFill>
                            <a:srgbClr val="000000"/>
                          </a:solidFill>
                          <a:effectLst/>
                          <a:latin typeface="Calibri"/>
                        </a:rPr>
                        <a:t>Breast Cancer Screening </a:t>
                      </a:r>
                    </a:p>
                  </a:txBody>
                  <a:tcPr marL="9525" marR="9525" marT="9525" marB="0" anchor="b"/>
                </a:tc>
              </a:tr>
              <a:tr h="315963">
                <a:tc>
                  <a:txBody>
                    <a:bodyPr/>
                    <a:lstStyle/>
                    <a:p>
                      <a:pPr algn="l" fontAlgn="b"/>
                      <a:r>
                        <a:rPr lang="en-US" sz="1400" b="0" i="0" u="none" strike="noStrike" dirty="0">
                          <a:solidFill>
                            <a:srgbClr val="000000"/>
                          </a:solidFill>
                          <a:effectLst/>
                          <a:latin typeface="Calibri"/>
                        </a:rPr>
                        <a:t>Cardiovascular Monitoring for People With Cardiovascular Disease and Schizophrenia </a:t>
                      </a:r>
                    </a:p>
                  </a:txBody>
                  <a:tcPr marL="9525" marR="9525" marT="9525" marB="0" anchor="b"/>
                </a:tc>
              </a:tr>
              <a:tr h="315963">
                <a:tc>
                  <a:txBody>
                    <a:bodyPr/>
                    <a:lstStyle/>
                    <a:p>
                      <a:pPr algn="l" fontAlgn="b"/>
                      <a:r>
                        <a:rPr lang="en-US" sz="1400" b="0" i="0" u="none" strike="noStrike" dirty="0">
                          <a:solidFill>
                            <a:srgbClr val="000000"/>
                          </a:solidFill>
                          <a:effectLst/>
                          <a:latin typeface="Calibri"/>
                        </a:rPr>
                        <a:t>Care for Older Adults</a:t>
                      </a:r>
                    </a:p>
                  </a:txBody>
                  <a:tcPr marL="9525" marR="9525" marT="9525" marB="0" anchor="b"/>
                </a:tc>
              </a:tr>
              <a:tr h="315963">
                <a:tc>
                  <a:txBody>
                    <a:bodyPr/>
                    <a:lstStyle/>
                    <a:p>
                      <a:pPr algn="l" fontAlgn="b"/>
                      <a:r>
                        <a:rPr lang="en-US" sz="1400" b="0" i="0" u="none" strike="noStrike" dirty="0">
                          <a:solidFill>
                            <a:srgbClr val="000000"/>
                          </a:solidFill>
                          <a:effectLst/>
                          <a:latin typeface="Calibri"/>
                        </a:rPr>
                        <a:t>Cervical Cancer Screening </a:t>
                      </a:r>
                    </a:p>
                  </a:txBody>
                  <a:tcPr marL="9525" marR="9525" marT="9525" marB="0" anchor="b"/>
                </a:tc>
              </a:tr>
              <a:tr h="315963">
                <a:tc>
                  <a:txBody>
                    <a:bodyPr/>
                    <a:lstStyle/>
                    <a:p>
                      <a:pPr algn="l" fontAlgn="b"/>
                      <a:r>
                        <a:rPr lang="en-US" sz="1400" b="0" i="0" u="none" strike="noStrike" dirty="0">
                          <a:solidFill>
                            <a:srgbClr val="000000"/>
                          </a:solidFill>
                          <a:effectLst/>
                          <a:latin typeface="Calibri"/>
                        </a:rPr>
                        <a:t>Cervical Cancer Screening </a:t>
                      </a:r>
                    </a:p>
                  </a:txBody>
                  <a:tcPr marL="9525" marR="9525" marT="9525" marB="0" anchor="b"/>
                </a:tc>
              </a:tr>
              <a:tr h="315963">
                <a:tc>
                  <a:txBody>
                    <a:bodyPr/>
                    <a:lstStyle/>
                    <a:p>
                      <a:pPr algn="l" fontAlgn="b"/>
                      <a:r>
                        <a:rPr lang="en-US" sz="1400" b="0" i="0" u="none" strike="noStrike" dirty="0">
                          <a:solidFill>
                            <a:srgbClr val="000000"/>
                          </a:solidFill>
                          <a:effectLst/>
                          <a:latin typeface="Calibri"/>
                        </a:rPr>
                        <a:t>Chlamydia Screening in Women </a:t>
                      </a:r>
                    </a:p>
                  </a:txBody>
                  <a:tcPr marL="9525" marR="9525" marT="9525" marB="0" anchor="b"/>
                </a:tc>
              </a:tr>
              <a:tr h="315963">
                <a:tc>
                  <a:txBody>
                    <a:bodyPr/>
                    <a:lstStyle/>
                    <a:p>
                      <a:pPr algn="l" fontAlgn="b"/>
                      <a:r>
                        <a:rPr lang="en-US" sz="1400" b="0" i="0" u="none" strike="noStrike" dirty="0">
                          <a:solidFill>
                            <a:srgbClr val="000000"/>
                          </a:solidFill>
                          <a:effectLst/>
                          <a:latin typeface="Calibri"/>
                        </a:rPr>
                        <a:t>Use of Spirometry Testing in the Assessment and Diagnosis of COPD </a:t>
                      </a:r>
                    </a:p>
                  </a:txBody>
                  <a:tcPr marL="9525" marR="9525" marT="9525" marB="0" anchor="b"/>
                </a:tc>
              </a:tr>
              <a:tr h="315963">
                <a:tc>
                  <a:txBody>
                    <a:bodyPr/>
                    <a:lstStyle/>
                    <a:p>
                      <a:pPr algn="l" fontAlgn="b"/>
                      <a:r>
                        <a:rPr lang="en-US" sz="1400" b="0" i="0" u="none" strike="noStrike" dirty="0">
                          <a:solidFill>
                            <a:srgbClr val="000000"/>
                          </a:solidFill>
                          <a:effectLst/>
                          <a:latin typeface="Calibri"/>
                        </a:rPr>
                        <a:t>Weight Assessment and Counseling for Nutrition and Physical Activity for Children/Adolescents </a:t>
                      </a:r>
                    </a:p>
                  </a:txBody>
                  <a:tcPr marL="9525" marR="9525" marT="9525" marB="0" anchor="b"/>
                </a:tc>
              </a:tr>
            </a:tbl>
          </a:graphicData>
        </a:graphic>
      </p:graphicFrame>
    </p:spTree>
    <p:extLst>
      <p:ext uri="{BB962C8B-B14F-4D97-AF65-F5344CB8AC3E}">
        <p14:creationId xmlns:p14="http://schemas.microsoft.com/office/powerpoint/2010/main" val="2696169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33328"/>
          </a:xfrm>
        </p:spPr>
        <p:txBody>
          <a:bodyPr>
            <a:noAutofit/>
          </a:bodyPr>
          <a:lstStyle/>
          <a:p>
            <a:r>
              <a:rPr lang="en-US" sz="2800" b="1" dirty="0" smtClean="0">
                <a:latin typeface="+mn-lt"/>
              </a:rPr>
              <a:t>Agenda</a:t>
            </a:r>
            <a:endParaRPr lang="en-US" sz="2800" b="1" dirty="0">
              <a:latin typeface="+mn-lt"/>
            </a:endParaRPr>
          </a:p>
        </p:txBody>
      </p:sp>
      <p:sp>
        <p:nvSpPr>
          <p:cNvPr id="3" name="Text Placeholder 2"/>
          <p:cNvSpPr txBox="1">
            <a:spLocks/>
          </p:cNvSpPr>
          <p:nvPr/>
        </p:nvSpPr>
        <p:spPr>
          <a:xfrm>
            <a:off x="274320" y="914400"/>
            <a:ext cx="8558784" cy="54864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Font typeface="Arial" panose="020B0604020202020204" pitchFamily="34" charset="0"/>
              <a:buChar char="•"/>
            </a:pPr>
            <a:r>
              <a:rPr lang="en-US" sz="1800" dirty="0">
                <a:solidFill>
                  <a:schemeClr val="tx1"/>
                </a:solidFill>
              </a:rPr>
              <a:t>Introduction </a:t>
            </a:r>
            <a:endParaRPr lang="en-US" sz="1800" dirty="0" smtClean="0">
              <a:solidFill>
                <a:schemeClr val="tx1"/>
              </a:solidFill>
            </a:endParaRPr>
          </a:p>
          <a:p>
            <a:pPr>
              <a:lnSpc>
                <a:spcPct val="150000"/>
              </a:lnSpc>
              <a:spcBef>
                <a:spcPts val="600"/>
              </a:spcBef>
              <a:spcAft>
                <a:spcPts val="600"/>
              </a:spcAft>
              <a:buFont typeface="Arial" panose="020B0604020202020204" pitchFamily="34" charset="0"/>
              <a:buChar char="•"/>
            </a:pPr>
            <a:r>
              <a:rPr lang="en-US" sz="1800" dirty="0" smtClean="0">
                <a:solidFill>
                  <a:schemeClr val="tx1"/>
                </a:solidFill>
              </a:rPr>
              <a:t>Measures </a:t>
            </a:r>
            <a:endParaRPr lang="en-US" sz="1800" dirty="0">
              <a:solidFill>
                <a:schemeClr val="tx1"/>
              </a:solidFill>
            </a:endParaRPr>
          </a:p>
          <a:p>
            <a:pPr>
              <a:lnSpc>
                <a:spcPct val="150000"/>
              </a:lnSpc>
              <a:spcBef>
                <a:spcPts val="600"/>
              </a:spcBef>
              <a:spcAft>
                <a:spcPts val="600"/>
              </a:spcAft>
              <a:buFont typeface="Arial" panose="020B0604020202020204" pitchFamily="34" charset="0"/>
              <a:buChar char="•"/>
            </a:pPr>
            <a:r>
              <a:rPr lang="en-US" sz="1800" dirty="0">
                <a:solidFill>
                  <a:schemeClr val="tx1"/>
                </a:solidFill>
              </a:rPr>
              <a:t>Measure </a:t>
            </a:r>
            <a:r>
              <a:rPr lang="en-US" sz="1800" dirty="0" smtClean="0">
                <a:solidFill>
                  <a:schemeClr val="tx1"/>
                </a:solidFill>
              </a:rPr>
              <a:t>Lifecycle</a:t>
            </a:r>
          </a:p>
          <a:p>
            <a:pPr>
              <a:lnSpc>
                <a:spcPct val="150000"/>
              </a:lnSpc>
              <a:spcBef>
                <a:spcPts val="600"/>
              </a:spcBef>
              <a:spcAft>
                <a:spcPts val="600"/>
              </a:spcAft>
              <a:buFont typeface="Arial" panose="020B0604020202020204" pitchFamily="34" charset="0"/>
              <a:buChar char="•"/>
            </a:pPr>
            <a:r>
              <a:rPr lang="en-US" sz="1800" dirty="0">
                <a:solidFill>
                  <a:schemeClr val="tx1"/>
                </a:solidFill>
              </a:rPr>
              <a:t>Differences in HEDIS 2015 and </a:t>
            </a:r>
            <a:r>
              <a:rPr lang="en-US" sz="1800" dirty="0" smtClean="0">
                <a:solidFill>
                  <a:schemeClr val="tx1"/>
                </a:solidFill>
              </a:rPr>
              <a:t>2016</a:t>
            </a:r>
            <a:endParaRPr lang="en-US" sz="1800" dirty="0">
              <a:solidFill>
                <a:schemeClr val="tx1"/>
              </a:solidFill>
            </a:endParaRPr>
          </a:p>
          <a:p>
            <a:pPr>
              <a:lnSpc>
                <a:spcPct val="150000"/>
              </a:lnSpc>
              <a:spcBef>
                <a:spcPts val="600"/>
              </a:spcBef>
              <a:spcAft>
                <a:spcPts val="600"/>
              </a:spcAft>
              <a:buFont typeface="Arial" panose="020B0604020202020204" pitchFamily="34" charset="0"/>
              <a:buChar char="•"/>
            </a:pPr>
            <a:r>
              <a:rPr lang="en-US" sz="1800" dirty="0">
                <a:solidFill>
                  <a:schemeClr val="tx1"/>
                </a:solidFill>
              </a:rPr>
              <a:t>Data Collection Methods</a:t>
            </a:r>
          </a:p>
          <a:p>
            <a:pPr>
              <a:lnSpc>
                <a:spcPct val="150000"/>
              </a:lnSpc>
              <a:spcBef>
                <a:spcPts val="600"/>
              </a:spcBef>
              <a:spcAft>
                <a:spcPts val="600"/>
              </a:spcAft>
              <a:buFont typeface="Arial" panose="020B0604020202020204" pitchFamily="34" charset="0"/>
              <a:buChar char="•"/>
            </a:pPr>
            <a:r>
              <a:rPr lang="en-US" sz="1800" dirty="0">
                <a:solidFill>
                  <a:schemeClr val="tx1"/>
                </a:solidFill>
              </a:rPr>
              <a:t>Health Insurance Plan </a:t>
            </a:r>
            <a:r>
              <a:rPr lang="en-US" sz="1800" dirty="0" smtClean="0">
                <a:solidFill>
                  <a:schemeClr val="tx1"/>
                </a:solidFill>
              </a:rPr>
              <a:t>Ratings</a:t>
            </a:r>
            <a:endParaRPr lang="en-US" sz="1800" dirty="0">
              <a:solidFill>
                <a:schemeClr val="tx1"/>
              </a:solidFill>
            </a:endParaRPr>
          </a:p>
          <a:p>
            <a:pPr>
              <a:lnSpc>
                <a:spcPct val="150000"/>
              </a:lnSpc>
              <a:spcBef>
                <a:spcPts val="600"/>
              </a:spcBef>
              <a:spcAft>
                <a:spcPts val="600"/>
              </a:spcAft>
              <a:buFont typeface="Arial" panose="020B0604020202020204" pitchFamily="34" charset="0"/>
              <a:buChar char="•"/>
            </a:pPr>
            <a:r>
              <a:rPr lang="en-US" sz="1800" dirty="0">
                <a:solidFill>
                  <a:schemeClr val="tx1"/>
                </a:solidFill>
              </a:rPr>
              <a:t>Advantages &amp; Challenges</a:t>
            </a:r>
          </a:p>
          <a:p>
            <a:pPr marL="292100">
              <a:lnSpc>
                <a:spcPct val="150000"/>
              </a:lnSpc>
              <a:spcBef>
                <a:spcPts val="432"/>
              </a:spcBef>
              <a:buFont typeface="Arial" panose="020B0604020202020204" pitchFamily="34" charset="0"/>
              <a:buChar char="•"/>
            </a:pPr>
            <a:r>
              <a:rPr lang="en-US" sz="1800" dirty="0" smtClean="0">
                <a:solidFill>
                  <a:schemeClr val="tx1"/>
                </a:solidFill>
              </a:rPr>
              <a:t>References</a:t>
            </a:r>
            <a:endParaRPr lang="en-US" sz="1800" dirty="0">
              <a:solidFill>
                <a:schemeClr val="tx1"/>
              </a:solidFill>
            </a:endParaRPr>
          </a:p>
        </p:txBody>
      </p:sp>
    </p:spTree>
    <p:extLst>
      <p:ext uri="{BB962C8B-B14F-4D97-AF65-F5344CB8AC3E}">
        <p14:creationId xmlns:p14="http://schemas.microsoft.com/office/powerpoint/2010/main" val="1338609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a:solidFill>
                  <a:schemeClr val="tx2"/>
                </a:solidFill>
                <a:latin typeface="+mn-lt"/>
              </a:rPr>
              <a:t>Measures : Effectiveness of Care Domain </a:t>
            </a:r>
            <a:r>
              <a:rPr lang="en-US" sz="2800" dirty="0" smtClean="0">
                <a:solidFill>
                  <a:schemeClr val="tx2"/>
                </a:solidFill>
                <a:latin typeface="+mn-lt"/>
              </a:rPr>
              <a:t>(2/3)</a:t>
            </a:r>
            <a:endParaRPr lang="en-US" sz="4400" dirty="0">
              <a:solidFill>
                <a:schemeClr val="tx2"/>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99555123"/>
              </p:ext>
            </p:extLst>
          </p:nvPr>
        </p:nvGraphicFramePr>
        <p:xfrm>
          <a:off x="274320" y="914408"/>
          <a:ext cx="8561184" cy="5326368"/>
        </p:xfrm>
        <a:graphic>
          <a:graphicData uri="http://schemas.openxmlformats.org/drawingml/2006/table">
            <a:tbl>
              <a:tblPr firstRow="1" bandRow="1">
                <a:tableStyleId>{5FD0F851-EC5A-4D38-B0AD-8093EC10F338}</a:tableStyleId>
              </a:tblPr>
              <a:tblGrid>
                <a:gridCol w="8561184"/>
              </a:tblGrid>
              <a:tr h="407993">
                <a:tc>
                  <a:txBody>
                    <a:bodyPr/>
                    <a:lstStyle/>
                    <a:p>
                      <a:pPr marL="122238" indent="0" algn="ctr" fontAlgn="b"/>
                      <a:r>
                        <a:rPr lang="en-US" sz="1500" u="none" strike="noStrike" dirty="0">
                          <a:effectLst/>
                        </a:rPr>
                        <a:t>Measures</a:t>
                      </a:r>
                      <a:endParaRPr lang="en-US" sz="1500" b="1" i="0" u="none" strike="noStrike" dirty="0">
                        <a:solidFill>
                          <a:srgbClr val="FFFFFF"/>
                        </a:solidFill>
                        <a:effectLst/>
                        <a:latin typeface="+mn-lt"/>
                      </a:endParaRPr>
                    </a:p>
                  </a:txBody>
                  <a:tcPr marL="4790" marR="4790" marT="4790" marB="0" anchor="ctr"/>
                </a:tc>
              </a:tr>
              <a:tr h="408003">
                <a:tc>
                  <a:txBody>
                    <a:bodyPr/>
                    <a:lstStyle/>
                    <a:p>
                      <a:pPr algn="l" fontAlgn="b"/>
                      <a:r>
                        <a:rPr lang="en-US" sz="1400" b="0" i="0" u="none" strike="noStrike" dirty="0">
                          <a:solidFill>
                            <a:srgbClr val="000000"/>
                          </a:solidFill>
                          <a:effectLst/>
                          <a:latin typeface="Calibri"/>
                        </a:rPr>
                        <a:t>Colorectal Cancer Screening </a:t>
                      </a:r>
                    </a:p>
                  </a:txBody>
                  <a:tcPr marL="9525" marR="9525" marT="9525" marB="0" anchor="b"/>
                </a:tc>
              </a:tr>
              <a:tr h="298352">
                <a:tc>
                  <a:txBody>
                    <a:bodyPr/>
                    <a:lstStyle/>
                    <a:p>
                      <a:pPr algn="l" fontAlgn="b"/>
                      <a:r>
                        <a:rPr lang="en-US" sz="1400" b="0" i="0" u="none" strike="noStrike" dirty="0">
                          <a:solidFill>
                            <a:srgbClr val="000000"/>
                          </a:solidFill>
                          <a:effectLst/>
                          <a:latin typeface="Calibri"/>
                        </a:rPr>
                        <a:t>Comprehensive Diabetes Care </a:t>
                      </a:r>
                    </a:p>
                  </a:txBody>
                  <a:tcPr marL="9525" marR="9525" marT="9525" marB="0" anchor="b"/>
                </a:tc>
              </a:tr>
              <a:tr h="333444">
                <a:tc>
                  <a:txBody>
                    <a:bodyPr/>
                    <a:lstStyle/>
                    <a:p>
                      <a:pPr algn="l" fontAlgn="b"/>
                      <a:r>
                        <a:rPr lang="en-US" sz="1400" b="0" i="0" u="none" strike="noStrike">
                          <a:solidFill>
                            <a:srgbClr val="000000"/>
                          </a:solidFill>
                          <a:effectLst/>
                          <a:latin typeface="Calibri"/>
                        </a:rPr>
                        <a:t>Controlling High Blood Pressure </a:t>
                      </a:r>
                    </a:p>
                  </a:txBody>
                  <a:tcPr marL="9525" marR="9525" marT="9525" marB="0" anchor="b"/>
                </a:tc>
              </a:tr>
              <a:tr h="298352">
                <a:tc>
                  <a:txBody>
                    <a:bodyPr/>
                    <a:lstStyle/>
                    <a:p>
                      <a:pPr algn="l" fontAlgn="b"/>
                      <a:r>
                        <a:rPr lang="en-US" sz="1400" b="0" i="0" u="none" strike="noStrike">
                          <a:solidFill>
                            <a:srgbClr val="000000"/>
                          </a:solidFill>
                          <a:effectLst/>
                          <a:latin typeface="Calibri"/>
                        </a:rPr>
                        <a:t>Diabetes Monitoring for People With Diabetes and Schizophrenia </a:t>
                      </a:r>
                    </a:p>
                  </a:txBody>
                  <a:tcPr marL="9525" marR="9525" marT="9525" marB="0" anchor="b"/>
                </a:tc>
              </a:tr>
              <a:tr h="298352">
                <a:tc>
                  <a:txBody>
                    <a:bodyPr/>
                    <a:lstStyle/>
                    <a:p>
                      <a:pPr algn="l" fontAlgn="b"/>
                      <a:r>
                        <a:rPr lang="en-US" sz="1400" b="0" i="0" u="none" strike="noStrike">
                          <a:solidFill>
                            <a:srgbClr val="000000"/>
                          </a:solidFill>
                          <a:effectLst/>
                          <a:latin typeface="Calibri"/>
                        </a:rPr>
                        <a:t>Diabetes Screening for People With Schizophrenia or Bipolar Disorder Who Are Using Antipsychotic Medications </a:t>
                      </a:r>
                    </a:p>
                  </a:txBody>
                  <a:tcPr marL="9525" marR="9525" marT="9525" marB="0" anchor="b"/>
                </a:tc>
              </a:tr>
              <a:tr h="298352">
                <a:tc>
                  <a:txBody>
                    <a:bodyPr/>
                    <a:lstStyle/>
                    <a:p>
                      <a:pPr algn="l" fontAlgn="b"/>
                      <a:r>
                        <a:rPr lang="en-US" sz="1400" b="0" i="0" u="none" strike="noStrike" dirty="0">
                          <a:solidFill>
                            <a:srgbClr val="000000"/>
                          </a:solidFill>
                          <a:effectLst/>
                          <a:latin typeface="Calibri"/>
                        </a:rPr>
                        <a:t>Disease-Modifying </a:t>
                      </a:r>
                      <a:r>
                        <a:rPr lang="en-US" sz="1400" b="0" i="0" u="none" strike="noStrike" dirty="0" smtClean="0">
                          <a:solidFill>
                            <a:srgbClr val="000000"/>
                          </a:solidFill>
                          <a:effectLst/>
                          <a:latin typeface="Calibri"/>
                        </a:rPr>
                        <a:t>Anti Rheumatic </a:t>
                      </a:r>
                      <a:r>
                        <a:rPr lang="en-US" sz="1400" b="0" i="0" u="none" strike="noStrike" dirty="0">
                          <a:solidFill>
                            <a:srgbClr val="000000"/>
                          </a:solidFill>
                          <a:effectLst/>
                          <a:latin typeface="Calibri"/>
                        </a:rPr>
                        <a:t>Drug Therapy for Rheumatoid Arthritis </a:t>
                      </a:r>
                    </a:p>
                  </a:txBody>
                  <a:tcPr marL="9525" marR="9525" marT="9525" marB="0" anchor="b"/>
                </a:tc>
              </a:tr>
              <a:tr h="298352">
                <a:tc>
                  <a:txBody>
                    <a:bodyPr/>
                    <a:lstStyle/>
                    <a:p>
                      <a:pPr algn="l" fontAlgn="b"/>
                      <a:r>
                        <a:rPr lang="en-US" sz="1400" b="0" i="0" u="none" strike="noStrike">
                          <a:solidFill>
                            <a:srgbClr val="000000"/>
                          </a:solidFill>
                          <a:effectLst/>
                          <a:latin typeface="Calibri"/>
                        </a:rPr>
                        <a:t>Fall Risk Management </a:t>
                      </a:r>
                    </a:p>
                  </a:txBody>
                  <a:tcPr marL="9525" marR="9525" marT="9525" marB="0" anchor="b"/>
                </a:tc>
              </a:tr>
              <a:tr h="298352">
                <a:tc>
                  <a:txBody>
                    <a:bodyPr/>
                    <a:lstStyle/>
                    <a:p>
                      <a:pPr algn="l" fontAlgn="b"/>
                      <a:r>
                        <a:rPr lang="en-US" sz="1400" b="0" i="0" u="none" strike="noStrike">
                          <a:solidFill>
                            <a:srgbClr val="000000"/>
                          </a:solidFill>
                          <a:effectLst/>
                          <a:latin typeface="Calibri"/>
                        </a:rPr>
                        <a:t>Flu Vaccinations for Adults Ages 18-64</a:t>
                      </a:r>
                    </a:p>
                  </a:txBody>
                  <a:tcPr marL="9525" marR="9525" marT="9525" marB="0" anchor="b"/>
                </a:tc>
              </a:tr>
              <a:tr h="298352">
                <a:tc>
                  <a:txBody>
                    <a:bodyPr/>
                    <a:lstStyle/>
                    <a:p>
                      <a:pPr algn="l" fontAlgn="b"/>
                      <a:r>
                        <a:rPr lang="en-US" sz="1400" b="0" i="0" u="none" strike="noStrike">
                          <a:solidFill>
                            <a:srgbClr val="000000"/>
                          </a:solidFill>
                          <a:effectLst/>
                          <a:latin typeface="Calibri"/>
                        </a:rPr>
                        <a:t>Flu Vaccinations for Adults Ages 65 and Older </a:t>
                      </a:r>
                    </a:p>
                  </a:txBody>
                  <a:tcPr marL="9525" marR="9525" marT="9525" marB="0" anchor="b"/>
                </a:tc>
              </a:tr>
              <a:tr h="298352">
                <a:tc>
                  <a:txBody>
                    <a:bodyPr/>
                    <a:lstStyle/>
                    <a:p>
                      <a:pPr algn="l" fontAlgn="b"/>
                      <a:r>
                        <a:rPr lang="en-US" sz="1400" b="0" i="0" u="none" strike="noStrike">
                          <a:solidFill>
                            <a:srgbClr val="000000"/>
                          </a:solidFill>
                          <a:effectLst/>
                          <a:latin typeface="Calibri"/>
                        </a:rPr>
                        <a:t>Follow-Up After Hospitalization for Mental Illness</a:t>
                      </a:r>
                    </a:p>
                  </a:txBody>
                  <a:tcPr marL="9525" marR="9525" marT="9525" marB="0" anchor="b"/>
                </a:tc>
              </a:tr>
              <a:tr h="298352">
                <a:tc>
                  <a:txBody>
                    <a:bodyPr/>
                    <a:lstStyle/>
                    <a:p>
                      <a:pPr algn="l" fontAlgn="b"/>
                      <a:r>
                        <a:rPr lang="en-US" sz="1400" b="0" i="0" u="none" strike="noStrike">
                          <a:solidFill>
                            <a:srgbClr val="000000"/>
                          </a:solidFill>
                          <a:effectLst/>
                          <a:latin typeface="Calibri"/>
                        </a:rPr>
                        <a:t>Follow-Up Care for Children Prescribed ADHD Medication </a:t>
                      </a:r>
                    </a:p>
                  </a:txBody>
                  <a:tcPr marL="9525" marR="9525" marT="9525" marB="0" anchor="b"/>
                </a:tc>
              </a:tr>
              <a:tr h="298352">
                <a:tc>
                  <a:txBody>
                    <a:bodyPr/>
                    <a:lstStyle/>
                    <a:p>
                      <a:pPr algn="l" fontAlgn="b"/>
                      <a:r>
                        <a:rPr lang="en-US" sz="1400" b="0" i="0" u="none" strike="noStrike">
                          <a:solidFill>
                            <a:srgbClr val="000000"/>
                          </a:solidFill>
                          <a:effectLst/>
                          <a:latin typeface="Calibri"/>
                        </a:rPr>
                        <a:t>Human Papillomavirus Vaccine for Female Adolescents </a:t>
                      </a:r>
                    </a:p>
                  </a:txBody>
                  <a:tcPr marL="9525" marR="9525" marT="9525" marB="0" anchor="b"/>
                </a:tc>
              </a:tr>
              <a:tr h="298352">
                <a:tc>
                  <a:txBody>
                    <a:bodyPr/>
                    <a:lstStyle/>
                    <a:p>
                      <a:pPr algn="l" fontAlgn="b"/>
                      <a:r>
                        <a:rPr lang="en-US" sz="1400" b="0" i="0" u="none" strike="noStrike">
                          <a:solidFill>
                            <a:srgbClr val="000000"/>
                          </a:solidFill>
                          <a:effectLst/>
                          <a:latin typeface="Calibri"/>
                        </a:rPr>
                        <a:t>Immunizations for Adolescents</a:t>
                      </a:r>
                    </a:p>
                  </a:txBody>
                  <a:tcPr marL="9525" marR="9525" marT="9525" marB="0" anchor="b"/>
                </a:tc>
              </a:tr>
              <a:tr h="298352">
                <a:tc>
                  <a:txBody>
                    <a:bodyPr/>
                    <a:lstStyle/>
                    <a:p>
                      <a:pPr algn="l" fontAlgn="b"/>
                      <a:r>
                        <a:rPr lang="en-US" sz="1400" b="0" i="0" u="none" strike="noStrike">
                          <a:solidFill>
                            <a:srgbClr val="000000"/>
                          </a:solidFill>
                          <a:effectLst/>
                          <a:latin typeface="Calibri"/>
                        </a:rPr>
                        <a:t>Lead Screening in Children </a:t>
                      </a:r>
                    </a:p>
                  </a:txBody>
                  <a:tcPr marL="9525" marR="9525" marT="9525" marB="0" anchor="b"/>
                </a:tc>
              </a:tr>
              <a:tr h="298352">
                <a:tc>
                  <a:txBody>
                    <a:bodyPr/>
                    <a:lstStyle/>
                    <a:p>
                      <a:pPr algn="l" fontAlgn="b"/>
                      <a:r>
                        <a:rPr lang="en-US" sz="1400" b="0" i="0" u="none" strike="noStrike">
                          <a:solidFill>
                            <a:srgbClr val="000000"/>
                          </a:solidFill>
                          <a:effectLst/>
                          <a:latin typeface="Calibri"/>
                        </a:rPr>
                        <a:t>Management of Urinary Incontinence in Older Adults</a:t>
                      </a:r>
                    </a:p>
                  </a:txBody>
                  <a:tcPr marL="9525" marR="9525" marT="9525" marB="0" anchor="b"/>
                </a:tc>
              </a:tr>
              <a:tr h="298352">
                <a:tc>
                  <a:txBody>
                    <a:bodyPr/>
                    <a:lstStyle/>
                    <a:p>
                      <a:pPr algn="l" fontAlgn="b"/>
                      <a:r>
                        <a:rPr lang="en-US" sz="1400" b="0" i="0" u="none" strike="noStrike" dirty="0">
                          <a:solidFill>
                            <a:srgbClr val="000000"/>
                          </a:solidFill>
                          <a:effectLst/>
                          <a:latin typeface="Calibri"/>
                        </a:rPr>
                        <a:t>Medical Assistance With Smoking and Tobacco Use Cessation </a:t>
                      </a:r>
                    </a:p>
                  </a:txBody>
                  <a:tcPr marL="9525" marR="9525" marT="9525" marB="0" anchor="b"/>
                </a:tc>
              </a:tr>
            </a:tbl>
          </a:graphicData>
        </a:graphic>
      </p:graphicFrame>
    </p:spTree>
    <p:extLst>
      <p:ext uri="{BB962C8B-B14F-4D97-AF65-F5344CB8AC3E}">
        <p14:creationId xmlns:p14="http://schemas.microsoft.com/office/powerpoint/2010/main" val="2440341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Measures : Effectiveness of Care Domain (3/3)</a:t>
            </a:r>
            <a:endParaRPr lang="en-US" sz="2800" dirty="0">
              <a:solidFill>
                <a:schemeClr val="tx2"/>
              </a:solidFill>
              <a:latin typeface="+mn-lt"/>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3331730314"/>
              </p:ext>
            </p:extLst>
          </p:nvPr>
        </p:nvGraphicFramePr>
        <p:xfrm>
          <a:off x="274320" y="718692"/>
          <a:ext cx="8561184" cy="5703766"/>
        </p:xfrm>
        <a:graphic>
          <a:graphicData uri="http://schemas.openxmlformats.org/drawingml/2006/table">
            <a:tbl>
              <a:tblPr firstRow="1" bandRow="1">
                <a:tableStyleId>{5FD0F851-EC5A-4D38-B0AD-8093EC10F338}</a:tableStyleId>
              </a:tblPr>
              <a:tblGrid>
                <a:gridCol w="8561184"/>
              </a:tblGrid>
              <a:tr h="304792">
                <a:tc>
                  <a:txBody>
                    <a:bodyPr/>
                    <a:lstStyle/>
                    <a:p>
                      <a:pPr marL="122238" indent="0" algn="ctr" fontAlgn="b"/>
                      <a:r>
                        <a:rPr lang="en-US" sz="1600" u="none" strike="noStrike" dirty="0">
                          <a:effectLst/>
                        </a:rPr>
                        <a:t>Measures</a:t>
                      </a:r>
                      <a:endParaRPr lang="en-US" sz="1600" b="1" i="0" u="none" strike="noStrike" dirty="0">
                        <a:solidFill>
                          <a:srgbClr val="FFFFFF"/>
                        </a:solidFill>
                        <a:effectLst/>
                        <a:latin typeface="+mn-lt"/>
                      </a:endParaRPr>
                    </a:p>
                  </a:txBody>
                  <a:tcPr marL="4790" marR="4790" marT="4790" marB="0" anchor="ctr"/>
                </a:tc>
              </a:tr>
              <a:tr h="304800">
                <a:tc>
                  <a:txBody>
                    <a:bodyPr/>
                    <a:lstStyle/>
                    <a:p>
                      <a:pPr algn="l" fontAlgn="b"/>
                      <a:r>
                        <a:rPr lang="en-US" sz="1400" b="0" i="0" u="none" strike="noStrike" dirty="0">
                          <a:solidFill>
                            <a:srgbClr val="000000"/>
                          </a:solidFill>
                          <a:effectLst/>
                          <a:latin typeface="Calibri"/>
                        </a:rPr>
                        <a:t>Medicare Health Outcomes Survey </a:t>
                      </a:r>
                    </a:p>
                  </a:txBody>
                  <a:tcPr marL="9525" marR="9525" marT="9525" marB="0" anchor="b"/>
                </a:tc>
              </a:tr>
              <a:tr h="304800">
                <a:tc>
                  <a:txBody>
                    <a:bodyPr/>
                    <a:lstStyle/>
                    <a:p>
                      <a:pPr algn="l" fontAlgn="b"/>
                      <a:r>
                        <a:rPr lang="en-US" sz="1400" b="0" i="0" u="none" strike="noStrike">
                          <a:solidFill>
                            <a:srgbClr val="000000"/>
                          </a:solidFill>
                          <a:effectLst/>
                          <a:latin typeface="Calibri"/>
                        </a:rPr>
                        <a:t>Medication Management for People With Asthma </a:t>
                      </a:r>
                    </a:p>
                  </a:txBody>
                  <a:tcPr marL="9525" marR="9525" marT="9525" marB="0" anchor="b"/>
                </a:tc>
              </a:tr>
              <a:tr h="304800">
                <a:tc>
                  <a:txBody>
                    <a:bodyPr/>
                    <a:lstStyle/>
                    <a:p>
                      <a:pPr algn="l" fontAlgn="b"/>
                      <a:r>
                        <a:rPr lang="en-US" sz="1400" b="0" i="0" u="none" strike="noStrike">
                          <a:solidFill>
                            <a:srgbClr val="000000"/>
                          </a:solidFill>
                          <a:effectLst/>
                          <a:latin typeface="Calibri"/>
                        </a:rPr>
                        <a:t>Medication Reconciliation PostDischarge</a:t>
                      </a:r>
                    </a:p>
                  </a:txBody>
                  <a:tcPr marL="9525" marR="9525" marT="9525" marB="0" anchor="b"/>
                </a:tc>
              </a:tr>
              <a:tr h="304800">
                <a:tc>
                  <a:txBody>
                    <a:bodyPr/>
                    <a:lstStyle/>
                    <a:p>
                      <a:pPr algn="l" fontAlgn="b"/>
                      <a:r>
                        <a:rPr lang="en-US" sz="1400" b="0" i="0" u="none" strike="noStrike">
                          <a:solidFill>
                            <a:srgbClr val="000000"/>
                          </a:solidFill>
                          <a:effectLst/>
                          <a:latin typeface="Calibri"/>
                        </a:rPr>
                        <a:t>Metabolic Monitoring for Children and Adolescents on Antipsychotics </a:t>
                      </a:r>
                    </a:p>
                  </a:txBody>
                  <a:tcPr marL="9525" marR="9525" marT="9525" marB="0" anchor="b"/>
                </a:tc>
              </a:tr>
              <a:tr h="304800">
                <a:tc>
                  <a:txBody>
                    <a:bodyPr/>
                    <a:lstStyle/>
                    <a:p>
                      <a:pPr algn="l" fontAlgn="b"/>
                      <a:r>
                        <a:rPr lang="en-US" sz="1400" b="0" i="0" u="none" strike="noStrike" dirty="0">
                          <a:solidFill>
                            <a:srgbClr val="000000"/>
                          </a:solidFill>
                          <a:effectLst/>
                          <a:latin typeface="Calibri"/>
                        </a:rPr>
                        <a:t>Non-Recommended Cervical Cancer Screening in Adolescent Females </a:t>
                      </a:r>
                    </a:p>
                  </a:txBody>
                  <a:tcPr marL="9525" marR="9525" marT="9525" marB="0" anchor="b"/>
                </a:tc>
              </a:tr>
              <a:tr h="304800">
                <a:tc>
                  <a:txBody>
                    <a:bodyPr/>
                    <a:lstStyle/>
                    <a:p>
                      <a:pPr algn="l" fontAlgn="b"/>
                      <a:r>
                        <a:rPr lang="en-US" sz="1400" b="0" i="0" u="none" strike="noStrike">
                          <a:solidFill>
                            <a:srgbClr val="000000"/>
                          </a:solidFill>
                          <a:effectLst/>
                          <a:latin typeface="Calibri"/>
                        </a:rPr>
                        <a:t>Non-Recommended PSA-Based Screening in Older Men </a:t>
                      </a:r>
                    </a:p>
                  </a:txBody>
                  <a:tcPr marL="9525" marR="9525" marT="9525" marB="0" anchor="b"/>
                </a:tc>
              </a:tr>
              <a:tr h="304800">
                <a:tc>
                  <a:txBody>
                    <a:bodyPr/>
                    <a:lstStyle/>
                    <a:p>
                      <a:pPr algn="l" fontAlgn="b"/>
                      <a:r>
                        <a:rPr lang="en-US" sz="1400" b="0" i="0" u="none" strike="noStrike">
                          <a:solidFill>
                            <a:srgbClr val="000000"/>
                          </a:solidFill>
                          <a:effectLst/>
                          <a:latin typeface="Calibri"/>
                        </a:rPr>
                        <a:t>Osteoporosis Management in Women Who Had a Fracture </a:t>
                      </a:r>
                    </a:p>
                  </a:txBody>
                  <a:tcPr marL="9525" marR="9525" marT="9525" marB="0" anchor="b"/>
                </a:tc>
              </a:tr>
              <a:tr h="304800">
                <a:tc>
                  <a:txBody>
                    <a:bodyPr/>
                    <a:lstStyle/>
                    <a:p>
                      <a:pPr algn="l" fontAlgn="b"/>
                      <a:r>
                        <a:rPr lang="en-US" sz="1400" b="0" i="0" u="none" strike="noStrike">
                          <a:solidFill>
                            <a:srgbClr val="000000"/>
                          </a:solidFill>
                          <a:effectLst/>
                          <a:latin typeface="Calibri"/>
                        </a:rPr>
                        <a:t>Osteoporosis Testing in Older Women </a:t>
                      </a:r>
                    </a:p>
                  </a:txBody>
                  <a:tcPr marL="9525" marR="9525" marT="9525" marB="0" anchor="b"/>
                </a:tc>
              </a:tr>
              <a:tr h="304800">
                <a:tc>
                  <a:txBody>
                    <a:bodyPr/>
                    <a:lstStyle/>
                    <a:p>
                      <a:pPr algn="l" fontAlgn="b"/>
                      <a:r>
                        <a:rPr lang="en-US" sz="1400" b="0" i="0" u="none" strike="noStrike">
                          <a:solidFill>
                            <a:srgbClr val="000000"/>
                          </a:solidFill>
                          <a:effectLst/>
                          <a:latin typeface="Calibri"/>
                        </a:rPr>
                        <a:t>Persistence of Beta-Blocker Treatment After a Heart Attack</a:t>
                      </a:r>
                    </a:p>
                  </a:txBody>
                  <a:tcPr marL="9525" marR="9525" marT="9525" marB="0" anchor="b"/>
                </a:tc>
              </a:tr>
              <a:tr h="271916">
                <a:tc>
                  <a:txBody>
                    <a:bodyPr/>
                    <a:lstStyle/>
                    <a:p>
                      <a:pPr algn="l" fontAlgn="b"/>
                      <a:r>
                        <a:rPr lang="en-US" sz="1400" b="0" i="0" u="none" strike="noStrike">
                          <a:solidFill>
                            <a:srgbClr val="000000"/>
                          </a:solidFill>
                          <a:effectLst/>
                          <a:latin typeface="Calibri"/>
                        </a:rPr>
                        <a:t>Pharmacotherapy Management of COPD Exacerbation </a:t>
                      </a:r>
                    </a:p>
                  </a:txBody>
                  <a:tcPr marL="9525" marR="9525" marT="9525" marB="0" anchor="b"/>
                </a:tc>
              </a:tr>
              <a:tr h="277631">
                <a:tc>
                  <a:txBody>
                    <a:bodyPr/>
                    <a:lstStyle/>
                    <a:p>
                      <a:pPr algn="l" fontAlgn="b"/>
                      <a:r>
                        <a:rPr lang="en-US" sz="1400" b="0" i="0" u="none" strike="noStrike">
                          <a:solidFill>
                            <a:srgbClr val="000000"/>
                          </a:solidFill>
                          <a:effectLst/>
                          <a:latin typeface="Calibri"/>
                        </a:rPr>
                        <a:t>Physical Activity in Older Adults</a:t>
                      </a:r>
                    </a:p>
                  </a:txBody>
                  <a:tcPr marL="9525" marR="9525" marT="9525" marB="0" anchor="b"/>
                </a:tc>
              </a:tr>
              <a:tr h="255769">
                <a:tc>
                  <a:txBody>
                    <a:bodyPr/>
                    <a:lstStyle/>
                    <a:p>
                      <a:pPr algn="l" fontAlgn="b"/>
                      <a:r>
                        <a:rPr lang="en-US" sz="1400" b="0" i="0" u="none" strike="noStrike">
                          <a:solidFill>
                            <a:srgbClr val="000000"/>
                          </a:solidFill>
                          <a:effectLst/>
                          <a:latin typeface="Calibri"/>
                        </a:rPr>
                        <a:t>Pneumococcal Vaccination Status for Older Adults </a:t>
                      </a:r>
                    </a:p>
                  </a:txBody>
                  <a:tcPr marL="9525" marR="9525" marT="9525" marB="0" anchor="b"/>
                </a:tc>
              </a:tr>
              <a:tr h="352629">
                <a:tc>
                  <a:txBody>
                    <a:bodyPr/>
                    <a:lstStyle/>
                    <a:p>
                      <a:pPr algn="l" fontAlgn="b"/>
                      <a:r>
                        <a:rPr lang="en-US" sz="1400" b="0" i="0" u="none" strike="noStrike">
                          <a:solidFill>
                            <a:srgbClr val="000000"/>
                          </a:solidFill>
                          <a:effectLst/>
                          <a:latin typeface="Calibri"/>
                        </a:rPr>
                        <a:t>Potentially Harmful Drug-Disease Interactions in the Elderly </a:t>
                      </a:r>
                    </a:p>
                  </a:txBody>
                  <a:tcPr marL="9525" marR="9525" marT="9525" marB="0" anchor="b"/>
                </a:tc>
              </a:tr>
              <a:tr h="242026">
                <a:tc>
                  <a:txBody>
                    <a:bodyPr/>
                    <a:lstStyle/>
                    <a:p>
                      <a:pPr algn="l" fontAlgn="b"/>
                      <a:r>
                        <a:rPr lang="en-US" sz="1400" b="0" i="0" u="none" strike="noStrike" dirty="0">
                          <a:solidFill>
                            <a:srgbClr val="000000"/>
                          </a:solidFill>
                          <a:effectLst/>
                          <a:latin typeface="Calibri"/>
                        </a:rPr>
                        <a:t>Statin Therapy for Patients With Cardiovascular Disease </a:t>
                      </a:r>
                    </a:p>
                  </a:txBody>
                  <a:tcPr marL="9525" marR="9525" marT="9525" marB="0" anchor="b"/>
                </a:tc>
              </a:tr>
              <a:tr h="340882">
                <a:tc>
                  <a:txBody>
                    <a:bodyPr/>
                    <a:lstStyle/>
                    <a:p>
                      <a:pPr algn="l" fontAlgn="b"/>
                      <a:r>
                        <a:rPr lang="en-US" sz="1400" b="0" i="0" u="none" strike="noStrike">
                          <a:solidFill>
                            <a:srgbClr val="000000"/>
                          </a:solidFill>
                          <a:effectLst/>
                          <a:latin typeface="Calibri"/>
                        </a:rPr>
                        <a:t>Statin Therapy for Patients With Diabetes </a:t>
                      </a:r>
                    </a:p>
                  </a:txBody>
                  <a:tcPr marL="9525" marR="9525" marT="9525" marB="0" anchor="b"/>
                </a:tc>
              </a:tr>
              <a:tr h="283663">
                <a:tc>
                  <a:txBody>
                    <a:bodyPr/>
                    <a:lstStyle/>
                    <a:p>
                      <a:pPr algn="l" fontAlgn="b"/>
                      <a:r>
                        <a:rPr lang="en-US" sz="1400" b="0" i="0" u="none" strike="noStrike">
                          <a:solidFill>
                            <a:srgbClr val="000000"/>
                          </a:solidFill>
                          <a:effectLst/>
                          <a:latin typeface="Calibri"/>
                        </a:rPr>
                        <a:t>Use of High-Risk Medications in the Elderly </a:t>
                      </a:r>
                    </a:p>
                  </a:txBody>
                  <a:tcPr marL="9525" marR="9525" marT="9525" marB="0" anchor="b"/>
                </a:tc>
              </a:tr>
              <a:tr h="326458">
                <a:tc>
                  <a:txBody>
                    <a:bodyPr/>
                    <a:lstStyle/>
                    <a:p>
                      <a:pPr algn="l" fontAlgn="b"/>
                      <a:r>
                        <a:rPr lang="en-US" sz="1400" b="0" i="0" u="none" strike="noStrike" dirty="0">
                          <a:solidFill>
                            <a:srgbClr val="000000"/>
                          </a:solidFill>
                          <a:effectLst/>
                          <a:latin typeface="Calibri"/>
                        </a:rPr>
                        <a:t>Use of Imaging Studies for Low Back Pain </a:t>
                      </a:r>
                    </a:p>
                  </a:txBody>
                  <a:tcPr marL="9525" marR="9525" marT="9525" marB="0" anchor="b"/>
                </a:tc>
              </a:tr>
              <a:tr h="304800">
                <a:tc>
                  <a:txBody>
                    <a:bodyPr/>
                    <a:lstStyle/>
                    <a:p>
                      <a:pPr algn="l" fontAlgn="b"/>
                      <a:r>
                        <a:rPr lang="en-US" sz="1400" b="0" i="0" u="none" strike="noStrike" dirty="0">
                          <a:solidFill>
                            <a:srgbClr val="000000"/>
                          </a:solidFill>
                          <a:effectLst/>
                          <a:latin typeface="Calibri"/>
                        </a:rPr>
                        <a:t>Use of Multiple Concurrent Antipsychotics in Children and Adolescents </a:t>
                      </a:r>
                    </a:p>
                  </a:txBody>
                  <a:tcPr marL="9525" marR="9525" marT="9525" marB="0" anchor="b"/>
                </a:tc>
              </a:tr>
            </a:tbl>
          </a:graphicData>
        </a:graphic>
      </p:graphicFrame>
    </p:spTree>
    <p:extLst>
      <p:ext uri="{BB962C8B-B14F-4D97-AF65-F5344CB8AC3E}">
        <p14:creationId xmlns:p14="http://schemas.microsoft.com/office/powerpoint/2010/main" val="2850426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Measures : Access/Availability &amp; Experience of Care domain </a:t>
            </a:r>
            <a:endParaRPr lang="en-US" sz="2800" dirty="0">
              <a:solidFill>
                <a:schemeClr val="tx2"/>
              </a:solidFill>
              <a:latin typeface="+mn-lt"/>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4215497678"/>
              </p:ext>
            </p:extLst>
          </p:nvPr>
        </p:nvGraphicFramePr>
        <p:xfrm>
          <a:off x="274320" y="914400"/>
          <a:ext cx="8229599" cy="3377557"/>
        </p:xfrm>
        <a:graphic>
          <a:graphicData uri="http://schemas.openxmlformats.org/drawingml/2006/table">
            <a:tbl>
              <a:tblPr firstRow="1" bandRow="1">
                <a:tableStyleId>{5FD0F851-EC5A-4D38-B0AD-8093EC10F338}</a:tableStyleId>
              </a:tblPr>
              <a:tblGrid>
                <a:gridCol w="2514600"/>
                <a:gridCol w="5714999"/>
              </a:tblGrid>
              <a:tr h="304792">
                <a:tc>
                  <a:txBody>
                    <a:bodyPr/>
                    <a:lstStyle/>
                    <a:p>
                      <a:pPr marL="122238" indent="0" algn="ctr" fontAlgn="b"/>
                      <a:r>
                        <a:rPr lang="en-US" sz="1600" u="none" strike="noStrike" dirty="0">
                          <a:effectLst/>
                          <a:latin typeface="+mj-lt"/>
                        </a:rPr>
                        <a:t>Domains</a:t>
                      </a:r>
                      <a:endParaRPr lang="en-US" sz="1600" b="1" i="0" u="none" strike="noStrike" dirty="0">
                        <a:solidFill>
                          <a:srgbClr val="FFFFFF"/>
                        </a:solidFill>
                        <a:effectLst/>
                        <a:latin typeface="+mj-lt"/>
                      </a:endParaRPr>
                    </a:p>
                  </a:txBody>
                  <a:tcPr marL="4790" marR="4790" marT="4790" marB="0" anchor="ctr"/>
                </a:tc>
                <a:tc>
                  <a:txBody>
                    <a:bodyPr/>
                    <a:lstStyle/>
                    <a:p>
                      <a:pPr marL="122238" indent="0" algn="ctr" fontAlgn="b"/>
                      <a:r>
                        <a:rPr lang="en-US" sz="1600" u="none" strike="noStrike" dirty="0">
                          <a:effectLst/>
                          <a:latin typeface="+mj-lt"/>
                        </a:rPr>
                        <a:t>Measures</a:t>
                      </a:r>
                      <a:endParaRPr lang="en-US" sz="1600" b="1" i="0" u="none" strike="noStrike" dirty="0">
                        <a:solidFill>
                          <a:srgbClr val="FFFFFF"/>
                        </a:solidFill>
                        <a:effectLst/>
                        <a:latin typeface="+mj-lt"/>
                      </a:endParaRPr>
                    </a:p>
                  </a:txBody>
                  <a:tcPr marL="4790" marR="4790" marT="4790" marB="0" anchor="ctr"/>
                </a:tc>
              </a:tr>
              <a:tr h="304800">
                <a:tc>
                  <a:txBody>
                    <a:bodyPr/>
                    <a:lstStyle/>
                    <a:p>
                      <a:pPr marL="122238" indent="0" algn="l" fontAlgn="b"/>
                      <a:r>
                        <a:rPr lang="en-US" sz="1600" u="none" strike="noStrike" dirty="0" smtClean="0">
                          <a:effectLst/>
                          <a:latin typeface="+mj-lt"/>
                        </a:rPr>
                        <a:t>Access/Availability of Care</a:t>
                      </a:r>
                      <a:endParaRPr lang="en-US" sz="1600" u="none" strike="noStrike" dirty="0">
                        <a:effectLst/>
                        <a:latin typeface="+mj-lt"/>
                      </a:endParaRPr>
                    </a:p>
                  </a:txBody>
                  <a:tcPr marL="4790" marR="4790" marT="4790" marB="0" anchor="ctr"/>
                </a:tc>
                <a:tc>
                  <a:txBody>
                    <a:bodyPr/>
                    <a:lstStyle/>
                    <a:p>
                      <a:pPr marL="122238" indent="0" algn="l" defTabSz="914400" rtl="0" eaLnBrk="1" fontAlgn="b" latinLnBrk="0" hangingPunct="1"/>
                      <a:r>
                        <a:rPr lang="en-US" sz="1600" u="none" strike="noStrike" kern="1200" dirty="0">
                          <a:effectLst/>
                          <a:latin typeface="+mj-lt"/>
                        </a:rPr>
                        <a:t>Adults’ Access to Preventive/ Ambulatory Health Services</a:t>
                      </a:r>
                      <a:endParaRPr lang="en-US" sz="1600" u="none" strike="noStrike" kern="1200" dirty="0">
                        <a:solidFill>
                          <a:schemeClr val="dk1"/>
                        </a:solidFill>
                        <a:effectLst/>
                        <a:latin typeface="+mj-lt"/>
                        <a:ea typeface="+mn-ea"/>
                        <a:cs typeface="+mn-cs"/>
                      </a:endParaRPr>
                    </a:p>
                  </a:txBody>
                  <a:tcPr marL="9525" marR="9525" marT="9525" marB="0" anchor="ctr"/>
                </a:tc>
              </a:tr>
              <a:tr h="221683">
                <a:tc>
                  <a:txBody>
                    <a:bodyPr/>
                    <a:lstStyle/>
                    <a:p>
                      <a:pPr algn="l" fontAlgn="b"/>
                      <a:endParaRPr lang="en-US" sz="1600" b="0" i="0" u="none" strike="noStrike" dirty="0">
                        <a:solidFill>
                          <a:srgbClr val="000000"/>
                        </a:solidFill>
                        <a:effectLst/>
                        <a:latin typeface="+mj-lt"/>
                      </a:endParaRPr>
                    </a:p>
                  </a:txBody>
                  <a:tcPr marL="4790" marR="4790" marT="4790" marB="0" anchor="b"/>
                </a:tc>
                <a:tc>
                  <a:txBody>
                    <a:bodyPr/>
                    <a:lstStyle/>
                    <a:p>
                      <a:pPr marL="122238" indent="0" algn="l" defTabSz="914400" rtl="0" eaLnBrk="1" fontAlgn="b" latinLnBrk="0" hangingPunct="1"/>
                      <a:r>
                        <a:rPr lang="en-US" sz="1600" u="none" strike="noStrike" kern="1200" dirty="0">
                          <a:effectLst/>
                          <a:latin typeface="+mj-lt"/>
                        </a:rPr>
                        <a:t>Children’s and Adolescents’ Access to Primary Care Practitioners</a:t>
                      </a:r>
                      <a:endParaRPr lang="en-US" sz="1600" u="none" strike="noStrike" kern="1200" dirty="0">
                        <a:solidFill>
                          <a:schemeClr val="dk1"/>
                        </a:solidFill>
                        <a:effectLst/>
                        <a:latin typeface="+mj-lt"/>
                        <a:ea typeface="+mn-ea"/>
                        <a:cs typeface="+mn-cs"/>
                      </a:endParaRPr>
                    </a:p>
                  </a:txBody>
                  <a:tcPr marL="9525" marR="9525" marT="9525" marB="0" anchor="ctr"/>
                </a:tc>
              </a:tr>
              <a:tr h="235517">
                <a:tc>
                  <a:txBody>
                    <a:bodyPr/>
                    <a:lstStyle/>
                    <a:p>
                      <a:pPr algn="l" fontAlgn="b"/>
                      <a:endParaRPr lang="en-US" sz="1600" b="0" i="0" u="none" strike="noStrike" dirty="0">
                        <a:solidFill>
                          <a:srgbClr val="000000"/>
                        </a:solidFill>
                        <a:effectLst/>
                        <a:latin typeface="+mj-lt"/>
                      </a:endParaRPr>
                    </a:p>
                  </a:txBody>
                  <a:tcPr marL="4790" marR="4790" marT="4790" marB="0" anchor="b"/>
                </a:tc>
                <a:tc>
                  <a:txBody>
                    <a:bodyPr/>
                    <a:lstStyle/>
                    <a:p>
                      <a:pPr marL="122238" indent="0" algn="l" defTabSz="914400" rtl="0" eaLnBrk="1" fontAlgn="b" latinLnBrk="0" hangingPunct="1"/>
                      <a:r>
                        <a:rPr lang="en-US" sz="1600" u="none" strike="noStrike" kern="1200" dirty="0">
                          <a:effectLst/>
                          <a:latin typeface="+mj-lt"/>
                        </a:rPr>
                        <a:t>Annual Dental Visit</a:t>
                      </a:r>
                      <a:endParaRPr lang="en-US" sz="1600" u="none" strike="noStrike" kern="1200" dirty="0">
                        <a:solidFill>
                          <a:schemeClr val="dk1"/>
                        </a:solidFill>
                        <a:effectLst/>
                        <a:latin typeface="+mj-lt"/>
                        <a:ea typeface="+mn-ea"/>
                        <a:cs typeface="+mn-cs"/>
                      </a:endParaRPr>
                    </a:p>
                  </a:txBody>
                  <a:tcPr marL="9525" marR="9525" marT="9525" marB="0" anchor="ctr"/>
                </a:tc>
              </a:tr>
              <a:tr h="221683">
                <a:tc>
                  <a:txBody>
                    <a:bodyPr/>
                    <a:lstStyle/>
                    <a:p>
                      <a:pPr algn="l" fontAlgn="b"/>
                      <a:endParaRPr lang="en-US" sz="1600" b="0" i="0" u="none" strike="noStrike" dirty="0">
                        <a:solidFill>
                          <a:srgbClr val="000000"/>
                        </a:solidFill>
                        <a:effectLst/>
                        <a:latin typeface="+mj-lt"/>
                      </a:endParaRPr>
                    </a:p>
                  </a:txBody>
                  <a:tcPr marL="4790" marR="4790" marT="4790" marB="0" anchor="b"/>
                </a:tc>
                <a:tc>
                  <a:txBody>
                    <a:bodyPr/>
                    <a:lstStyle/>
                    <a:p>
                      <a:pPr marL="122238" indent="0" algn="l" defTabSz="914400" rtl="0" eaLnBrk="1" fontAlgn="b" latinLnBrk="0" hangingPunct="1"/>
                      <a:r>
                        <a:rPr lang="en-US" sz="1600" u="none" strike="noStrike" kern="1200" dirty="0">
                          <a:effectLst/>
                          <a:latin typeface="+mj-lt"/>
                        </a:rPr>
                        <a:t>Initiation and Engagement of Alcohol and Other Drug Dependence Treatment</a:t>
                      </a:r>
                      <a:endParaRPr lang="en-US" sz="1600" u="none" strike="noStrike" kern="1200" dirty="0">
                        <a:solidFill>
                          <a:schemeClr val="dk1"/>
                        </a:solidFill>
                        <a:effectLst/>
                        <a:latin typeface="+mj-lt"/>
                        <a:ea typeface="+mn-ea"/>
                        <a:cs typeface="+mn-cs"/>
                      </a:endParaRPr>
                    </a:p>
                  </a:txBody>
                  <a:tcPr marL="9525" marR="9525" marT="9525" marB="0" anchor="ctr"/>
                </a:tc>
              </a:tr>
              <a:tr h="221683">
                <a:tc>
                  <a:txBody>
                    <a:bodyPr/>
                    <a:lstStyle/>
                    <a:p>
                      <a:pPr algn="l" fontAlgn="b"/>
                      <a:endParaRPr lang="en-US" sz="1600" b="0" i="0" u="none" strike="noStrike">
                        <a:solidFill>
                          <a:srgbClr val="000000"/>
                        </a:solidFill>
                        <a:effectLst/>
                        <a:latin typeface="+mj-lt"/>
                      </a:endParaRPr>
                    </a:p>
                  </a:txBody>
                  <a:tcPr marL="4790" marR="4790" marT="4790" marB="0" anchor="b"/>
                </a:tc>
                <a:tc>
                  <a:txBody>
                    <a:bodyPr/>
                    <a:lstStyle/>
                    <a:p>
                      <a:pPr marL="122238" indent="0" algn="l" defTabSz="914400" rtl="0" eaLnBrk="1" fontAlgn="b" latinLnBrk="0" hangingPunct="1"/>
                      <a:r>
                        <a:rPr lang="en-US" sz="1600" u="none" strike="noStrike" kern="1200" dirty="0">
                          <a:effectLst/>
                          <a:latin typeface="+mj-lt"/>
                        </a:rPr>
                        <a:t>Prenatal and Postpartum Care</a:t>
                      </a:r>
                      <a:endParaRPr lang="en-US" sz="1600" u="none" strike="noStrike" kern="1200" dirty="0">
                        <a:solidFill>
                          <a:schemeClr val="dk1"/>
                        </a:solidFill>
                        <a:effectLst/>
                        <a:latin typeface="+mj-lt"/>
                        <a:ea typeface="+mn-ea"/>
                        <a:cs typeface="+mn-cs"/>
                      </a:endParaRPr>
                    </a:p>
                  </a:txBody>
                  <a:tcPr marL="9525" marR="9525" marT="9525" marB="0" anchor="ctr"/>
                </a:tc>
              </a:tr>
              <a:tr h="221683">
                <a:tc>
                  <a:txBody>
                    <a:bodyPr/>
                    <a:lstStyle/>
                    <a:p>
                      <a:pPr algn="l" fontAlgn="b"/>
                      <a:endParaRPr lang="en-US" sz="1600" b="0" i="0" u="none" strike="noStrike">
                        <a:solidFill>
                          <a:srgbClr val="000000"/>
                        </a:solidFill>
                        <a:effectLst/>
                        <a:latin typeface="+mj-lt"/>
                      </a:endParaRPr>
                    </a:p>
                  </a:txBody>
                  <a:tcPr marL="4790" marR="4790" marT="4790" marB="0" anchor="b"/>
                </a:tc>
                <a:tc>
                  <a:txBody>
                    <a:bodyPr/>
                    <a:lstStyle/>
                    <a:p>
                      <a:pPr marL="122238" indent="0" algn="l" defTabSz="914400" rtl="0" eaLnBrk="1" fontAlgn="b" latinLnBrk="0" hangingPunct="1"/>
                      <a:r>
                        <a:rPr lang="en-US" sz="1600" u="none" strike="noStrike" kern="1200" dirty="0">
                          <a:effectLst/>
                          <a:latin typeface="+mj-lt"/>
                        </a:rPr>
                        <a:t>Call Answer Timeliness</a:t>
                      </a:r>
                      <a:endParaRPr lang="en-US" sz="1600" u="none" strike="noStrike" kern="1200" dirty="0">
                        <a:solidFill>
                          <a:schemeClr val="dk1"/>
                        </a:solidFill>
                        <a:effectLst/>
                        <a:latin typeface="+mj-lt"/>
                        <a:ea typeface="+mn-ea"/>
                        <a:cs typeface="+mn-cs"/>
                      </a:endParaRPr>
                    </a:p>
                  </a:txBody>
                  <a:tcPr marL="9525" marR="9525" marT="9525" marB="0" anchor="ctr"/>
                </a:tc>
              </a:tr>
              <a:tr h="221683">
                <a:tc>
                  <a:txBody>
                    <a:bodyPr/>
                    <a:lstStyle/>
                    <a:p>
                      <a:pPr algn="l" fontAlgn="b"/>
                      <a:endParaRPr lang="en-US" sz="1600" b="0" i="0" u="none" strike="noStrike">
                        <a:solidFill>
                          <a:srgbClr val="000000"/>
                        </a:solidFill>
                        <a:effectLst/>
                        <a:latin typeface="+mj-lt"/>
                      </a:endParaRPr>
                    </a:p>
                  </a:txBody>
                  <a:tcPr marL="4790" marR="4790" marT="4790" marB="0" anchor="b"/>
                </a:tc>
                <a:tc>
                  <a:txBody>
                    <a:bodyPr/>
                    <a:lstStyle/>
                    <a:p>
                      <a:pPr marL="122238" indent="0" algn="l" defTabSz="914400" rtl="0" eaLnBrk="1" fontAlgn="b" latinLnBrk="0" hangingPunct="1"/>
                      <a:r>
                        <a:rPr lang="en-US" sz="1600" u="none" strike="noStrike" kern="1200" dirty="0">
                          <a:effectLst/>
                          <a:latin typeface="+mj-lt"/>
                        </a:rPr>
                        <a:t>Use of First-Line Psychosocial Care for Children and Adolescents on Antipsychotics</a:t>
                      </a:r>
                      <a:endParaRPr lang="en-US" sz="1600" u="none" strike="noStrike" kern="1200" dirty="0">
                        <a:solidFill>
                          <a:schemeClr val="dk1"/>
                        </a:solidFill>
                        <a:effectLst/>
                        <a:latin typeface="+mj-lt"/>
                        <a:ea typeface="+mn-ea"/>
                        <a:cs typeface="+mn-cs"/>
                      </a:endParaRPr>
                    </a:p>
                  </a:txBody>
                  <a:tcPr marL="9525" marR="9525" marT="9525" marB="0" anchor="ctr"/>
                </a:tc>
              </a:tr>
              <a:tr h="221683">
                <a:tc>
                  <a:txBody>
                    <a:bodyPr/>
                    <a:lstStyle/>
                    <a:p>
                      <a:pPr marL="122238" indent="0" algn="l" fontAlgn="b"/>
                      <a:r>
                        <a:rPr lang="en-US" sz="1600" u="none" strike="noStrike" dirty="0" smtClean="0">
                          <a:effectLst/>
                          <a:latin typeface="+mj-lt"/>
                        </a:rPr>
                        <a:t>Experience of Care</a:t>
                      </a:r>
                    </a:p>
                  </a:txBody>
                  <a:tcPr marL="4790" marR="4790" marT="4790" marB="0" anchor="ctr"/>
                </a:tc>
                <a:tc>
                  <a:txBody>
                    <a:bodyPr/>
                    <a:lstStyle/>
                    <a:p>
                      <a:pPr marL="122238" indent="0" algn="l" defTabSz="914400" rtl="0" eaLnBrk="1" fontAlgn="b" latinLnBrk="0" hangingPunct="1"/>
                      <a:r>
                        <a:rPr lang="en-US" sz="1600" u="none" strike="noStrike" kern="1200" dirty="0">
                          <a:effectLst/>
                          <a:latin typeface="+mj-lt"/>
                        </a:rPr>
                        <a:t>CAHPS Health Plan Survey 5.0H, Adult Version</a:t>
                      </a:r>
                      <a:endParaRPr lang="en-US" sz="1600" u="none" strike="noStrike" kern="1200" dirty="0">
                        <a:solidFill>
                          <a:schemeClr val="dk1"/>
                        </a:solidFill>
                        <a:effectLst/>
                        <a:latin typeface="+mj-lt"/>
                        <a:ea typeface="+mn-ea"/>
                        <a:cs typeface="+mn-cs"/>
                      </a:endParaRPr>
                    </a:p>
                  </a:txBody>
                  <a:tcPr marL="9525" marR="9525" marT="9525" marB="0" anchor="ctr"/>
                </a:tc>
              </a:tr>
              <a:tr h="221683">
                <a:tc>
                  <a:txBody>
                    <a:bodyPr/>
                    <a:lstStyle/>
                    <a:p>
                      <a:pPr algn="l" fontAlgn="b"/>
                      <a:endParaRPr lang="en-US" sz="1600" b="0" i="0" u="none" strike="noStrike">
                        <a:solidFill>
                          <a:srgbClr val="000000"/>
                        </a:solidFill>
                        <a:effectLst/>
                        <a:latin typeface="+mj-lt"/>
                      </a:endParaRPr>
                    </a:p>
                  </a:txBody>
                  <a:tcPr marL="4790" marR="4790" marT="4790" marB="0" anchor="b"/>
                </a:tc>
                <a:tc>
                  <a:txBody>
                    <a:bodyPr/>
                    <a:lstStyle/>
                    <a:p>
                      <a:pPr marL="122238" indent="0" algn="l" defTabSz="914400" rtl="0" eaLnBrk="1" fontAlgn="b" latinLnBrk="0" hangingPunct="1"/>
                      <a:r>
                        <a:rPr lang="en-US" sz="1600" u="none" strike="noStrike" kern="1200" dirty="0">
                          <a:effectLst/>
                          <a:latin typeface="+mj-lt"/>
                        </a:rPr>
                        <a:t>CAHPS Health Plan Survey 5.0H, Child Version</a:t>
                      </a:r>
                      <a:endParaRPr lang="en-US" sz="1600" u="none" strike="noStrike" kern="1200" dirty="0">
                        <a:solidFill>
                          <a:schemeClr val="dk1"/>
                        </a:solidFill>
                        <a:effectLst/>
                        <a:latin typeface="+mj-lt"/>
                        <a:ea typeface="+mn-ea"/>
                        <a:cs typeface="+mn-cs"/>
                      </a:endParaRPr>
                    </a:p>
                  </a:txBody>
                  <a:tcPr marL="9525" marR="9525" marT="9525" marB="0" anchor="ctr"/>
                </a:tc>
              </a:tr>
              <a:tr h="221683">
                <a:tc>
                  <a:txBody>
                    <a:bodyPr/>
                    <a:lstStyle/>
                    <a:p>
                      <a:pPr algn="l" fontAlgn="b"/>
                      <a:endParaRPr lang="en-US" sz="1600" b="0" i="0" u="none" strike="noStrike" dirty="0">
                        <a:solidFill>
                          <a:srgbClr val="000000"/>
                        </a:solidFill>
                        <a:effectLst/>
                        <a:latin typeface="+mj-lt"/>
                      </a:endParaRPr>
                    </a:p>
                  </a:txBody>
                  <a:tcPr marL="4790" marR="4790" marT="4790" marB="0" anchor="b"/>
                </a:tc>
                <a:tc>
                  <a:txBody>
                    <a:bodyPr/>
                    <a:lstStyle/>
                    <a:p>
                      <a:pPr marL="122238" indent="0" algn="l" defTabSz="914400" rtl="0" eaLnBrk="1" fontAlgn="b" latinLnBrk="0" hangingPunct="1"/>
                      <a:r>
                        <a:rPr lang="en-US" sz="1600" u="none" strike="noStrike" kern="1200" dirty="0">
                          <a:effectLst/>
                          <a:latin typeface="+mj-lt"/>
                        </a:rPr>
                        <a:t>Children With Chronic </a:t>
                      </a:r>
                      <a:r>
                        <a:rPr lang="en-US" sz="1600" u="none" strike="noStrike" kern="1200" dirty="0" smtClean="0">
                          <a:effectLst/>
                          <a:latin typeface="+mj-lt"/>
                        </a:rPr>
                        <a:t>Conditions</a:t>
                      </a:r>
                      <a:endParaRPr lang="en-US" sz="1600" u="none" strike="noStrike" kern="1200" dirty="0">
                        <a:solidFill>
                          <a:schemeClr val="dk1"/>
                        </a:solidFill>
                        <a:effectLst/>
                        <a:latin typeface="+mj-lt"/>
                        <a:ea typeface="+mn-ea"/>
                        <a:cs typeface="+mn-cs"/>
                      </a:endParaRPr>
                    </a:p>
                  </a:txBody>
                  <a:tcPr marL="9525" marR="9525" marT="9525" marB="0" anchor="ctr"/>
                </a:tc>
              </a:tr>
            </a:tbl>
          </a:graphicData>
        </a:graphic>
      </p:graphicFrame>
    </p:spTree>
    <p:extLst>
      <p:ext uri="{BB962C8B-B14F-4D97-AF65-F5344CB8AC3E}">
        <p14:creationId xmlns:p14="http://schemas.microsoft.com/office/powerpoint/2010/main" val="1144044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Measures : Utilization And Risk Adjusted Utilization</a:t>
            </a:r>
            <a:endParaRPr lang="en-US" sz="2800" dirty="0">
              <a:solidFill>
                <a:schemeClr val="tx2"/>
              </a:solidFill>
              <a:latin typeface="+mn-lt"/>
              <a:ea typeface="+mn-ea"/>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3632230349"/>
              </p:ext>
            </p:extLst>
          </p:nvPr>
        </p:nvGraphicFramePr>
        <p:xfrm>
          <a:off x="274320" y="914400"/>
          <a:ext cx="7879080" cy="5105403"/>
        </p:xfrm>
        <a:graphic>
          <a:graphicData uri="http://schemas.openxmlformats.org/drawingml/2006/table">
            <a:tbl>
              <a:tblPr firstRow="1" bandRow="1">
                <a:tableStyleId>{5FD0F851-EC5A-4D38-B0AD-8093EC10F338}</a:tableStyleId>
              </a:tblPr>
              <a:tblGrid>
                <a:gridCol w="7879080"/>
              </a:tblGrid>
              <a:tr h="405466">
                <a:tc>
                  <a:txBody>
                    <a:bodyPr/>
                    <a:lstStyle/>
                    <a:p>
                      <a:pPr marL="122238" indent="0" algn="ctr" fontAlgn="b"/>
                      <a:r>
                        <a:rPr lang="en-US" sz="1600" u="none" strike="noStrike" dirty="0">
                          <a:effectLst/>
                        </a:rPr>
                        <a:t>Measures</a:t>
                      </a:r>
                      <a:endParaRPr lang="en-US" sz="1600" b="1" i="0" u="none" strike="noStrike" dirty="0">
                        <a:solidFill>
                          <a:srgbClr val="FFFFFF"/>
                        </a:solidFill>
                        <a:effectLst/>
                        <a:latin typeface="+mn-lt"/>
                      </a:endParaRPr>
                    </a:p>
                  </a:txBody>
                  <a:tcPr marL="4790" marR="4790" marT="4790" marB="0" anchor="ctr"/>
                </a:tc>
              </a:tr>
              <a:tr h="405476">
                <a:tc>
                  <a:txBody>
                    <a:bodyPr/>
                    <a:lstStyle/>
                    <a:p>
                      <a:pPr algn="l" fontAlgn="b"/>
                      <a:r>
                        <a:rPr lang="en-US" sz="1400" b="0" i="0" u="none" strike="noStrike" dirty="0">
                          <a:solidFill>
                            <a:srgbClr val="000000"/>
                          </a:solidFill>
                          <a:effectLst/>
                          <a:latin typeface="Calibri"/>
                        </a:rPr>
                        <a:t>Frequency of Ongoing Prenatal Care </a:t>
                      </a:r>
                    </a:p>
                  </a:txBody>
                  <a:tcPr marL="9525" marR="9525" marT="9525" marB="0" anchor="b"/>
                </a:tc>
              </a:tr>
              <a:tr h="405476">
                <a:tc>
                  <a:txBody>
                    <a:bodyPr/>
                    <a:lstStyle/>
                    <a:p>
                      <a:pPr algn="l" fontAlgn="b"/>
                      <a:r>
                        <a:rPr lang="en-US" sz="1400" b="0" i="0" u="none" strike="noStrike" dirty="0">
                          <a:solidFill>
                            <a:srgbClr val="000000"/>
                          </a:solidFill>
                          <a:effectLst/>
                          <a:latin typeface="Calibri"/>
                        </a:rPr>
                        <a:t>Well-Child Visits in the First 15 Months of Life</a:t>
                      </a:r>
                    </a:p>
                  </a:txBody>
                  <a:tcPr marL="9525" marR="9525" marT="9525" marB="0" anchor="b"/>
                </a:tc>
              </a:tr>
              <a:tr h="405476">
                <a:tc>
                  <a:txBody>
                    <a:bodyPr/>
                    <a:lstStyle/>
                    <a:p>
                      <a:pPr algn="l" fontAlgn="b"/>
                      <a:r>
                        <a:rPr lang="en-US" sz="1400" b="0" i="0" u="none" strike="noStrike" dirty="0">
                          <a:solidFill>
                            <a:srgbClr val="000000"/>
                          </a:solidFill>
                          <a:effectLst/>
                          <a:latin typeface="Calibri"/>
                        </a:rPr>
                        <a:t>Well-Child Visits in the Third, Fourth, Fifth and Sixth Years of Life </a:t>
                      </a:r>
                    </a:p>
                  </a:txBody>
                  <a:tcPr marL="9525" marR="9525" marT="9525" marB="0" anchor="b"/>
                </a:tc>
              </a:tr>
              <a:tr h="405476">
                <a:tc>
                  <a:txBody>
                    <a:bodyPr/>
                    <a:lstStyle/>
                    <a:p>
                      <a:pPr algn="l" fontAlgn="b"/>
                      <a:r>
                        <a:rPr lang="en-US" sz="1400" b="0" i="0" u="none" strike="noStrike" dirty="0">
                          <a:solidFill>
                            <a:srgbClr val="000000"/>
                          </a:solidFill>
                          <a:effectLst/>
                          <a:latin typeface="Calibri"/>
                        </a:rPr>
                        <a:t>Adolescent Well-Care Visits</a:t>
                      </a:r>
                    </a:p>
                  </a:txBody>
                  <a:tcPr marL="9525" marR="9525" marT="9525" marB="0" anchor="b"/>
                </a:tc>
              </a:tr>
              <a:tr h="405476">
                <a:tc>
                  <a:txBody>
                    <a:bodyPr/>
                    <a:lstStyle/>
                    <a:p>
                      <a:pPr algn="l" fontAlgn="b"/>
                      <a:r>
                        <a:rPr lang="en-US" sz="1400" b="0" i="0" u="none" strike="noStrike" dirty="0">
                          <a:solidFill>
                            <a:srgbClr val="000000"/>
                          </a:solidFill>
                          <a:effectLst/>
                          <a:latin typeface="Calibri"/>
                        </a:rPr>
                        <a:t>Frequency of Selected Procedures</a:t>
                      </a:r>
                    </a:p>
                  </a:txBody>
                  <a:tcPr marL="9525" marR="9525" marT="9525" marB="0" anchor="b"/>
                </a:tc>
              </a:tr>
              <a:tr h="294906">
                <a:tc>
                  <a:txBody>
                    <a:bodyPr/>
                    <a:lstStyle/>
                    <a:p>
                      <a:pPr algn="l" fontAlgn="b"/>
                      <a:r>
                        <a:rPr lang="en-US" sz="1400" b="0" i="0" u="none" strike="noStrike" dirty="0">
                          <a:solidFill>
                            <a:srgbClr val="000000"/>
                          </a:solidFill>
                          <a:effectLst/>
                          <a:latin typeface="Calibri"/>
                        </a:rPr>
                        <a:t>Ambulatory Care</a:t>
                      </a:r>
                    </a:p>
                  </a:txBody>
                  <a:tcPr marL="9525" marR="9525" marT="9525" marB="0" anchor="b"/>
                </a:tc>
              </a:tr>
              <a:tr h="313309">
                <a:tc>
                  <a:txBody>
                    <a:bodyPr/>
                    <a:lstStyle/>
                    <a:p>
                      <a:pPr algn="l" fontAlgn="b"/>
                      <a:r>
                        <a:rPr lang="en-US" sz="1400" b="0" i="0" u="none" strike="noStrike" dirty="0">
                          <a:solidFill>
                            <a:srgbClr val="000000"/>
                          </a:solidFill>
                          <a:effectLst/>
                          <a:latin typeface="Calibri"/>
                        </a:rPr>
                        <a:t>Inpatient Utilization—General Hospital/ Acute Care </a:t>
                      </a:r>
                    </a:p>
                  </a:txBody>
                  <a:tcPr marL="9525" marR="9525" marT="9525" marB="0" anchor="b"/>
                </a:tc>
              </a:tr>
              <a:tr h="294906">
                <a:tc>
                  <a:txBody>
                    <a:bodyPr/>
                    <a:lstStyle/>
                    <a:p>
                      <a:pPr algn="l" fontAlgn="b"/>
                      <a:r>
                        <a:rPr lang="en-US" sz="1400" b="0" i="0" u="none" strike="noStrike" dirty="0">
                          <a:solidFill>
                            <a:srgbClr val="000000"/>
                          </a:solidFill>
                          <a:effectLst/>
                          <a:latin typeface="Calibri"/>
                        </a:rPr>
                        <a:t>Identification of Alcohol and Other Drug Services </a:t>
                      </a:r>
                    </a:p>
                  </a:txBody>
                  <a:tcPr marL="9525" marR="9525" marT="9525" marB="0" anchor="b"/>
                </a:tc>
              </a:tr>
              <a:tr h="294906">
                <a:tc>
                  <a:txBody>
                    <a:bodyPr/>
                    <a:lstStyle/>
                    <a:p>
                      <a:pPr algn="l" fontAlgn="b"/>
                      <a:r>
                        <a:rPr lang="en-US" sz="1400" b="0" i="0" u="none" strike="noStrike" dirty="0">
                          <a:solidFill>
                            <a:srgbClr val="000000"/>
                          </a:solidFill>
                          <a:effectLst/>
                          <a:latin typeface="Calibri"/>
                        </a:rPr>
                        <a:t>Mental Health Utilization</a:t>
                      </a:r>
                    </a:p>
                  </a:txBody>
                  <a:tcPr marL="9525" marR="9525" marT="9525" marB="0" anchor="b"/>
                </a:tc>
              </a:tr>
              <a:tr h="294906">
                <a:tc>
                  <a:txBody>
                    <a:bodyPr/>
                    <a:lstStyle/>
                    <a:p>
                      <a:pPr algn="l" fontAlgn="b"/>
                      <a:r>
                        <a:rPr lang="en-US" sz="1400" b="0" i="0" u="none" strike="noStrike" dirty="0">
                          <a:solidFill>
                            <a:srgbClr val="000000"/>
                          </a:solidFill>
                          <a:effectLst/>
                          <a:latin typeface="Calibri"/>
                        </a:rPr>
                        <a:t>Antibiotic Utilization</a:t>
                      </a:r>
                    </a:p>
                  </a:txBody>
                  <a:tcPr marL="9525" marR="9525" marT="9525" marB="0" anchor="b"/>
                </a:tc>
              </a:tr>
              <a:tr h="294906">
                <a:tc>
                  <a:txBody>
                    <a:bodyPr/>
                    <a:lstStyle/>
                    <a:p>
                      <a:pPr algn="l" fontAlgn="b"/>
                      <a:r>
                        <a:rPr lang="en-US" sz="1400" b="0" i="0" u="none" strike="noStrike" dirty="0">
                          <a:solidFill>
                            <a:srgbClr val="000000"/>
                          </a:solidFill>
                          <a:effectLst/>
                          <a:latin typeface="Calibri"/>
                        </a:rPr>
                        <a:t>Plan All-Cause Readmissions</a:t>
                      </a:r>
                    </a:p>
                  </a:txBody>
                  <a:tcPr marL="9525" marR="9525" marT="9525" marB="0" anchor="b"/>
                </a:tc>
              </a:tr>
              <a:tr h="294906">
                <a:tc>
                  <a:txBody>
                    <a:bodyPr/>
                    <a:lstStyle/>
                    <a:p>
                      <a:pPr algn="l" fontAlgn="b"/>
                      <a:r>
                        <a:rPr lang="en-US" sz="1400" b="0" i="0" u="none" strike="noStrike" dirty="0">
                          <a:solidFill>
                            <a:srgbClr val="000000"/>
                          </a:solidFill>
                          <a:effectLst/>
                          <a:latin typeface="Calibri"/>
                        </a:rPr>
                        <a:t>Inpatient Hospital Utilization</a:t>
                      </a:r>
                    </a:p>
                  </a:txBody>
                  <a:tcPr marL="9525" marR="9525" marT="9525" marB="0" anchor="b"/>
                </a:tc>
              </a:tr>
              <a:tr h="294906">
                <a:tc>
                  <a:txBody>
                    <a:bodyPr/>
                    <a:lstStyle/>
                    <a:p>
                      <a:pPr algn="l" fontAlgn="b"/>
                      <a:r>
                        <a:rPr lang="en-US" sz="1400" b="0" i="0" u="none" strike="noStrike" dirty="0">
                          <a:solidFill>
                            <a:srgbClr val="000000"/>
                          </a:solidFill>
                          <a:effectLst/>
                          <a:latin typeface="Calibri"/>
                        </a:rPr>
                        <a:t>Emergency Department Utilization</a:t>
                      </a:r>
                    </a:p>
                  </a:txBody>
                  <a:tcPr marL="9525" marR="9525" marT="9525" marB="0" anchor="b"/>
                </a:tc>
              </a:tr>
              <a:tr h="294906">
                <a:tc>
                  <a:txBody>
                    <a:bodyPr/>
                    <a:lstStyle/>
                    <a:p>
                      <a:pPr algn="l" fontAlgn="b"/>
                      <a:r>
                        <a:rPr lang="en-US" sz="1400" b="0" i="0" u="none" strike="noStrike" dirty="0">
                          <a:solidFill>
                            <a:srgbClr val="000000"/>
                          </a:solidFill>
                          <a:effectLst/>
                          <a:latin typeface="Calibri"/>
                        </a:rPr>
                        <a:t>Hospitalization for Potentially Preventable Complications</a:t>
                      </a:r>
                    </a:p>
                  </a:txBody>
                  <a:tcPr marL="9525" marR="9525" marT="9525" marB="0" anchor="b"/>
                </a:tc>
              </a:tr>
            </a:tbl>
          </a:graphicData>
        </a:graphic>
      </p:graphicFrame>
    </p:spTree>
    <p:extLst>
      <p:ext uri="{BB962C8B-B14F-4D97-AF65-F5344CB8AC3E}">
        <p14:creationId xmlns:p14="http://schemas.microsoft.com/office/powerpoint/2010/main" val="3284784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262200"/>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Measures : </a:t>
            </a:r>
            <a:r>
              <a:rPr lang="en-US" sz="2800" dirty="0">
                <a:solidFill>
                  <a:schemeClr val="tx2"/>
                </a:solidFill>
                <a:latin typeface="+mn-lt"/>
              </a:rPr>
              <a:t>Relative Resource Use</a:t>
            </a:r>
          </a:p>
          <a:p>
            <a:r>
              <a:rPr lang="en-US" sz="2800" dirty="0" smtClean="0">
                <a:solidFill>
                  <a:schemeClr val="tx2"/>
                </a:solidFill>
                <a:latin typeface="+mn-lt"/>
              </a:rPr>
              <a:t>\Health Plan Descriptive Information \ ECDS</a:t>
            </a:r>
            <a:endParaRPr lang="en-US" sz="2800" dirty="0">
              <a:solidFill>
                <a:schemeClr val="tx2"/>
              </a:solidFill>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2682605821"/>
              </p:ext>
            </p:extLst>
          </p:nvPr>
        </p:nvGraphicFramePr>
        <p:xfrm>
          <a:off x="274321" y="1066799"/>
          <a:ext cx="8031479" cy="5105397"/>
        </p:xfrm>
        <a:graphic>
          <a:graphicData uri="http://schemas.openxmlformats.org/drawingml/2006/table">
            <a:tbl>
              <a:tblPr firstRow="1" bandRow="1">
                <a:tableStyleId>{5FD0F851-EC5A-4D38-B0AD-8093EC10F338}</a:tableStyleId>
              </a:tblPr>
              <a:tblGrid>
                <a:gridCol w="2697479"/>
                <a:gridCol w="5334000"/>
              </a:tblGrid>
              <a:tr h="322710">
                <a:tc>
                  <a:txBody>
                    <a:bodyPr/>
                    <a:lstStyle/>
                    <a:p>
                      <a:pPr marL="122238" indent="0" algn="ctr" fontAlgn="b"/>
                      <a:r>
                        <a:rPr lang="en-US" sz="1600" u="none" strike="noStrike" dirty="0">
                          <a:effectLst/>
                        </a:rPr>
                        <a:t>Domains</a:t>
                      </a:r>
                      <a:endParaRPr lang="en-US" sz="1600" b="1" i="0" u="none" strike="noStrike" dirty="0">
                        <a:solidFill>
                          <a:srgbClr val="FFFFFF"/>
                        </a:solidFill>
                        <a:effectLst/>
                        <a:latin typeface="+mn-lt"/>
                      </a:endParaRPr>
                    </a:p>
                  </a:txBody>
                  <a:tcPr marL="4790" marR="4790" marT="4790" marB="0" anchor="ctr"/>
                </a:tc>
                <a:tc>
                  <a:txBody>
                    <a:bodyPr/>
                    <a:lstStyle/>
                    <a:p>
                      <a:pPr marL="122238" indent="0" algn="ctr" fontAlgn="b"/>
                      <a:r>
                        <a:rPr lang="en-US" sz="1600" u="none" strike="noStrike" dirty="0">
                          <a:effectLst/>
                        </a:rPr>
                        <a:t>Measures</a:t>
                      </a:r>
                      <a:endParaRPr lang="en-US" sz="1600" b="1" i="0" u="none" strike="noStrike" dirty="0">
                        <a:solidFill>
                          <a:srgbClr val="FFFFFF"/>
                        </a:solidFill>
                        <a:effectLst/>
                        <a:latin typeface="+mn-lt"/>
                      </a:endParaRPr>
                    </a:p>
                  </a:txBody>
                  <a:tcPr marL="4790" marR="4790" marT="4790" marB="0" anchor="ctr"/>
                </a:tc>
              </a:tr>
              <a:tr h="322719">
                <a:tc>
                  <a:txBody>
                    <a:bodyPr/>
                    <a:lstStyle/>
                    <a:p>
                      <a:pPr marL="122238" indent="0" algn="l" fontAlgn="b"/>
                      <a:r>
                        <a:rPr lang="en-US" sz="1600" u="none" strike="noStrike" dirty="0" smtClean="0">
                          <a:effectLst/>
                        </a:rPr>
                        <a:t>Relative Resource Use</a:t>
                      </a:r>
                      <a:endParaRPr lang="en-US" sz="1600" u="none" strike="noStrike" dirty="0">
                        <a:effectLst/>
                        <a:latin typeface="+mn-lt"/>
                      </a:endParaRPr>
                    </a:p>
                  </a:txBody>
                  <a:tcPr marL="4790" marR="4790" marT="4790" marB="0" anchor="ctr"/>
                </a:tc>
                <a:tc>
                  <a:txBody>
                    <a:bodyPr/>
                    <a:lstStyle/>
                    <a:p>
                      <a:pPr algn="l" fontAlgn="b"/>
                      <a:r>
                        <a:rPr lang="en-US" sz="1400" b="0" i="0" u="none" strike="noStrike" dirty="0">
                          <a:solidFill>
                            <a:srgbClr val="000000"/>
                          </a:solidFill>
                          <a:effectLst/>
                          <a:latin typeface="Calibri"/>
                        </a:rPr>
                        <a:t>Relative Resource Use for People With Diabetes </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a:solidFill>
                            <a:srgbClr val="000000"/>
                          </a:solidFill>
                          <a:effectLst/>
                          <a:latin typeface="Calibri"/>
                        </a:rPr>
                        <a:t>Relative Resource Use for People With Cardiovascular Conditions </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a:solidFill>
                            <a:srgbClr val="000000"/>
                          </a:solidFill>
                          <a:effectLst/>
                          <a:latin typeface="Calibri"/>
                        </a:rPr>
                        <a:t>Relative Resource Use for People With Hypertension </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a:solidFill>
                            <a:srgbClr val="000000"/>
                          </a:solidFill>
                          <a:effectLst/>
                          <a:latin typeface="Calibri"/>
                        </a:rPr>
                        <a:t>Relative Resource Use for People With COPD </a:t>
                      </a:r>
                    </a:p>
                  </a:txBody>
                  <a:tcPr marL="9525" marR="9525" marT="9525" marB="0" anchor="b"/>
                </a:tc>
              </a:tr>
              <a:tr h="263246">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algn="l" fontAlgn="b"/>
                      <a:r>
                        <a:rPr lang="en-US" sz="1400" b="0" i="0" u="none" strike="noStrike" dirty="0">
                          <a:solidFill>
                            <a:srgbClr val="000000"/>
                          </a:solidFill>
                          <a:effectLst/>
                          <a:latin typeface="Calibri"/>
                        </a:rPr>
                        <a:t>Relative Resource Use for People With Asthma </a:t>
                      </a:r>
                    </a:p>
                  </a:txBody>
                  <a:tcPr marL="9525" marR="9525" marT="9525" marB="0" anchor="b"/>
                </a:tc>
              </a:tr>
              <a:tr h="263246">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marL="122238" indent="0" algn="l" defTabSz="914400" rtl="0" eaLnBrk="1" fontAlgn="b" latinLnBrk="0" hangingPunct="1"/>
                      <a:endParaRPr lang="en-US" sz="1400" u="none" strike="noStrike" kern="1200" dirty="0">
                        <a:solidFill>
                          <a:schemeClr val="dk1"/>
                        </a:solidFill>
                        <a:effectLst/>
                        <a:latin typeface="+mn-lt"/>
                        <a:ea typeface="+mn-ea"/>
                        <a:cs typeface="+mn-cs"/>
                      </a:endParaRPr>
                    </a:p>
                  </a:txBody>
                  <a:tcPr marL="9525" marR="9525" marT="9525" marB="0" anchor="ctr"/>
                </a:tc>
              </a:tr>
              <a:tr h="521421">
                <a:tc>
                  <a:txBody>
                    <a:bodyPr/>
                    <a:lstStyle/>
                    <a:p>
                      <a:pPr marL="122238" indent="0" algn="l" fontAlgn="b"/>
                      <a:r>
                        <a:rPr lang="en-US" sz="1600" dirty="0" smtClean="0"/>
                        <a:t>Health Plan Descriptive Information </a:t>
                      </a:r>
                      <a:endParaRPr lang="en-US" sz="1600" u="none" strike="noStrike" dirty="0" smtClean="0">
                        <a:effectLst/>
                        <a:latin typeface="+mn-lt"/>
                      </a:endParaRPr>
                    </a:p>
                  </a:txBody>
                  <a:tcPr marL="4790" marR="4790" marT="4790" marB="0" anchor="ctr"/>
                </a:tc>
                <a:tc>
                  <a:txBody>
                    <a:bodyPr/>
                    <a:lstStyle/>
                    <a:p>
                      <a:pPr algn="l" fontAlgn="b"/>
                      <a:r>
                        <a:rPr lang="en-US" sz="1400" b="0" i="0" u="none" strike="noStrike" dirty="0">
                          <a:solidFill>
                            <a:srgbClr val="000000"/>
                          </a:solidFill>
                          <a:effectLst/>
                          <a:latin typeface="Calibri"/>
                        </a:rPr>
                        <a:t>Board Certification</a:t>
                      </a:r>
                    </a:p>
                  </a:txBody>
                  <a:tcPr marL="9525" marR="9525" marT="9525" marB="0" anchor="b"/>
                </a:tc>
              </a:tr>
              <a:tr h="263246">
                <a:tc>
                  <a:txBody>
                    <a:bodyPr/>
                    <a:lstStyle/>
                    <a:p>
                      <a:pPr marL="122238" indent="0" algn="l" fontAlgn="b"/>
                      <a:endParaRPr lang="en-US" sz="1600" u="none" strike="noStrike" dirty="0" smtClean="0">
                        <a:effectLst/>
                        <a:latin typeface="+mn-lt"/>
                      </a:endParaRPr>
                    </a:p>
                  </a:txBody>
                  <a:tcPr marL="4790" marR="4790" marT="4790" marB="0" anchor="ctr"/>
                </a:tc>
                <a:tc>
                  <a:txBody>
                    <a:bodyPr/>
                    <a:lstStyle/>
                    <a:p>
                      <a:pPr algn="l" fontAlgn="b"/>
                      <a:r>
                        <a:rPr lang="en-US" sz="1400" b="0" i="0" u="none" strike="noStrike">
                          <a:solidFill>
                            <a:srgbClr val="000000"/>
                          </a:solidFill>
                          <a:effectLst/>
                          <a:latin typeface="Calibri"/>
                        </a:rPr>
                        <a:t>Enrollment by Product Line</a:t>
                      </a:r>
                    </a:p>
                  </a:txBody>
                  <a:tcPr marL="9525" marR="9525" marT="9525" marB="0" anchor="b"/>
                </a:tc>
              </a:tr>
              <a:tr h="263246">
                <a:tc>
                  <a:txBody>
                    <a:bodyPr/>
                    <a:lstStyle/>
                    <a:p>
                      <a:pPr marL="122238" indent="0" algn="l" fontAlgn="b"/>
                      <a:endParaRPr lang="en-US" sz="1600" u="none" strike="noStrike" dirty="0" smtClean="0">
                        <a:effectLst/>
                        <a:latin typeface="+mn-lt"/>
                      </a:endParaRPr>
                    </a:p>
                  </a:txBody>
                  <a:tcPr marL="4790" marR="4790" marT="4790" marB="0" anchor="ctr"/>
                </a:tc>
                <a:tc>
                  <a:txBody>
                    <a:bodyPr/>
                    <a:lstStyle/>
                    <a:p>
                      <a:pPr algn="l" fontAlgn="b"/>
                      <a:r>
                        <a:rPr lang="en-US" sz="1400" b="0" i="0" u="none" strike="noStrike">
                          <a:solidFill>
                            <a:srgbClr val="000000"/>
                          </a:solidFill>
                          <a:effectLst/>
                          <a:latin typeface="Calibri"/>
                        </a:rPr>
                        <a:t>Enrollment by State</a:t>
                      </a:r>
                    </a:p>
                  </a:txBody>
                  <a:tcPr marL="9525" marR="9525" marT="9525" marB="0" anchor="b"/>
                </a:tc>
              </a:tr>
              <a:tr h="263246">
                <a:tc>
                  <a:txBody>
                    <a:bodyPr/>
                    <a:lstStyle/>
                    <a:p>
                      <a:pPr marL="122238" indent="0" algn="l" fontAlgn="b"/>
                      <a:endParaRPr lang="en-US" sz="1600" u="none" strike="noStrike" dirty="0" smtClean="0">
                        <a:effectLst/>
                        <a:latin typeface="+mn-lt"/>
                      </a:endParaRPr>
                    </a:p>
                  </a:txBody>
                  <a:tcPr marL="4790" marR="4790" marT="4790" marB="0" anchor="ctr"/>
                </a:tc>
                <a:tc>
                  <a:txBody>
                    <a:bodyPr/>
                    <a:lstStyle/>
                    <a:p>
                      <a:pPr algn="l" fontAlgn="b"/>
                      <a:r>
                        <a:rPr lang="en-US" sz="1400" b="0" i="0" u="none" strike="noStrike">
                          <a:solidFill>
                            <a:srgbClr val="000000"/>
                          </a:solidFill>
                          <a:effectLst/>
                          <a:latin typeface="Calibri"/>
                        </a:rPr>
                        <a:t>Language Diversity of Membership</a:t>
                      </a:r>
                    </a:p>
                  </a:txBody>
                  <a:tcPr marL="9525" marR="9525" marT="9525" marB="0" anchor="b"/>
                </a:tc>
              </a:tr>
              <a:tr h="263246">
                <a:tc>
                  <a:txBody>
                    <a:bodyPr/>
                    <a:lstStyle/>
                    <a:p>
                      <a:pPr marL="122238" indent="0" algn="l" fontAlgn="b"/>
                      <a:endParaRPr lang="en-US" sz="1600" u="none" strike="noStrike" dirty="0" smtClean="0">
                        <a:effectLst/>
                        <a:latin typeface="+mn-lt"/>
                      </a:endParaRPr>
                    </a:p>
                  </a:txBody>
                  <a:tcPr marL="4790" marR="4790" marT="4790" marB="0" anchor="ctr"/>
                </a:tc>
                <a:tc>
                  <a:txBody>
                    <a:bodyPr/>
                    <a:lstStyle/>
                    <a:p>
                      <a:pPr algn="l" fontAlgn="b"/>
                      <a:r>
                        <a:rPr lang="en-US" sz="1400" b="0" i="0" u="none" strike="noStrike">
                          <a:solidFill>
                            <a:srgbClr val="000000"/>
                          </a:solidFill>
                          <a:effectLst/>
                          <a:latin typeface="Calibri"/>
                        </a:rPr>
                        <a:t>Race/Ethnicity Diversity of Membership </a:t>
                      </a:r>
                    </a:p>
                  </a:txBody>
                  <a:tcPr marL="9525" marR="9525" marT="9525" marB="0" anchor="b"/>
                </a:tc>
              </a:tr>
              <a:tr h="263246">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algn="l" fontAlgn="b"/>
                      <a:r>
                        <a:rPr lang="en-US" sz="1400" b="0" i="0" u="none" strike="noStrike">
                          <a:solidFill>
                            <a:srgbClr val="000000"/>
                          </a:solidFill>
                          <a:effectLst/>
                          <a:latin typeface="Calibri"/>
                        </a:rPr>
                        <a:t>Weeks of Pregnancy at Time of Enrollment </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dirty="0">
                          <a:solidFill>
                            <a:srgbClr val="000000"/>
                          </a:solidFill>
                          <a:effectLst/>
                          <a:latin typeface="Calibri"/>
                        </a:rPr>
                        <a:t>Total </a:t>
                      </a:r>
                      <a:r>
                        <a:rPr lang="en-US" sz="1400" b="0" i="0" u="none" strike="noStrike" dirty="0" smtClean="0">
                          <a:solidFill>
                            <a:srgbClr val="000000"/>
                          </a:solidFill>
                          <a:effectLst/>
                          <a:latin typeface="Calibri"/>
                        </a:rPr>
                        <a:t>Membership</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endParaRPr lang="en-US" sz="1400" b="0" i="0" u="none" strike="noStrike" dirty="0" smtClean="0">
                        <a:solidFill>
                          <a:srgbClr val="000000"/>
                        </a:solidFill>
                        <a:effectLst/>
                        <a:latin typeface="Calibri"/>
                      </a:endParaRPr>
                    </a:p>
                  </a:txBody>
                  <a:tcPr marL="9525" marR="9525" marT="9525" marB="0" anchor="b"/>
                </a:tc>
              </a:tr>
              <a:tr h="779595">
                <a:tc>
                  <a:txBody>
                    <a:bodyPr/>
                    <a:lstStyle/>
                    <a:p>
                      <a:pPr algn="l" fontAlgn="b"/>
                      <a:r>
                        <a:rPr lang="en-US" sz="1600" b="0" i="0" u="none" strike="noStrike" dirty="0" smtClean="0">
                          <a:solidFill>
                            <a:srgbClr val="000000"/>
                          </a:solidFill>
                          <a:effectLst/>
                          <a:latin typeface="+mn-lt"/>
                        </a:rPr>
                        <a:t>Measures Collected Using Electronic Clinical Data Systems </a:t>
                      </a:r>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dirty="0">
                          <a:solidFill>
                            <a:srgbClr val="000000"/>
                          </a:solidFill>
                          <a:effectLst/>
                          <a:latin typeface="Calibri"/>
                        </a:rPr>
                        <a:t>Utilization of the PHQ-9 to Monitor Depression Symptoms for Adolescents and Adults </a:t>
                      </a:r>
                    </a:p>
                  </a:txBody>
                  <a:tcPr marL="9525" marR="9525" marT="9525" marB="0" anchor="b"/>
                </a:tc>
              </a:tr>
            </a:tbl>
          </a:graphicData>
        </a:graphic>
      </p:graphicFrame>
    </p:spTree>
    <p:extLst>
      <p:ext uri="{BB962C8B-B14F-4D97-AF65-F5344CB8AC3E}">
        <p14:creationId xmlns:p14="http://schemas.microsoft.com/office/powerpoint/2010/main" val="923215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References	</a:t>
            </a:r>
            <a:endParaRPr lang="en-US" sz="2800" dirty="0">
              <a:solidFill>
                <a:schemeClr val="tx2"/>
              </a:solidFill>
              <a:latin typeface="+mn-lt"/>
              <a:ea typeface="+mn-ea"/>
              <a:cs typeface="+mn-cs"/>
            </a:endParaRPr>
          </a:p>
        </p:txBody>
      </p:sp>
      <p:sp>
        <p:nvSpPr>
          <p:cNvPr id="5" name="Rectangle 4"/>
          <p:cNvSpPr/>
          <p:nvPr/>
        </p:nvSpPr>
        <p:spPr>
          <a:xfrm>
            <a:off x="274320" y="914400"/>
            <a:ext cx="8260080" cy="3139321"/>
          </a:xfrm>
          <a:prstGeom prst="rect">
            <a:avLst/>
          </a:prstGeom>
        </p:spPr>
        <p:txBody>
          <a:bodyPr wrap="square">
            <a:spAutoFit/>
          </a:bodyPr>
          <a:lstStyle/>
          <a:p>
            <a:pPr marL="285750" indent="-285750">
              <a:buClr>
                <a:schemeClr val="tx1"/>
              </a:buClr>
              <a:buFont typeface="Wingdings" panose="05000000000000000000" pitchFamily="2" charset="2"/>
              <a:buChar char="§"/>
            </a:pPr>
            <a:r>
              <a:rPr lang="en-US" dirty="0">
                <a:solidFill>
                  <a:srgbClr val="0070C0"/>
                </a:solidFill>
                <a:hlinkClick r:id="rId2"/>
              </a:rPr>
              <a:t>http://www.ncqa.org</a:t>
            </a:r>
            <a:r>
              <a:rPr lang="en-US" dirty="0" smtClean="0">
                <a:solidFill>
                  <a:srgbClr val="0070C0"/>
                </a:solidFill>
                <a:hlinkClick r:id="rId2"/>
              </a:rPr>
              <a:t>/</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3"/>
              </a:rPr>
              <a:t>http</a:t>
            </a:r>
            <a:r>
              <a:rPr lang="en-US" dirty="0">
                <a:solidFill>
                  <a:srgbClr val="0070C0"/>
                </a:solidFill>
                <a:hlinkClick r:id="rId3"/>
              </a:rPr>
              <a:t>://</a:t>
            </a:r>
            <a:r>
              <a:rPr lang="en-US" dirty="0" smtClean="0">
                <a:solidFill>
                  <a:srgbClr val="0070C0"/>
                </a:solidFill>
                <a:hlinkClick r:id="rId3"/>
              </a:rPr>
              <a:t>www.ncqa.org/tabid/425/Default.aspx</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4"/>
              </a:rPr>
              <a:t>http</a:t>
            </a:r>
            <a:r>
              <a:rPr lang="en-US" dirty="0">
                <a:solidFill>
                  <a:srgbClr val="0070C0"/>
                </a:solidFill>
                <a:hlinkClick r:id="rId4"/>
              </a:rPr>
              <a:t>://</a:t>
            </a:r>
            <a:r>
              <a:rPr lang="en-US" dirty="0" smtClean="0">
                <a:solidFill>
                  <a:srgbClr val="0070C0"/>
                </a:solidFill>
                <a:hlinkClick r:id="rId4"/>
              </a:rPr>
              <a:t>en.wikipedia.org/wiki/Healthcare_Effectiveness_Data_and_Information_Set</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5"/>
              </a:rPr>
              <a:t>http</a:t>
            </a:r>
            <a:r>
              <a:rPr lang="en-US" dirty="0">
                <a:solidFill>
                  <a:srgbClr val="0070C0"/>
                </a:solidFill>
                <a:hlinkClick r:id="rId5"/>
              </a:rPr>
              <a:t>://</a:t>
            </a:r>
            <a:r>
              <a:rPr lang="en-US" dirty="0" smtClean="0">
                <a:solidFill>
                  <a:srgbClr val="0070C0"/>
                </a:solidFill>
                <a:hlinkClick r:id="rId5"/>
              </a:rPr>
              <a:t>www.ncqa.org/HEDISQualityMeasurement/HEDISMeasures/HEDIS2015.aspx</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6"/>
              </a:rPr>
              <a:t>http</a:t>
            </a:r>
            <a:r>
              <a:rPr lang="en-US" dirty="0">
                <a:solidFill>
                  <a:srgbClr val="0070C0"/>
                </a:solidFill>
                <a:hlinkClick r:id="rId6"/>
              </a:rPr>
              <a:t>://</a:t>
            </a:r>
            <a:r>
              <a:rPr lang="en-US" dirty="0" smtClean="0">
                <a:solidFill>
                  <a:srgbClr val="0070C0"/>
                </a:solidFill>
                <a:hlinkClick r:id="rId6"/>
              </a:rPr>
              <a:t>www.ncqa.org/HEDISQualityMeasurement/HEDISMeasures/HEDIS2016.aspx</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7"/>
              </a:rPr>
              <a:t>https</a:t>
            </a:r>
            <a:r>
              <a:rPr lang="en-US" dirty="0">
                <a:solidFill>
                  <a:srgbClr val="0070C0"/>
                </a:solidFill>
                <a:hlinkClick r:id="rId7"/>
              </a:rPr>
              <a:t>://</a:t>
            </a:r>
            <a:r>
              <a:rPr lang="en-US" dirty="0" smtClean="0">
                <a:solidFill>
                  <a:srgbClr val="0070C0"/>
                </a:solidFill>
                <a:hlinkClick r:id="rId7"/>
              </a:rPr>
              <a:t>cahps.ahrq.gov/surveys-guidance/hp/about/NCQAs-CAHPS-HP-Survey.html</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hlinkClick r:id="rId8"/>
              </a:rPr>
              <a:t>http</a:t>
            </a:r>
            <a:r>
              <a:rPr lang="en-US" dirty="0">
                <a:hlinkClick r:id="rId8"/>
              </a:rPr>
              <a:t>://healthplanrankings.ncqa.org/</a:t>
            </a:r>
            <a:endParaRPr lang="en-US" dirty="0">
              <a:solidFill>
                <a:srgbClr val="0070C0"/>
              </a:solidFill>
            </a:endParaRPr>
          </a:p>
        </p:txBody>
      </p:sp>
    </p:spTree>
    <p:extLst>
      <p:ext uri="{BB962C8B-B14F-4D97-AF65-F5344CB8AC3E}">
        <p14:creationId xmlns:p14="http://schemas.microsoft.com/office/powerpoint/2010/main" val="1830375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idx="1"/>
          </p:nvPr>
        </p:nvSpPr>
        <p:spPr>
          <a:xfrm>
            <a:off x="304800" y="2924912"/>
            <a:ext cx="8534400" cy="627177"/>
          </a:xfrm>
        </p:spPr>
        <p:txBody>
          <a:bodyPr anchor="ctr">
            <a:noAutofit/>
          </a:bodyPr>
          <a:lstStyle/>
          <a:p>
            <a:pPr marL="0" indent="0" algn="ctr">
              <a:buNone/>
            </a:pPr>
            <a:r>
              <a:rPr lang="en-US" sz="5400" b="1" i="1" dirty="0" smtClean="0">
                <a:solidFill>
                  <a:schemeClr val="tx2"/>
                </a:solidFill>
                <a:latin typeface="Bell MT" panose="02020503060305020303" pitchFamily="18" charset="0"/>
              </a:rPr>
              <a:t>THANK YOU</a:t>
            </a:r>
            <a:endParaRPr lang="en-US" sz="5400" b="1" i="1" dirty="0">
              <a:solidFill>
                <a:schemeClr val="tx2"/>
              </a:solidFill>
              <a:latin typeface="Bell MT" panose="02020503060305020303" pitchFamily="18" charset="0"/>
            </a:endParaRPr>
          </a:p>
        </p:txBody>
      </p:sp>
    </p:spTree>
    <p:extLst>
      <p:ext uri="{BB962C8B-B14F-4D97-AF65-F5344CB8AC3E}">
        <p14:creationId xmlns:p14="http://schemas.microsoft.com/office/powerpoint/2010/main" val="3949856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HEDIS</a:t>
            </a:r>
            <a:endParaRPr lang="en-US" sz="2800" dirty="0">
              <a:solidFill>
                <a:schemeClr val="tx2"/>
              </a:solidFill>
              <a:latin typeface="+mn-lt"/>
              <a:ea typeface="+mn-ea"/>
              <a:cs typeface="+mn-cs"/>
            </a:endParaRPr>
          </a:p>
        </p:txBody>
      </p:sp>
      <p:sp>
        <p:nvSpPr>
          <p:cNvPr id="3" name="Rectangle 2"/>
          <p:cNvSpPr/>
          <p:nvPr/>
        </p:nvSpPr>
        <p:spPr>
          <a:xfrm>
            <a:off x="274320" y="914400"/>
            <a:ext cx="8558784"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lnSpc>
                <a:spcPct val="150000"/>
              </a:lnSpc>
              <a:spcBef>
                <a:spcPts val="432"/>
              </a:spcBef>
              <a:buFont typeface="Wingdings" panose="05000000000000000000" pitchFamily="2" charset="2"/>
              <a:buChar char="§"/>
            </a:pPr>
            <a:r>
              <a:rPr lang="en-US" dirty="0">
                <a:solidFill>
                  <a:schemeClr val="tx1"/>
                </a:solidFill>
              </a:rPr>
              <a:t>The </a:t>
            </a:r>
            <a:r>
              <a:rPr lang="en-US" dirty="0" smtClean="0">
                <a:solidFill>
                  <a:schemeClr val="tx1"/>
                </a:solidFill>
              </a:rPr>
              <a:t>Healthcare </a:t>
            </a:r>
            <a:r>
              <a:rPr lang="en-US" dirty="0">
                <a:solidFill>
                  <a:schemeClr val="tx1"/>
                </a:solidFill>
              </a:rPr>
              <a:t>Effectiveness Data and Information Set (HEDIS) is one of the most widely used sets of health care performance measure in the United States. </a:t>
            </a:r>
            <a:endParaRPr lang="en-US" dirty="0" smtClean="0">
              <a:solidFill>
                <a:schemeClr val="tx1"/>
              </a:solidFill>
            </a:endParaRPr>
          </a:p>
          <a:p>
            <a:pPr marL="349250" indent="-342900">
              <a:lnSpc>
                <a:spcPct val="150000"/>
              </a:lnSpc>
              <a:spcBef>
                <a:spcPts val="432"/>
              </a:spcBef>
              <a:buFont typeface="Wingdings" panose="05000000000000000000" pitchFamily="2" charset="2"/>
              <a:buChar char="§"/>
            </a:pPr>
            <a:r>
              <a:rPr lang="en-US" dirty="0">
                <a:solidFill>
                  <a:schemeClr val="tx1"/>
                </a:solidFill>
              </a:rPr>
              <a:t>HEDIS was originally developed by employers and the HMO group in 1991; </a:t>
            </a:r>
            <a:r>
              <a:rPr lang="en-US" dirty="0" smtClean="0">
                <a:solidFill>
                  <a:schemeClr val="tx1"/>
                </a:solidFill>
              </a:rPr>
              <a:t>NCQA </a:t>
            </a:r>
            <a:r>
              <a:rPr lang="en-US" dirty="0">
                <a:solidFill>
                  <a:schemeClr val="tx1"/>
                </a:solidFill>
              </a:rPr>
              <a:t>took charge of HEDIS in 1992 </a:t>
            </a:r>
            <a:endParaRPr lang="en-US" dirty="0" smtClean="0">
              <a:solidFill>
                <a:schemeClr val="tx1"/>
              </a:solidFill>
            </a:endParaRPr>
          </a:p>
          <a:p>
            <a:pPr marL="349250" indent="-342900">
              <a:lnSpc>
                <a:spcPct val="150000"/>
              </a:lnSpc>
              <a:spcBef>
                <a:spcPts val="432"/>
              </a:spcBef>
              <a:buFont typeface="Wingdings" panose="05000000000000000000" pitchFamily="2" charset="2"/>
              <a:buChar char="§"/>
            </a:pPr>
            <a:r>
              <a:rPr lang="en-US" dirty="0" smtClean="0">
                <a:solidFill>
                  <a:schemeClr val="tx1"/>
                </a:solidFill>
              </a:rPr>
              <a:t>NCQA </a:t>
            </a:r>
            <a:r>
              <a:rPr lang="en-US" dirty="0">
                <a:solidFill>
                  <a:schemeClr val="tx1"/>
                </a:solidFill>
              </a:rPr>
              <a:t>began developing HEDIS in the early 1990s and has been collecting HEDIS on a nationwide basis for commercial, Medicaid and Medicare managed care plans since 1997 </a:t>
            </a:r>
            <a:endParaRPr lang="en-US" dirty="0" smtClean="0">
              <a:solidFill>
                <a:schemeClr val="tx1"/>
              </a:solidFill>
            </a:endParaRPr>
          </a:p>
          <a:p>
            <a:pPr marL="349250" indent="-342900">
              <a:lnSpc>
                <a:spcPct val="150000"/>
              </a:lnSpc>
              <a:spcBef>
                <a:spcPts val="432"/>
              </a:spcBef>
              <a:buFont typeface="Wingdings" panose="05000000000000000000" pitchFamily="2" charset="2"/>
              <a:buChar char="§"/>
            </a:pPr>
            <a:r>
              <a:rPr lang="en-US" dirty="0" smtClean="0">
                <a:solidFill>
                  <a:schemeClr val="tx1"/>
                </a:solidFill>
              </a:rPr>
              <a:t>Health </a:t>
            </a:r>
            <a:r>
              <a:rPr lang="en-US" dirty="0">
                <a:solidFill>
                  <a:schemeClr val="tx1"/>
                </a:solidFill>
              </a:rPr>
              <a:t>plans also use HEDIS results themselves to see where they need to focus their improvement efforts </a:t>
            </a:r>
            <a:endParaRPr lang="en-US" dirty="0" smtClean="0">
              <a:solidFill>
                <a:schemeClr val="tx1"/>
              </a:solidFill>
            </a:endParaRPr>
          </a:p>
        </p:txBody>
      </p:sp>
    </p:spTree>
    <p:extLst>
      <p:ext uri="{BB962C8B-B14F-4D97-AF65-F5344CB8AC3E}">
        <p14:creationId xmlns:p14="http://schemas.microsoft.com/office/powerpoint/2010/main" val="3924498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2791031"/>
              </p:ext>
            </p:extLst>
          </p:nvPr>
        </p:nvGraphicFramePr>
        <p:xfrm>
          <a:off x="381000" y="1752600"/>
          <a:ext cx="8305800" cy="2895600"/>
        </p:xfrm>
        <a:graphic>
          <a:graphicData uri="http://schemas.openxmlformats.org/drawingml/2006/table">
            <a:tbl>
              <a:tblPr>
                <a:tableStyleId>{22838BEF-8BB2-4498-84A7-C5851F593DF1}</a:tableStyleId>
              </a:tblPr>
              <a:tblGrid>
                <a:gridCol w="6359825"/>
                <a:gridCol w="1945975"/>
              </a:tblGrid>
              <a:tr h="361950">
                <a:tc>
                  <a:txBody>
                    <a:bodyPr/>
                    <a:lstStyle/>
                    <a:p>
                      <a:pPr algn="ctr" fontAlgn="b"/>
                      <a:r>
                        <a:rPr lang="en-US" sz="1800" u="none" strike="noStrike" dirty="0">
                          <a:effectLst/>
                        </a:rPr>
                        <a:t>Measures</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b="1" u="none" strike="noStrike" dirty="0">
                          <a:effectLst/>
                        </a:rPr>
                        <a:t> HEDIS </a:t>
                      </a:r>
                      <a:r>
                        <a:rPr lang="en-US" sz="1800" b="1" u="none" strike="noStrike" dirty="0" smtClean="0">
                          <a:effectLst/>
                        </a:rPr>
                        <a:t>2016</a:t>
                      </a:r>
                      <a:endParaRPr lang="en-US" sz="1800" b="1" i="0" u="none" strike="noStrike" dirty="0">
                        <a:solidFill>
                          <a:srgbClr val="000000"/>
                        </a:solidFill>
                        <a:effectLst/>
                        <a:latin typeface="Calibri"/>
                      </a:endParaRPr>
                    </a:p>
                  </a:txBody>
                  <a:tcPr marL="9525" marR="9525" marT="9525" marB="0" anchor="b"/>
                </a:tc>
              </a:tr>
              <a:tr h="361950">
                <a:tc>
                  <a:txBody>
                    <a:bodyPr/>
                    <a:lstStyle/>
                    <a:p>
                      <a:pPr algn="ctr" fontAlgn="b"/>
                      <a:r>
                        <a:rPr lang="en-US" sz="1800" u="none" strike="noStrike" dirty="0">
                          <a:effectLst/>
                        </a:rPr>
                        <a:t>Effectiveness of Care</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53</a:t>
                      </a:r>
                      <a:endParaRPr lang="en-US" sz="1800" b="0" i="0" u="none" strike="noStrike" dirty="0">
                        <a:solidFill>
                          <a:srgbClr val="000000"/>
                        </a:solidFill>
                        <a:effectLst/>
                        <a:latin typeface="Calibri"/>
                      </a:endParaRPr>
                    </a:p>
                  </a:txBody>
                  <a:tcPr marL="9525" marR="9525" marT="9525" marB="0" anchor="b"/>
                </a:tc>
              </a:tr>
              <a:tr h="361950">
                <a:tc>
                  <a:txBody>
                    <a:bodyPr/>
                    <a:lstStyle/>
                    <a:p>
                      <a:pPr algn="ctr" fontAlgn="b"/>
                      <a:r>
                        <a:rPr lang="en-US" sz="1800" u="none" strike="noStrike" dirty="0" smtClean="0">
                          <a:effectLst/>
                        </a:rPr>
                        <a:t>Access/Availability of Care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7</a:t>
                      </a:r>
                      <a:endParaRPr lang="en-US" sz="1800" b="0" i="0" u="none" strike="noStrike" dirty="0">
                        <a:solidFill>
                          <a:srgbClr val="000000"/>
                        </a:solidFill>
                        <a:effectLst/>
                        <a:latin typeface="Calibri"/>
                      </a:endParaRPr>
                    </a:p>
                  </a:txBody>
                  <a:tcPr marL="9525" marR="9525" marT="9525" marB="0" anchor="b"/>
                </a:tc>
              </a:tr>
              <a:tr h="361950">
                <a:tc>
                  <a:txBody>
                    <a:bodyPr/>
                    <a:lstStyle/>
                    <a:p>
                      <a:pPr algn="ctr" fontAlgn="b"/>
                      <a:r>
                        <a:rPr lang="en-US" sz="1800" b="0" i="0" u="none" strike="noStrike" dirty="0" smtClean="0">
                          <a:solidFill>
                            <a:srgbClr val="000000"/>
                          </a:solidFill>
                          <a:effectLst/>
                          <a:latin typeface="+mn-lt"/>
                        </a:rPr>
                        <a:t>Experience of Care</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b="0" i="0" u="none" strike="noStrike" dirty="0" smtClean="0">
                          <a:solidFill>
                            <a:srgbClr val="000000"/>
                          </a:solidFill>
                          <a:effectLst/>
                          <a:latin typeface="Calibri"/>
                        </a:rPr>
                        <a:t>3</a:t>
                      </a:r>
                      <a:endParaRPr lang="en-US" sz="1800" b="0" i="0" u="none" strike="noStrike" dirty="0">
                        <a:solidFill>
                          <a:srgbClr val="000000"/>
                        </a:solidFill>
                        <a:effectLst/>
                        <a:latin typeface="Calibri"/>
                      </a:endParaRPr>
                    </a:p>
                  </a:txBody>
                  <a:tcPr marL="9525" marR="9525" marT="9525" marB="0" anchor="b"/>
                </a:tc>
              </a:tr>
              <a:tr h="361950">
                <a:tc>
                  <a:txBody>
                    <a:bodyPr/>
                    <a:lstStyle/>
                    <a:p>
                      <a:pPr algn="ctr" fontAlgn="b"/>
                      <a:r>
                        <a:rPr lang="en-US" sz="1800" b="0" i="0" u="none" strike="noStrike" dirty="0" smtClean="0">
                          <a:solidFill>
                            <a:srgbClr val="000000"/>
                          </a:solidFill>
                          <a:effectLst/>
                          <a:latin typeface="+mn-lt"/>
                        </a:rPr>
                        <a:t>Utilization and Risk Adjusted Utilization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b="0" i="0" u="none" strike="noStrike" dirty="0" smtClean="0">
                          <a:solidFill>
                            <a:srgbClr val="000000"/>
                          </a:solidFill>
                          <a:effectLst/>
                          <a:latin typeface="Calibri"/>
                        </a:rPr>
                        <a:t>14</a:t>
                      </a:r>
                      <a:endParaRPr lang="en-US" sz="1800" b="0" i="0" u="none" strike="noStrike" dirty="0">
                        <a:solidFill>
                          <a:srgbClr val="000000"/>
                        </a:solidFill>
                        <a:effectLst/>
                        <a:latin typeface="Calibri"/>
                      </a:endParaRPr>
                    </a:p>
                  </a:txBody>
                  <a:tcPr marL="9525" marR="9525" marT="9525" marB="0" anchor="b"/>
                </a:tc>
              </a:tr>
              <a:tr h="361950">
                <a:tc>
                  <a:txBody>
                    <a:bodyPr/>
                    <a:lstStyle/>
                    <a:p>
                      <a:pPr algn="ctr" fontAlgn="b"/>
                      <a:r>
                        <a:rPr lang="en-US" sz="1800" u="none" strike="noStrike" dirty="0" smtClean="0">
                          <a:effectLst/>
                        </a:rPr>
                        <a:t>Relative Resource Use</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5</a:t>
                      </a:r>
                      <a:endParaRPr lang="en-US" sz="1800" b="0" i="0" u="none" strike="noStrike" dirty="0">
                        <a:solidFill>
                          <a:srgbClr val="000000"/>
                        </a:solidFill>
                        <a:effectLst/>
                        <a:latin typeface="Calibri"/>
                      </a:endParaRPr>
                    </a:p>
                  </a:txBody>
                  <a:tcPr marL="9525" marR="9525" marT="9525" marB="0" anchor="b"/>
                </a:tc>
              </a:tr>
              <a:tr h="361950">
                <a:tc>
                  <a:txBody>
                    <a:bodyPr/>
                    <a:lstStyle/>
                    <a:p>
                      <a:pPr algn="ctr" fontAlgn="b"/>
                      <a:r>
                        <a:rPr lang="en-US" sz="1800" u="none" strike="noStrike" dirty="0" smtClean="0">
                          <a:effectLst/>
                        </a:rPr>
                        <a:t>Health Plan Descriptive Information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7</a:t>
                      </a:r>
                      <a:endParaRPr lang="en-US" sz="1800" b="0" i="0" u="none" strike="noStrike" dirty="0">
                        <a:solidFill>
                          <a:srgbClr val="000000"/>
                        </a:solidFill>
                        <a:effectLst/>
                        <a:latin typeface="Calibri"/>
                      </a:endParaRPr>
                    </a:p>
                  </a:txBody>
                  <a:tcPr marL="9525" marR="9525" marT="9525" marB="0" anchor="b"/>
                </a:tc>
              </a:tr>
              <a:tr h="361950">
                <a:tc>
                  <a:txBody>
                    <a:bodyPr/>
                    <a:lstStyle/>
                    <a:p>
                      <a:pPr algn="ctr" fontAlgn="b"/>
                      <a:r>
                        <a:rPr lang="en-US" sz="1800" u="none" strike="noStrike" dirty="0" smtClean="0">
                          <a:effectLst/>
                        </a:rPr>
                        <a:t>Measures Collected Using Electronic Clinical Data Systems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1</a:t>
                      </a:r>
                      <a:endParaRPr lang="en-US" sz="1800" b="0" i="0" u="none" strike="noStrike" dirty="0">
                        <a:solidFill>
                          <a:srgbClr val="000000"/>
                        </a:solidFill>
                        <a:effectLst/>
                        <a:latin typeface="Calibri"/>
                      </a:endParaRPr>
                    </a:p>
                  </a:txBody>
                  <a:tcPr marL="9525" marR="9525" marT="9525" marB="0" anchor="b"/>
                </a:tc>
              </a:tr>
            </a:tbl>
          </a:graphicData>
        </a:graphic>
      </p:graphicFrame>
      <p:sp>
        <p:nvSpPr>
          <p:cNvPr id="5"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HEDIS Measures </a:t>
            </a:r>
            <a:endParaRPr lang="en-US" sz="2800" dirty="0">
              <a:solidFill>
                <a:schemeClr val="tx2"/>
              </a:solidFill>
              <a:latin typeface="+mn-lt"/>
              <a:ea typeface="+mn-ea"/>
              <a:cs typeface="+mn-cs"/>
            </a:endParaRPr>
          </a:p>
        </p:txBody>
      </p:sp>
      <p:sp>
        <p:nvSpPr>
          <p:cNvPr id="6" name="Rectangle 5"/>
          <p:cNvSpPr/>
          <p:nvPr/>
        </p:nvSpPr>
        <p:spPr>
          <a:xfrm>
            <a:off x="457200" y="838200"/>
            <a:ext cx="7620000" cy="464871"/>
          </a:xfrm>
          <a:prstGeom prst="rect">
            <a:avLst/>
          </a:prstGeom>
        </p:spPr>
        <p:txBody>
          <a:bodyPr wrap="square">
            <a:spAutoFit/>
          </a:bodyPr>
          <a:lstStyle/>
          <a:p>
            <a:pPr marL="6350">
              <a:lnSpc>
                <a:spcPct val="150000"/>
              </a:lnSpc>
              <a:spcBef>
                <a:spcPts val="432"/>
              </a:spcBef>
            </a:pPr>
            <a:r>
              <a:rPr lang="en-US" dirty="0"/>
              <a:t>HEDIS consists of 90 measures across 7 domains of care </a:t>
            </a:r>
          </a:p>
        </p:txBody>
      </p:sp>
    </p:spTree>
    <p:extLst>
      <p:ext uri="{BB962C8B-B14F-4D97-AF65-F5344CB8AC3E}">
        <p14:creationId xmlns:p14="http://schemas.microsoft.com/office/powerpoint/2010/main" val="645026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HEDIS Measures : Domains </a:t>
            </a:r>
            <a:endParaRPr lang="en-US" sz="2800" dirty="0">
              <a:solidFill>
                <a:schemeClr val="tx2"/>
              </a:solidFill>
              <a:latin typeface="+mn-lt"/>
              <a:ea typeface="+mn-ea"/>
              <a:cs typeface="+mn-cs"/>
            </a:endParaRPr>
          </a:p>
        </p:txBody>
      </p:sp>
      <p:sp>
        <p:nvSpPr>
          <p:cNvPr id="3" name="Rectangle 2"/>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spcBef>
                <a:spcPts val="432"/>
              </a:spcBef>
              <a:buFont typeface="Wingdings" panose="05000000000000000000" pitchFamily="2" charset="2"/>
              <a:buChar char="§"/>
            </a:pPr>
            <a:r>
              <a:rPr lang="en-US" b="1" dirty="0" smtClean="0">
                <a:solidFill>
                  <a:schemeClr val="tx1"/>
                </a:solidFill>
              </a:rPr>
              <a:t>Effectiveness of Care</a:t>
            </a:r>
          </a:p>
          <a:p>
            <a:pPr marL="685800" lvl="1" indent="-342900">
              <a:spcBef>
                <a:spcPts val="432"/>
              </a:spcBef>
              <a:buFont typeface="Arial" panose="020B0604020202020204" pitchFamily="34" charset="0"/>
              <a:buChar char="•"/>
            </a:pPr>
            <a:r>
              <a:rPr lang="en-US" dirty="0" smtClean="0">
                <a:solidFill>
                  <a:schemeClr val="tx1"/>
                </a:solidFill>
              </a:rPr>
              <a:t>Effectiveness </a:t>
            </a:r>
            <a:r>
              <a:rPr lang="en-US" dirty="0">
                <a:solidFill>
                  <a:schemeClr val="tx1"/>
                </a:solidFill>
              </a:rPr>
              <a:t>of Care measures generally look at the impact of care delivered to certain populations enrolled in a health plan. </a:t>
            </a:r>
            <a:endParaRPr lang="en-US" dirty="0" smtClean="0">
              <a:solidFill>
                <a:schemeClr val="tx1"/>
              </a:solidFill>
            </a:endParaRPr>
          </a:p>
          <a:p>
            <a:pPr marL="685800" lvl="1" indent="-342900">
              <a:spcBef>
                <a:spcPts val="432"/>
              </a:spcBef>
              <a:buFont typeface="Arial" panose="020B0604020202020204" pitchFamily="34" charset="0"/>
              <a:buChar char="•"/>
            </a:pPr>
            <a:r>
              <a:rPr lang="en-US" dirty="0" smtClean="0">
                <a:solidFill>
                  <a:schemeClr val="tx1"/>
                </a:solidFill>
              </a:rPr>
              <a:t>In </a:t>
            </a:r>
            <a:r>
              <a:rPr lang="en-US" dirty="0">
                <a:solidFill>
                  <a:schemeClr val="tx1"/>
                </a:solidFill>
              </a:rPr>
              <a:t>most cases, the measured impact is positive and </a:t>
            </a:r>
            <a:r>
              <a:rPr lang="en-US" dirty="0" smtClean="0">
                <a:solidFill>
                  <a:schemeClr val="tx1"/>
                </a:solidFill>
              </a:rPr>
              <a:t>higher </a:t>
            </a:r>
            <a:r>
              <a:rPr lang="en-US" dirty="0">
                <a:solidFill>
                  <a:schemeClr val="tx1"/>
                </a:solidFill>
              </a:rPr>
              <a:t>the score on a measure, the </a:t>
            </a:r>
            <a:r>
              <a:rPr lang="en-US" dirty="0" smtClean="0">
                <a:solidFill>
                  <a:schemeClr val="tx1"/>
                </a:solidFill>
              </a:rPr>
              <a:t>better</a:t>
            </a:r>
          </a:p>
          <a:p>
            <a:pPr marL="342900" lvl="1">
              <a:spcBef>
                <a:spcPts val="432"/>
              </a:spcBef>
            </a:pPr>
            <a:r>
              <a:rPr lang="en-US" dirty="0" smtClean="0">
                <a:solidFill>
                  <a:schemeClr val="tx1"/>
                </a:solidFill>
              </a:rPr>
              <a:t>e.g. Breast Cancer Screening</a:t>
            </a:r>
          </a:p>
          <a:p>
            <a:pPr marL="685800" lvl="1" indent="-342900">
              <a:spcBef>
                <a:spcPts val="432"/>
              </a:spcBef>
              <a:buFont typeface="Arial" panose="020B0604020202020204" pitchFamily="34" charset="0"/>
              <a:buChar char="•"/>
            </a:pPr>
            <a:endParaRPr lang="en-US" dirty="0" smtClean="0">
              <a:solidFill>
                <a:schemeClr val="tx1"/>
              </a:solidFill>
            </a:endParaRPr>
          </a:p>
          <a:p>
            <a:pPr marL="349250" indent="-342900">
              <a:spcBef>
                <a:spcPts val="432"/>
              </a:spcBef>
              <a:buFont typeface="Wingdings" panose="05000000000000000000" pitchFamily="2" charset="2"/>
              <a:buChar char="§"/>
            </a:pPr>
            <a:r>
              <a:rPr lang="en-US" dirty="0" smtClean="0">
                <a:solidFill>
                  <a:schemeClr val="tx1"/>
                </a:solidFill>
              </a:rPr>
              <a:t> </a:t>
            </a:r>
            <a:r>
              <a:rPr lang="en-US" b="1" dirty="0" smtClean="0">
                <a:solidFill>
                  <a:schemeClr val="tx1"/>
                </a:solidFill>
              </a:rPr>
              <a:t>Access/ Availability of Care</a:t>
            </a:r>
          </a:p>
          <a:p>
            <a:pPr marL="685800" lvl="1" indent="-342900">
              <a:spcBef>
                <a:spcPts val="432"/>
              </a:spcBef>
              <a:buFont typeface="Arial" panose="020B0604020202020204" pitchFamily="34" charset="0"/>
              <a:buChar char="•"/>
            </a:pPr>
            <a:r>
              <a:rPr lang="en-US" dirty="0">
                <a:solidFill>
                  <a:schemeClr val="tx1"/>
                </a:solidFill>
              </a:rPr>
              <a:t>This domain includes measures that assess how many members use basic plan </a:t>
            </a:r>
            <a:r>
              <a:rPr lang="en-US" dirty="0" smtClean="0">
                <a:solidFill>
                  <a:schemeClr val="tx1"/>
                </a:solidFill>
              </a:rPr>
              <a:t>services</a:t>
            </a:r>
          </a:p>
          <a:p>
            <a:pPr marL="342900" lvl="1">
              <a:spcBef>
                <a:spcPts val="432"/>
              </a:spcBef>
            </a:pPr>
            <a:r>
              <a:rPr lang="en-US" dirty="0" smtClean="0">
                <a:solidFill>
                  <a:schemeClr val="tx1"/>
                </a:solidFill>
              </a:rPr>
              <a:t>e.g. Call Answer Timeline</a:t>
            </a:r>
          </a:p>
          <a:p>
            <a:pPr marL="342900" lvl="1">
              <a:spcBef>
                <a:spcPts val="432"/>
              </a:spcBef>
            </a:pPr>
            <a:endParaRPr lang="en-US" dirty="0" smtClean="0">
              <a:solidFill>
                <a:schemeClr val="tx1"/>
              </a:solidFill>
            </a:endParaRPr>
          </a:p>
          <a:p>
            <a:pPr marL="349250" indent="-342900">
              <a:spcBef>
                <a:spcPts val="432"/>
              </a:spcBef>
              <a:buFont typeface="Wingdings" panose="05000000000000000000" pitchFamily="2" charset="2"/>
              <a:buChar char="§"/>
            </a:pPr>
            <a:r>
              <a:rPr lang="en-US" b="1" dirty="0">
                <a:solidFill>
                  <a:schemeClr val="tx1"/>
                </a:solidFill>
              </a:rPr>
              <a:t>Experience of </a:t>
            </a:r>
            <a:r>
              <a:rPr lang="en-US" b="1" dirty="0" smtClean="0">
                <a:solidFill>
                  <a:schemeClr val="tx1"/>
                </a:solidFill>
              </a:rPr>
              <a:t>Care</a:t>
            </a:r>
            <a:endParaRPr lang="en-US" b="1" dirty="0">
              <a:solidFill>
                <a:schemeClr val="tx1"/>
              </a:solidFill>
            </a:endParaRPr>
          </a:p>
          <a:p>
            <a:pPr marL="685800" indent="-344488">
              <a:spcBef>
                <a:spcPts val="432"/>
              </a:spcBef>
              <a:buFont typeface="Arial" panose="020B0604020202020204" pitchFamily="34" charset="0"/>
              <a:buChar char="•"/>
            </a:pPr>
            <a:r>
              <a:rPr lang="en-US" dirty="0">
                <a:solidFill>
                  <a:schemeClr val="tx1"/>
                </a:solidFill>
              </a:rPr>
              <a:t>Member satisfaction survey results can be another effective tool in evaluating health plan performance—a tool that can be used by purchasers making health plan selections for their </a:t>
            </a:r>
            <a:r>
              <a:rPr lang="en-US" dirty="0" smtClean="0">
                <a:solidFill>
                  <a:schemeClr val="tx1"/>
                </a:solidFill>
              </a:rPr>
              <a:t>employees</a:t>
            </a:r>
          </a:p>
          <a:p>
            <a:pPr marL="341312">
              <a:spcBef>
                <a:spcPts val="432"/>
              </a:spcBef>
            </a:pPr>
            <a:r>
              <a:rPr lang="en-US" dirty="0" smtClean="0">
                <a:solidFill>
                  <a:schemeClr val="tx1"/>
                </a:solidFill>
              </a:rPr>
              <a:t>e.g. CAHPS Health Plan Survey</a:t>
            </a:r>
            <a:endParaRPr lang="en-US" dirty="0">
              <a:solidFill>
                <a:schemeClr val="tx1"/>
              </a:solidFill>
            </a:endParaRPr>
          </a:p>
          <a:p>
            <a:pPr marL="6350">
              <a:spcBef>
                <a:spcPts val="432"/>
              </a:spcBef>
            </a:pPr>
            <a:endParaRPr lang="en-US" dirty="0">
              <a:solidFill>
                <a:schemeClr val="tx1"/>
              </a:solidFill>
            </a:endParaRPr>
          </a:p>
          <a:p>
            <a:pPr marL="6350">
              <a:spcBef>
                <a:spcPts val="432"/>
              </a:spcBef>
            </a:pPr>
            <a:endParaRPr lang="en-US" dirty="0">
              <a:solidFill>
                <a:schemeClr val="tx1"/>
              </a:solidFill>
            </a:endParaRPr>
          </a:p>
          <a:p>
            <a:pPr marL="349250" indent="-342900">
              <a:spcBef>
                <a:spcPts val="432"/>
              </a:spcBef>
              <a:buFont typeface="Wingdings" panose="05000000000000000000" pitchFamily="2" charset="2"/>
              <a:buChar char="§"/>
            </a:pPr>
            <a:endParaRPr lang="en-US" dirty="0" smtClean="0">
              <a:solidFill>
                <a:schemeClr val="tx1"/>
              </a:solidFill>
            </a:endParaRPr>
          </a:p>
          <a:p>
            <a:pPr marL="349250" indent="-342900">
              <a:spcBef>
                <a:spcPts val="432"/>
              </a:spcBef>
              <a:buFont typeface="Wingdings" panose="05000000000000000000" pitchFamily="2" charset="2"/>
              <a:buChar char="§"/>
            </a:pPr>
            <a:endParaRPr lang="en-US" dirty="0" smtClean="0">
              <a:solidFill>
                <a:schemeClr val="tx1"/>
              </a:solidFill>
            </a:endParaRPr>
          </a:p>
          <a:p>
            <a:pPr marL="349250" indent="-342900">
              <a:spcBef>
                <a:spcPts val="432"/>
              </a:spcBef>
              <a:buFont typeface="Wingdings" panose="05000000000000000000" pitchFamily="2" charset="2"/>
              <a:buChar char="§"/>
            </a:pPr>
            <a:endParaRPr lang="en-US" dirty="0" smtClean="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1164926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85800" indent="-344488">
              <a:spcBef>
                <a:spcPts val="432"/>
              </a:spcBef>
              <a:buFont typeface="Arial" panose="020B0604020202020204" pitchFamily="34" charset="0"/>
              <a:buChar char="•"/>
            </a:pPr>
            <a:endParaRPr lang="en-US" dirty="0" smtClean="0">
              <a:solidFill>
                <a:schemeClr val="tx1"/>
              </a:solidFill>
            </a:endParaRPr>
          </a:p>
          <a:p>
            <a:pPr marL="349250" indent="-342900">
              <a:spcBef>
                <a:spcPts val="432"/>
              </a:spcBef>
              <a:buFont typeface="Wingdings" panose="05000000000000000000" pitchFamily="2" charset="2"/>
              <a:buChar char="§"/>
            </a:pPr>
            <a:r>
              <a:rPr lang="en-US" b="1" dirty="0" smtClean="0">
                <a:solidFill>
                  <a:schemeClr val="tx1"/>
                </a:solidFill>
              </a:rPr>
              <a:t>Utilization And Risk Adjusted Utilization </a:t>
            </a:r>
          </a:p>
          <a:p>
            <a:pPr marL="685800" indent="-344488">
              <a:spcBef>
                <a:spcPts val="432"/>
              </a:spcBef>
              <a:buFont typeface="Arial" panose="020B0604020202020204" pitchFamily="34" charset="0"/>
              <a:buChar char="•"/>
            </a:pPr>
            <a:r>
              <a:rPr lang="en-US" dirty="0" smtClean="0">
                <a:solidFill>
                  <a:schemeClr val="tx1"/>
                </a:solidFill>
              </a:rPr>
              <a:t>The </a:t>
            </a:r>
            <a:r>
              <a:rPr lang="en-US" dirty="0">
                <a:solidFill>
                  <a:schemeClr val="tx1"/>
                </a:solidFill>
              </a:rPr>
              <a:t>aim of applying a risk adjustment strategy to these utilization measures is to allow better comparison of inpatient and ED use across health plans and to create an “even playing field” by removing the effect of select patient characteristics and health status differences on the reported results. </a:t>
            </a:r>
            <a:endParaRPr lang="en-US" dirty="0" smtClean="0">
              <a:solidFill>
                <a:schemeClr val="tx1"/>
              </a:solidFill>
            </a:endParaRPr>
          </a:p>
          <a:p>
            <a:pPr marL="341312">
              <a:spcBef>
                <a:spcPts val="432"/>
              </a:spcBef>
            </a:pPr>
            <a:r>
              <a:rPr lang="en-US" dirty="0" smtClean="0">
                <a:solidFill>
                  <a:schemeClr val="tx1"/>
                </a:solidFill>
              </a:rPr>
              <a:t>e.g. Hospitalization for potentially Preventable Complication.</a:t>
            </a:r>
          </a:p>
          <a:p>
            <a:pPr marL="685800" indent="-344488">
              <a:spcBef>
                <a:spcPts val="432"/>
              </a:spcBef>
              <a:buFont typeface="Arial" panose="020B0604020202020204" pitchFamily="34" charset="0"/>
              <a:buChar char="•"/>
            </a:pPr>
            <a:endParaRPr lang="en-US" dirty="0" smtClean="0">
              <a:solidFill>
                <a:schemeClr val="tx1"/>
              </a:solidFill>
            </a:endParaRPr>
          </a:p>
          <a:p>
            <a:pPr marL="349250" indent="-342900">
              <a:spcBef>
                <a:spcPts val="432"/>
              </a:spcBef>
              <a:buFont typeface="Wingdings" panose="05000000000000000000" pitchFamily="2" charset="2"/>
              <a:buChar char="§"/>
            </a:pPr>
            <a:r>
              <a:rPr lang="en-US" b="1" dirty="0" smtClean="0">
                <a:solidFill>
                  <a:schemeClr val="tx1"/>
                </a:solidFill>
              </a:rPr>
              <a:t>Relative Resource Use</a:t>
            </a:r>
          </a:p>
          <a:p>
            <a:pPr marL="685800" indent="-344488">
              <a:spcBef>
                <a:spcPts val="432"/>
              </a:spcBef>
              <a:buFont typeface="Arial" panose="020B0604020202020204" pitchFamily="34" charset="0"/>
              <a:buChar char="•"/>
            </a:pPr>
            <a:r>
              <a:rPr lang="en-US" dirty="0" smtClean="0">
                <a:solidFill>
                  <a:schemeClr val="tx1"/>
                </a:solidFill>
              </a:rPr>
              <a:t>Relative </a:t>
            </a:r>
            <a:r>
              <a:rPr lang="en-US" dirty="0">
                <a:solidFill>
                  <a:schemeClr val="tx1"/>
                </a:solidFill>
              </a:rPr>
              <a:t>Resource Use (RRU) measures indicate how intensively plans use physician visits, hospital stays and other resources to care for members identified as having one of five chronic diseases; cardiovascular disease, COPD, diabetes, hypertension and asthma. When evaluated alongside quality measures, RRU measures make it possible to consider quality and spending </a:t>
            </a:r>
            <a:r>
              <a:rPr lang="en-US" dirty="0" smtClean="0">
                <a:solidFill>
                  <a:schemeClr val="tx1"/>
                </a:solidFill>
              </a:rPr>
              <a:t>simultaneously</a:t>
            </a:r>
          </a:p>
          <a:p>
            <a:pPr marL="341312">
              <a:spcBef>
                <a:spcPts val="432"/>
              </a:spcBef>
            </a:pPr>
            <a:endParaRPr lang="en-US" dirty="0" smtClean="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HEDIS Measures : Domains </a:t>
            </a:r>
            <a:endParaRPr lang="en-US" sz="2800" dirty="0">
              <a:solidFill>
                <a:schemeClr val="tx2"/>
              </a:solidFill>
              <a:latin typeface="+mn-lt"/>
              <a:ea typeface="+mn-ea"/>
              <a:cs typeface="+mn-cs"/>
            </a:endParaRPr>
          </a:p>
        </p:txBody>
      </p:sp>
    </p:spTree>
    <p:extLst>
      <p:ext uri="{BB962C8B-B14F-4D97-AF65-F5344CB8AC3E}">
        <p14:creationId xmlns:p14="http://schemas.microsoft.com/office/powerpoint/2010/main" val="355524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 y="10668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spcBef>
                <a:spcPts val="432"/>
              </a:spcBef>
              <a:buFont typeface="Wingdings" panose="05000000000000000000" pitchFamily="2" charset="2"/>
              <a:buChar char="§"/>
            </a:pPr>
            <a:r>
              <a:rPr lang="en-US" b="1" dirty="0" smtClean="0">
                <a:solidFill>
                  <a:schemeClr val="tx1"/>
                </a:solidFill>
              </a:rPr>
              <a:t>Health </a:t>
            </a:r>
            <a:r>
              <a:rPr lang="en-US" b="1" dirty="0">
                <a:solidFill>
                  <a:schemeClr val="tx1"/>
                </a:solidFill>
              </a:rPr>
              <a:t>Plan Descriptive Information</a:t>
            </a:r>
            <a:endParaRPr lang="en-US" b="1" dirty="0" smtClean="0">
              <a:solidFill>
                <a:schemeClr val="tx1"/>
              </a:solidFill>
            </a:endParaRPr>
          </a:p>
          <a:p>
            <a:pPr marL="685800" indent="-344488">
              <a:spcBef>
                <a:spcPts val="432"/>
              </a:spcBef>
              <a:buFont typeface="Arial" panose="020B0604020202020204" pitchFamily="34" charset="0"/>
              <a:buChar char="•"/>
            </a:pPr>
            <a:r>
              <a:rPr lang="en-US" dirty="0" smtClean="0">
                <a:solidFill>
                  <a:schemeClr val="tx1"/>
                </a:solidFill>
              </a:rPr>
              <a:t>This </a:t>
            </a:r>
            <a:r>
              <a:rPr lang="en-US" dirty="0">
                <a:solidFill>
                  <a:schemeClr val="tx1"/>
                </a:solidFill>
              </a:rPr>
              <a:t>domain provides consumers and purchasers with information about health plan’s structure, staffing and enrollment characteristics, and how these factors contribute to the plan’s ability to provide its members with effective health care </a:t>
            </a:r>
            <a:endParaRPr lang="en-US" dirty="0" smtClean="0">
              <a:solidFill>
                <a:schemeClr val="tx1"/>
              </a:solidFill>
            </a:endParaRPr>
          </a:p>
          <a:p>
            <a:pPr marL="341312">
              <a:spcBef>
                <a:spcPts val="432"/>
              </a:spcBef>
            </a:pPr>
            <a:r>
              <a:rPr lang="en-US" dirty="0" smtClean="0">
                <a:solidFill>
                  <a:schemeClr val="tx1"/>
                </a:solidFill>
              </a:rPr>
              <a:t>e.g. Enrollment </a:t>
            </a:r>
            <a:r>
              <a:rPr lang="en-US" smtClean="0">
                <a:solidFill>
                  <a:schemeClr val="tx1"/>
                </a:solidFill>
              </a:rPr>
              <a:t>by product line</a:t>
            </a:r>
            <a:endParaRPr lang="en-US" dirty="0" smtClean="0">
              <a:solidFill>
                <a:schemeClr val="tx1"/>
              </a:solidFill>
            </a:endParaRPr>
          </a:p>
          <a:p>
            <a:pPr marL="685800" indent="-344488">
              <a:spcBef>
                <a:spcPts val="432"/>
              </a:spcBef>
              <a:buFont typeface="Arial" panose="020B0604020202020204" pitchFamily="34" charset="0"/>
              <a:buChar char="•"/>
            </a:pPr>
            <a:endParaRPr lang="en-US" dirty="0" smtClean="0">
              <a:solidFill>
                <a:schemeClr val="tx1"/>
              </a:solidFill>
            </a:endParaRPr>
          </a:p>
          <a:p>
            <a:pPr marL="349250" indent="-342900">
              <a:spcBef>
                <a:spcPts val="432"/>
              </a:spcBef>
              <a:buFont typeface="Wingdings" panose="05000000000000000000" pitchFamily="2" charset="2"/>
              <a:buChar char="§"/>
            </a:pPr>
            <a:r>
              <a:rPr lang="en-US" b="1" dirty="0" smtClean="0">
                <a:solidFill>
                  <a:schemeClr val="tx1"/>
                </a:solidFill>
              </a:rPr>
              <a:t>Measures </a:t>
            </a:r>
            <a:r>
              <a:rPr lang="en-US" b="1" dirty="0">
                <a:solidFill>
                  <a:schemeClr val="tx1"/>
                </a:solidFill>
              </a:rPr>
              <a:t>Collected Using Electronic Clinical Data Systems</a:t>
            </a:r>
            <a:endParaRPr lang="en-US" b="1" dirty="0" smtClean="0">
              <a:solidFill>
                <a:schemeClr val="tx1"/>
              </a:solidFill>
            </a:endParaRPr>
          </a:p>
          <a:p>
            <a:pPr marL="685800" indent="-344488">
              <a:spcBef>
                <a:spcPts val="432"/>
              </a:spcBef>
              <a:buFont typeface="Arial" panose="020B0604020202020204" pitchFamily="34" charset="0"/>
              <a:buChar char="•"/>
            </a:pPr>
            <a:r>
              <a:rPr lang="en-US" dirty="0" smtClean="0">
                <a:solidFill>
                  <a:schemeClr val="tx1"/>
                </a:solidFill>
              </a:rPr>
              <a:t>The ECDS(</a:t>
            </a:r>
            <a:r>
              <a:rPr lang="en-US" dirty="0">
                <a:solidFill>
                  <a:schemeClr val="tx1"/>
                </a:solidFill>
              </a:rPr>
              <a:t>Electronic Clinical Data Systems</a:t>
            </a:r>
            <a:r>
              <a:rPr lang="en-US" dirty="0" smtClean="0">
                <a:solidFill>
                  <a:schemeClr val="tx1"/>
                </a:solidFill>
              </a:rPr>
              <a:t>) </a:t>
            </a:r>
            <a:r>
              <a:rPr lang="en-US" dirty="0">
                <a:solidFill>
                  <a:schemeClr val="tx1"/>
                </a:solidFill>
              </a:rPr>
              <a:t>provides automated access to information and can create data files for quality </a:t>
            </a:r>
            <a:r>
              <a:rPr lang="en-US" dirty="0" smtClean="0">
                <a:solidFill>
                  <a:schemeClr val="tx1"/>
                </a:solidFill>
              </a:rPr>
              <a:t>reporting.</a:t>
            </a: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
        <p:nvSpPr>
          <p:cNvPr id="5"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HEDIS Measures : Domains </a:t>
            </a:r>
            <a:endParaRPr lang="en-US" sz="2800" dirty="0">
              <a:solidFill>
                <a:schemeClr val="tx2"/>
              </a:solidFill>
              <a:latin typeface="+mn-lt"/>
              <a:ea typeface="+mn-ea"/>
              <a:cs typeface="+mn-cs"/>
            </a:endParaRPr>
          </a:p>
        </p:txBody>
      </p:sp>
    </p:spTree>
    <p:extLst>
      <p:ext uri="{BB962C8B-B14F-4D97-AF65-F5344CB8AC3E}">
        <p14:creationId xmlns:p14="http://schemas.microsoft.com/office/powerpoint/2010/main" val="3728093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smtClean="0">
                <a:solidFill>
                  <a:schemeClr val="tx2"/>
                </a:solidFill>
                <a:latin typeface="+mn-lt"/>
              </a:rPr>
              <a:t>Measure Lifecycle</a:t>
            </a:r>
            <a:endParaRPr lang="en-US" sz="2800" dirty="0">
              <a:solidFill>
                <a:schemeClr val="tx2"/>
              </a:solidFill>
              <a:latin typeface="+mn-lt"/>
              <a:ea typeface="+mn-ea"/>
              <a:cs typeface="+mn-cs"/>
            </a:endParaRPr>
          </a:p>
        </p:txBody>
      </p:sp>
      <p:pic>
        <p:nvPicPr>
          <p:cNvPr id="3" name="Picture 2" descr="HEDIS_Life_Cycle_large.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809880" cy="3810000"/>
          </a:xfrm>
          <a:prstGeom prst="rect">
            <a:avLst/>
          </a:prstGeom>
          <a:noFill/>
          <a:ln>
            <a:noFill/>
          </a:ln>
        </p:spPr>
      </p:pic>
    </p:spTree>
    <p:extLst>
      <p:ext uri="{BB962C8B-B14F-4D97-AF65-F5344CB8AC3E}">
        <p14:creationId xmlns:p14="http://schemas.microsoft.com/office/powerpoint/2010/main" val="3255227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2800" dirty="0">
                <a:solidFill>
                  <a:schemeClr val="tx2"/>
                </a:solidFill>
                <a:latin typeface="+mn-lt"/>
              </a:rPr>
              <a:t>Difference in HEDIS 2015 and 2016 </a:t>
            </a:r>
            <a:r>
              <a:rPr lang="en-US" sz="2800" dirty="0" smtClean="0">
                <a:solidFill>
                  <a:schemeClr val="tx2"/>
                </a:solidFill>
                <a:latin typeface="+mn-lt"/>
              </a:rPr>
              <a:t>(2/2</a:t>
            </a:r>
            <a:r>
              <a:rPr lang="en-US" sz="2800" dirty="0">
                <a:solidFill>
                  <a:schemeClr val="tx2"/>
                </a:solidFill>
                <a:latin typeface="+mn-lt"/>
              </a:rPr>
              <a:t>) </a:t>
            </a:r>
            <a:endParaRPr lang="en-US" sz="4400" dirty="0">
              <a:solidFill>
                <a:schemeClr val="tx2"/>
              </a:solidFill>
              <a:latin typeface="+mn-lt"/>
            </a:endParaRPr>
          </a:p>
        </p:txBody>
      </p:sp>
      <p:sp>
        <p:nvSpPr>
          <p:cNvPr id="7" name="Rectangle 6"/>
          <p:cNvSpPr/>
          <p:nvPr/>
        </p:nvSpPr>
        <p:spPr>
          <a:xfrm>
            <a:off x="441312" y="867013"/>
            <a:ext cx="8229600" cy="6186309"/>
          </a:xfrm>
          <a:prstGeom prst="rect">
            <a:avLst/>
          </a:prstGeom>
        </p:spPr>
        <p:txBody>
          <a:bodyPr wrap="square">
            <a:spAutoFit/>
          </a:bodyPr>
          <a:lstStyle/>
          <a:p>
            <a:r>
              <a:rPr lang="en-US" dirty="0"/>
              <a:t>There are now 7 domains of care rather than </a:t>
            </a:r>
            <a:r>
              <a:rPr lang="en-US" dirty="0" smtClean="0"/>
              <a:t>5</a:t>
            </a:r>
          </a:p>
          <a:p>
            <a:pPr marL="285750" lvl="0" indent="-285750">
              <a:buFont typeface="Arial" panose="020B0604020202020204" pitchFamily="34" charset="0"/>
              <a:buChar char="•"/>
            </a:pPr>
            <a:r>
              <a:rPr lang="en-US" dirty="0" smtClean="0"/>
              <a:t>Utilization </a:t>
            </a:r>
            <a:r>
              <a:rPr lang="en-US" dirty="0"/>
              <a:t>and Relative Resource Use (now split into 2 domains)</a:t>
            </a:r>
          </a:p>
          <a:p>
            <a:pPr lvl="1"/>
            <a:r>
              <a:rPr lang="en-US" dirty="0" smtClean="0"/>
              <a:t>- Relative </a:t>
            </a:r>
            <a:r>
              <a:rPr lang="en-US" dirty="0"/>
              <a:t>Resource Use Utilization</a:t>
            </a:r>
          </a:p>
          <a:p>
            <a:pPr lvl="1"/>
            <a:r>
              <a:rPr lang="en-US" dirty="0" smtClean="0"/>
              <a:t>- Risk </a:t>
            </a:r>
            <a:r>
              <a:rPr lang="en-US" dirty="0"/>
              <a:t>Adjusted Utilization</a:t>
            </a:r>
          </a:p>
          <a:p>
            <a:pPr marL="285750" lvl="0" indent="-285750">
              <a:buFont typeface="Arial" panose="020B0604020202020204" pitchFamily="34" charset="0"/>
              <a:buChar char="•"/>
            </a:pPr>
            <a:r>
              <a:rPr lang="en-US" dirty="0"/>
              <a:t>Measures Collected Using Electronic Clinical Data Systems (new)</a:t>
            </a:r>
          </a:p>
          <a:p>
            <a:pPr fontAlgn="b"/>
            <a:endParaRPr lang="en-US" dirty="0" smtClean="0">
              <a:solidFill>
                <a:srgbClr val="000000"/>
              </a:solidFill>
              <a:latin typeface="Calibri"/>
            </a:endParaRPr>
          </a:p>
          <a:p>
            <a:r>
              <a:rPr lang="en-US" dirty="0"/>
              <a:t>HEDIS 2016 adds the following 6 new measures: </a:t>
            </a:r>
            <a:endParaRPr lang="en-US" dirty="0" smtClean="0"/>
          </a:p>
          <a:p>
            <a:pPr marL="285750" indent="-285750">
              <a:buFont typeface="Arial" panose="020B0604020202020204" pitchFamily="34" charset="0"/>
              <a:buChar char="•"/>
            </a:pPr>
            <a:r>
              <a:rPr lang="en-US" dirty="0"/>
              <a:t>Effectiveness of </a:t>
            </a:r>
            <a:r>
              <a:rPr lang="en-US" dirty="0" smtClean="0"/>
              <a:t>Care</a:t>
            </a:r>
            <a:endParaRPr lang="en-US" dirty="0"/>
          </a:p>
          <a:p>
            <a:pPr lvl="0"/>
            <a:r>
              <a:rPr lang="en-US" dirty="0" smtClean="0"/>
              <a:t>	- Statin </a:t>
            </a:r>
            <a:r>
              <a:rPr lang="en-US" dirty="0"/>
              <a:t>Therapy for Patients With Cardiovascular Disease</a:t>
            </a:r>
          </a:p>
          <a:p>
            <a:pPr lvl="0"/>
            <a:r>
              <a:rPr lang="en-US" dirty="0" smtClean="0"/>
              <a:t>	- Statin </a:t>
            </a:r>
            <a:r>
              <a:rPr lang="en-US" dirty="0"/>
              <a:t>Therapy for Patients With </a:t>
            </a:r>
            <a:r>
              <a:rPr lang="en-US" dirty="0" smtClean="0"/>
              <a:t>Diabetes</a:t>
            </a:r>
          </a:p>
          <a:p>
            <a:pPr marL="285750" lvl="0" indent="-285750">
              <a:buFont typeface="Arial" panose="020B0604020202020204" pitchFamily="34" charset="0"/>
              <a:buChar char="•"/>
            </a:pPr>
            <a:r>
              <a:rPr lang="en-US" dirty="0" smtClean="0"/>
              <a:t>Utilization And Risk Adjusted Utilization</a:t>
            </a:r>
          </a:p>
          <a:p>
            <a:pPr lvl="0"/>
            <a:r>
              <a:rPr lang="en-US" dirty="0" smtClean="0"/>
              <a:t>	- Inpatient </a:t>
            </a:r>
            <a:r>
              <a:rPr lang="en-US" dirty="0"/>
              <a:t>Hospital Utilization</a:t>
            </a:r>
          </a:p>
          <a:p>
            <a:pPr lvl="0"/>
            <a:r>
              <a:rPr lang="en-US" dirty="0" smtClean="0"/>
              <a:t>	- Emergency </a:t>
            </a:r>
            <a:r>
              <a:rPr lang="en-US" dirty="0"/>
              <a:t>Department Utilization</a:t>
            </a:r>
          </a:p>
          <a:p>
            <a:pPr lvl="0"/>
            <a:r>
              <a:rPr lang="en-US" dirty="0" smtClean="0"/>
              <a:t>	- Hospitalization </a:t>
            </a:r>
            <a:r>
              <a:rPr lang="en-US" dirty="0"/>
              <a:t>for Potentially Preventable </a:t>
            </a:r>
            <a:r>
              <a:rPr lang="en-US" dirty="0" smtClean="0"/>
              <a:t>Complications</a:t>
            </a:r>
          </a:p>
          <a:p>
            <a:pPr marL="285750" lvl="0" indent="-285750">
              <a:buFont typeface="Arial" panose="020B0604020202020204" pitchFamily="34" charset="0"/>
              <a:buChar char="•"/>
            </a:pPr>
            <a:r>
              <a:rPr lang="en-US" dirty="0" smtClean="0"/>
              <a:t>Measures Collected Using Electronic Clinical Data Systems </a:t>
            </a:r>
          </a:p>
          <a:p>
            <a:pPr lvl="0"/>
            <a:r>
              <a:rPr lang="en-US" dirty="0" smtClean="0"/>
              <a:t>	- Utilization </a:t>
            </a:r>
            <a:r>
              <a:rPr lang="en-US" dirty="0"/>
              <a:t>of the PHQ-9 to Monitor Depression Symptoms for Adolescents and Adults (DMS)</a:t>
            </a:r>
          </a:p>
          <a:p>
            <a:pPr marL="285750" indent="-285750" fontAlgn="b">
              <a:buFont typeface="Arial" panose="020B0604020202020204" pitchFamily="34" charset="0"/>
              <a:buChar char="•"/>
            </a:pPr>
            <a:endParaRPr lang="en-US" dirty="0" smtClean="0">
              <a:solidFill>
                <a:srgbClr val="000000"/>
              </a:solidFill>
              <a:latin typeface="Calibri"/>
            </a:endParaRPr>
          </a:p>
          <a:p>
            <a:pPr marL="285750" indent="-285750" fontAlgn="b">
              <a:buFont typeface="Arial" panose="020B0604020202020204" pitchFamily="34" charset="0"/>
              <a:buChar char="•"/>
            </a:pPr>
            <a:endParaRPr lang="en-US" dirty="0">
              <a:solidFill>
                <a:srgbClr val="000000"/>
              </a:solidFill>
              <a:latin typeface="Calibri"/>
            </a:endParaRPr>
          </a:p>
          <a:p>
            <a:pPr marL="285750" indent="-285750" fontAlgn="b">
              <a:buFont typeface="Arial" panose="020B0604020202020204" pitchFamily="34" charset="0"/>
              <a:buChar char="•"/>
            </a:pPr>
            <a:endParaRPr lang="en-US" dirty="0" smtClean="0">
              <a:solidFill>
                <a:srgbClr val="000000"/>
              </a:solidFill>
              <a:latin typeface="Calibri"/>
            </a:endParaRPr>
          </a:p>
          <a:p>
            <a:pPr marL="285750" indent="-285750" fontAlgn="b">
              <a:buFont typeface="Arial" panose="020B0604020202020204" pitchFamily="34" charset="0"/>
              <a:buChar char="•"/>
            </a:pPr>
            <a:endParaRPr lang="en-US" dirty="0">
              <a:solidFill>
                <a:srgbClr val="000000"/>
              </a:solidFill>
              <a:latin typeface="Calibri"/>
            </a:endParaRPr>
          </a:p>
          <a:p>
            <a:pPr marL="285750" indent="-285750" fontAlgn="b">
              <a:buFont typeface="Arial" panose="020B0604020202020204" pitchFamily="34" charset="0"/>
              <a:buChar char="•"/>
            </a:pPr>
            <a:endParaRPr lang="en-US" dirty="0" smtClean="0">
              <a:solidFill>
                <a:srgbClr val="000000"/>
              </a:solidFill>
              <a:latin typeface="Calibri"/>
            </a:endParaRPr>
          </a:p>
        </p:txBody>
      </p:sp>
    </p:spTree>
    <p:extLst>
      <p:ext uri="{BB962C8B-B14F-4D97-AF65-F5344CB8AC3E}">
        <p14:creationId xmlns:p14="http://schemas.microsoft.com/office/powerpoint/2010/main" val="1525178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1293</TotalTime>
  <Words>1892</Words>
  <Application>Microsoft Office PowerPoint</Application>
  <PresentationFormat>On-screen Show (4:3)</PresentationFormat>
  <Paragraphs>287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Citiustech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Gauri Raut</dc:creator>
  <cp:lastModifiedBy>Gauri Raut</cp:lastModifiedBy>
  <cp:revision>75</cp:revision>
  <dcterms:created xsi:type="dcterms:W3CDTF">2017-02-13T13:18:38Z</dcterms:created>
  <dcterms:modified xsi:type="dcterms:W3CDTF">2017-02-22T19:44:11Z</dcterms:modified>
</cp:coreProperties>
</file>